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732" r:id="rId2"/>
    <p:sldMasterId id="2147483748" r:id="rId3"/>
  </p:sldMasterIdLst>
  <p:notesMasterIdLst>
    <p:notesMasterId r:id="rId52"/>
  </p:notesMasterIdLst>
  <p:sldIdLst>
    <p:sldId id="332" r:id="rId4"/>
    <p:sldId id="334" r:id="rId5"/>
    <p:sldId id="258" r:id="rId6"/>
    <p:sldId id="259" r:id="rId7"/>
    <p:sldId id="335" r:id="rId8"/>
    <p:sldId id="256" r:id="rId9"/>
    <p:sldId id="351" r:id="rId10"/>
    <p:sldId id="339" r:id="rId11"/>
    <p:sldId id="338" r:id="rId12"/>
    <p:sldId id="260" r:id="rId13"/>
    <p:sldId id="315" r:id="rId14"/>
    <p:sldId id="317" r:id="rId15"/>
    <p:sldId id="316" r:id="rId16"/>
    <p:sldId id="319" r:id="rId17"/>
    <p:sldId id="318" r:id="rId18"/>
    <p:sldId id="323" r:id="rId19"/>
    <p:sldId id="321" r:id="rId20"/>
    <p:sldId id="322" r:id="rId21"/>
    <p:sldId id="320" r:id="rId22"/>
    <p:sldId id="324" r:id="rId23"/>
    <p:sldId id="326" r:id="rId24"/>
    <p:sldId id="327" r:id="rId25"/>
    <p:sldId id="328" r:id="rId26"/>
    <p:sldId id="329" r:id="rId27"/>
    <p:sldId id="325" r:id="rId28"/>
    <p:sldId id="330" r:id="rId29"/>
    <p:sldId id="331" r:id="rId30"/>
    <p:sldId id="413" r:id="rId31"/>
    <p:sldId id="312" r:id="rId32"/>
    <p:sldId id="261" r:id="rId33"/>
    <p:sldId id="262" r:id="rId34"/>
    <p:sldId id="313" r:id="rId35"/>
    <p:sldId id="314" r:id="rId36"/>
    <p:sldId id="265" r:id="rId37"/>
    <p:sldId id="343" r:id="rId38"/>
    <p:sldId id="340" r:id="rId39"/>
    <p:sldId id="341" r:id="rId40"/>
    <p:sldId id="342" r:id="rId41"/>
    <p:sldId id="270" r:id="rId42"/>
    <p:sldId id="406" r:id="rId43"/>
    <p:sldId id="274" r:id="rId44"/>
    <p:sldId id="407" r:id="rId45"/>
    <p:sldId id="409" r:id="rId46"/>
    <p:sldId id="282" r:id="rId47"/>
    <p:sldId id="410" r:id="rId48"/>
    <p:sldId id="411" r:id="rId49"/>
    <p:sldId id="412" r:id="rId50"/>
    <p:sldId id="365" r:id="rId51"/>
  </p:sldIdLst>
  <p:sldSz cx="9144000" cy="5143500" type="screen16x9"/>
  <p:notesSz cx="6858000" cy="9144000"/>
  <p:embeddedFontLst>
    <p:embeddedFont>
      <p:font typeface="Single Day" panose="020B0604020202020204" charset="-127"/>
      <p:regular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omfortaa" panose="020B0604020202020204" charset="0"/>
      <p:regular r:id="rId60"/>
      <p:bold r:id="rId61"/>
    </p:embeddedFont>
    <p:embeddedFont>
      <p:font typeface="Comfortaa Light" panose="020B0604020202020204" charset="0"/>
      <p:regular r:id="rId62"/>
      <p:bold r:id="rId63"/>
    </p:embeddedFont>
    <p:embeddedFont>
      <p:font typeface="Comfortaa Medium" panose="020B0604020202020204" charset="0"/>
      <p:regular r:id="rId64"/>
      <p:bold r:id="rId65"/>
    </p:embeddedFont>
    <p:embeddedFont>
      <p:font typeface="Comfortaa SemiBold" panose="020B0604020202020204" charset="0"/>
      <p:regular r:id="rId66"/>
      <p:bold r:id="rId67"/>
    </p:embeddedFont>
    <p:embeddedFont>
      <p:font typeface="Mali Medium" panose="020B0604020202020204" charset="-34"/>
      <p:regular r:id="rId68"/>
      <p:bold r:id="rId69"/>
      <p:italic r:id="rId70"/>
      <p:boldItalic r:id="rId71"/>
    </p:embeddedFont>
    <p:embeddedFont>
      <p:font typeface="Palatino Linotype" panose="02040502050505030304" pitchFamily="18"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4523B4-A2ED-4175-A9F2-5D3DF7E60C10}">
  <a:tblStyle styleId="{454523B4-A2ED-4175-A9F2-5D3DF7E60C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3.fntdata"/><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62031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88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CB7F1-99DE-4C63-84C8-FC2A4E0F4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54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55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CB7F1-99DE-4C63-84C8-FC2A4E0F4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10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2"/>
        <p:cNvGrpSpPr/>
        <p:nvPr/>
      </p:nvGrpSpPr>
      <p:grpSpPr>
        <a:xfrm>
          <a:off x="0" y="0"/>
          <a:ext cx="0" cy="0"/>
          <a:chOff x="0" y="0"/>
          <a:chExt cx="0" cy="0"/>
        </a:xfrm>
      </p:grpSpPr>
      <p:sp>
        <p:nvSpPr>
          <p:cNvPr id="2013" name="Google Shape;2013;g1171bdbdab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4" name="Google Shape;2014;g1171bdbdab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018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CB7F1-99DE-4C63-84C8-FC2A4E0F4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62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83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87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460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22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6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70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50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408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51" name="Google Shape;251;p28"/>
          <p:cNvGrpSpPr/>
          <p:nvPr/>
        </p:nvGrpSpPr>
        <p:grpSpPr>
          <a:xfrm>
            <a:off x="0" y="-80430"/>
            <a:ext cx="9143965" cy="5252358"/>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8"/>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13" name="Google Shape;313;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txBox="1">
            <a:spLocks noGrp="1"/>
          </p:cNvSpPr>
          <p:nvPr>
            <p:ph type="title"/>
          </p:nvPr>
        </p:nvSpPr>
        <p:spPr>
          <a:xfrm>
            <a:off x="6765200"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6" name="Google Shape;316;p34"/>
          <p:cNvSpPr txBox="1">
            <a:spLocks noGrp="1"/>
          </p:cNvSpPr>
          <p:nvPr>
            <p:ph type="title" idx="2"/>
          </p:nvPr>
        </p:nvSpPr>
        <p:spPr>
          <a:xfrm>
            <a:off x="4785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7" name="Google Shape;317;p34"/>
          <p:cNvSpPr txBox="1">
            <a:spLocks noGrp="1"/>
          </p:cNvSpPr>
          <p:nvPr>
            <p:ph type="title" idx="3"/>
          </p:nvPr>
        </p:nvSpPr>
        <p:spPr>
          <a:xfrm>
            <a:off x="28062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8" name="Google Shape;318;p34"/>
          <p:cNvSpPr txBox="1">
            <a:spLocks noGrp="1"/>
          </p:cNvSpPr>
          <p:nvPr>
            <p:ph type="title" idx="4"/>
          </p:nvPr>
        </p:nvSpPr>
        <p:spPr>
          <a:xfrm>
            <a:off x="826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19" name="Google Shape;319;p34"/>
          <p:cNvSpPr txBox="1">
            <a:spLocks noGrp="1"/>
          </p:cNvSpPr>
          <p:nvPr>
            <p:ph type="subTitle" idx="1"/>
          </p:nvPr>
        </p:nvSpPr>
        <p:spPr>
          <a:xfrm>
            <a:off x="826575"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0" name="Google Shape;320;p34"/>
          <p:cNvSpPr txBox="1">
            <a:spLocks noGrp="1"/>
          </p:cNvSpPr>
          <p:nvPr>
            <p:ph type="subTitle" idx="5"/>
          </p:nvPr>
        </p:nvSpPr>
        <p:spPr>
          <a:xfrm>
            <a:off x="2806233"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1" name="Google Shape;321;p34"/>
          <p:cNvSpPr txBox="1">
            <a:spLocks noGrp="1"/>
          </p:cNvSpPr>
          <p:nvPr>
            <p:ph type="subTitle" idx="6"/>
          </p:nvPr>
        </p:nvSpPr>
        <p:spPr>
          <a:xfrm>
            <a:off x="4785717" y="2852992"/>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2" name="Google Shape;322;p34"/>
          <p:cNvSpPr txBox="1">
            <a:spLocks noGrp="1"/>
          </p:cNvSpPr>
          <p:nvPr>
            <p:ph type="subTitle" idx="7"/>
          </p:nvPr>
        </p:nvSpPr>
        <p:spPr>
          <a:xfrm>
            <a:off x="6765200"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3" name="Google Shape;323;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txBox="1">
            <a:spLocks noGrp="1"/>
          </p:cNvSpPr>
          <p:nvPr>
            <p:ph type="title" idx="8"/>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tx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0DAB707-8817-4956-98ED-2C1C8D9ADD0B}"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68B46-B59D-4EE8-91C8-F09BD5FBABB7}" type="slidenum">
              <a:rPr lang="en-US" smtClean="0"/>
              <a:t>‹#›</a:t>
            </a:fld>
            <a:endParaRPr lang="en-US"/>
          </a:p>
        </p:txBody>
      </p:sp>
    </p:spTree>
    <p:extLst>
      <p:ext uri="{BB962C8B-B14F-4D97-AF65-F5344CB8AC3E}">
        <p14:creationId xmlns:p14="http://schemas.microsoft.com/office/powerpoint/2010/main" val="193853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r>
              <a:rPr lang="en-US"/>
              <a:t>CHUYÊN ĐỀ …</a:t>
            </a:r>
          </a:p>
        </p:txBody>
      </p:sp>
      <p:sp>
        <p:nvSpPr>
          <p:cNvPr id="6" name="Slide Number Placeholder 5"/>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81770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3471251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C1F66-AE5E-4057-AEAE-07FC855A26F8}"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13863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C1F66-AE5E-4057-AEAE-07FC855A26F8}"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165603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C1F66-AE5E-4057-AEAE-07FC855A26F8}" type="datetimeFigureOut">
              <a:rPr lang="en-US" smtClean="0"/>
              <a:t>7/28/2022</a:t>
            </a:fld>
            <a:endParaRPr lang="en-US"/>
          </a:p>
        </p:txBody>
      </p:sp>
      <p:sp>
        <p:nvSpPr>
          <p:cNvPr id="4" name="Footer Placeholder 3"/>
          <p:cNvSpPr>
            <a:spLocks noGrp="1"/>
          </p:cNvSpPr>
          <p:nvPr>
            <p:ph type="ftr" sz="quarter" idx="11"/>
          </p:nvPr>
        </p:nvSpPr>
        <p:spPr/>
        <p:txBody>
          <a:bodyPr/>
          <a:lstStyle/>
          <a:p>
            <a:r>
              <a:rPr lang="en-US"/>
              <a:t>CHUYÊN ĐỀ …</a:t>
            </a:r>
          </a:p>
        </p:txBody>
      </p:sp>
      <p:sp>
        <p:nvSpPr>
          <p:cNvPr id="5" name="Slide Number Placeholder 4"/>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2928509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C1F66-AE5E-4057-AEAE-07FC855A26F8}"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279997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0BC1F66-AE5E-4057-AEAE-07FC855A26F8}" type="datetimeFigureOut">
              <a:rPr lang="en-US" smtClean="0"/>
              <a:t>7/28/2022</a:t>
            </a:fld>
            <a:endParaRPr lang="en-US"/>
          </a:p>
        </p:txBody>
      </p:sp>
      <p:sp>
        <p:nvSpPr>
          <p:cNvPr id="6" name="Footer Placeholder 5"/>
          <p:cNvSpPr>
            <a:spLocks noGrp="1"/>
          </p:cNvSpPr>
          <p:nvPr>
            <p:ph type="ftr" sz="quarter" idx="11"/>
          </p:nvPr>
        </p:nvSpPr>
        <p:spPr/>
        <p:txBody>
          <a:bodyPr/>
          <a:lstStyle/>
          <a:p>
            <a:r>
              <a:rPr lang="en-US"/>
              <a:t>CHUYÊN ĐỀ …</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207185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20000"/>
              <a:lumOff val="80000"/>
            </a:schemeClr>
          </a:solidFill>
        </p:spPr>
        <p:txBody>
          <a:bodyPr anchor="t"/>
          <a:lstStyle>
            <a:lvl1pPr marL="0" indent="0" algn="ctr">
              <a:spcBef>
                <a:spcPts val="600"/>
              </a:spcBef>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pPr/>
              <a:t>7/28/2022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1715391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4228761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73660-3A89-4084-A8F1-E6F6DEF9A8EF}" type="slidenum">
              <a:rPr lang="en-US" smtClean="0"/>
              <a:t>‹#›</a:t>
            </a:fld>
            <a:endParaRPr lang="en-US"/>
          </a:p>
        </p:txBody>
      </p:sp>
    </p:spTree>
    <p:extLst>
      <p:ext uri="{BB962C8B-B14F-4D97-AF65-F5344CB8AC3E}">
        <p14:creationId xmlns:p14="http://schemas.microsoft.com/office/powerpoint/2010/main" val="422181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ỏi">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1537449"/>
            <a:ext cx="4042009" cy="3334940"/>
          </a:xfrm>
        </p:spPr>
        <p:txBody>
          <a:bodyPr/>
          <a:lstStyle>
            <a:lvl1pPr>
              <a:defRPr baseline="0"/>
            </a:lvl1pPr>
          </a:lstStyle>
          <a:p>
            <a:pPr lvl="0"/>
            <a:r>
              <a:rPr lang="en-US"/>
              <a:t>Nội dung câu hỏi</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hasCustomPrompt="1"/>
          </p:nvPr>
        </p:nvSpPr>
        <p:spPr>
          <a:xfrm>
            <a:off x="4858126" y="1537449"/>
            <a:ext cx="3883819" cy="3334940"/>
          </a:xfrm>
        </p:spPr>
        <p:txBody>
          <a:bodyPr/>
          <a:lstStyle>
            <a:lvl1pPr>
              <a:defRPr baseline="0"/>
            </a:lvl1pPr>
          </a:lstStyle>
          <a:p>
            <a:r>
              <a:rPr lang="en-US"/>
              <a:t>Hình minh họa</a:t>
            </a:r>
          </a:p>
        </p:txBody>
      </p:sp>
      <p:sp>
        <p:nvSpPr>
          <p:cNvPr id="13" name="Online Image Placeholder 12"/>
          <p:cNvSpPr>
            <a:spLocks noGrp="1"/>
          </p:cNvSpPr>
          <p:nvPr>
            <p:ph type="clipArt" sz="quarter" idx="15"/>
          </p:nvPr>
        </p:nvSpPr>
        <p:spPr>
          <a:xfrm>
            <a:off x="628650" y="273843"/>
            <a:ext cx="2367213" cy="1061662"/>
          </a:xfrm>
        </p:spPr>
        <p:txBody>
          <a:bodyPr/>
          <a:lstStyle/>
          <a:p>
            <a:endParaRPr lang="en-US"/>
          </a:p>
        </p:txBody>
      </p:sp>
      <p:sp>
        <p:nvSpPr>
          <p:cNvPr id="15" name="SmartArt Placeholder 14"/>
          <p:cNvSpPr>
            <a:spLocks noGrp="1"/>
          </p:cNvSpPr>
          <p:nvPr>
            <p:ph type="dgm" sz="quarter" idx="16"/>
          </p:nvPr>
        </p:nvSpPr>
        <p:spPr>
          <a:xfrm>
            <a:off x="3443351" y="273843"/>
            <a:ext cx="2295525" cy="1003697"/>
          </a:xfrm>
        </p:spPr>
        <p:txBody>
          <a:bodyPr/>
          <a:lstStyle/>
          <a:p>
            <a:endParaRPr lang="en-US"/>
          </a:p>
        </p:txBody>
      </p:sp>
    </p:spTree>
    <p:extLst>
      <p:ext uri="{BB962C8B-B14F-4D97-AF65-F5344CB8AC3E}">
        <p14:creationId xmlns:p14="http://schemas.microsoft.com/office/powerpoint/2010/main" val="1350054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592430"/>
          </a:xfrm>
        </p:spPr>
        <p:txBody>
          <a:bodyPr/>
          <a:lstStyle>
            <a:lvl1pPr>
              <a:defRPr baseline="0"/>
            </a:lvl1pPr>
          </a:lstStyle>
          <a:p>
            <a:r>
              <a:rPr lang="en-US"/>
              <a:t>Video hướng dẫn</a:t>
            </a:r>
          </a:p>
        </p:txBody>
      </p:sp>
      <p:sp>
        <p:nvSpPr>
          <p:cNvPr id="7" name="Media Placeholder 6"/>
          <p:cNvSpPr>
            <a:spLocks noGrp="1"/>
          </p:cNvSpPr>
          <p:nvPr>
            <p:ph type="media" sz="quarter" idx="10"/>
          </p:nvPr>
        </p:nvSpPr>
        <p:spPr>
          <a:xfrm>
            <a:off x="627460" y="1234679"/>
            <a:ext cx="7875984" cy="3601640"/>
          </a:xfrm>
        </p:spPr>
        <p:txBody>
          <a:bodyPr/>
          <a:lstStyle/>
          <a:p>
            <a:endParaRPr lang="en-US"/>
          </a:p>
        </p:txBody>
      </p:sp>
    </p:spTree>
    <p:extLst>
      <p:ext uri="{BB962C8B-B14F-4D97-AF65-F5344CB8AC3E}">
        <p14:creationId xmlns:p14="http://schemas.microsoft.com/office/powerpoint/2010/main" val="226769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p:cNvSpPr>
            <a:spLocks noGrp="1"/>
          </p:cNvSpPr>
          <p:nvPr>
            <p:ph type="title"/>
          </p:nvPr>
        </p:nvSpPr>
        <p:spPr>
          <a:xfrm>
            <a:off x="628650" y="122722"/>
            <a:ext cx="7886700" cy="55586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145514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6" name="Google Shape;56;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DAB707-8817-4956-98ED-2C1C8D9ADD0B}" type="datetimeFigureOut">
              <a:rPr lang="en-US" smtClean="0"/>
              <a:t>7/28/2022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468B46-B59D-4EE8-91C8-F09BD5FBABB7}" type="slidenum">
              <a:rPr lang="en-US" smtClean="0"/>
              <a:t>‹#›</a:t>
            </a:fld>
            <a:endParaRPr lang="en-US"/>
          </a:p>
        </p:txBody>
      </p:sp>
    </p:spTree>
    <p:extLst>
      <p:ext uri="{BB962C8B-B14F-4D97-AF65-F5344CB8AC3E}">
        <p14:creationId xmlns:p14="http://schemas.microsoft.com/office/powerpoint/2010/main" val="3434659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tx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0DAB707-8817-4956-98ED-2C1C8D9ADD0B}" type="datetimeFigureOut">
              <a:rPr lang="en-US" smtClean="0">
                <a:solidFill>
                  <a:prstClr val="white">
                    <a:alpha val="80000"/>
                  </a:prstClr>
                </a:solidFill>
              </a:rPr>
              <a:pPr/>
              <a:t>7/28/2022</a:t>
            </a:fld>
            <a:endParaRPr lang="en-US">
              <a:solidFill>
                <a:prstClr val="white">
                  <a:alpha val="80000"/>
                </a:prstClr>
              </a:solidFill>
            </a:endParaRPr>
          </a:p>
        </p:txBody>
      </p:sp>
      <p:sp>
        <p:nvSpPr>
          <p:cNvPr id="8" name="Footer Placeholder 7"/>
          <p:cNvSpPr>
            <a:spLocks noGrp="1"/>
          </p:cNvSpPr>
          <p:nvPr>
            <p:ph type="ftr" sz="quarter" idx="11"/>
          </p:nvPr>
        </p:nvSpPr>
        <p:spPr/>
        <p:txBody>
          <a:bodyPr/>
          <a:lstStyle/>
          <a:p>
            <a:endParaRPr lang="en-US">
              <a:solidFill>
                <a:prstClr val="white">
                  <a:alpha val="80000"/>
                </a:prstClr>
              </a:solidFill>
            </a:endParaRPr>
          </a:p>
        </p:txBody>
      </p:sp>
      <p:sp>
        <p:nvSpPr>
          <p:cNvPr id="9" name="Slide Number Placeholder 8"/>
          <p:cNvSpPr>
            <a:spLocks noGrp="1"/>
          </p:cNvSpPr>
          <p:nvPr>
            <p:ph type="sldNum" sz="quarter" idx="12"/>
          </p:nvPr>
        </p:nvSpPr>
        <p:spPr/>
        <p:txBody>
          <a:bodyPr/>
          <a:lstStyle/>
          <a:p>
            <a:fld id="{89468B46-B59D-4EE8-91C8-F09BD5FBABB7}"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954695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r>
              <a:rPr lang="en-US">
                <a:solidFill>
                  <a:prstClr val="white">
                    <a:alpha val="80000"/>
                  </a:prstClr>
                </a:solidFill>
              </a:rPr>
              <a:t>CHUYÊN ĐỀ …</a:t>
            </a:r>
          </a:p>
        </p:txBody>
      </p:sp>
      <p:sp>
        <p:nvSpPr>
          <p:cNvPr id="6" name="Slide Number Placeholder 5"/>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004050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817482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endParaRPr lang="en-US">
              <a:solidFill>
                <a:prstClr val="white">
                  <a:alpha val="80000"/>
                </a:prstClr>
              </a:solidFill>
            </a:endParaRPr>
          </a:p>
        </p:txBody>
      </p:sp>
      <p:sp>
        <p:nvSpPr>
          <p:cNvPr id="7" name="Slide Number Placeholder 6"/>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896824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8" name="Footer Placeholder 7"/>
          <p:cNvSpPr>
            <a:spLocks noGrp="1"/>
          </p:cNvSpPr>
          <p:nvPr>
            <p:ph type="ftr" sz="quarter" idx="11"/>
          </p:nvPr>
        </p:nvSpPr>
        <p:spPr/>
        <p:txBody>
          <a:bodyPr/>
          <a:lstStyle/>
          <a:p>
            <a:endParaRPr lang="en-US">
              <a:solidFill>
                <a:prstClr val="white">
                  <a:alpha val="80000"/>
                </a:prstClr>
              </a:solidFill>
            </a:endParaRPr>
          </a:p>
        </p:txBody>
      </p:sp>
      <p:sp>
        <p:nvSpPr>
          <p:cNvPr id="9" name="Slide Number Placeholder 8"/>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780134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4" name="Footer Placeholder 3"/>
          <p:cNvSpPr>
            <a:spLocks noGrp="1"/>
          </p:cNvSpPr>
          <p:nvPr>
            <p:ph type="ftr" sz="quarter" idx="11"/>
          </p:nvPr>
        </p:nvSpPr>
        <p:spPr/>
        <p:txBody>
          <a:bodyPr/>
          <a:lstStyle/>
          <a:p>
            <a:r>
              <a:rPr lang="en-US">
                <a:solidFill>
                  <a:prstClr val="white">
                    <a:alpha val="80000"/>
                  </a:prstClr>
                </a:solidFill>
              </a:rPr>
              <a:t>CHUYÊN ĐỀ …</a:t>
            </a:r>
          </a:p>
        </p:txBody>
      </p:sp>
      <p:sp>
        <p:nvSpPr>
          <p:cNvPr id="5" name="Slide Number Placeholder 4"/>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84164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3" name="Footer Placeholder 2"/>
          <p:cNvSpPr>
            <a:spLocks noGrp="1"/>
          </p:cNvSpPr>
          <p:nvPr>
            <p:ph type="ftr" sz="quarter" idx="11"/>
          </p:nvPr>
        </p:nvSpPr>
        <p:spPr/>
        <p:txBody>
          <a:bodyPr/>
          <a:lstStyle/>
          <a:p>
            <a:endParaRPr lang="en-US">
              <a:solidFill>
                <a:prstClr val="white">
                  <a:alpha val="80000"/>
                </a:prstClr>
              </a:solidFill>
            </a:endParaRPr>
          </a:p>
        </p:txBody>
      </p:sp>
      <p:sp>
        <p:nvSpPr>
          <p:cNvPr id="4" name="Slide Number Placeholder 3"/>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06886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6" name="Footer Placeholder 5"/>
          <p:cNvSpPr>
            <a:spLocks noGrp="1"/>
          </p:cNvSpPr>
          <p:nvPr>
            <p:ph type="ftr" sz="quarter" idx="11"/>
          </p:nvPr>
        </p:nvSpPr>
        <p:spPr/>
        <p:txBody>
          <a:bodyPr/>
          <a:lstStyle/>
          <a:p>
            <a:r>
              <a:rPr lang="en-US">
                <a:solidFill>
                  <a:prstClr val="white">
                    <a:alpha val="80000"/>
                  </a:prstClr>
                </a:solidFill>
              </a:rPr>
              <a:t>CHUYÊN ĐỀ …</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1188046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20000"/>
              <a:lumOff val="80000"/>
            </a:schemeClr>
          </a:solidFill>
        </p:spPr>
        <p:txBody>
          <a:bodyPr anchor="t"/>
          <a:lstStyle>
            <a:lvl1pPr marL="0" indent="0" algn="ctr">
              <a:spcBef>
                <a:spcPts val="600"/>
              </a:spcBef>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solidFill>
                  <a:prstClr val="white">
                    <a:alpha val="80000"/>
                  </a:prstClr>
                </a:solidFill>
              </a:rPr>
              <a:pPr/>
              <a:t>7/28/2022</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21184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419698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C1F66-AE5E-4057-AEAE-07FC855A26F8}"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3460588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31864" y="72628"/>
            <a:ext cx="7678737" cy="4499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46150" y="4686300"/>
            <a:ext cx="1905000" cy="342900"/>
          </a:xfrm>
          <a:prstGeom prst="rect">
            <a:avLst/>
          </a:prstGeom>
        </p:spPr>
        <p:txBody>
          <a:bodyPr/>
          <a:lstStyle>
            <a:lvl1pPr>
              <a:defRPr/>
            </a:lvl1pPr>
          </a:lstStyle>
          <a:p>
            <a:fld id="{75058F10-DC78-4E5A-9016-41CCDFE798B6}" type="datetime1">
              <a:rPr lang="el-GR" altLang="en-US">
                <a:solidFill>
                  <a:prstClr val="white">
                    <a:alpha val="80000"/>
                  </a:prstClr>
                </a:solidFill>
              </a:rPr>
              <a:pPr/>
              <a:t>28/7/2022</a:t>
            </a:fld>
            <a:endParaRPr lang="en-US" altLang="en-US">
              <a:solidFill>
                <a:prstClr val="white">
                  <a:alpha val="80000"/>
                </a:prstClr>
              </a:solidFill>
            </a:endParaRPr>
          </a:p>
        </p:txBody>
      </p:sp>
      <p:sp>
        <p:nvSpPr>
          <p:cNvPr id="4" name="Footer Placeholder 3"/>
          <p:cNvSpPr>
            <a:spLocks noGrp="1"/>
          </p:cNvSpPr>
          <p:nvPr>
            <p:ph type="ftr" sz="quarter" idx="11"/>
          </p:nvPr>
        </p:nvSpPr>
        <p:spPr>
          <a:xfrm>
            <a:off x="3352800" y="4686300"/>
            <a:ext cx="2895600" cy="342900"/>
          </a:xfrm>
          <a:prstGeom prst="rect">
            <a:avLst/>
          </a:prstGeom>
        </p:spPr>
        <p:txBody>
          <a:bodyPr/>
          <a:lstStyle>
            <a:lvl1pPr>
              <a:defRPr/>
            </a:lvl1pPr>
          </a:lstStyle>
          <a:p>
            <a:endParaRPr lang="en-US" altLang="en-US">
              <a:solidFill>
                <a:prstClr val="white">
                  <a:alpha val="80000"/>
                </a:prstClr>
              </a:solidFill>
            </a:endParaRPr>
          </a:p>
        </p:txBody>
      </p:sp>
      <p:sp>
        <p:nvSpPr>
          <p:cNvPr id="5" name="Slide Number Placeholder 4"/>
          <p:cNvSpPr>
            <a:spLocks noGrp="1"/>
          </p:cNvSpPr>
          <p:nvPr>
            <p:ph type="sldNum" sz="quarter" idx="12"/>
          </p:nvPr>
        </p:nvSpPr>
        <p:spPr>
          <a:xfrm>
            <a:off x="6705600" y="4686300"/>
            <a:ext cx="1905000" cy="342900"/>
          </a:xfrm>
        </p:spPr>
        <p:txBody>
          <a:bodyPr/>
          <a:lstStyle>
            <a:lvl1pPr>
              <a:defRPr/>
            </a:lvl1pPr>
          </a:lstStyle>
          <a:p>
            <a:fld id="{FB0F5699-2B25-453C-AEB5-A6B133248D23}" type="slidenum">
              <a:rPr lang="en-US" altLang="en-US">
                <a:solidFill>
                  <a:prstClr val="white">
                    <a:alpha val="20000"/>
                  </a:prstClr>
                </a:solidFill>
              </a:rPr>
              <a:pPr/>
              <a:t>‹#›</a:t>
            </a:fld>
            <a:endParaRPr lang="en-US" altLang="en-US">
              <a:solidFill>
                <a:prstClr val="white">
                  <a:alpha val="20000"/>
                </a:prstClr>
              </a:solidFill>
            </a:endParaRPr>
          </a:p>
        </p:txBody>
      </p:sp>
    </p:spTree>
    <p:extLst>
      <p:ext uri="{BB962C8B-B14F-4D97-AF65-F5344CB8AC3E}">
        <p14:creationId xmlns:p14="http://schemas.microsoft.com/office/powerpoint/2010/main" val="1477788861"/>
      </p:ext>
    </p:extLst>
  </p:cSld>
  <p:clrMapOvr>
    <a:masterClrMapping/>
  </p:clrMapOvr>
  <p:transition spd="med">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ỏi">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1537449"/>
            <a:ext cx="4042009" cy="3334940"/>
          </a:xfrm>
        </p:spPr>
        <p:txBody>
          <a:bodyPr/>
          <a:lstStyle>
            <a:lvl1pPr>
              <a:defRPr baseline="0"/>
            </a:lvl1pPr>
          </a:lstStyle>
          <a:p>
            <a:pPr lvl="0"/>
            <a:r>
              <a:rPr lang="en-US"/>
              <a:t>Nội dung câu hỏi</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hasCustomPrompt="1"/>
          </p:nvPr>
        </p:nvSpPr>
        <p:spPr>
          <a:xfrm>
            <a:off x="4858126" y="1537449"/>
            <a:ext cx="3883819" cy="3334940"/>
          </a:xfrm>
        </p:spPr>
        <p:txBody>
          <a:bodyPr/>
          <a:lstStyle>
            <a:lvl1pPr>
              <a:defRPr baseline="0"/>
            </a:lvl1pPr>
          </a:lstStyle>
          <a:p>
            <a:r>
              <a:rPr lang="en-US"/>
              <a:t>Hình minh họa</a:t>
            </a:r>
          </a:p>
        </p:txBody>
      </p:sp>
      <p:sp>
        <p:nvSpPr>
          <p:cNvPr id="13" name="Online Image Placeholder 12"/>
          <p:cNvSpPr>
            <a:spLocks noGrp="1"/>
          </p:cNvSpPr>
          <p:nvPr>
            <p:ph type="clipArt" sz="quarter" idx="15"/>
          </p:nvPr>
        </p:nvSpPr>
        <p:spPr>
          <a:xfrm>
            <a:off x="628650" y="273843"/>
            <a:ext cx="2367213" cy="1061662"/>
          </a:xfrm>
        </p:spPr>
        <p:txBody>
          <a:bodyPr/>
          <a:lstStyle/>
          <a:p>
            <a:endParaRPr lang="en-US"/>
          </a:p>
        </p:txBody>
      </p:sp>
      <p:sp>
        <p:nvSpPr>
          <p:cNvPr id="15" name="SmartArt Placeholder 14"/>
          <p:cNvSpPr>
            <a:spLocks noGrp="1"/>
          </p:cNvSpPr>
          <p:nvPr>
            <p:ph type="dgm" sz="quarter" idx="16"/>
          </p:nvPr>
        </p:nvSpPr>
        <p:spPr>
          <a:xfrm>
            <a:off x="3443351" y="273843"/>
            <a:ext cx="2295525" cy="1003697"/>
          </a:xfrm>
        </p:spPr>
        <p:txBody>
          <a:bodyPr/>
          <a:lstStyle/>
          <a:p>
            <a:endParaRPr lang="en-US"/>
          </a:p>
        </p:txBody>
      </p:sp>
    </p:spTree>
    <p:extLst>
      <p:ext uri="{BB962C8B-B14F-4D97-AF65-F5344CB8AC3E}">
        <p14:creationId xmlns:p14="http://schemas.microsoft.com/office/powerpoint/2010/main" val="2317258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592430"/>
          </a:xfrm>
        </p:spPr>
        <p:txBody>
          <a:bodyPr/>
          <a:lstStyle>
            <a:lvl1pPr>
              <a:defRPr baseline="0"/>
            </a:lvl1pPr>
          </a:lstStyle>
          <a:p>
            <a:r>
              <a:rPr lang="en-US"/>
              <a:t>Video hướng dẫn</a:t>
            </a:r>
          </a:p>
        </p:txBody>
      </p:sp>
      <p:sp>
        <p:nvSpPr>
          <p:cNvPr id="7" name="Media Placeholder 6"/>
          <p:cNvSpPr>
            <a:spLocks noGrp="1"/>
          </p:cNvSpPr>
          <p:nvPr>
            <p:ph type="media" sz="quarter" idx="10"/>
          </p:nvPr>
        </p:nvSpPr>
        <p:spPr>
          <a:xfrm>
            <a:off x="627460" y="1234679"/>
            <a:ext cx="7875984" cy="3601640"/>
          </a:xfrm>
        </p:spPr>
        <p:txBody>
          <a:bodyPr/>
          <a:lstStyle/>
          <a:p>
            <a:endParaRPr lang="en-US"/>
          </a:p>
        </p:txBody>
      </p:sp>
    </p:spTree>
    <p:extLst>
      <p:ext uri="{BB962C8B-B14F-4D97-AF65-F5344CB8AC3E}">
        <p14:creationId xmlns:p14="http://schemas.microsoft.com/office/powerpoint/2010/main" val="1462620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p:cNvSpPr>
            <a:spLocks noGrp="1"/>
          </p:cNvSpPr>
          <p:nvPr>
            <p:ph type="title"/>
          </p:nvPr>
        </p:nvSpPr>
        <p:spPr>
          <a:xfrm>
            <a:off x="628650" y="122722"/>
            <a:ext cx="7886700" cy="55586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r>
              <a:rPr lang="en-US">
                <a:solidFill>
                  <a:prstClr val="white">
                    <a:alpha val="20000"/>
                  </a:prstClr>
                </a:solidFill>
              </a:rPr>
              <a:t> Trang </a:t>
            </a:r>
            <a:fld id="{5F273660-3A89-4084-A8F1-E6F6DEF9A8EF}"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2663928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DAB707-8817-4956-98ED-2C1C8D9ADD0B}" type="datetimeFigureOut">
              <a:rPr lang="en-US" smtClean="0">
                <a:solidFill>
                  <a:prstClr val="white">
                    <a:alpha val="80000"/>
                  </a:prstClr>
                </a:solidFill>
              </a:rPr>
              <a:pPr/>
              <a:t>7/28/2022</a:t>
            </a:fld>
            <a:endParaRPr lang="en-US">
              <a:solidFill>
                <a:prstClr val="white">
                  <a:alpha val="80000"/>
                </a:prstClr>
              </a:solidFill>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solidFill>
                <a:prstClr val="white">
                  <a:alpha val="80000"/>
                </a:prstClr>
              </a:solidFill>
            </a:endParaRPr>
          </a:p>
        </p:txBody>
      </p:sp>
      <p:sp>
        <p:nvSpPr>
          <p:cNvPr id="6" name="Slide Number Placeholder 5"/>
          <p:cNvSpPr>
            <a:spLocks noGrp="1"/>
          </p:cNvSpPr>
          <p:nvPr>
            <p:ph type="sldNum" sz="quarter" idx="12"/>
          </p:nvPr>
        </p:nvSpPr>
        <p:spPr/>
        <p:txBody>
          <a:bodyPr/>
          <a:lstStyle/>
          <a:p>
            <a:fld id="{89468B46-B59D-4EE8-91C8-F09BD5FBABB7}" type="slidenum">
              <a:rPr lang="en-US" smtClean="0">
                <a:solidFill>
                  <a:prstClr val="white">
                    <a:alpha val="20000"/>
                  </a:prstClr>
                </a:solidFill>
              </a:rPr>
              <a:pPr/>
              <a:t>‹#›</a:t>
            </a:fld>
            <a:endParaRPr lang="en-US">
              <a:solidFill>
                <a:prstClr val="white">
                  <a:alpha val="20000"/>
                </a:prstClr>
              </a:solidFill>
            </a:endParaRPr>
          </a:p>
        </p:txBody>
      </p:sp>
    </p:spTree>
    <p:extLst>
      <p:ext uri="{BB962C8B-B14F-4D97-AF65-F5344CB8AC3E}">
        <p14:creationId xmlns:p14="http://schemas.microsoft.com/office/powerpoint/2010/main" val="1385945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ỏi">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628650" y="1537449"/>
            <a:ext cx="4042009" cy="3334940"/>
          </a:xfrm>
        </p:spPr>
        <p:txBody>
          <a:bodyPr/>
          <a:lstStyle>
            <a:lvl1pPr>
              <a:defRPr baseline="0"/>
            </a:lvl1pPr>
          </a:lstStyle>
          <a:p>
            <a:pPr lvl="0"/>
            <a:r>
              <a:rPr lang="en-US"/>
              <a:t>Nội dung câu hỏi</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4" hasCustomPrompt="1"/>
          </p:nvPr>
        </p:nvSpPr>
        <p:spPr>
          <a:xfrm>
            <a:off x="4858126" y="1537449"/>
            <a:ext cx="3883819" cy="3334940"/>
          </a:xfrm>
        </p:spPr>
        <p:txBody>
          <a:bodyPr/>
          <a:lstStyle>
            <a:lvl1pPr>
              <a:defRPr baseline="0"/>
            </a:lvl1pPr>
          </a:lstStyle>
          <a:p>
            <a:r>
              <a:rPr lang="en-US"/>
              <a:t>Hình minh họa</a:t>
            </a:r>
          </a:p>
        </p:txBody>
      </p:sp>
      <p:sp>
        <p:nvSpPr>
          <p:cNvPr id="13" name="Online Image Placeholder 12"/>
          <p:cNvSpPr>
            <a:spLocks noGrp="1"/>
          </p:cNvSpPr>
          <p:nvPr>
            <p:ph type="clipArt" sz="quarter" idx="15"/>
          </p:nvPr>
        </p:nvSpPr>
        <p:spPr>
          <a:xfrm>
            <a:off x="628650" y="273843"/>
            <a:ext cx="2367213" cy="1061662"/>
          </a:xfrm>
        </p:spPr>
        <p:txBody>
          <a:bodyPr/>
          <a:lstStyle/>
          <a:p>
            <a:endParaRPr lang="en-US"/>
          </a:p>
        </p:txBody>
      </p:sp>
      <p:sp>
        <p:nvSpPr>
          <p:cNvPr id="15" name="SmartArt Placeholder 14"/>
          <p:cNvSpPr>
            <a:spLocks noGrp="1"/>
          </p:cNvSpPr>
          <p:nvPr>
            <p:ph type="dgm" sz="quarter" idx="16"/>
          </p:nvPr>
        </p:nvSpPr>
        <p:spPr>
          <a:xfrm>
            <a:off x="3443351" y="273843"/>
            <a:ext cx="2295525" cy="1003697"/>
          </a:xfrm>
        </p:spPr>
        <p:txBody>
          <a:bodyPr/>
          <a:lstStyle/>
          <a:p>
            <a:endParaRPr lang="en-US"/>
          </a:p>
        </p:txBody>
      </p:sp>
    </p:spTree>
    <p:extLst>
      <p:ext uri="{BB962C8B-B14F-4D97-AF65-F5344CB8AC3E}">
        <p14:creationId xmlns:p14="http://schemas.microsoft.com/office/powerpoint/2010/main" val="2965455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592430"/>
          </a:xfrm>
        </p:spPr>
        <p:txBody>
          <a:bodyPr/>
          <a:lstStyle>
            <a:lvl1pPr>
              <a:defRPr baseline="0"/>
            </a:lvl1pPr>
          </a:lstStyle>
          <a:p>
            <a:r>
              <a:rPr lang="en-US"/>
              <a:t>Video hướng dẫn</a:t>
            </a:r>
          </a:p>
        </p:txBody>
      </p:sp>
      <p:sp>
        <p:nvSpPr>
          <p:cNvPr id="7" name="Media Placeholder 6"/>
          <p:cNvSpPr>
            <a:spLocks noGrp="1"/>
          </p:cNvSpPr>
          <p:nvPr>
            <p:ph type="media" sz="quarter" idx="10"/>
          </p:nvPr>
        </p:nvSpPr>
        <p:spPr>
          <a:xfrm>
            <a:off x="627460" y="1234679"/>
            <a:ext cx="7875984" cy="3601640"/>
          </a:xfrm>
        </p:spPr>
        <p:txBody>
          <a:bodyPr/>
          <a:lstStyle/>
          <a:p>
            <a:endParaRPr lang="en-US"/>
          </a:p>
        </p:txBody>
      </p:sp>
    </p:spTree>
    <p:extLst>
      <p:ext uri="{BB962C8B-B14F-4D97-AF65-F5344CB8AC3E}">
        <p14:creationId xmlns:p14="http://schemas.microsoft.com/office/powerpoint/2010/main" val="474350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2" name="Title 1"/>
          <p:cNvSpPr>
            <a:spLocks noGrp="1"/>
          </p:cNvSpPr>
          <p:nvPr>
            <p:ph type="title"/>
          </p:nvPr>
        </p:nvSpPr>
        <p:spPr>
          <a:xfrm>
            <a:off x="628650" y="122722"/>
            <a:ext cx="7886700" cy="55586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r>
              <a:rPr lang="en-US"/>
              <a:t> Trang </a:t>
            </a:r>
            <a:fld id="{5F273660-3A89-4084-A8F1-E6F6DEF9A8EF}" type="slidenum">
              <a:rPr lang="en-US" smtClean="0"/>
              <a:pPr/>
              <a:t>‹#›</a:t>
            </a:fld>
            <a:endParaRPr lang="en-US"/>
          </a:p>
        </p:txBody>
      </p:sp>
    </p:spTree>
    <p:extLst>
      <p:ext uri="{BB962C8B-B14F-4D97-AF65-F5344CB8AC3E}">
        <p14:creationId xmlns:p14="http://schemas.microsoft.com/office/powerpoint/2010/main" val="246083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DAB707-8817-4956-98ED-2C1C8D9ADD0B}" type="datetimeFigureOut">
              <a:rPr lang="en-US" smtClean="0"/>
              <a:t>7/28/2022</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9468B46-B59D-4EE8-91C8-F09BD5FBABB7}" type="slidenum">
              <a:rPr lang="en-US" smtClean="0"/>
              <a:t>‹#›</a:t>
            </a:fld>
            <a:endParaRPr lang="en-US"/>
          </a:p>
        </p:txBody>
      </p:sp>
    </p:spTree>
    <p:extLst>
      <p:ext uri="{BB962C8B-B14F-4D97-AF65-F5344CB8AC3E}">
        <p14:creationId xmlns:p14="http://schemas.microsoft.com/office/powerpoint/2010/main" val="211403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p:nvSpPr>
        <p:spPr>
          <a:xfrm>
            <a:off x="643800" y="2439200"/>
            <a:ext cx="5341942"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63" name="Google Shape;163;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7" r:id="rId5"/>
    <p:sldLayoutId id="2147483658" r:id="rId6"/>
    <p:sldLayoutId id="2147483660" r:id="rId7"/>
    <p:sldLayoutId id="2147483661" r:id="rId8"/>
    <p:sldLayoutId id="2147483662" r:id="rId9"/>
    <p:sldLayoutId id="2147483664" r:id="rId10"/>
    <p:sldLayoutId id="2147483674" r:id="rId11"/>
    <p:sldLayoutId id="2147483678" r:id="rId12"/>
    <p:sldLayoutId id="2147483680" r:id="rId13"/>
    <p:sldLayoutId id="2147483685" r:id="rId14"/>
    <p:sldLayoutId id="214748368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pPr defTabSz="685800">
              <a:buClrTx/>
              <a:defRPr/>
            </a:pPr>
            <a:fld id="{20DAB707-8817-4956-98ED-2C1C8D9ADD0B}" type="datetimeFigureOut">
              <a:rPr lang="en-US" sz="900" kern="1200" smtClean="0">
                <a:solidFill>
                  <a:prstClr val="black">
                    <a:tint val="75000"/>
                  </a:prstClr>
                </a:solidFill>
                <a:latin typeface="Calibri" panose="020F0502020204030204"/>
                <a:ea typeface="+mn-ea"/>
                <a:cs typeface="+mn-cs"/>
              </a:rPr>
              <a:pPr defTabSz="685800">
                <a:buClrTx/>
                <a:defRPr/>
              </a:pPr>
              <a:t>7/28/2022</a:t>
            </a:fld>
            <a:endParaRPr lang="en-US" sz="900"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pPr algn="ctr" defTabSz="685800">
              <a:buClrTx/>
              <a:defRPr/>
            </a:pPr>
            <a:endParaRPr lang="en-US" sz="900" kern="1200" cap="none">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tx1">
                    <a:alpha val="20000"/>
                  </a:schemeClr>
                </a:solidFill>
                <a:latin typeface="+mj-lt"/>
              </a:defRPr>
            </a:lvl1pPr>
          </a:lstStyle>
          <a:p>
            <a:pPr defTabSz="685800">
              <a:buClrTx/>
              <a:defRPr/>
            </a:pPr>
            <a:fld id="{89468B46-B59D-4EE8-91C8-F09BD5FBABB7}" type="slidenum">
              <a:rPr lang="en-US" sz="900" kern="1200" smtClean="0">
                <a:solidFill>
                  <a:prstClr val="black">
                    <a:tint val="75000"/>
                  </a:prstClr>
                </a:solidFill>
                <a:latin typeface="Calibri" panose="020F0502020204030204"/>
                <a:ea typeface="+mn-ea"/>
                <a:cs typeface="+mn-cs"/>
              </a:rPr>
              <a:pP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8396227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txStyles>
    <p:titleStyle>
      <a:lvl1pPr algn="l" defTabSz="685800" rtl="0" eaLnBrk="1" latinLnBrk="0" hangingPunct="1">
        <a:lnSpc>
          <a:spcPct val="85000"/>
        </a:lnSpc>
        <a:spcBef>
          <a:spcPct val="0"/>
        </a:spcBef>
        <a:buNone/>
        <a:defRPr sz="4050" kern="1200" spc="-90"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accent1"/>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75000"/>
              <a:lumOff val="2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65000"/>
              <a:lumOff val="3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pPr>
              <a:defRPr/>
            </a:pPr>
            <a:fld id="{20DAB707-8817-4956-98ED-2C1C8D9ADD0B}" type="datetimeFigureOut">
              <a:rPr lang="en-US" sz="900" smtClean="0">
                <a:solidFill>
                  <a:prstClr val="black">
                    <a:tint val="75000"/>
                  </a:prstClr>
                </a:solidFill>
                <a:latin typeface="Calibri" panose="020F0502020204030204"/>
              </a:rPr>
              <a:pPr>
                <a:defRPr/>
              </a:pPr>
              <a:t>7/28/2022</a:t>
            </a:fld>
            <a:endParaRPr lang="en-US" sz="9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pPr algn="ctr">
              <a:defRPr/>
            </a:pPr>
            <a:endParaRPr lang="en-US" sz="900" cap="none">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tx1">
                    <a:alpha val="20000"/>
                  </a:schemeClr>
                </a:solidFill>
                <a:latin typeface="+mj-lt"/>
              </a:defRPr>
            </a:lvl1pPr>
          </a:lstStyle>
          <a:p>
            <a:pPr>
              <a:defRPr/>
            </a:pPr>
            <a:fld id="{89468B46-B59D-4EE8-91C8-F09BD5FBABB7}" type="slidenum">
              <a:rPr lang="en-US" sz="900" smtClean="0">
                <a:solidFill>
                  <a:prstClr val="black">
                    <a:tint val="75000"/>
                  </a:prstClr>
                </a:solidFill>
                <a:latin typeface="Calibri" panose="020F0502020204030204"/>
              </a:rPr>
              <a:pPr>
                <a:defRPr/>
              </a:pPr>
              <a:t>‹#›</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3471038577"/>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Lst>
  <p:txStyles>
    <p:titleStyle>
      <a:lvl1pPr algn="l" defTabSz="685800" rtl="0" eaLnBrk="1" latinLnBrk="0" hangingPunct="1">
        <a:lnSpc>
          <a:spcPct val="85000"/>
        </a:lnSpc>
        <a:spcBef>
          <a:spcPct val="0"/>
        </a:spcBef>
        <a:buNone/>
        <a:defRPr sz="4050" kern="1200" spc="-90"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accent1"/>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75000"/>
              <a:lumOff val="2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65000"/>
              <a:lumOff val="3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x31vVD6W73A&amp;t=56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LSFhep2xFGo"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2.xml"/><Relationship Id="rId1" Type="http://schemas.openxmlformats.org/officeDocument/2006/relationships/tags" Target="../tags/tag3.xml"/><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ân vận động Mỹ Đình ">
            <a:extLst>
              <a:ext uri="{FF2B5EF4-FFF2-40B4-BE49-F238E27FC236}">
                <a16:creationId xmlns:a16="http://schemas.microsoft.com/office/drawing/2014/main" id="{212234AB-9C3C-4C07-991C-20E5972850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548" y="527118"/>
            <a:ext cx="3896158" cy="2590946"/>
          </a:xfrm>
          <a:prstGeom prst="rect">
            <a:avLst/>
          </a:prstGeom>
          <a:noFill/>
          <a:ln>
            <a:noFill/>
          </a:ln>
        </p:spPr>
      </p:pic>
      <p:sp>
        <p:nvSpPr>
          <p:cNvPr id="5" name="TextBox 4">
            <a:extLst>
              <a:ext uri="{FF2B5EF4-FFF2-40B4-BE49-F238E27FC236}">
                <a16:creationId xmlns:a16="http://schemas.microsoft.com/office/drawing/2014/main" id="{A87BC261-71EC-4309-BD95-7B3BB4ADF3FC}"/>
              </a:ext>
            </a:extLst>
          </p:cNvPr>
          <p:cNvSpPr txBox="1"/>
          <p:nvPr/>
        </p:nvSpPr>
        <p:spPr>
          <a:xfrm>
            <a:off x="2668849" y="3195848"/>
            <a:ext cx="4620950" cy="400110"/>
          </a:xfrm>
          <a:prstGeom prst="rect">
            <a:avLst/>
          </a:prstGeom>
          <a:noFill/>
        </p:spPr>
        <p:txBody>
          <a:bodyPr wrap="square">
            <a:spAutoFit/>
          </a:bodyPr>
          <a:lstStyle/>
          <a:p>
            <a:r>
              <a:rPr lang="en-US" sz="2000" b="1">
                <a:latin typeface="Times New Roman" panose="02020603050405020304" pitchFamily="18" charset="0"/>
                <a:ea typeface="Calibri" panose="020F0502020204030204" pitchFamily="34" charset="0"/>
              </a:rPr>
              <a:t>Hình a. Cổ động viên trên sân Mỹ Đình</a:t>
            </a:r>
            <a:endParaRPr lang="en-US" sz="2000" b="1"/>
          </a:p>
        </p:txBody>
      </p:sp>
      <p:sp>
        <p:nvSpPr>
          <p:cNvPr id="6" name="TextBox 5">
            <a:extLst>
              <a:ext uri="{FF2B5EF4-FFF2-40B4-BE49-F238E27FC236}">
                <a16:creationId xmlns:a16="http://schemas.microsoft.com/office/drawing/2014/main" id="{5F9A7E38-6079-43C4-B884-0BCE1034ED49}"/>
              </a:ext>
            </a:extLst>
          </p:cNvPr>
          <p:cNvSpPr txBox="1"/>
          <p:nvPr/>
        </p:nvSpPr>
        <p:spPr>
          <a:xfrm>
            <a:off x="1854201" y="3595958"/>
            <a:ext cx="6011333" cy="707886"/>
          </a:xfrm>
          <a:prstGeom prst="rect">
            <a:avLst/>
          </a:prstGeom>
          <a:noFill/>
        </p:spPr>
        <p:txBody>
          <a:bodyPr wrap="square">
            <a:spAutoFit/>
          </a:bodyPr>
          <a:lstStyle/>
          <a:p>
            <a:pPr algn="just">
              <a:spcAft>
                <a:spcPts val="600"/>
              </a:spcAft>
              <a:tabLst>
                <a:tab pos="135255" algn="l"/>
              </a:tabLst>
            </a:pP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nhìn</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rõ</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cầu</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thủ</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trận</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bóng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đá</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sân</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thì</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xem</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349750" y="2439200"/>
            <a:ext cx="5226456"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txBox="1">
            <a:spLocks noGrp="1"/>
          </p:cNvSpPr>
          <p:nvPr>
            <p:ph type="title"/>
          </p:nvPr>
        </p:nvSpPr>
        <p:spPr>
          <a:xfrm>
            <a:off x="6470812" y="1092563"/>
            <a:ext cx="1688074"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2</a:t>
            </a:r>
            <a:endParaRPr/>
          </a:p>
        </p:txBody>
      </p:sp>
      <p:sp>
        <p:nvSpPr>
          <p:cNvPr id="637" name="Google Shape;637;p48"/>
          <p:cNvSpPr txBox="1">
            <a:spLocks noGrp="1"/>
          </p:cNvSpPr>
          <p:nvPr>
            <p:ph type="title" idx="2"/>
          </p:nvPr>
        </p:nvSpPr>
        <p:spPr>
          <a:xfrm>
            <a:off x="4365264" y="2437724"/>
            <a:ext cx="3646972" cy="80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500">
                <a:latin typeface="+mj-lt"/>
              </a:rPr>
              <a:t>SỰ TÌM RA</a:t>
            </a:r>
            <a:br>
              <a:rPr lang="en" sz="3500">
                <a:latin typeface="+mj-lt"/>
              </a:rPr>
            </a:br>
            <a:r>
              <a:rPr lang="en" sz="3500">
                <a:latin typeface="+mj-lt"/>
              </a:rPr>
              <a:t>     </a:t>
            </a:r>
            <a:r>
              <a:rPr lang="en" sz="3500" b="1">
                <a:latin typeface="+mj-lt"/>
              </a:rPr>
              <a:t>ELECTRON</a:t>
            </a:r>
            <a:endParaRPr sz="3500" b="1">
              <a:latin typeface="+mj-lt"/>
            </a:endParaRPr>
          </a:p>
        </p:txBody>
      </p:sp>
      <p:grpSp>
        <p:nvGrpSpPr>
          <p:cNvPr id="638" name="Google Shape;638;p48"/>
          <p:cNvGrpSpPr/>
          <p:nvPr/>
        </p:nvGrpSpPr>
        <p:grpSpPr>
          <a:xfrm rot="-438619">
            <a:off x="1182376"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484185"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6607" y="472610"/>
            <a:ext cx="5774338" cy="646331"/>
          </a:xfrm>
          <a:prstGeom prst="rect">
            <a:avLst/>
          </a:prstGeom>
          <a:noFill/>
        </p:spPr>
        <p:txBody>
          <a:bodyPr wrap="none" rtlCol="0">
            <a:spAutoFit/>
          </a:bodyPr>
          <a:lstStyle/>
          <a:p>
            <a:r>
              <a:rPr lang="en-US" sz="3600" b="1">
                <a:solidFill>
                  <a:srgbClr val="C00000"/>
                </a:solidFill>
              </a:rPr>
              <a:t>2. SỰ TÌM RA ELECTRON</a:t>
            </a:r>
          </a:p>
        </p:txBody>
      </p:sp>
      <p:sp>
        <p:nvSpPr>
          <p:cNvPr id="3" name="Rectangle 2"/>
          <p:cNvSpPr/>
          <p:nvPr/>
        </p:nvSpPr>
        <p:spPr>
          <a:xfrm>
            <a:off x="2157835" y="4119936"/>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THOMSON</a:t>
            </a:r>
          </a:p>
        </p:txBody>
      </p:sp>
      <p:sp>
        <p:nvSpPr>
          <p:cNvPr id="4" name="Rectangle 3"/>
          <p:cNvSpPr/>
          <p:nvPr/>
        </p:nvSpPr>
        <p:spPr>
          <a:xfrm>
            <a:off x="2430227" y="2417862"/>
            <a:ext cx="4283545" cy="307777"/>
          </a:xfrm>
          <a:prstGeom prst="rect">
            <a:avLst/>
          </a:prstGeom>
        </p:spPr>
        <p:txBody>
          <a:bodyPr wrap="none">
            <a:spAutoFit/>
          </a:bodyPr>
          <a:lstStyle/>
          <a:p>
            <a:r>
              <a:rPr lang="en-US"/>
              <a:t>https://www.youtube.com/watch?v=wENNLSLnWps</a:t>
            </a:r>
          </a:p>
        </p:txBody>
      </p:sp>
    </p:spTree>
    <p:extLst>
      <p:ext uri="{BB962C8B-B14F-4D97-AF65-F5344CB8AC3E}">
        <p14:creationId xmlns:p14="http://schemas.microsoft.com/office/powerpoint/2010/main" val="3699791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93159" y="308001"/>
            <a:ext cx="8044665" cy="5016758"/>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n-US" sz="2000" b="1" i="0" u="none" strike="noStrike" cap="none" normalizeH="0" baseline="0">
                <a:ln>
                  <a:noFill/>
                </a:ln>
                <a:solidFill>
                  <a:schemeClr val="tx1"/>
                </a:solidFill>
                <a:effectLst/>
                <a:ea typeface="Calibri" panose="020F0502020204030204" pitchFamily="34" charset="0"/>
                <a:cs typeface="Times New Roman" panose="02020603050405020304" pitchFamily="18" charset="0"/>
              </a:rPr>
              <a:t>PHIẾU HỌC TẬP SỐ</a:t>
            </a:r>
            <a:r>
              <a:rPr kumimoji="0" lang="en-US" sz="2000" b="1" i="0" u="none" strike="noStrike" cap="none" normalizeH="0" baseline="0">
                <a:ln>
                  <a:noFill/>
                </a:ln>
                <a:solidFill>
                  <a:srgbClr val="FF0000"/>
                </a:solidFill>
                <a:effectLst/>
                <a:ea typeface="Calibri" panose="020F0502020204030204" pitchFamily="34" charset="0"/>
                <a:cs typeface="Times New Roman" panose="02020603050405020304" pitchFamily="18" charset="0"/>
              </a:rPr>
              <a:t> 2</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huỳnh quang (m</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phosphorus) sẽ</a:t>
            </a:r>
            <a:r>
              <a:rPr lang="en-US" sz="2000">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cho ph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 x</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định </a:t>
            </a:r>
            <a:r>
              <a:rPr kumimoji="0" lang="vi-VN"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 ch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tia khi n</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phần cuối của ống tia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Tia âm cực bản chất l</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(được ph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ra từ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của ống tia âm cực). Do đ</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bị 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 về ph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của trường điện.</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Trên đường đi của tia âm cực, nếu đặt một chong ch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 nhẹ th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(8)</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chứng tỏ tia âm cực l</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hạt vật chất c</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chuyển động với vận tốc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kumimoji="0" lang="vi-VN"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 điểm của hạt electron:</a:t>
            </a:r>
            <a:endParaRPr kumimoji="0" lang="en-US" sz="20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1453344978"/>
              </p:ext>
            </p:extLst>
          </p:nvPr>
        </p:nvGraphicFramePr>
        <p:xfrm>
          <a:off x="1943654" y="3664760"/>
          <a:ext cx="5303808" cy="1182054"/>
        </p:xfrm>
        <a:graphic>
          <a:graphicData uri="http://schemas.openxmlformats.org/drawingml/2006/table">
            <a:tbl>
              <a:tblPr firstRow="1" firstCol="1" bandRow="1"/>
              <a:tblGrid>
                <a:gridCol w="2651487">
                  <a:extLst>
                    <a:ext uri="{9D8B030D-6E8A-4147-A177-3AD203B41FA5}">
                      <a16:colId xmlns:a16="http://schemas.microsoft.com/office/drawing/2014/main" val="20000"/>
                    </a:ext>
                  </a:extLst>
                </a:gridCol>
                <a:gridCol w="2652321">
                  <a:extLst>
                    <a:ext uri="{9D8B030D-6E8A-4147-A177-3AD203B41FA5}">
                      <a16:colId xmlns:a16="http://schemas.microsoft.com/office/drawing/2014/main" val="20001"/>
                    </a:ext>
                  </a:extLst>
                </a:gridCol>
              </a:tblGrid>
              <a:tr h="0">
                <a:tc>
                  <a:txBody>
                    <a:bodyPr/>
                    <a:lstStyle/>
                    <a:p>
                      <a:pPr marL="342900" marR="0">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Tên hạt/đặc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electron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342900" marR="0" algn="just">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Điện tích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42900" marR="0" algn="just">
                        <a:lnSpc>
                          <a:spcPct val="115000"/>
                        </a:lnSpc>
                        <a:spcBef>
                          <a:spcPts val="0"/>
                        </a:spcBef>
                        <a:spcAft>
                          <a:spcPts val="0"/>
                        </a:spcAft>
                      </a:pPr>
                      <a:r>
                        <a:rPr lang="vi-VN" sz="2400">
                          <a:effectLst/>
                          <a:latin typeface="Times New Roman" panose="02020603050405020304" pitchFamily="18" charset="0"/>
                          <a:ea typeface="Calibri" panose="020F0502020204030204" pitchFamily="34" charset="0"/>
                          <a:cs typeface="Times New Roman" panose="02020603050405020304" pitchFamily="18" charset="0"/>
                        </a:rPr>
                        <a:t>Khối lượng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555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760290" y="164362"/>
            <a:ext cx="7627356" cy="4345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31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493159" y="154114"/>
            <a:ext cx="8044665" cy="5324535"/>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Lst>
            </a:pPr>
            <a:r>
              <a:rPr kumimoji="0" lang="en-US" sz="2000" b="1" i="0" u="none" strike="noStrike" cap="none" normalizeH="0" baseline="0">
                <a:ln>
                  <a:noFill/>
                </a:ln>
                <a:solidFill>
                  <a:schemeClr val="tx1"/>
                </a:solidFill>
                <a:effectLst/>
                <a:ea typeface="Calibri" panose="020F0502020204030204" pitchFamily="34" charset="0"/>
                <a:cs typeface="Times New Roman" panose="02020603050405020304" pitchFamily="18" charset="0"/>
              </a:rPr>
              <a:t>PHIẾU HỌC TẬP SỐ</a:t>
            </a:r>
            <a:r>
              <a:rPr kumimoji="0" lang="en-US" sz="2000" b="1" i="0" u="none" strike="noStrike" cap="none" normalizeH="0" baseline="0">
                <a:ln>
                  <a:noFill/>
                </a:ln>
                <a:solidFill>
                  <a:srgbClr val="FF0000"/>
                </a:solidFill>
                <a:effectLst/>
                <a:ea typeface="Calibri" panose="020F0502020204030204" pitchFamily="34" charset="0"/>
                <a:cs typeface="Times New Roman" panose="02020603050405020304" pitchFamily="18" charset="0"/>
              </a:rPr>
              <a:t> 2</a:t>
            </a:r>
            <a:endParaRPr kumimoji="0" lang="en-US" sz="2000" b="0" i="0" u="none" strike="noStrike" cap="none" normalizeH="0" baseline="0">
              <a:ln>
                <a:noFill/>
              </a:ln>
              <a:solidFill>
                <a:schemeClr val="tx1"/>
              </a:solidFill>
              <a:effectLst/>
            </a:endParaRPr>
          </a:p>
          <a:p>
            <a:pPr marL="342900" lvl="0" indent="-342900">
              <a:buFont typeface="Arial" panose="020B0604020202020204" pitchFamily="34" charset="0"/>
              <a:buChar char="•"/>
            </a:pPr>
            <a:r>
              <a:rPr lang="vi-VN" sz="2000">
                <a:latin typeface="+mj-lt"/>
              </a:rPr>
              <a:t>Màn huỳnh quang (màn phosphorus) sẽ </a:t>
            </a:r>
            <a:r>
              <a:rPr lang="en-US" sz="2000">
                <a:solidFill>
                  <a:srgbClr val="FF0000"/>
                </a:solidFill>
                <a:latin typeface="Times New Roman" panose="02020603050405020304" pitchFamily="18" charset="0"/>
                <a:cs typeface="Times New Roman" panose="02020603050405020304" pitchFamily="18" charset="0"/>
              </a:rPr>
              <a:t>(1)</a:t>
            </a:r>
            <a:r>
              <a:rPr lang="en-US" sz="2000">
                <a:latin typeface="+mj-lt"/>
              </a:rPr>
              <a:t> </a:t>
            </a:r>
            <a:r>
              <a:rPr lang="vi-VN" sz="2000" b="1" i="1">
                <a:solidFill>
                  <a:srgbClr val="C00000"/>
                </a:solidFill>
                <a:latin typeface="+mj-lt"/>
              </a:rPr>
              <a:t>phát sáng</a:t>
            </a:r>
            <a:r>
              <a:rPr lang="vi-VN" sz="2000">
                <a:latin typeface="+mj-lt"/>
              </a:rPr>
              <a:t>, cho phép xác định</a:t>
            </a:r>
            <a:endParaRPr lang="en-US" sz="2000">
              <a:latin typeface="+mj-lt"/>
            </a:endParaRPr>
          </a:p>
          <a:p>
            <a:pPr lvl="0"/>
            <a:r>
              <a:rPr lang="vi-VN" sz="2000">
                <a:latin typeface="+mj-lt"/>
              </a:rPr>
              <a:t> </a:t>
            </a:r>
            <a:r>
              <a:rPr lang="en-US" sz="2000">
                <a:solidFill>
                  <a:srgbClr val="FF0000"/>
                </a:solidFill>
                <a:latin typeface="Times New Roman" panose="02020603050405020304" pitchFamily="18" charset="0"/>
                <a:cs typeface="Times New Roman" panose="02020603050405020304" pitchFamily="18" charset="0"/>
              </a:rPr>
              <a:t>(2) </a:t>
            </a:r>
            <a:r>
              <a:rPr lang="vi-VN" sz="2000" b="1" i="1">
                <a:solidFill>
                  <a:srgbClr val="C00000"/>
                </a:solidFill>
                <a:latin typeface="+mj-lt"/>
              </a:rPr>
              <a:t>vị trí</a:t>
            </a:r>
            <a:r>
              <a:rPr lang="vi-VN" sz="2000">
                <a:latin typeface="+mj-lt"/>
              </a:rPr>
              <a:t> của chùm tia khi nó </a:t>
            </a:r>
            <a:r>
              <a:rPr lang="en-US" sz="2000">
                <a:solidFill>
                  <a:srgbClr val="FF0000"/>
                </a:solidFill>
                <a:latin typeface="Times New Roman" panose="02020603050405020304" pitchFamily="18" charset="0"/>
                <a:cs typeface="Times New Roman" panose="02020603050405020304" pitchFamily="18" charset="0"/>
              </a:rPr>
              <a:t>(3) </a:t>
            </a:r>
            <a:r>
              <a:rPr lang="vi-VN" sz="2000" b="1" i="1">
                <a:solidFill>
                  <a:srgbClr val="C00000"/>
                </a:solidFill>
                <a:latin typeface="+mj-lt"/>
              </a:rPr>
              <a:t>chạm</a:t>
            </a:r>
            <a:r>
              <a:rPr lang="vi-VN" sz="2000">
                <a:latin typeface="+mj-lt"/>
              </a:rPr>
              <a:t> vào phần cuối của ống </a:t>
            </a:r>
            <a:r>
              <a:rPr lang="en-US" sz="2000">
                <a:latin typeface="Times New Roman" panose="02020603050405020304" pitchFamily="18" charset="0"/>
                <a:cs typeface="Times New Roman" panose="02020603050405020304" pitchFamily="18" charset="0"/>
              </a:rPr>
              <a:t>tia</a:t>
            </a:r>
            <a:r>
              <a:rPr lang="en-US" sz="2000">
                <a:latin typeface="+mj-lt"/>
              </a:rPr>
              <a:t> </a:t>
            </a:r>
            <a:r>
              <a:rPr lang="en-US" sz="2000">
                <a:solidFill>
                  <a:srgbClr val="FF0000"/>
                </a:solidFill>
                <a:latin typeface="Times New Roman" panose="02020603050405020304" pitchFamily="18" charset="0"/>
                <a:cs typeface="Times New Roman" panose="02020603050405020304" pitchFamily="18" charset="0"/>
              </a:rPr>
              <a:t>(4) </a:t>
            </a:r>
            <a:r>
              <a:rPr lang="vi-VN" sz="2000" b="1" i="1">
                <a:solidFill>
                  <a:srgbClr val="C00000"/>
                </a:solidFill>
                <a:latin typeface="+mj-lt"/>
              </a:rPr>
              <a:t>âm cực</a:t>
            </a:r>
            <a:r>
              <a:rPr lang="vi-VN" sz="2000">
                <a:latin typeface="+mj-lt"/>
              </a:rPr>
              <a:t>.</a:t>
            </a:r>
            <a:endParaRPr lang="en-US" sz="2000">
              <a:latin typeface="+mj-lt"/>
            </a:endParaRPr>
          </a:p>
          <a:p>
            <a:pPr marL="342900" lvl="0" indent="-342900">
              <a:buFont typeface="Arial" panose="020B0604020202020204" pitchFamily="34" charset="0"/>
              <a:buChar char="•"/>
            </a:pPr>
            <a:r>
              <a:rPr lang="vi-VN" sz="2000">
                <a:latin typeface="+mj-lt"/>
              </a:rPr>
              <a:t>Tia âm cực bản chất là </a:t>
            </a:r>
            <a:r>
              <a:rPr lang="en-US" sz="2000">
                <a:solidFill>
                  <a:srgbClr val="FF0000"/>
                </a:solidFill>
                <a:latin typeface="Times New Roman" panose="02020603050405020304" pitchFamily="18" charset="0"/>
                <a:cs typeface="Times New Roman" panose="02020603050405020304" pitchFamily="18" charset="0"/>
              </a:rPr>
              <a:t>(5) </a:t>
            </a:r>
            <a:r>
              <a:rPr lang="vi-VN" sz="2000" b="1" i="1">
                <a:solidFill>
                  <a:srgbClr val="C00000"/>
                </a:solidFill>
                <a:latin typeface="+mj-lt"/>
              </a:rPr>
              <a:t>chùm các hạt electron mang điện tích âm </a:t>
            </a:r>
            <a:r>
              <a:rPr lang="vi-VN" sz="2000">
                <a:latin typeface="+mj-lt"/>
              </a:rPr>
              <a:t>(được phát ra từ </a:t>
            </a:r>
            <a:r>
              <a:rPr lang="en-US" sz="2000">
                <a:solidFill>
                  <a:srgbClr val="FF0000"/>
                </a:solidFill>
                <a:latin typeface="Times New Roman" panose="02020603050405020304" pitchFamily="18" charset="0"/>
                <a:cs typeface="Times New Roman" panose="02020603050405020304" pitchFamily="18" charset="0"/>
              </a:rPr>
              <a:t>(6) </a:t>
            </a:r>
            <a:r>
              <a:rPr lang="vi-VN" sz="2000" b="1" i="1">
                <a:solidFill>
                  <a:srgbClr val="C00000"/>
                </a:solidFill>
                <a:latin typeface="+mj-lt"/>
              </a:rPr>
              <a:t>cực </a:t>
            </a:r>
            <a:r>
              <a:rPr lang="en-US" sz="2000" b="1" i="1">
                <a:solidFill>
                  <a:srgbClr val="C00000"/>
                </a:solidFill>
                <a:latin typeface="+mj-lt"/>
              </a:rPr>
              <a:t>â</a:t>
            </a:r>
            <a:r>
              <a:rPr lang="vi-VN" sz="2000" b="1" i="1">
                <a:solidFill>
                  <a:srgbClr val="C00000"/>
                </a:solidFill>
                <a:latin typeface="+mj-lt"/>
              </a:rPr>
              <a:t>m</a:t>
            </a:r>
            <a:r>
              <a:rPr lang="vi-VN" sz="2000" b="1" i="1">
                <a:latin typeface="+mj-lt"/>
              </a:rPr>
              <a:t> </a:t>
            </a:r>
            <a:r>
              <a:rPr lang="vi-VN" sz="2000">
                <a:latin typeface="+mj-lt"/>
              </a:rPr>
              <a:t>của ống tia âm cực). Do đó, nó bị hút về </a:t>
            </a:r>
            <a:r>
              <a:rPr lang="en-US" sz="2000">
                <a:solidFill>
                  <a:srgbClr val="FF0000"/>
                </a:solidFill>
                <a:latin typeface="Times New Roman" panose="02020603050405020304" pitchFamily="18" charset="0"/>
                <a:cs typeface="Times New Roman" panose="02020603050405020304" pitchFamily="18" charset="0"/>
              </a:rPr>
              <a:t>(7) </a:t>
            </a:r>
            <a:r>
              <a:rPr lang="vi-VN" sz="2000" b="1" i="1">
                <a:solidFill>
                  <a:srgbClr val="C00000"/>
                </a:solidFill>
                <a:latin typeface="+mj-lt"/>
              </a:rPr>
              <a:t>cực dư</a:t>
            </a:r>
            <a:r>
              <a:rPr lang="en-US" sz="2000" b="1" i="1">
                <a:solidFill>
                  <a:srgbClr val="C00000"/>
                </a:solidFill>
                <a:latin typeface="+mj-lt"/>
              </a:rPr>
              <a:t>ơ</a:t>
            </a:r>
            <a:r>
              <a:rPr lang="vi-VN" sz="2000" b="1" i="1">
                <a:solidFill>
                  <a:srgbClr val="C00000"/>
                </a:solidFill>
                <a:latin typeface="+mj-lt"/>
              </a:rPr>
              <a:t>ng </a:t>
            </a:r>
            <a:r>
              <a:rPr lang="vi-VN" sz="2000">
                <a:latin typeface="+mj-lt"/>
              </a:rPr>
              <a:t>của trường điện.</a:t>
            </a:r>
            <a:endParaRPr lang="en-US" sz="2000">
              <a:latin typeface="+mj-lt"/>
            </a:endParaRPr>
          </a:p>
          <a:p>
            <a:pPr marL="342900" lvl="0" indent="-342900">
              <a:buFont typeface="Arial" panose="020B0604020202020204" pitchFamily="34" charset="0"/>
              <a:buChar char="•"/>
            </a:pPr>
            <a:r>
              <a:rPr lang="vi-VN" sz="2000">
                <a:latin typeface="+mj-lt"/>
              </a:rPr>
              <a:t>Trên đường đi của tia âm cực, nếu đặt một chong chóng nhẹ thì </a:t>
            </a:r>
            <a:r>
              <a:rPr lang="en-US" sz="2000">
                <a:solidFill>
                  <a:srgbClr val="FF0000"/>
                </a:solidFill>
                <a:latin typeface="Times New Roman" panose="02020603050405020304" pitchFamily="18" charset="0"/>
                <a:cs typeface="Times New Roman" panose="02020603050405020304" pitchFamily="18" charset="0"/>
              </a:rPr>
              <a:t>(8) </a:t>
            </a:r>
            <a:r>
              <a:rPr lang="vi-VN" sz="2000" b="1" i="1">
                <a:solidFill>
                  <a:srgbClr val="C00000"/>
                </a:solidFill>
                <a:latin typeface="+mj-lt"/>
              </a:rPr>
              <a:t>chong chóng quay</a:t>
            </a:r>
            <a:r>
              <a:rPr lang="vi-VN" sz="2000">
                <a:latin typeface="+mj-lt"/>
              </a:rPr>
              <a:t>, chứng tỏ tia âm cực là chùm hạt vật chất có </a:t>
            </a:r>
            <a:r>
              <a:rPr lang="en-US" sz="2000">
                <a:solidFill>
                  <a:srgbClr val="FF0000"/>
                </a:solidFill>
                <a:latin typeface="Times New Roman" panose="02020603050405020304" pitchFamily="18" charset="0"/>
                <a:cs typeface="Times New Roman" panose="02020603050405020304" pitchFamily="18" charset="0"/>
              </a:rPr>
              <a:t>(9) </a:t>
            </a:r>
            <a:r>
              <a:rPr lang="vi-VN" sz="2000" b="1" i="1">
                <a:solidFill>
                  <a:srgbClr val="C00000"/>
                </a:solidFill>
                <a:latin typeface="+mj-lt"/>
              </a:rPr>
              <a:t>khối lượng </a:t>
            </a:r>
            <a:r>
              <a:rPr lang="vi-VN" sz="2000">
                <a:latin typeface="+mj-lt"/>
              </a:rPr>
              <a:t>và chuyển động với vận tốc </a:t>
            </a:r>
            <a:r>
              <a:rPr lang="en-US" sz="2000">
                <a:solidFill>
                  <a:srgbClr val="FF0000"/>
                </a:solidFill>
                <a:latin typeface="Times New Roman" panose="02020603050405020304" pitchFamily="18" charset="0"/>
                <a:cs typeface="Times New Roman" panose="02020603050405020304" pitchFamily="18" charset="0"/>
              </a:rPr>
              <a:t>(10) </a:t>
            </a:r>
            <a:r>
              <a:rPr lang="vi-VN" sz="2000" b="1" i="1">
                <a:solidFill>
                  <a:srgbClr val="C00000"/>
                </a:solidFill>
                <a:latin typeface="+mj-lt"/>
              </a:rPr>
              <a:t>rất lớn</a:t>
            </a:r>
            <a:r>
              <a:rPr lang="vi-VN" sz="2000">
                <a:latin typeface="+mj-lt"/>
              </a:rPr>
              <a:t>.</a:t>
            </a:r>
            <a:endParaRPr lang="en-US" sz="2000">
              <a:latin typeface="+mj-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80975" algn="l"/>
              </a:tabLst>
            </a:pPr>
            <a:r>
              <a:rPr kumimoji="0" lang="en-US" sz="20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 </a:t>
            </a:r>
            <a:r>
              <a:rPr kumimoji="0" lang="vi-VN" sz="20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Đặc điểm của hạt electron:</a:t>
            </a:r>
            <a:endParaRPr kumimoji="0" lang="en-US" sz="20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lang="en-US" sz="200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US" sz="2000" b="0" i="0" u="none" strike="noStrike" cap="none" normalizeH="0" baseline="0">
              <a:ln>
                <a:noFill/>
              </a:ln>
              <a:solidFill>
                <a:schemeClr val="tx1"/>
              </a:solidFill>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132089028"/>
              </p:ext>
            </p:extLst>
          </p:nvPr>
        </p:nvGraphicFramePr>
        <p:xfrm>
          <a:off x="1758719" y="3603115"/>
          <a:ext cx="5648948" cy="1335405"/>
        </p:xfrm>
        <a:graphic>
          <a:graphicData uri="http://schemas.openxmlformats.org/drawingml/2006/table">
            <a:tbl>
              <a:tblPr firstRow="1" firstCol="1" bandRow="1"/>
              <a:tblGrid>
                <a:gridCol w="2824030">
                  <a:extLst>
                    <a:ext uri="{9D8B030D-6E8A-4147-A177-3AD203B41FA5}">
                      <a16:colId xmlns:a16="http://schemas.microsoft.com/office/drawing/2014/main" val="20000"/>
                    </a:ext>
                  </a:extLst>
                </a:gridCol>
                <a:gridCol w="2824918">
                  <a:extLst>
                    <a:ext uri="{9D8B030D-6E8A-4147-A177-3AD203B41FA5}">
                      <a16:colId xmlns:a16="http://schemas.microsoft.com/office/drawing/2014/main" val="20001"/>
                    </a:ext>
                  </a:extLst>
                </a:gridCol>
              </a:tblGrid>
              <a:tr h="0">
                <a:tc>
                  <a:txBody>
                    <a:bodyPr/>
                    <a:lstStyle/>
                    <a:p>
                      <a:pPr marL="342900" marR="0" algn="just">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Tên hạt/đặc điểm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ctr">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electron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342900" marR="0" algn="just">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Điện tích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000">
                          <a:solidFill>
                            <a:srgbClr val="241E1C"/>
                          </a:solidFill>
                          <a:effectLst/>
                          <a:latin typeface="Times New Roman" panose="02020603050405020304" pitchFamily="18" charset="0"/>
                          <a:ea typeface="Calibri" panose="020F0502020204030204" pitchFamily="34" charset="0"/>
                        </a:rPr>
                        <a:t>q</a:t>
                      </a:r>
                      <a:r>
                        <a:rPr lang="vi-VN" sz="2000" baseline="-25000">
                          <a:solidFill>
                            <a:srgbClr val="241E1C"/>
                          </a:solidFill>
                          <a:effectLst/>
                          <a:latin typeface="Times New Roman" panose="02020603050405020304" pitchFamily="18" charset="0"/>
                          <a:ea typeface="Calibri" panose="020F0502020204030204" pitchFamily="34" charset="0"/>
                        </a:rPr>
                        <a:t>e</a:t>
                      </a:r>
                      <a:r>
                        <a:rPr lang="vi-VN" sz="2000">
                          <a:solidFill>
                            <a:srgbClr val="6B4F3A"/>
                          </a:solidFill>
                          <a:effectLst/>
                          <a:latin typeface="Times New Roman" panose="02020603050405020304" pitchFamily="18" charset="0"/>
                          <a:ea typeface="Calibri" panose="020F0502020204030204" pitchFamily="34" charset="0"/>
                        </a:rPr>
                        <a:t> = </a:t>
                      </a:r>
                      <a:r>
                        <a:rPr lang="en-US" sz="2000">
                          <a:solidFill>
                            <a:srgbClr val="241E1C"/>
                          </a:solidFill>
                          <a:effectLst/>
                          <a:latin typeface="Times New Roman" panose="02020603050405020304" pitchFamily="18" charset="0"/>
                          <a:ea typeface="Calibri" panose="020F0502020204030204" pitchFamily="34" charset="0"/>
                        </a:rPr>
                        <a:t>-1,602</a:t>
                      </a:r>
                      <a:r>
                        <a:rPr lang="vi-VN" sz="2000">
                          <a:solidFill>
                            <a:srgbClr val="241E1C"/>
                          </a:solidFill>
                          <a:effectLst/>
                          <a:latin typeface="Times New Roman" panose="02020603050405020304" pitchFamily="18" charset="0"/>
                          <a:ea typeface="Calibri" panose="020F0502020204030204" pitchFamily="34" charset="0"/>
                        </a:rPr>
                        <a:t>x</a:t>
                      </a:r>
                      <a:r>
                        <a:rPr lang="en-US" sz="2000">
                          <a:solidFill>
                            <a:srgbClr val="241E1C"/>
                          </a:solidFill>
                          <a:effectLst/>
                          <a:latin typeface="Times New Roman" panose="02020603050405020304" pitchFamily="18" charset="0"/>
                          <a:ea typeface="Calibri" panose="020F0502020204030204" pitchFamily="34" charset="0"/>
                        </a:rPr>
                        <a:t>10</a:t>
                      </a:r>
                      <a:r>
                        <a:rPr lang="vi-VN" sz="2000" baseline="30000">
                          <a:solidFill>
                            <a:srgbClr val="241E1C"/>
                          </a:solidFill>
                          <a:effectLst/>
                          <a:latin typeface="Times New Roman" panose="02020603050405020304" pitchFamily="18" charset="0"/>
                          <a:ea typeface="Calibri" panose="020F0502020204030204" pitchFamily="34" charset="0"/>
                        </a:rPr>
                        <a:t>-</a:t>
                      </a:r>
                      <a:r>
                        <a:rPr lang="en-US" sz="2000" baseline="30000">
                          <a:solidFill>
                            <a:srgbClr val="6B4F3A"/>
                          </a:solidFill>
                          <a:effectLst/>
                          <a:latin typeface="Times New Roman" panose="02020603050405020304" pitchFamily="18" charset="0"/>
                          <a:ea typeface="Calibri" panose="020F0502020204030204" pitchFamily="34" charset="0"/>
                        </a:rPr>
                        <a:t>19</a:t>
                      </a:r>
                      <a:r>
                        <a:rPr lang="en-US" sz="2000">
                          <a:solidFill>
                            <a:srgbClr val="6B4F3A"/>
                          </a:solidFill>
                          <a:effectLst/>
                          <a:latin typeface="Times New Roman" panose="02020603050405020304" pitchFamily="18" charset="0"/>
                          <a:ea typeface="Calibri" panose="020F0502020204030204" pitchFamily="34" charset="0"/>
                        </a:rPr>
                        <a:t> </a:t>
                      </a:r>
                      <a:r>
                        <a:rPr lang="vi-VN" sz="2000">
                          <a:solidFill>
                            <a:srgbClr val="6B4F3A"/>
                          </a:solidFill>
                          <a:effectLst/>
                          <a:latin typeface="Times New Roman" panose="02020603050405020304" pitchFamily="18" charset="0"/>
                          <a:ea typeface="Calibri" panose="020F0502020204030204" pitchFamily="34" charset="0"/>
                        </a:rPr>
                        <a:t>C</a:t>
                      </a:r>
                      <a:r>
                        <a:rPr lang="en-US" sz="2000">
                          <a:solidFill>
                            <a:srgbClr val="241E1C"/>
                          </a:solidFill>
                          <a:effectLst/>
                          <a:latin typeface="Times New Roman" panose="02020603050405020304" pitchFamily="18" charset="0"/>
                          <a:ea typeface="Calibri" panose="020F0502020204030204" pitchFamily="34" charset="0"/>
                        </a:rPr>
                        <a:t> (coulomb).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42900" marR="0" algn="just">
                        <a:lnSpc>
                          <a:spcPct val="115000"/>
                        </a:lnSpc>
                        <a:spcBef>
                          <a:spcPts val="0"/>
                        </a:spcBef>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Khối lượng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algn="just">
                        <a:lnSpc>
                          <a:spcPct val="115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a:solidFill>
                            <a:srgbClr val="241E1C"/>
                          </a:solidFill>
                          <a:effectLst/>
                          <a:latin typeface="Times New Roman" panose="02020603050405020304" pitchFamily="18" charset="0"/>
                          <a:ea typeface="Calibri" panose="020F0502020204030204" pitchFamily="34" charset="0"/>
                        </a:rPr>
                        <a:t>m</a:t>
                      </a:r>
                      <a:r>
                        <a:rPr lang="vi-VN" sz="2000" baseline="-25000">
                          <a:solidFill>
                            <a:srgbClr val="241E1C"/>
                          </a:solidFill>
                          <a:effectLst/>
                          <a:latin typeface="Times New Roman" panose="02020603050405020304" pitchFamily="18" charset="0"/>
                          <a:ea typeface="Calibri" panose="020F0502020204030204" pitchFamily="34" charset="0"/>
                        </a:rPr>
                        <a:t>e</a:t>
                      </a:r>
                      <a:r>
                        <a:rPr lang="vi-VN" sz="2000">
                          <a:solidFill>
                            <a:srgbClr val="241E1C"/>
                          </a:solidFill>
                          <a:effectLst/>
                          <a:latin typeface="Times New Roman" panose="02020603050405020304" pitchFamily="18" charset="0"/>
                          <a:ea typeface="Calibri" panose="020F0502020204030204" pitchFamily="34" charset="0"/>
                        </a:rPr>
                        <a:t> = </a:t>
                      </a:r>
                      <a:r>
                        <a:rPr lang="en-US" sz="2000">
                          <a:solidFill>
                            <a:srgbClr val="241E1C"/>
                          </a:solidFill>
                          <a:effectLst/>
                          <a:latin typeface="Times New Roman" panose="02020603050405020304" pitchFamily="18" charset="0"/>
                          <a:ea typeface="Calibri" panose="020F0502020204030204" pitchFamily="34" charset="0"/>
                        </a:rPr>
                        <a:t>9,11 </a:t>
                      </a:r>
                      <a:r>
                        <a:rPr lang="vi-VN" sz="2000">
                          <a:solidFill>
                            <a:srgbClr val="241E1C"/>
                          </a:solidFill>
                          <a:effectLst/>
                          <a:latin typeface="Times New Roman" panose="02020603050405020304" pitchFamily="18" charset="0"/>
                          <a:ea typeface="Calibri" panose="020F0502020204030204" pitchFamily="34" charset="0"/>
                        </a:rPr>
                        <a:t>x </a:t>
                      </a:r>
                      <a:r>
                        <a:rPr lang="en-US" sz="2000">
                          <a:solidFill>
                            <a:srgbClr val="241E1C"/>
                          </a:solidFill>
                          <a:effectLst/>
                          <a:latin typeface="Times New Roman" panose="02020603050405020304" pitchFamily="18" charset="0"/>
                          <a:ea typeface="Calibri" panose="020F0502020204030204" pitchFamily="34" charset="0"/>
                        </a:rPr>
                        <a:t>10 </a:t>
                      </a:r>
                      <a:r>
                        <a:rPr lang="vi-VN" sz="2000" baseline="30000">
                          <a:solidFill>
                            <a:srgbClr val="241E1C"/>
                          </a:solidFill>
                          <a:effectLst/>
                          <a:latin typeface="Times New Roman" panose="02020603050405020304" pitchFamily="18" charset="0"/>
                          <a:ea typeface="Calibri" panose="020F0502020204030204" pitchFamily="34" charset="0"/>
                        </a:rPr>
                        <a:t>-</a:t>
                      </a:r>
                      <a:r>
                        <a:rPr lang="en-US" sz="2000" baseline="30000">
                          <a:solidFill>
                            <a:srgbClr val="52301A"/>
                          </a:solidFill>
                          <a:effectLst/>
                          <a:latin typeface="Times New Roman" panose="02020603050405020304" pitchFamily="18" charset="0"/>
                          <a:ea typeface="Calibri" panose="020F0502020204030204" pitchFamily="34" charset="0"/>
                        </a:rPr>
                        <a:t>28 </a:t>
                      </a:r>
                      <a:r>
                        <a:rPr lang="vi-VN" sz="2000">
                          <a:solidFill>
                            <a:srgbClr val="52301A"/>
                          </a:solidFill>
                          <a:effectLst/>
                          <a:latin typeface="Times New Roman" panose="02020603050405020304" pitchFamily="18" charset="0"/>
                          <a:ea typeface="Calibri" panose="020F0502020204030204" pitchFamily="34" charset="0"/>
                        </a:rPr>
                        <a:t>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208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9480" y="4263775"/>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GIỌT DẦU MILLIKAN</a:t>
            </a:r>
          </a:p>
        </p:txBody>
      </p:sp>
      <p:sp>
        <p:nvSpPr>
          <p:cNvPr id="12" name="Rectangle 11"/>
          <p:cNvSpPr/>
          <p:nvPr/>
        </p:nvSpPr>
        <p:spPr>
          <a:xfrm>
            <a:off x="2479920" y="2417862"/>
            <a:ext cx="4184159" cy="307777"/>
          </a:xfrm>
          <a:prstGeom prst="rect">
            <a:avLst/>
          </a:prstGeom>
        </p:spPr>
        <p:txBody>
          <a:bodyPr wrap="none">
            <a:spAutoFit/>
          </a:bodyPr>
          <a:lstStyle/>
          <a:p>
            <a:r>
              <a:rPr lang="en-US"/>
              <a:t>https://www.youtube.com/watch?v=nwnjYERS66U</a:t>
            </a:r>
          </a:p>
        </p:txBody>
      </p:sp>
      <p:sp>
        <p:nvSpPr>
          <p:cNvPr id="13" name="TextBox 12"/>
          <p:cNvSpPr txBox="1"/>
          <p:nvPr/>
        </p:nvSpPr>
        <p:spPr>
          <a:xfrm>
            <a:off x="1746607" y="472610"/>
            <a:ext cx="5774338" cy="646331"/>
          </a:xfrm>
          <a:prstGeom prst="rect">
            <a:avLst/>
          </a:prstGeom>
          <a:noFill/>
        </p:spPr>
        <p:txBody>
          <a:bodyPr wrap="none" rtlCol="0">
            <a:spAutoFit/>
          </a:bodyPr>
          <a:lstStyle/>
          <a:p>
            <a:r>
              <a:rPr lang="en-US" sz="3600" b="1">
                <a:solidFill>
                  <a:srgbClr val="C00000"/>
                </a:solidFill>
              </a:rPr>
              <a:t>2. SỰ TÌM RA ELECTRON</a:t>
            </a:r>
          </a:p>
        </p:txBody>
      </p:sp>
    </p:spTree>
    <p:extLst>
      <p:ext uri="{BB962C8B-B14F-4D97-AF65-F5344CB8AC3E}">
        <p14:creationId xmlns:p14="http://schemas.microsoft.com/office/powerpoint/2010/main" val="222420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46607" y="472610"/>
            <a:ext cx="5774338" cy="646331"/>
          </a:xfrm>
          <a:prstGeom prst="rect">
            <a:avLst/>
          </a:prstGeom>
          <a:noFill/>
        </p:spPr>
        <p:txBody>
          <a:bodyPr wrap="none" rtlCol="0">
            <a:spAutoFit/>
          </a:bodyPr>
          <a:lstStyle/>
          <a:p>
            <a:r>
              <a:rPr lang="en-US" sz="3600" b="1">
                <a:solidFill>
                  <a:srgbClr val="C00000"/>
                </a:solidFill>
              </a:rPr>
              <a:t>2. SỰ TÌM RA ELECTRON</a:t>
            </a:r>
          </a:p>
        </p:txBody>
      </p:sp>
      <p:sp>
        <p:nvSpPr>
          <p:cNvPr id="12" name="Rectangle 11"/>
          <p:cNvSpPr/>
          <p:nvPr/>
        </p:nvSpPr>
        <p:spPr>
          <a:xfrm>
            <a:off x="580077" y="1673746"/>
            <a:ext cx="8107398" cy="26065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800"/>
              </a:spcAft>
              <a:tabLst>
                <a:tab pos="180340" algn="l"/>
              </a:tabLst>
            </a:pPr>
            <a:r>
              <a:rPr lang="en-US" sz="2600">
                <a:latin typeface="Times New Roman" panose="02020603050405020304" pitchFamily="18" charset="0"/>
                <a:ea typeface="Calibri" panose="020F0502020204030204" pitchFamily="34" charset="0"/>
                <a:cs typeface="Times New Roman" panose="02020603050405020304" pitchFamily="18" charset="0"/>
              </a:rPr>
              <a:t>Trong nguyên tử tồn tại một loại hạt có khối lượng và mang </a:t>
            </a:r>
            <a:r>
              <a:rPr lang="en-US" sz="26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điện tích âm</a:t>
            </a:r>
            <a:r>
              <a:rPr lang="en-US" sz="2600">
                <a:latin typeface="Times New Roman" panose="02020603050405020304" pitchFamily="18" charset="0"/>
                <a:ea typeface="Calibri" panose="020F0502020204030204" pitchFamily="34" charset="0"/>
                <a:cs typeface="Times New Roman" panose="02020603050405020304" pitchFamily="18" charset="0"/>
              </a:rPr>
              <a:t>, được gọi là </a:t>
            </a:r>
            <a:r>
              <a:rPr lang="en-US" sz="2600" b="1"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electron</a:t>
            </a:r>
            <a:r>
              <a:rPr lang="en-US" sz="2600">
                <a:latin typeface="Times New Roman" panose="02020603050405020304" pitchFamily="18" charset="0"/>
                <a:ea typeface="Calibri" panose="020F0502020204030204" pitchFamily="34" charset="0"/>
                <a:cs typeface="Times New Roman" panose="02020603050405020304" pitchFamily="18" charset="0"/>
              </a:rPr>
              <a:t> (kí hiệu là </a:t>
            </a:r>
            <a:r>
              <a:rPr lang="en-US" sz="26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e</a:t>
            </a:r>
            <a:r>
              <a:rPr lang="en-US" sz="260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180340" algn="l"/>
              </a:tabLst>
            </a:pPr>
            <a:r>
              <a:rPr lang="vi-VN" sz="2600">
                <a:latin typeface="+mj-lt"/>
                <a:ea typeface="Calibri" panose="020F0502020204030204" pitchFamily="34" charset="0"/>
                <a:cs typeface="Times New Roman" panose="02020603050405020304" pitchFamily="18" charset="0"/>
              </a:rPr>
              <a:t>• Hạt electron có:</a:t>
            </a:r>
            <a:endParaRPr lang="en-US" sz="2600">
              <a:latin typeface="+mj-lt"/>
              <a:ea typeface="Calibri" panose="020F0502020204030204" pitchFamily="34" charset="0"/>
              <a:cs typeface="Times New Roman" panose="02020603050405020304" pitchFamily="18" charset="0"/>
            </a:endParaRPr>
          </a:p>
          <a:p>
            <a:pPr lvl="0" algn="just">
              <a:lnSpc>
                <a:spcPct val="107000"/>
              </a:lnSpc>
              <a:spcAft>
                <a:spcPts val="800"/>
              </a:spcAft>
              <a:buClr>
                <a:srgbClr val="6B4F3A"/>
              </a:buClr>
              <a:buSzPts val="1100"/>
              <a:tabLst>
                <a:tab pos="180340" algn="l"/>
              </a:tabLst>
            </a:pPr>
            <a:r>
              <a:rPr lang="en-US" sz="2600">
                <a:latin typeface="+mj-lt"/>
                <a:ea typeface="Cambria" panose="02040503050406030204" pitchFamily="18" charset="0"/>
                <a:cs typeface="Times New Roman" panose="02020603050405020304" pitchFamily="18" charset="0"/>
              </a:rPr>
              <a:t>- </a:t>
            </a:r>
            <a:r>
              <a:rPr lang="vi-VN" sz="2600">
                <a:latin typeface="+mj-lt"/>
                <a:ea typeface="Cambria" panose="02040503050406030204" pitchFamily="18" charset="0"/>
                <a:cs typeface="Times New Roman" panose="02020603050405020304" pitchFamily="18" charset="0"/>
              </a:rPr>
              <a:t>Điện tích: </a:t>
            </a:r>
            <a:r>
              <a:rPr lang="en-US" sz="2600">
                <a:latin typeface="+mj-lt"/>
                <a:ea typeface="Cambria" panose="02040503050406030204" pitchFamily="18" charset="0"/>
                <a:cs typeface="Times New Roman" panose="02020603050405020304" pitchFamily="18" charset="0"/>
              </a:rPr>
              <a:t>q</a:t>
            </a:r>
            <a:r>
              <a:rPr lang="vi-VN" sz="2600" baseline="-25000">
                <a:latin typeface="+mj-lt"/>
                <a:ea typeface="Cambria" panose="02040503050406030204" pitchFamily="18" charset="0"/>
                <a:cs typeface="Times New Roman" panose="02020603050405020304" pitchFamily="18" charset="0"/>
              </a:rPr>
              <a:t>e</a:t>
            </a:r>
            <a:r>
              <a:rPr lang="vi-VN" sz="2600">
                <a:latin typeface="+mj-lt"/>
                <a:ea typeface="Cambria" panose="02040503050406030204" pitchFamily="18" charset="0"/>
                <a:cs typeface="Times New Roman" panose="02020603050405020304" pitchFamily="18" charset="0"/>
              </a:rPr>
              <a:t> =</a:t>
            </a:r>
            <a:r>
              <a:rPr lang="en-US" sz="2600">
                <a:latin typeface="+mj-lt"/>
                <a:ea typeface="Cambria" panose="02040503050406030204" pitchFamily="18" charset="0"/>
                <a:cs typeface="Times New Roman" panose="02020603050405020304" pitchFamily="18" charset="0"/>
              </a:rPr>
              <a:t> -1,602</a:t>
            </a:r>
            <a:r>
              <a:rPr lang="vi-VN" sz="2600">
                <a:latin typeface="+mj-lt"/>
                <a:ea typeface="Cambria" panose="02040503050406030204" pitchFamily="18" charset="0"/>
                <a:cs typeface="Times New Roman" panose="02020603050405020304" pitchFamily="18" charset="0"/>
              </a:rPr>
              <a:t>x</a:t>
            </a:r>
            <a:r>
              <a:rPr lang="en-US" sz="2600">
                <a:latin typeface="+mj-lt"/>
                <a:ea typeface="Cambria" panose="02040503050406030204" pitchFamily="18" charset="0"/>
                <a:cs typeface="Times New Roman" panose="02020603050405020304" pitchFamily="18" charset="0"/>
              </a:rPr>
              <a:t>10</a:t>
            </a:r>
            <a:r>
              <a:rPr lang="vi-VN" sz="2600" baseline="30000">
                <a:latin typeface="+mj-lt"/>
                <a:ea typeface="Cambria" panose="02040503050406030204" pitchFamily="18" charset="0"/>
                <a:cs typeface="Times New Roman" panose="02020603050405020304" pitchFamily="18" charset="0"/>
              </a:rPr>
              <a:t>-</a:t>
            </a:r>
            <a:r>
              <a:rPr lang="en-US" sz="2600" baseline="30000">
                <a:latin typeface="+mj-lt"/>
                <a:ea typeface="Cambria" panose="02040503050406030204" pitchFamily="18" charset="0"/>
                <a:cs typeface="Times New Roman" panose="02020603050405020304" pitchFamily="18" charset="0"/>
              </a:rPr>
              <a:t>19</a:t>
            </a:r>
            <a:r>
              <a:rPr lang="en-US" sz="2600">
                <a:latin typeface="+mj-lt"/>
                <a:ea typeface="Cambria" panose="02040503050406030204" pitchFamily="18" charset="0"/>
                <a:cs typeface="Times New Roman" panose="02020603050405020304" pitchFamily="18" charset="0"/>
              </a:rPr>
              <a:t> </a:t>
            </a:r>
            <a:r>
              <a:rPr lang="vi-VN" sz="2600">
                <a:latin typeface="+mj-lt"/>
                <a:ea typeface="Cambria" panose="02040503050406030204" pitchFamily="18" charset="0"/>
                <a:cs typeface="Times New Roman" panose="02020603050405020304" pitchFamily="18" charset="0"/>
              </a:rPr>
              <a:t>C</a:t>
            </a:r>
            <a:r>
              <a:rPr lang="en-US" sz="2600">
                <a:latin typeface="+mj-lt"/>
                <a:ea typeface="Cambria" panose="02040503050406030204" pitchFamily="18" charset="0"/>
                <a:cs typeface="Times New Roman" panose="02020603050405020304" pitchFamily="18" charset="0"/>
              </a:rPr>
              <a:t> (coulomb). </a:t>
            </a:r>
            <a:r>
              <a:rPr lang="en-US" sz="2600">
                <a:latin typeface="Times New Roman" panose="02020603050405020304" pitchFamily="18" charset="0"/>
                <a:ea typeface="Calibri" panose="020F0502020204030204" pitchFamily="34" charset="0"/>
                <a:cs typeface="Times New Roman" panose="02020603050405020304" pitchFamily="18" charset="0"/>
              </a:rPr>
              <a:t>Quy ước là </a:t>
            </a:r>
            <a:r>
              <a:rPr lang="en-US" sz="26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2600" b="1">
              <a:solidFill>
                <a:srgbClr val="C00000"/>
              </a:solidFill>
              <a:latin typeface="+mj-lt"/>
              <a:ea typeface="Cambria" panose="02040503050406030204" pitchFamily="18" charset="0"/>
              <a:cs typeface="Cambria" panose="02040503050406030204" pitchFamily="18" charset="0"/>
            </a:endParaRPr>
          </a:p>
          <a:p>
            <a:pPr algn="just">
              <a:lnSpc>
                <a:spcPct val="107000"/>
              </a:lnSpc>
              <a:spcAft>
                <a:spcPts val="800"/>
              </a:spcAft>
              <a:tabLst>
                <a:tab pos="180340" algn="l"/>
              </a:tabLst>
            </a:pPr>
            <a:r>
              <a:rPr lang="vi-VN" sz="2600">
                <a:latin typeface="+mj-lt"/>
                <a:ea typeface="Calibri" panose="020F0502020204030204" pitchFamily="34" charset="0"/>
                <a:cs typeface="Times New Roman" panose="02020603050405020304" pitchFamily="18" charset="0"/>
              </a:rPr>
              <a:t>- Khối lượng: m</a:t>
            </a:r>
            <a:r>
              <a:rPr lang="vi-VN" sz="2600" baseline="-25000">
                <a:latin typeface="+mj-lt"/>
                <a:ea typeface="Calibri" panose="020F0502020204030204" pitchFamily="34" charset="0"/>
                <a:cs typeface="Times New Roman" panose="02020603050405020304" pitchFamily="18" charset="0"/>
              </a:rPr>
              <a:t>e</a:t>
            </a:r>
            <a:r>
              <a:rPr lang="vi-VN" sz="2600">
                <a:latin typeface="+mj-lt"/>
                <a:ea typeface="Calibri" panose="020F0502020204030204" pitchFamily="34" charset="0"/>
                <a:cs typeface="Times New Roman" panose="02020603050405020304" pitchFamily="18" charset="0"/>
              </a:rPr>
              <a:t> = </a:t>
            </a:r>
            <a:r>
              <a:rPr lang="en-US" sz="2600">
                <a:latin typeface="+mj-lt"/>
                <a:ea typeface="Calibri" panose="020F0502020204030204" pitchFamily="34" charset="0"/>
                <a:cs typeface="Times New Roman" panose="02020603050405020304" pitchFamily="18" charset="0"/>
              </a:rPr>
              <a:t>9,11 </a:t>
            </a:r>
            <a:r>
              <a:rPr lang="vi-VN" sz="2600">
                <a:latin typeface="+mj-lt"/>
                <a:ea typeface="Calibri" panose="020F0502020204030204" pitchFamily="34" charset="0"/>
                <a:cs typeface="Times New Roman" panose="02020603050405020304" pitchFamily="18" charset="0"/>
              </a:rPr>
              <a:t>x </a:t>
            </a:r>
            <a:r>
              <a:rPr lang="en-US" sz="2600">
                <a:latin typeface="+mj-lt"/>
                <a:ea typeface="Calibri" panose="020F0502020204030204" pitchFamily="34" charset="0"/>
                <a:cs typeface="Times New Roman" panose="02020603050405020304" pitchFamily="18" charset="0"/>
              </a:rPr>
              <a:t>10 </a:t>
            </a:r>
            <a:r>
              <a:rPr lang="vi-VN" sz="2600" baseline="30000">
                <a:latin typeface="+mj-lt"/>
                <a:ea typeface="Calibri" panose="020F0502020204030204" pitchFamily="34" charset="0"/>
                <a:cs typeface="Times New Roman" panose="02020603050405020304" pitchFamily="18" charset="0"/>
              </a:rPr>
              <a:t>-</a:t>
            </a:r>
            <a:r>
              <a:rPr lang="en-US" sz="2600" baseline="30000">
                <a:latin typeface="+mj-lt"/>
                <a:ea typeface="Calibri" panose="020F0502020204030204" pitchFamily="34" charset="0"/>
                <a:cs typeface="Times New Roman" panose="02020603050405020304" pitchFamily="18" charset="0"/>
              </a:rPr>
              <a:t>28 </a:t>
            </a:r>
            <a:r>
              <a:rPr lang="vi-VN" sz="2600">
                <a:latin typeface="+mj-lt"/>
                <a:ea typeface="Calibri" panose="020F0502020204030204" pitchFamily="34" charset="0"/>
                <a:cs typeface="Times New Roman" panose="02020603050405020304" pitchFamily="18" charset="0"/>
              </a:rPr>
              <a:t>g</a:t>
            </a:r>
            <a:endParaRPr lang="en-US" sz="2600">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3F180B8-A96A-43A2-AB87-9C1F2A42C93E}"/>
              </a:ext>
            </a:extLst>
          </p:cNvPr>
          <p:cNvSpPr txBox="1"/>
          <p:nvPr/>
        </p:nvSpPr>
        <p:spPr>
          <a:xfrm>
            <a:off x="931598" y="216294"/>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22735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56"/>
          <p:cNvSpPr txBox="1">
            <a:spLocks noGrp="1"/>
          </p:cNvSpPr>
          <p:nvPr>
            <p:ph type="title"/>
          </p:nvPr>
        </p:nvSpPr>
        <p:spPr>
          <a:xfrm>
            <a:off x="719971" y="2570349"/>
            <a:ext cx="5403103"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b="1">
                <a:latin typeface="Times New Roman" panose="02020603050405020304" pitchFamily="18" charset="0"/>
                <a:cs typeface="Times New Roman" panose="02020603050405020304" pitchFamily="18" charset="0"/>
              </a:rPr>
              <a:t>SỰ KHÁM PHÁ </a:t>
            </a:r>
            <a:br>
              <a:rPr lang="en-US" sz="3500" b="1">
                <a:latin typeface="Times New Roman" panose="02020603050405020304" pitchFamily="18" charset="0"/>
                <a:cs typeface="Times New Roman" panose="02020603050405020304" pitchFamily="18" charset="0"/>
              </a:rPr>
            </a:br>
            <a:r>
              <a:rPr lang="en-US" sz="3500" b="1">
                <a:latin typeface="Times New Roman" panose="02020603050405020304" pitchFamily="18" charset="0"/>
                <a:cs typeface="Times New Roman" panose="02020603050405020304" pitchFamily="18" charset="0"/>
              </a:rPr>
              <a:t>HẠT NHÂN NGUYÊN TỬ</a:t>
            </a:r>
          </a:p>
        </p:txBody>
      </p:sp>
      <p:sp>
        <p:nvSpPr>
          <p:cNvPr id="1124" name="Google Shape;1124;p56"/>
          <p:cNvSpPr txBox="1">
            <a:spLocks noGrp="1"/>
          </p:cNvSpPr>
          <p:nvPr>
            <p:ph type="title" idx="2"/>
          </p:nvPr>
        </p:nvSpPr>
        <p:spPr>
          <a:xfrm>
            <a:off x="1007676" y="1079759"/>
            <a:ext cx="1108800" cy="8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a:t>
            </a:r>
            <a:endParaRPr/>
          </a:p>
        </p:txBody>
      </p:sp>
      <p:grpSp>
        <p:nvGrpSpPr>
          <p:cNvPr id="1126" name="Google Shape;1126;p56"/>
          <p:cNvGrpSpPr/>
          <p:nvPr/>
        </p:nvGrpSpPr>
        <p:grpSpPr>
          <a:xfrm>
            <a:off x="6128833" y="1014989"/>
            <a:ext cx="1233771" cy="1334873"/>
            <a:chOff x="2968638" y="3728200"/>
            <a:chExt cx="1092800" cy="1182350"/>
          </a:xfrm>
        </p:grpSpPr>
        <p:sp>
          <p:nvSpPr>
            <p:cNvPr id="1127" name="Google Shape;1127;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56"/>
          <p:cNvGrpSpPr/>
          <p:nvPr/>
        </p:nvGrpSpPr>
        <p:grpSpPr>
          <a:xfrm rot="-531170">
            <a:off x="6793660" y="3211145"/>
            <a:ext cx="1233770" cy="1570035"/>
            <a:chOff x="2586363" y="5410988"/>
            <a:chExt cx="1049025" cy="1334938"/>
          </a:xfrm>
        </p:grpSpPr>
        <p:sp>
          <p:nvSpPr>
            <p:cNvPr id="1141" name="Google Shape;1141;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6"/>
          <p:cNvGrpSpPr/>
          <p:nvPr/>
        </p:nvGrpSpPr>
        <p:grpSpPr>
          <a:xfrm>
            <a:off x="7876489" y="872563"/>
            <a:ext cx="320453" cy="409255"/>
            <a:chOff x="5905475" y="2032050"/>
            <a:chExt cx="454350" cy="580175"/>
          </a:xfrm>
        </p:grpSpPr>
        <p:sp>
          <p:nvSpPr>
            <p:cNvPr id="1158" name="Google Shape;1158;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6"/>
          <p:cNvGrpSpPr/>
          <p:nvPr/>
        </p:nvGrpSpPr>
        <p:grpSpPr>
          <a:xfrm>
            <a:off x="6354446" y="3019844"/>
            <a:ext cx="244304" cy="306056"/>
            <a:chOff x="7249250" y="2312150"/>
            <a:chExt cx="433317" cy="542846"/>
          </a:xfrm>
        </p:grpSpPr>
        <p:sp>
          <p:nvSpPr>
            <p:cNvPr id="1165" name="Google Shape;1165;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56"/>
          <p:cNvGrpSpPr/>
          <p:nvPr/>
        </p:nvGrpSpPr>
        <p:grpSpPr>
          <a:xfrm rot="5973186">
            <a:off x="7868600" y="2109378"/>
            <a:ext cx="525721" cy="428640"/>
            <a:chOff x="5426900" y="3064075"/>
            <a:chExt cx="281450" cy="229525"/>
          </a:xfrm>
        </p:grpSpPr>
        <p:sp>
          <p:nvSpPr>
            <p:cNvPr id="1169" name="Google Shape;1169;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494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9480" y="4263775"/>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CỦA RUTHERFORD</a:t>
            </a:r>
          </a:p>
        </p:txBody>
      </p:sp>
      <p:sp>
        <p:nvSpPr>
          <p:cNvPr id="13" name="TextBox 12"/>
          <p:cNvSpPr txBox="1"/>
          <p:nvPr/>
        </p:nvSpPr>
        <p:spPr>
          <a:xfrm>
            <a:off x="287676" y="493159"/>
            <a:ext cx="8411277" cy="584775"/>
          </a:xfrm>
          <a:prstGeom prst="rect">
            <a:avLst/>
          </a:prstGeom>
          <a:noFill/>
        </p:spPr>
        <p:txBody>
          <a:bodyPr wrap="none" rtlCol="0">
            <a:spAutoFit/>
          </a:bodyPr>
          <a:lstStyle/>
          <a:p>
            <a:r>
              <a:rPr lang="en-US" sz="3200" b="1">
                <a:solidFill>
                  <a:srgbClr val="C00000"/>
                </a:solidFill>
              </a:rPr>
              <a:t>3. SỰ KHÁM PHÁ HẠT NHÂN NGUYÊN TỬ</a:t>
            </a:r>
          </a:p>
        </p:txBody>
      </p:sp>
      <p:sp>
        <p:nvSpPr>
          <p:cNvPr id="3" name="Rectangle 2"/>
          <p:cNvSpPr/>
          <p:nvPr/>
        </p:nvSpPr>
        <p:spPr>
          <a:xfrm>
            <a:off x="2466295" y="2417862"/>
            <a:ext cx="4211409" cy="307777"/>
          </a:xfrm>
          <a:prstGeom prst="rect">
            <a:avLst/>
          </a:prstGeom>
        </p:spPr>
        <p:txBody>
          <a:bodyPr wrap="none">
            <a:spAutoFit/>
          </a:bodyPr>
          <a:lstStyle/>
          <a:p>
            <a:r>
              <a:rPr lang="en-US"/>
              <a:t>https://www.youtube.com/watch?v=CaeZ3MLzY2E</a:t>
            </a:r>
          </a:p>
        </p:txBody>
      </p:sp>
    </p:spTree>
    <p:extLst>
      <p:ext uri="{BB962C8B-B14F-4D97-AF65-F5344CB8AC3E}">
        <p14:creationId xmlns:p14="http://schemas.microsoft.com/office/powerpoint/2010/main" val="186399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1469204" y="1185666"/>
            <a:ext cx="6209041" cy="365346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87676" y="493159"/>
            <a:ext cx="8411277" cy="584775"/>
          </a:xfrm>
          <a:prstGeom prst="rect">
            <a:avLst/>
          </a:prstGeom>
          <a:noFill/>
        </p:spPr>
        <p:txBody>
          <a:bodyPr wrap="none" rtlCol="0">
            <a:spAutoFit/>
          </a:bodyPr>
          <a:lstStyle/>
          <a:p>
            <a:r>
              <a:rPr lang="en-US" sz="3200" b="1">
                <a:solidFill>
                  <a:srgbClr val="C00000"/>
                </a:solidFill>
              </a:rPr>
              <a:t>3. SỰ KHÁM PHÁ HẠT NHÂN NGUYÊN TỬ</a:t>
            </a:r>
          </a:p>
        </p:txBody>
      </p:sp>
    </p:spTree>
    <p:extLst>
      <p:ext uri="{BB962C8B-B14F-4D97-AF65-F5344CB8AC3E}">
        <p14:creationId xmlns:p14="http://schemas.microsoft.com/office/powerpoint/2010/main" val="315533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ước 6">
            <a:extLst>
              <a:ext uri="{FF2B5EF4-FFF2-40B4-BE49-F238E27FC236}">
                <a16:creationId xmlns:a16="http://schemas.microsoft.com/office/drawing/2014/main" id="{9C933AC9-874C-9D46-A6CA-7D7DC2ADBD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5818" y="853620"/>
            <a:ext cx="4012660" cy="3299667"/>
          </a:xfrm>
          <a:prstGeom prst="rect">
            <a:avLst/>
          </a:prstGeom>
          <a:noFill/>
          <a:ln>
            <a:noFill/>
          </a:ln>
        </p:spPr>
      </p:pic>
      <p:sp>
        <p:nvSpPr>
          <p:cNvPr id="4" name="TextBox 3">
            <a:extLst>
              <a:ext uri="{FF2B5EF4-FFF2-40B4-BE49-F238E27FC236}">
                <a16:creationId xmlns:a16="http://schemas.microsoft.com/office/drawing/2014/main" id="{524DA09E-51B5-B5A1-F48D-CE8C6FB0DB50}"/>
              </a:ext>
            </a:extLst>
          </p:cNvPr>
          <p:cNvSpPr txBox="1"/>
          <p:nvPr/>
        </p:nvSpPr>
        <p:spPr>
          <a:xfrm>
            <a:off x="1185334" y="4153287"/>
            <a:ext cx="7246374" cy="728726"/>
          </a:xfrm>
          <a:prstGeom prst="rect">
            <a:avLst/>
          </a:prstGeom>
          <a:noFill/>
        </p:spPr>
        <p:txBody>
          <a:bodyPr wrap="square">
            <a:spAutoFit/>
          </a:bodyPr>
          <a:lstStyle/>
          <a:p>
            <a:pPr algn="just">
              <a:lnSpc>
                <a:spcPct val="107000"/>
              </a:lnSpc>
              <a:spcAft>
                <a:spcPts val="600"/>
              </a:spcAft>
              <a:tabLst>
                <a:tab pos="135255" algn="l"/>
              </a:tabLst>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nhìn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 </a:t>
            </a:r>
            <a:r>
              <a:rPr lang="en-US" sz="20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khuẩn</a:t>
            </a:r>
            <a:r>
              <a:rPr lang="en-US" sz="2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nuôi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000" b="1" dirty="0">
                <a:latin typeface="Times New Roman" panose="02020603050405020304" pitchFamily="18" charset="0"/>
                <a:ea typeface="Calibri" panose="020F0502020204030204" pitchFamily="34" charset="0"/>
                <a:cs typeface="Times New Roman" panose="02020603050405020304" pitchFamily="18" charset="0"/>
              </a:rPr>
              <a:t> khoa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4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8225" y="44668"/>
            <a:ext cx="8589194" cy="50988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400" b="1">
                <a:latin typeface="Times New Roman" panose="02020603050405020304" pitchFamily="18" charset="0"/>
                <a:ea typeface="Calibri" panose="020F0502020204030204" pitchFamily="34" charset="0"/>
                <a:cs typeface="Times New Roman" panose="02020603050405020304" pitchFamily="18" charset="0"/>
              </a:rPr>
              <a:t>PHIẾU HỌC TẬP SỐ 3</a:t>
            </a:r>
          </a:p>
          <a:p>
            <a:pPr marL="342900" lvl="0" indent="-342900" algn="just">
              <a:buFont typeface="+mj-lt"/>
              <a:buAutoNum type="arabicPeriod"/>
            </a:pPr>
            <a:r>
              <a:rPr lang="en-US" sz="2400">
                <a:latin typeface="Times New Roman" panose="02020603050405020304" pitchFamily="18" charset="0"/>
                <a:ea typeface="Calibri" panose="020F0502020204030204" pitchFamily="34" charset="0"/>
                <a:cs typeface="Times New Roman" panose="02020603050405020304" pitchFamily="18" charset="0"/>
              </a:rPr>
              <a:t>Nhận xét đường đi của tia α?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a:latin typeface="Times New Roman" panose="02020603050405020304" pitchFamily="18" charset="0"/>
                <a:ea typeface="Calibri" panose="020F0502020204030204" pitchFamily="34" charset="0"/>
                <a:cs typeface="Times New Roman" panose="02020603050405020304" pitchFamily="18" charset="0"/>
              </a:rPr>
              <a:t>Giải thích tại sao các tia α có hướng đi khác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có cấu tạo </a:t>
            </a:r>
            <a:r>
              <a:rPr lang="en-US" sz="2400">
                <a:solidFill>
                  <a:srgbClr val="FF0000"/>
                </a:solidFill>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ea typeface="Calibri" panose="020F0502020204030204" pitchFamily="34" charset="0"/>
                <a:cs typeface="Times New Roman" panose="02020603050405020304" pitchFamily="18" charset="0"/>
              </a:rPr>
              <a:t>…………., gồm </a:t>
            </a:r>
            <a:r>
              <a:rPr lang="en-US" sz="2400">
                <a:solidFill>
                  <a:srgbClr val="FF0000"/>
                </a:solidFill>
                <a:latin typeface="Times New Roman" panose="02020603050405020304" pitchFamily="18" charset="0"/>
                <a:cs typeface="Times New Roman" panose="02020603050405020304" pitchFamily="18" charset="0"/>
              </a:rPr>
              <a:t>(2) </a:t>
            </a:r>
            <a:r>
              <a:rPr lang="vi-VN" sz="2400">
                <a:latin typeface="Times New Roman" panose="02020603050405020304" pitchFamily="18" charset="0"/>
                <a:ea typeface="Calibri" panose="020F0502020204030204" pitchFamily="34" charset="0"/>
                <a:cs typeface="Times New Roman" panose="02020603050405020304" pitchFamily="18" charset="0"/>
              </a:rPr>
              <a:t>………………….. ở trung tâm và lớp vỏ là các </a:t>
            </a:r>
            <a:r>
              <a:rPr lang="en-US" sz="2400">
                <a:solidFill>
                  <a:srgbClr val="FF0000"/>
                </a:solidFill>
                <a:latin typeface="Times New Roman" panose="02020603050405020304" pitchFamily="18" charset="0"/>
                <a:cs typeface="Times New Roman" panose="02020603050405020304" pitchFamily="18" charset="0"/>
              </a:rPr>
              <a:t>(3) </a:t>
            </a:r>
            <a:r>
              <a:rPr lang="vi-VN" sz="2400">
                <a:latin typeface="Times New Roman" panose="02020603050405020304" pitchFamily="18" charset="0"/>
                <a:ea typeface="Calibri" panose="020F0502020204030204" pitchFamily="34" charset="0"/>
                <a:cs typeface="Times New Roman" panose="02020603050405020304" pitchFamily="18" charset="0"/>
              </a:rPr>
              <a:t>………………. Chuyển động xung quanh </a:t>
            </a:r>
            <a:r>
              <a:rPr lang="en-US" sz="2400">
                <a:solidFill>
                  <a:srgbClr val="FF0000"/>
                </a:solidFill>
                <a:latin typeface="Times New Roman" panose="02020603050405020304" pitchFamily="18" charset="0"/>
                <a:cs typeface="Times New Roman" panose="02020603050405020304" pitchFamily="18" charset="0"/>
              </a:rPr>
              <a:t>(4) </a:t>
            </a:r>
            <a:r>
              <a:rPr lang="vi-VN"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a:t>
            </a:r>
            <a:r>
              <a:rPr lang="en-US" sz="2400">
                <a:solidFill>
                  <a:srgbClr val="FF0000"/>
                </a:solidFill>
                <a:latin typeface="Times New Roman" panose="02020603050405020304" pitchFamily="18" charset="0"/>
                <a:cs typeface="Times New Roman" panose="02020603050405020304" pitchFamily="18" charset="0"/>
              </a:rPr>
              <a:t>(5) </a:t>
            </a:r>
            <a:r>
              <a:rPr lang="vi-VN" sz="2400">
                <a:latin typeface="Times New Roman" panose="02020603050405020304" pitchFamily="18" charset="0"/>
                <a:ea typeface="Calibri" panose="020F0502020204030204" pitchFamily="34" charset="0"/>
                <a:cs typeface="Times New Roman" panose="02020603050405020304" pitchFamily="18" charset="0"/>
              </a:rPr>
              <a:t>…………………….. về điện: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0" algn="just"/>
            <a:r>
              <a:rPr lang="en-US" sz="2400" i="1">
                <a:latin typeface="Times New Roman" panose="02020603050405020304" pitchFamily="18" charset="0"/>
                <a:ea typeface="Calibri" panose="020F0502020204030204" pitchFamily="34" charset="0"/>
                <a:cs typeface="Times New Roman" panose="02020603050405020304" pitchFamily="18" charset="0"/>
              </a:rPr>
              <a:t>Số</a:t>
            </a:r>
            <a:r>
              <a:rPr lang="vi-VN" sz="2400" i="1">
                <a:latin typeface="Times New Roman" panose="02020603050405020304" pitchFamily="18" charset="0"/>
                <a:ea typeface="Calibri" panose="020F0502020204030204" pitchFamily="34" charset="0"/>
                <a:cs typeface="Times New Roman" panose="02020603050405020304" pitchFamily="18" charset="0"/>
              </a:rPr>
              <a:t> đơn vị điện tích dương của </a:t>
            </a:r>
            <a:r>
              <a:rPr lang="en-US" sz="2400">
                <a:solidFill>
                  <a:srgbClr val="FF0000"/>
                </a:solidFill>
                <a:latin typeface="Times New Roman" panose="02020603050405020304" pitchFamily="18" charset="0"/>
                <a:cs typeface="Times New Roman" panose="02020603050405020304" pitchFamily="18" charset="0"/>
              </a:rPr>
              <a:t>(6) </a:t>
            </a:r>
            <a:r>
              <a:rPr lang="vi-VN" sz="2400" i="1">
                <a:latin typeface="Times New Roman" panose="02020603050405020304" pitchFamily="18" charset="0"/>
                <a:ea typeface="Calibri" panose="020F0502020204030204" pitchFamily="34" charset="0"/>
                <a:cs typeface="Times New Roman" panose="02020603050405020304" pitchFamily="18" charset="0"/>
              </a:rPr>
              <a:t>…………………… bằng số đơn vị điện tích </a:t>
            </a:r>
            <a:r>
              <a:rPr lang="en-US" sz="2400">
                <a:solidFill>
                  <a:srgbClr val="FF0000"/>
                </a:solidFill>
                <a:latin typeface="Times New Roman" panose="02020603050405020304" pitchFamily="18" charset="0"/>
                <a:cs typeface="Times New Roman" panose="02020603050405020304" pitchFamily="18" charset="0"/>
              </a:rPr>
              <a:t>(7) </a:t>
            </a:r>
            <a:r>
              <a:rPr lang="vi-VN" sz="2400" i="1">
                <a:latin typeface="Times New Roman" panose="02020603050405020304" pitchFamily="18" charset="0"/>
                <a:ea typeface="Calibri" panose="020F0502020204030204" pitchFamily="34" charset="0"/>
                <a:cs typeface="Times New Roman" panose="02020603050405020304" pitchFamily="18" charset="0"/>
              </a:rPr>
              <a:t>…………… trong nguyên tử.</a:t>
            </a:r>
            <a:endParaRPr lang="en-US" sz="240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b="1">
                <a:latin typeface="Times New Roman" panose="02020603050405020304" pitchFamily="18" charset="0"/>
                <a:ea typeface="Calibri" panose="020F0502020204030204" pitchFamily="34" charset="0"/>
                <a:cs typeface="Times New Roman" panose="02020603050405020304" pitchFamily="18" charset="0"/>
              </a:rPr>
              <a:t>Luyện tập</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Nguyên tử oxygen có 8 electron, cho biết hạt nhân của nguyên tử này có điện tích là bao nhiêu?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Điện tích electron: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r>
              <a:rPr lang="vi-VN" sz="2400">
                <a:latin typeface="Times New Roman" panose="02020603050405020304" pitchFamily="18" charset="0"/>
                <a:ea typeface="Calibri" panose="020F0502020204030204" pitchFamily="34" charset="0"/>
              </a:rPr>
              <a:t>Điện tích hạt nhân: </a:t>
            </a:r>
            <a:endParaRPr lang="en-US" sz="2400"/>
          </a:p>
        </p:txBody>
      </p:sp>
    </p:spTree>
    <p:extLst>
      <p:ext uri="{BB962C8B-B14F-4D97-AF65-F5344CB8AC3E}">
        <p14:creationId xmlns:p14="http://schemas.microsoft.com/office/powerpoint/2010/main" val="51458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677" y="435086"/>
            <a:ext cx="8589194" cy="42842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400" b="1">
                <a:latin typeface="Times New Roman" panose="02020603050405020304" pitchFamily="18" charset="0"/>
                <a:ea typeface="Calibri" panose="020F0502020204030204" pitchFamily="34" charset="0"/>
                <a:cs typeface="Times New Roman" panose="02020603050405020304" pitchFamily="18" charset="0"/>
              </a:rPr>
              <a:t>PHIẾU HỌC TẬP SỐ 3</a:t>
            </a:r>
          </a:p>
          <a:p>
            <a:pPr marL="342900" lvl="0" indent="-342900" algn="just">
              <a:lnSpc>
                <a:spcPct val="115000"/>
              </a:lnSpc>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Hầu hết các hạt </a:t>
            </a:r>
            <a:r>
              <a:rPr lang="en-US" sz="2400">
                <a:latin typeface="Times New Roman" panose="02020603050405020304" pitchFamily="18" charset="0"/>
                <a:ea typeface="Calibri" panose="020F0502020204030204" pitchFamily="34" charset="0"/>
                <a:cs typeface="Times New Roman" panose="02020603050405020304" pitchFamily="18" charset="0"/>
              </a:rPr>
              <a:t>α</a:t>
            </a:r>
            <a:r>
              <a:rPr lang="vi-VN" sz="2400">
                <a:latin typeface="Times New Roman" panose="02020603050405020304" pitchFamily="18" charset="0"/>
                <a:ea typeface="Calibri" panose="020F0502020204030204" pitchFamily="34" charset="0"/>
                <a:cs typeface="Times New Roman" panose="02020603050405020304" pitchFamily="18" charset="0"/>
              </a:rPr>
              <a:t> đều xuyên thẳng qua lá vàng. Có một số hạt đi lệch hướng ban đầu và một số rất ít hạt bị bật lại phía sau khi chạm lá vàng.</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Do nguyên tử có cấu tạo rỗng nên hầu hết các hạt  đều có thể đi xuyên qua lá vàng. Xem xét các thuộc tính của các hạt a và các electron, tần số của sự lệch hướng, ông đã tính toán rằng một nguyên tử bao gổm phần lớn là không gian trống mà các electron chuyển động trong đó, quanh một phần tử mang điện tích dương gọi là hạt nhân nguyên tử.</a:t>
            </a: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91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8454" y="94907"/>
            <a:ext cx="8589194" cy="51644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400" b="1">
                <a:latin typeface="Times New Roman" panose="02020603050405020304" pitchFamily="18" charset="0"/>
                <a:ea typeface="Calibri" panose="020F0502020204030204" pitchFamily="34" charset="0"/>
                <a:cs typeface="Times New Roman" panose="02020603050405020304" pitchFamily="18" charset="0"/>
              </a:rPr>
              <a:t>PHIẾU HỌC TẬP SỐ 3</a:t>
            </a:r>
          </a:p>
          <a:p>
            <a:pPr marL="342900" lvl="0" indent="-342900" algn="just">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có cấu tạo </a:t>
            </a:r>
            <a:r>
              <a:rPr lang="en-US" sz="2400">
                <a:solidFill>
                  <a:srgbClr val="FF0000"/>
                </a:solidFill>
                <a:latin typeface="Times New Roman" panose="02020603050405020304" pitchFamily="18" charset="0"/>
                <a:cs typeface="Times New Roman" panose="02020603050405020304" pitchFamily="18" charset="0"/>
              </a:rPr>
              <a:t>(1)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rỗng</a:t>
            </a:r>
            <a:r>
              <a:rPr lang="vi-VN" sz="2400">
                <a:latin typeface="Times New Roman" panose="02020603050405020304" pitchFamily="18" charset="0"/>
                <a:ea typeface="Calibri" panose="020F0502020204030204" pitchFamily="34" charset="0"/>
                <a:cs typeface="Times New Roman" panose="02020603050405020304" pitchFamily="18" charset="0"/>
              </a:rPr>
              <a:t>, gồm </a:t>
            </a:r>
            <a:r>
              <a:rPr lang="en-US" sz="2400">
                <a:solidFill>
                  <a:srgbClr val="FF0000"/>
                </a:solidFill>
                <a:latin typeface="Times New Roman" panose="02020603050405020304" pitchFamily="18" charset="0"/>
                <a:cs typeface="Times New Roman" panose="02020603050405020304" pitchFamily="18" charset="0"/>
              </a:rPr>
              <a:t>(2)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a:t>
            </a:r>
            <a:r>
              <a:rPr lang="vi-VN"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ở trung tâm và lớp vỏ là các </a:t>
            </a:r>
            <a:r>
              <a:rPr lang="en-US" sz="2400">
                <a:solidFill>
                  <a:srgbClr val="FF0000"/>
                </a:solidFill>
                <a:latin typeface="Times New Roman" panose="02020603050405020304" pitchFamily="18" charset="0"/>
                <a:cs typeface="Times New Roman" panose="02020603050405020304" pitchFamily="18" charset="0"/>
              </a:rPr>
              <a:t>(3)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electron </a:t>
            </a:r>
            <a:r>
              <a:rPr lang="vi-VN" sz="2400">
                <a:latin typeface="Times New Roman" panose="02020603050405020304" pitchFamily="18" charset="0"/>
                <a:ea typeface="Calibri" panose="020F0502020204030204" pitchFamily="34" charset="0"/>
                <a:cs typeface="Times New Roman" panose="02020603050405020304" pitchFamily="18" charset="0"/>
              </a:rPr>
              <a:t>chuyển động xung quanh </a:t>
            </a:r>
            <a:r>
              <a:rPr lang="en-US" sz="2400">
                <a:solidFill>
                  <a:srgbClr val="FF0000"/>
                </a:solidFill>
                <a:latin typeface="Times New Roman" panose="02020603050405020304" pitchFamily="18" charset="0"/>
                <a:cs typeface="Times New Roman" panose="02020603050405020304" pitchFamily="18" charset="0"/>
              </a:rPr>
              <a:t>(4)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a:t>
            </a:r>
            <a:r>
              <a:rPr lang="vi-VN" sz="2400" i="1">
                <a:latin typeface="Times New Roman" panose="02020603050405020304" pitchFamily="18" charset="0"/>
                <a:ea typeface="Calibri" panose="020F0502020204030204" pitchFamily="34" charset="0"/>
                <a:cs typeface="Times New Roman" panose="02020603050405020304" pitchFamily="18" charset="0"/>
              </a:rPr>
              <a:t>.</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vi-VN" sz="2400">
                <a:latin typeface="Times New Roman" panose="02020603050405020304" pitchFamily="18" charset="0"/>
                <a:ea typeface="Calibri" panose="020F0502020204030204" pitchFamily="34" charset="0"/>
                <a:cs typeface="Times New Roman" panose="02020603050405020304" pitchFamily="18" charset="0"/>
              </a:rPr>
              <a:t>Nguyên tử </a:t>
            </a:r>
            <a:r>
              <a:rPr lang="en-US" sz="2400">
                <a:solidFill>
                  <a:srgbClr val="FF0000"/>
                </a:solidFill>
                <a:latin typeface="Times New Roman" panose="02020603050405020304" pitchFamily="18" charset="0"/>
                <a:cs typeface="Times New Roman" panose="02020603050405020304" pitchFamily="18" charset="0"/>
              </a:rPr>
              <a:t>(5) </a:t>
            </a:r>
            <a:r>
              <a:rPr lang="vi-VN" sz="2400" i="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trung hoà</a:t>
            </a:r>
            <a:r>
              <a:rPr lang="vi-VN"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về điện: </a:t>
            </a:r>
            <a:endParaRPr lang="en-US" sz="200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pPr>
            <a:r>
              <a:rPr lang="en-US"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a:t>
            </a: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đơn vị điện tích dương của </a:t>
            </a:r>
            <a:r>
              <a:rPr lang="en-US" sz="2400">
                <a:solidFill>
                  <a:srgbClr val="FF0000"/>
                </a:solidFill>
                <a:latin typeface="Times New Roman" panose="02020603050405020304" pitchFamily="18" charset="0"/>
                <a:cs typeface="Times New Roman" panose="02020603050405020304" pitchFamily="18" charset="0"/>
              </a:rPr>
              <a:t>(6) </a:t>
            </a:r>
            <a:r>
              <a:rPr lang="vi-VN" sz="2400" b="1" u="sng">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a:t>
            </a:r>
            <a:r>
              <a:rPr lang="vi-VN" sz="2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bằng </a:t>
            </a:r>
            <a:endParaRPr lang="en-US"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15000"/>
              </a:lnSpc>
            </a:pP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số đơn vị điện tích</a:t>
            </a:r>
            <a:r>
              <a:rPr lang="vi-VN" sz="2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(7) </a:t>
            </a:r>
            <a:r>
              <a:rPr lang="vi-VN" sz="2400" b="1" u="sng">
                <a:solidFill>
                  <a:srgbClr val="C00000"/>
                </a:solidFill>
                <a:latin typeface="Times New Roman" panose="02020603050405020304" pitchFamily="18" charset="0"/>
                <a:ea typeface="Calibri" panose="020F0502020204030204" pitchFamily="34" charset="0"/>
                <a:cs typeface="Times New Roman" panose="02020603050405020304" pitchFamily="18" charset="0"/>
              </a:rPr>
              <a:t>âm</a:t>
            </a:r>
            <a:r>
              <a:rPr lang="vi-VN" sz="2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 nguyên tử.</a:t>
            </a:r>
            <a:endParaRPr lang="en-US" sz="2400" b="1">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400" b="1">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Nguyên tử oxygen có 8 electron, cho biết hạt nhân của nguyên tử này có điện tích là bao nhiêu?</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Điện tích electron: </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vi-VN" sz="2400">
                <a:latin typeface="Times New Roman" panose="02020603050405020304" pitchFamily="18" charset="0"/>
                <a:ea typeface="Calibri" panose="020F0502020204030204" pitchFamily="34" charset="0"/>
                <a:cs typeface="Times New Roman" panose="02020603050405020304" pitchFamily="18" charset="0"/>
              </a:rPr>
              <a:t>8</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r>
              <a:rPr lang="vi-VN" sz="2400">
                <a:latin typeface="Times New Roman" panose="02020603050405020304" pitchFamily="18" charset="0"/>
                <a:ea typeface="Calibri" panose="020F0502020204030204" pitchFamily="34" charset="0"/>
              </a:rPr>
              <a:t>Điện tích hạt nhân: +8</a:t>
            </a:r>
            <a:endParaRPr lang="en-US" sz="2400"/>
          </a:p>
        </p:txBody>
      </p:sp>
    </p:spTree>
    <p:extLst>
      <p:ext uri="{BB962C8B-B14F-4D97-AF65-F5344CB8AC3E}">
        <p14:creationId xmlns:p14="http://schemas.microsoft.com/office/powerpoint/2010/main" val="216131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7676" y="493159"/>
            <a:ext cx="8411277" cy="584775"/>
          </a:xfrm>
          <a:prstGeom prst="rect">
            <a:avLst/>
          </a:prstGeom>
          <a:noFill/>
        </p:spPr>
        <p:txBody>
          <a:bodyPr wrap="none" rtlCol="0">
            <a:spAutoFit/>
          </a:bodyPr>
          <a:lstStyle/>
          <a:p>
            <a:r>
              <a:rPr lang="en-US" sz="3200" b="1">
                <a:solidFill>
                  <a:srgbClr val="C00000"/>
                </a:solidFill>
              </a:rPr>
              <a:t>3. SỰ KHÁM PHÁ HẠT NHÂN NGUYÊN TỬ</a:t>
            </a:r>
          </a:p>
        </p:txBody>
      </p:sp>
      <p:sp>
        <p:nvSpPr>
          <p:cNvPr id="5" name="TextBox 4">
            <a:extLst>
              <a:ext uri="{FF2B5EF4-FFF2-40B4-BE49-F238E27FC236}">
                <a16:creationId xmlns:a16="http://schemas.microsoft.com/office/drawing/2014/main" id="{93F180B8-A96A-43A2-AB87-9C1F2A42C93E}"/>
              </a:ext>
            </a:extLst>
          </p:cNvPr>
          <p:cNvSpPr txBox="1"/>
          <p:nvPr/>
        </p:nvSpPr>
        <p:spPr>
          <a:xfrm>
            <a:off x="-44447" y="1482712"/>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
        <p:nvSpPr>
          <p:cNvPr id="3" name="Rectangle 2"/>
          <p:cNvSpPr/>
          <p:nvPr/>
        </p:nvSpPr>
        <p:spPr>
          <a:xfrm>
            <a:off x="770562" y="1807594"/>
            <a:ext cx="7839182" cy="20932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tabLst>
                <a:tab pos="180340" algn="l"/>
              </a:tabLst>
            </a:pPr>
            <a:r>
              <a:rPr lang="en-US" i="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solidFill>
                  <a:srgbClr val="241E1C"/>
                </a:solidFill>
                <a:latin typeface="Times New Roman" panose="02020603050405020304" pitchFamily="18" charset="0"/>
                <a:ea typeface="Cambria" panose="02040503050406030204" pitchFamily="18" charset="0"/>
                <a:cs typeface="Times New Roman" panose="02020603050405020304" pitchFamily="18" charset="0"/>
              </a:rPr>
              <a:t> </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 từ có cấu tạo </a:t>
            </a:r>
            <a:r>
              <a:rPr lang="en-US"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rỗng</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gồm </a:t>
            </a:r>
            <a:r>
              <a:rPr lang="en-US"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hạt nhân </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ở trung tâm và lớp vỏ là các </a:t>
            </a:r>
            <a:r>
              <a:rPr lang="en-US" sz="24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electron</a:t>
            </a:r>
            <a:r>
              <a:rPr lang="en-US" sz="240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chuyển động xung quanh hạt nhân.</a:t>
            </a:r>
          </a:p>
          <a:p>
            <a:r>
              <a:rPr lang="vi-VN" sz="2400">
                <a:solidFill>
                  <a:schemeClr val="tx1"/>
                </a:solidFill>
                <a:latin typeface="Times New Roman" panose="02020603050405020304" pitchFamily="18" charset="0"/>
                <a:ea typeface="Calibri" panose="020F0502020204030204" pitchFamily="34" charset="0"/>
              </a:rPr>
              <a:t>- </a:t>
            </a:r>
            <a:r>
              <a:rPr lang="en-US" sz="2400">
                <a:solidFill>
                  <a:schemeClr val="tx1"/>
                </a:solidFill>
                <a:latin typeface="Times New Roman" panose="02020603050405020304" pitchFamily="18" charset="0"/>
                <a:ea typeface="Calibri" panose="020F0502020204030204" pitchFamily="34" charset="0"/>
              </a:rPr>
              <a:t>Nguyên tử </a:t>
            </a:r>
            <a:r>
              <a:rPr lang="en-US" sz="2400">
                <a:solidFill>
                  <a:srgbClr val="C00000"/>
                </a:solidFill>
                <a:latin typeface="Times New Roman" panose="02020603050405020304" pitchFamily="18" charset="0"/>
                <a:ea typeface="Calibri" panose="020F0502020204030204" pitchFamily="34" charset="0"/>
              </a:rPr>
              <a:t>trung hoà </a:t>
            </a:r>
            <a:r>
              <a:rPr lang="en-US" sz="2400">
                <a:solidFill>
                  <a:schemeClr val="tx1"/>
                </a:solidFill>
                <a:latin typeface="Times New Roman" panose="02020603050405020304" pitchFamily="18" charset="0"/>
                <a:ea typeface="Calibri" panose="020F0502020204030204" pitchFamily="34" charset="0"/>
              </a:rPr>
              <a:t>về điện: Số đơn vị </a:t>
            </a:r>
            <a:r>
              <a:rPr lang="en-US" sz="2400">
                <a:solidFill>
                  <a:srgbClr val="C00000"/>
                </a:solidFill>
                <a:latin typeface="Times New Roman" panose="02020603050405020304" pitchFamily="18" charset="0"/>
                <a:ea typeface="Calibri" panose="020F0502020204030204" pitchFamily="34" charset="0"/>
              </a:rPr>
              <a:t>điện tích dương </a:t>
            </a:r>
            <a:r>
              <a:rPr lang="en-US" sz="2400">
                <a:solidFill>
                  <a:schemeClr val="tx1"/>
                </a:solidFill>
                <a:latin typeface="Times New Roman" panose="02020603050405020304" pitchFamily="18" charset="0"/>
                <a:ea typeface="Calibri" panose="020F0502020204030204" pitchFamily="34" charset="0"/>
              </a:rPr>
              <a:t>của hạt nhân bằng số đơn vị </a:t>
            </a:r>
            <a:r>
              <a:rPr lang="en-US" sz="2400">
                <a:solidFill>
                  <a:srgbClr val="C00000"/>
                </a:solidFill>
                <a:latin typeface="Times New Roman" panose="02020603050405020304" pitchFamily="18" charset="0"/>
                <a:ea typeface="Calibri" panose="020F0502020204030204" pitchFamily="34" charset="0"/>
              </a:rPr>
              <a:t>điện tích âm </a:t>
            </a:r>
            <a:r>
              <a:rPr lang="en-US" sz="2400">
                <a:solidFill>
                  <a:schemeClr val="tx1"/>
                </a:solidFill>
                <a:latin typeface="Times New Roman" panose="02020603050405020304" pitchFamily="18" charset="0"/>
                <a:ea typeface="Calibri" panose="020F0502020204030204" pitchFamily="34" charset="0"/>
              </a:rPr>
              <a:t>của các electron trong nguyên tử.</a:t>
            </a:r>
            <a:endParaRPr lang="en-US" sz="2400">
              <a:solidFill>
                <a:schemeClr val="tx1"/>
              </a:solidFill>
            </a:endParaRPr>
          </a:p>
        </p:txBody>
      </p:sp>
    </p:spTree>
    <p:extLst>
      <p:ext uri="{BB962C8B-B14F-4D97-AF65-F5344CB8AC3E}">
        <p14:creationId xmlns:p14="http://schemas.microsoft.com/office/powerpoint/2010/main" val="20903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19480" y="4263775"/>
            <a:ext cx="5095982" cy="6575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t>VIDEO THÍ NGHIỆM CỦA RUTHERFORD</a:t>
            </a:r>
          </a:p>
        </p:txBody>
      </p:sp>
      <p:sp>
        <p:nvSpPr>
          <p:cNvPr id="13" name="TextBox 12"/>
          <p:cNvSpPr txBox="1"/>
          <p:nvPr/>
        </p:nvSpPr>
        <p:spPr>
          <a:xfrm>
            <a:off x="801384" y="482884"/>
            <a:ext cx="7340471" cy="584775"/>
          </a:xfrm>
          <a:prstGeom prst="rect">
            <a:avLst/>
          </a:prstGeom>
          <a:noFill/>
        </p:spPr>
        <p:txBody>
          <a:bodyPr wrap="none" rtlCol="0">
            <a:spAutoFit/>
          </a:bodyPr>
          <a:lstStyle/>
          <a:p>
            <a:r>
              <a:rPr lang="en-US" sz="3200" b="1">
                <a:solidFill>
                  <a:srgbClr val="C00000"/>
                </a:solidFill>
              </a:rPr>
              <a:t>4. CẤU TẠO HẠT NHÂN NGUYÊN TỬ</a:t>
            </a:r>
          </a:p>
        </p:txBody>
      </p:sp>
      <p:sp>
        <p:nvSpPr>
          <p:cNvPr id="3" name="Rectangle 2"/>
          <p:cNvSpPr/>
          <p:nvPr/>
        </p:nvSpPr>
        <p:spPr>
          <a:xfrm>
            <a:off x="2605756" y="2417862"/>
            <a:ext cx="3932487" cy="307777"/>
          </a:xfrm>
          <a:prstGeom prst="rect">
            <a:avLst/>
          </a:prstGeom>
        </p:spPr>
        <p:txBody>
          <a:bodyPr wrap="none">
            <a:spAutoFit/>
          </a:bodyPr>
          <a:lstStyle/>
          <a:p>
            <a:r>
              <a:rPr lang="en-US"/>
              <a:t>https://www.youtube.com/watch?v=tY7J1Iz0j2o</a:t>
            </a:r>
          </a:p>
        </p:txBody>
      </p:sp>
    </p:spTree>
    <p:extLst>
      <p:ext uri="{BB962C8B-B14F-4D97-AF65-F5344CB8AC3E}">
        <p14:creationId xmlns:p14="http://schemas.microsoft.com/office/powerpoint/2010/main" val="236736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5757" y="639703"/>
            <a:ext cx="8578921" cy="45037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800"/>
              </a:spcAft>
            </a:pPr>
            <a:r>
              <a:rPr lang="vi-VN" sz="2600" b="1">
                <a:latin typeface="Times New Roman" panose="02020603050405020304" pitchFamily="18" charset="0"/>
                <a:ea typeface="Calibri" panose="020F0502020204030204" pitchFamily="34" charset="0"/>
                <a:cs typeface="Times New Roman" panose="02020603050405020304" pitchFamily="18" charset="0"/>
              </a:rPr>
              <a:t> </a:t>
            </a:r>
            <a:r>
              <a:rPr lang="en-US" sz="2600" b="1">
                <a:latin typeface="Times New Roman" panose="02020603050405020304" pitchFamily="18" charset="0"/>
                <a:ea typeface="Calibri" panose="020F0502020204030204" pitchFamily="34" charset="0"/>
                <a:cs typeface="Times New Roman" panose="02020603050405020304" pitchFamily="18" charset="0"/>
              </a:rPr>
              <a:t>PHIẾU HỌC TẬP 4</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600">
                <a:latin typeface="Times New Roman" panose="02020603050405020304" pitchFamily="18" charset="0"/>
                <a:ea typeface="Calibri" panose="020F0502020204030204" pitchFamily="34" charset="0"/>
                <a:cs typeface="Times New Roman" panose="02020603050405020304" pitchFamily="18" charset="0"/>
              </a:rPr>
              <a:t>Thí nghiệm của </a:t>
            </a:r>
            <a:r>
              <a:rPr lang="en-US" sz="2600" i="1">
                <a:latin typeface="Times New Roman" panose="02020603050405020304" pitchFamily="18" charset="0"/>
                <a:ea typeface="Calibri" panose="020F0502020204030204" pitchFamily="34" charset="0"/>
                <a:cs typeface="Times New Roman" panose="02020603050405020304" pitchFamily="18" charset="0"/>
              </a:rPr>
              <a:t>Rutherford</a:t>
            </a:r>
            <a:r>
              <a:rPr lang="en-US" sz="2600" b="1" i="1">
                <a:latin typeface="Times New Roman" panose="02020603050405020304" pitchFamily="18" charset="0"/>
                <a:ea typeface="Calibri" panose="020F0502020204030204" pitchFamily="34" charset="0"/>
                <a:cs typeface="Times New Roman" panose="02020603050405020304" pitchFamily="18" charset="0"/>
              </a:rPr>
              <a:t> </a:t>
            </a:r>
            <a:r>
              <a:rPr lang="en-US" sz="2600">
                <a:latin typeface="Times New Roman" panose="02020603050405020304" pitchFamily="18" charset="0"/>
                <a:ea typeface="Calibri" panose="020F0502020204030204" pitchFamily="34" charset="0"/>
                <a:cs typeface="Times New Roman" panose="02020603050405020304" pitchFamily="18" charset="0"/>
              </a:rPr>
              <a:t>đã tìm ra hạt gì? Kí hiệu, khối lượng, điện tích của hạt đó.</a:t>
            </a:r>
          </a:p>
          <a:p>
            <a:pPr marL="342900" lvl="0" indent="-342900" algn="just">
              <a:buFont typeface="+mj-lt"/>
              <a:buAutoNum type="arabicPeriod"/>
            </a:pPr>
            <a:r>
              <a:rPr lang="en-US" sz="2600">
                <a:latin typeface="Times New Roman" panose="02020603050405020304" pitchFamily="18" charset="0"/>
                <a:ea typeface="Calibri" panose="020F0502020204030204" pitchFamily="34" charset="0"/>
                <a:cs typeface="Times New Roman" panose="02020603050405020304" pitchFamily="18" charset="0"/>
              </a:rPr>
              <a:t>Thí nghiệm của </a:t>
            </a:r>
            <a:r>
              <a:rPr lang="en-US" sz="2600" i="1">
                <a:latin typeface="Times New Roman" panose="02020603050405020304" pitchFamily="18" charset="0"/>
                <a:ea typeface="Calibri" panose="020F0502020204030204" pitchFamily="34" charset="0"/>
                <a:cs typeface="Times New Roman" panose="02020603050405020304" pitchFamily="18" charset="0"/>
              </a:rPr>
              <a:t>Chadwick</a:t>
            </a:r>
            <a:r>
              <a:rPr lang="en-US" sz="2600">
                <a:latin typeface="Times New Roman" panose="02020603050405020304" pitchFamily="18" charset="0"/>
                <a:ea typeface="Calibri" panose="020F0502020204030204" pitchFamily="34" charset="0"/>
                <a:cs typeface="Times New Roman" panose="02020603050405020304" pitchFamily="18" charset="0"/>
              </a:rPr>
              <a:t> đã tìm ra hạt gì? Kí hiệu, khối lượng, điện tích của hạt đó.</a:t>
            </a:r>
          </a:p>
          <a:p>
            <a:pPr>
              <a:spcAft>
                <a:spcPts val="800"/>
              </a:spcAft>
            </a:pPr>
            <a:r>
              <a:rPr lang="vi-VN" sz="2600" b="1">
                <a:latin typeface="Times New Roman" panose="02020603050405020304" pitchFamily="18" charset="0"/>
                <a:ea typeface="Calibri" panose="020F0502020204030204" pitchFamily="34" charset="0"/>
                <a:cs typeface="Times New Roman" panose="02020603050405020304" pitchFamily="18" charset="0"/>
              </a:rPr>
              <a:t>Luyện tập</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600">
                <a:latin typeface="Times New Roman" panose="02020603050405020304" pitchFamily="18" charset="0"/>
                <a:ea typeface="Calibri" panose="020F0502020204030204" pitchFamily="34" charset="0"/>
                <a:cs typeface="Times New Roman" panose="02020603050405020304" pitchFamily="18" charset="0"/>
              </a:rPr>
              <a:t>Nguyên tử natri (sodium) có điện tích hạt nhân là +11. Cho biết số proton và electron trong nguyên tử này.</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600">
                <a:latin typeface="Times New Roman" panose="02020603050405020304" pitchFamily="18" charset="0"/>
                <a:ea typeface="Calibri" panose="020F0502020204030204" pitchFamily="34" charset="0"/>
                <a:cs typeface="Times New Roman" panose="02020603050405020304" pitchFamily="18" charset="0"/>
              </a:rPr>
              <a:t>Số proton: </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r>
              <a:rPr lang="vi-VN" sz="2600">
                <a:latin typeface="Times New Roman" panose="02020603050405020304" pitchFamily="18" charset="0"/>
                <a:ea typeface="Calibri" panose="020F0502020204030204" pitchFamily="34" charset="0"/>
              </a:rPr>
              <a:t>Số electron: </a:t>
            </a:r>
            <a:endParaRPr lang="en-US" sz="2600"/>
          </a:p>
        </p:txBody>
      </p:sp>
    </p:spTree>
    <p:extLst>
      <p:ext uri="{BB962C8B-B14F-4D97-AF65-F5344CB8AC3E}">
        <p14:creationId xmlns:p14="http://schemas.microsoft.com/office/powerpoint/2010/main" val="366984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194" y="444778"/>
            <a:ext cx="8917968" cy="46987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tabLst>
                <a:tab pos="180340" algn="l"/>
              </a:tabLst>
            </a:pPr>
            <a:r>
              <a:rPr lang="en-US" sz="2600" b="1">
                <a:latin typeface="Times New Roman" panose="02020603050405020304" pitchFamily="18" charset="0"/>
                <a:ea typeface="Calibri" panose="020F0502020204030204" pitchFamily="34" charset="0"/>
                <a:cs typeface="Times New Roman" panose="02020603050405020304" pitchFamily="18" charset="0"/>
              </a:rPr>
              <a:t>PHIẾU HỌC TẬP 4</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mj-lt"/>
              <a:buAutoNum type="arabicPeriod"/>
              <a:tabLst>
                <a:tab pos="180340" algn="l"/>
              </a:tabLst>
            </a:pPr>
            <a:r>
              <a:rPr lang="en-US" sz="2600">
                <a:latin typeface="Times New Roman" panose="02020603050405020304" pitchFamily="18" charset="0"/>
                <a:ea typeface="Calibri" panose="020F0502020204030204" pitchFamily="34" charset="0"/>
                <a:cs typeface="Times New Roman" panose="02020603050405020304" pitchFamily="18" charset="0"/>
              </a:rPr>
              <a:t>Rutherford đã nhận thấy sự xuất hiện hạt nhân nguyên tử oxygen và một loại hạt mang một đơn vị điện tích dương (e</a:t>
            </a:r>
            <a:r>
              <a:rPr lang="en-US" sz="2600" baseline="-25000">
                <a:latin typeface="Times New Roman" panose="02020603050405020304" pitchFamily="18" charset="0"/>
                <a:ea typeface="Calibri" panose="020F0502020204030204" pitchFamily="34" charset="0"/>
                <a:cs typeface="Times New Roman" panose="02020603050405020304" pitchFamily="18" charset="0"/>
              </a:rPr>
              <a:t>0</a:t>
            </a:r>
            <a:r>
              <a:rPr lang="en-US" sz="2600">
                <a:latin typeface="Times New Roman" panose="02020603050405020304" pitchFamily="18" charset="0"/>
                <a:ea typeface="Calibri" panose="020F0502020204030204" pitchFamily="34" charset="0"/>
                <a:cs typeface="Times New Roman" panose="02020603050405020304" pitchFamily="18" charset="0"/>
              </a:rPr>
              <a:t> hay + 1), đó là </a:t>
            </a:r>
            <a:r>
              <a:rPr lang="en-US" sz="2600" b="1">
                <a:latin typeface="Times New Roman" panose="02020603050405020304" pitchFamily="18" charset="0"/>
                <a:ea typeface="Calibri" panose="020F0502020204030204" pitchFamily="34" charset="0"/>
                <a:cs typeface="Times New Roman" panose="02020603050405020304" pitchFamily="18" charset="0"/>
              </a:rPr>
              <a:t>proton </a:t>
            </a:r>
            <a:r>
              <a:rPr lang="en-US" sz="2600">
                <a:latin typeface="Times New Roman" panose="02020603050405020304" pitchFamily="18" charset="0"/>
                <a:ea typeface="Calibri" panose="020F0502020204030204" pitchFamily="34" charset="0"/>
                <a:cs typeface="Times New Roman" panose="02020603050405020304" pitchFamily="18" charset="0"/>
              </a:rPr>
              <a:t>(kí hiệu là p).</a:t>
            </a:r>
          </a:p>
          <a:p>
            <a:pPr marL="342900" lvl="0" indent="-342900" algn="just">
              <a:buFont typeface="+mj-lt"/>
              <a:buAutoNum type="arabicPeriod"/>
              <a:tabLst>
                <a:tab pos="180340" algn="l"/>
              </a:tabLst>
            </a:pPr>
            <a:r>
              <a:rPr lang="en-US" sz="2600">
                <a:latin typeface="Times New Roman" panose="02020603050405020304" pitchFamily="18" charset="0"/>
                <a:ea typeface="Calibri" panose="020F0502020204030204" pitchFamily="34" charset="0"/>
                <a:cs typeface="Times New Roman" panose="02020603050405020304" pitchFamily="18" charset="0"/>
              </a:rPr>
              <a:t>Chadwick (Chát-uých) nhận thấy sự xuất hiện của một loại hạt có khối lượng xấp xỉ hạt proton, nhùng không mang điện. Ông gọi chúng là </a:t>
            </a:r>
            <a:r>
              <a:rPr lang="en-US" sz="2600" b="1">
                <a:latin typeface="Times New Roman" panose="02020603050405020304" pitchFamily="18" charset="0"/>
                <a:ea typeface="Calibri" panose="020F0502020204030204" pitchFamily="34" charset="0"/>
                <a:cs typeface="Times New Roman" panose="02020603050405020304" pitchFamily="18" charset="0"/>
              </a:rPr>
              <a:t>neutron </a:t>
            </a:r>
            <a:r>
              <a:rPr lang="en-US" sz="2600">
                <a:latin typeface="Times New Roman" panose="02020603050405020304" pitchFamily="18" charset="0"/>
                <a:ea typeface="Calibri" panose="020F0502020204030204" pitchFamily="34" charset="0"/>
                <a:cs typeface="Times New Roman" panose="02020603050405020304" pitchFamily="18" charset="0"/>
              </a:rPr>
              <a:t>(kí hiệu là n).</a:t>
            </a:r>
          </a:p>
          <a:p>
            <a:pPr>
              <a:spcAft>
                <a:spcPts val="800"/>
              </a:spcAft>
            </a:pPr>
            <a:r>
              <a:rPr lang="vi-VN" sz="2600" b="1">
                <a:latin typeface="Times New Roman" panose="02020603050405020304" pitchFamily="18" charset="0"/>
                <a:ea typeface="Calibri" panose="020F0502020204030204" pitchFamily="34" charset="0"/>
                <a:cs typeface="Times New Roman" panose="02020603050405020304" pitchFamily="18" charset="0"/>
              </a:rPr>
              <a:t>Luyện tập</a:t>
            </a:r>
            <a:r>
              <a:rPr lang="en-US" sz="2600" b="1">
                <a:latin typeface="Times New Roman" panose="02020603050405020304" pitchFamily="18" charset="0"/>
                <a:ea typeface="Calibri" panose="020F0502020204030204" pitchFamily="34" charset="0"/>
                <a:cs typeface="Times New Roman" panose="02020603050405020304" pitchFamily="18" charset="0"/>
              </a:rPr>
              <a:t>: </a:t>
            </a:r>
            <a:r>
              <a:rPr lang="vi-VN" sz="2600">
                <a:latin typeface="Times New Roman" panose="02020603050405020304" pitchFamily="18" charset="0"/>
                <a:ea typeface="Calibri" panose="020F0502020204030204" pitchFamily="34" charset="0"/>
                <a:cs typeface="Times New Roman" panose="02020603050405020304" pitchFamily="18" charset="0"/>
              </a:rPr>
              <a:t>Nguyên tử natri (sodium) có điện tích hạt nhân là +11. Cho biết số proton và electron trong nguyên tử này.</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vi-VN" sz="2600">
                <a:latin typeface="Times New Roman" panose="02020603050405020304" pitchFamily="18" charset="0"/>
                <a:ea typeface="Calibri" panose="020F0502020204030204" pitchFamily="34" charset="0"/>
                <a:cs typeface="Times New Roman" panose="02020603050405020304" pitchFamily="18" charset="0"/>
              </a:rPr>
              <a:t>Số proton: 11</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r>
              <a:rPr lang="vi-VN" sz="2600">
                <a:latin typeface="Times New Roman" panose="02020603050405020304" pitchFamily="18" charset="0"/>
                <a:ea typeface="Calibri" panose="020F0502020204030204" pitchFamily="34" charset="0"/>
                <a:cs typeface="Times New Roman" panose="02020603050405020304" pitchFamily="18" charset="0"/>
              </a:rPr>
              <a:t>Số electron: 11</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401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01384" y="482884"/>
            <a:ext cx="7340471" cy="584775"/>
          </a:xfrm>
          <a:prstGeom prst="rect">
            <a:avLst/>
          </a:prstGeom>
          <a:noFill/>
        </p:spPr>
        <p:txBody>
          <a:bodyPr wrap="none" rtlCol="0">
            <a:spAutoFit/>
          </a:bodyPr>
          <a:lstStyle/>
          <a:p>
            <a:r>
              <a:rPr lang="en-US" sz="3200" b="1">
                <a:solidFill>
                  <a:srgbClr val="C00000"/>
                </a:solidFill>
              </a:rPr>
              <a:t>4. CẤU TẠO HẠT NHÂN NGUYÊN TỬ</a:t>
            </a:r>
          </a:p>
        </p:txBody>
      </p:sp>
      <p:sp>
        <p:nvSpPr>
          <p:cNvPr id="2" name="Rectangle 1"/>
          <p:cNvSpPr/>
          <p:nvPr/>
        </p:nvSpPr>
        <p:spPr>
          <a:xfrm>
            <a:off x="379729" y="1686655"/>
            <a:ext cx="8486870" cy="29956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spcAft>
                <a:spcPts val="800"/>
              </a:spcAft>
              <a:buFontTx/>
              <a:buChar char="-"/>
            </a:pPr>
            <a:r>
              <a:rPr lang="en-US" sz="2600">
                <a:solidFill>
                  <a:srgbClr val="241E1C"/>
                </a:solidFill>
                <a:latin typeface="Times New Roman" panose="02020603050405020304" pitchFamily="18" charset="0"/>
                <a:ea typeface="Calibri" panose="020F0502020204030204" pitchFamily="34" charset="0"/>
                <a:cs typeface="Times New Roman" panose="02020603050405020304" pitchFamily="18" charset="0"/>
              </a:rPr>
              <a:t>Hạt nhân nguyên tử gồm hai loại hạt là proton và neutron. Proton mang điện tích dương (+1) và neutron không mang điện tích.</a:t>
            </a:r>
            <a:endParaRPr lang="en-US" sz="260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b="1">
                <a:solidFill>
                  <a:srgbClr val="C00000"/>
                </a:solidFill>
                <a:latin typeface="Times New Roman" panose="02020603050405020304" pitchFamily="18" charset="0"/>
                <a:cs typeface="Times New Roman" panose="02020603050405020304" pitchFamily="18" charset="0"/>
              </a:rPr>
              <a:t>Proton:</a:t>
            </a:r>
            <a:r>
              <a:rPr lang="en-US" sz="2600">
                <a:latin typeface="Times New Roman" panose="02020603050405020304" pitchFamily="18" charset="0"/>
                <a:cs typeface="Times New Roman" panose="02020603050405020304" pitchFamily="18" charset="0"/>
              </a:rPr>
              <a:t>  q</a:t>
            </a:r>
            <a:r>
              <a:rPr lang="en-US" sz="2600" baseline="-25000">
                <a:latin typeface="Times New Roman" panose="02020603050405020304" pitchFamily="18" charset="0"/>
                <a:cs typeface="Times New Roman" panose="02020603050405020304" pitchFamily="18" charset="0"/>
              </a:rPr>
              <a:t>p</a:t>
            </a:r>
            <a:r>
              <a:rPr lang="en-US" sz="2600">
                <a:latin typeface="Times New Roman" panose="02020603050405020304" pitchFamily="18" charset="0"/>
                <a:cs typeface="Times New Roman" panose="02020603050405020304" pitchFamily="18" charset="0"/>
              </a:rPr>
              <a:t> = 1,602. 10</a:t>
            </a:r>
            <a:r>
              <a:rPr lang="en-US" sz="2600" baseline="30000">
                <a:latin typeface="Times New Roman" panose="02020603050405020304" pitchFamily="18" charset="0"/>
                <a:cs typeface="Times New Roman" panose="02020603050405020304" pitchFamily="18" charset="0"/>
              </a:rPr>
              <a:t>-19</a:t>
            </a:r>
            <a:r>
              <a:rPr lang="en-US" sz="2600">
                <a:latin typeface="Times New Roman" panose="02020603050405020304" pitchFamily="18" charset="0"/>
                <a:cs typeface="Times New Roman" panose="02020603050405020304" pitchFamily="18" charset="0"/>
              </a:rPr>
              <a:t>C = e</a:t>
            </a:r>
            <a:r>
              <a:rPr lang="en-US" sz="2600" baseline="-25000">
                <a:latin typeface="Times New Roman" panose="02020603050405020304" pitchFamily="18" charset="0"/>
                <a:cs typeface="Times New Roman" panose="02020603050405020304" pitchFamily="18" charset="0"/>
              </a:rPr>
              <a:t>o</a:t>
            </a:r>
            <a:r>
              <a:rPr lang="en-US" sz="2600">
                <a:latin typeface="Times New Roman" panose="02020603050405020304" pitchFamily="18" charset="0"/>
                <a:cs typeface="Times New Roman" panose="02020603050405020304" pitchFamily="18" charset="0"/>
              </a:rPr>
              <a:t> = </a:t>
            </a:r>
            <a:r>
              <a:rPr lang="vi-VN" sz="2600">
                <a:latin typeface="Times New Roman" panose="02020603050405020304" pitchFamily="18" charset="0"/>
                <a:cs typeface="Times New Roman" panose="02020603050405020304" pitchFamily="18" charset="0"/>
              </a:rPr>
              <a:t>+1</a:t>
            </a:r>
            <a:endParaRPr lang="en-US" sz="26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                     m</a:t>
            </a:r>
            <a:r>
              <a:rPr lang="en-US" sz="2600" baseline="-25000">
                <a:latin typeface="Times New Roman" panose="02020603050405020304" pitchFamily="18" charset="0"/>
                <a:cs typeface="Times New Roman" panose="02020603050405020304" pitchFamily="18" charset="0"/>
              </a:rPr>
              <a:t>p</a:t>
            </a:r>
            <a:r>
              <a:rPr lang="en-US" sz="2600">
                <a:latin typeface="Times New Roman" panose="02020603050405020304" pitchFamily="18" charset="0"/>
                <a:cs typeface="Times New Roman" panose="02020603050405020304" pitchFamily="18" charset="0"/>
              </a:rPr>
              <a:t> = 1,6726. 10</a:t>
            </a:r>
            <a:r>
              <a:rPr lang="en-US" sz="2600" baseline="30000">
                <a:latin typeface="Times New Roman" panose="02020603050405020304" pitchFamily="18" charset="0"/>
                <a:cs typeface="Times New Roman" panose="02020603050405020304" pitchFamily="18" charset="0"/>
              </a:rPr>
              <a:t>-2</a:t>
            </a:r>
            <a:r>
              <a:rPr lang="vi-VN" sz="2600" baseline="30000">
                <a:latin typeface="Times New Roman" panose="02020603050405020304" pitchFamily="18" charset="0"/>
                <a:cs typeface="Times New Roman" panose="02020603050405020304" pitchFamily="18" charset="0"/>
              </a:rPr>
              <a:t>4</a:t>
            </a:r>
            <a:r>
              <a:rPr lang="en-US" sz="2600">
                <a:latin typeface="Times New Roman" panose="02020603050405020304" pitchFamily="18" charset="0"/>
                <a:cs typeface="Times New Roman" panose="02020603050405020304" pitchFamily="18" charset="0"/>
              </a:rPr>
              <a:t> g ≈ 1amu</a:t>
            </a:r>
          </a:p>
          <a:p>
            <a:pPr marL="457200" indent="-457200">
              <a:buFont typeface="Arial" panose="020B0604020202020204" pitchFamily="34" charset="0"/>
              <a:buChar char="•"/>
            </a:pPr>
            <a:r>
              <a:rPr lang="en-US" sz="2600" b="1">
                <a:solidFill>
                  <a:srgbClr val="C00000"/>
                </a:solidFill>
                <a:latin typeface="Times New Roman" panose="02020603050405020304" pitchFamily="18" charset="0"/>
                <a:cs typeface="Times New Roman" panose="02020603050405020304" pitchFamily="18" charset="0"/>
              </a:rPr>
              <a:t>Neutron:</a:t>
            </a:r>
            <a:r>
              <a:rPr lang="en-US" sz="2600">
                <a:latin typeface="Times New Roman" panose="02020603050405020304" pitchFamily="18" charset="0"/>
                <a:cs typeface="Times New Roman" panose="02020603050405020304" pitchFamily="18" charset="0"/>
              </a:rPr>
              <a:t> q</a:t>
            </a:r>
            <a:r>
              <a:rPr lang="en-US" sz="2600" baseline="-25000">
                <a:latin typeface="Times New Roman" panose="02020603050405020304" pitchFamily="18" charset="0"/>
                <a:cs typeface="Times New Roman" panose="02020603050405020304" pitchFamily="18" charset="0"/>
              </a:rPr>
              <a:t>n</a:t>
            </a:r>
            <a:r>
              <a:rPr lang="en-US" sz="2600">
                <a:latin typeface="Times New Roman" panose="02020603050405020304" pitchFamily="18" charset="0"/>
                <a:cs typeface="Times New Roman" panose="02020603050405020304" pitchFamily="18" charset="0"/>
              </a:rPr>
              <a:t> = 0</a:t>
            </a:r>
          </a:p>
          <a:p>
            <a:r>
              <a:rPr lang="en-US" sz="2600">
                <a:latin typeface="Times New Roman" panose="02020603050405020304" pitchFamily="18" charset="0"/>
                <a:cs typeface="Times New Roman" panose="02020603050405020304" pitchFamily="18" charset="0"/>
              </a:rPr>
              <a:t>                      m</a:t>
            </a:r>
            <a:r>
              <a:rPr lang="en-US" sz="2600" baseline="-25000">
                <a:latin typeface="Times New Roman" panose="02020603050405020304" pitchFamily="18" charset="0"/>
                <a:cs typeface="Times New Roman" panose="02020603050405020304" pitchFamily="18" charset="0"/>
              </a:rPr>
              <a:t>n</a:t>
            </a:r>
            <a:r>
              <a:rPr lang="en-US" sz="2600">
                <a:latin typeface="Times New Roman" panose="02020603050405020304" pitchFamily="18" charset="0"/>
                <a:cs typeface="Times New Roman" panose="02020603050405020304" pitchFamily="18" charset="0"/>
              </a:rPr>
              <a:t> = 1,6748. 10</a:t>
            </a:r>
            <a:r>
              <a:rPr lang="en-US" sz="2600" baseline="30000">
                <a:latin typeface="Times New Roman" panose="02020603050405020304" pitchFamily="18" charset="0"/>
                <a:cs typeface="Times New Roman" panose="02020603050405020304" pitchFamily="18" charset="0"/>
              </a:rPr>
              <a:t>-2</a:t>
            </a:r>
            <a:r>
              <a:rPr lang="vi-VN" sz="2600" baseline="30000">
                <a:latin typeface="Times New Roman" panose="02020603050405020304" pitchFamily="18" charset="0"/>
                <a:cs typeface="Times New Roman" panose="02020603050405020304" pitchFamily="18" charset="0"/>
              </a:rPr>
              <a:t>4</a:t>
            </a:r>
            <a:r>
              <a:rPr lang="en-US" sz="2600">
                <a:latin typeface="Times New Roman" panose="02020603050405020304" pitchFamily="18" charset="0"/>
                <a:cs typeface="Times New Roman" panose="02020603050405020304" pitchFamily="18" charset="0"/>
              </a:rPr>
              <a:t> g ≈ 1amu.</a:t>
            </a:r>
            <a:endParaRPr lang="en-US" sz="2600">
              <a:solidFill>
                <a:srgbClr val="241E1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3F180B8-A96A-43A2-AB87-9C1F2A42C93E}"/>
              </a:ext>
            </a:extLst>
          </p:cNvPr>
          <p:cNvSpPr txBox="1"/>
          <p:nvPr/>
        </p:nvSpPr>
        <p:spPr>
          <a:xfrm>
            <a:off x="-27776" y="154650"/>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37720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Comfortaa"/>
              <a:ea typeface="Comfortaa"/>
              <a:cs typeface="Comfortaa"/>
              <a:sym typeface="Comfortaa"/>
            </a:endParaRPr>
          </a:p>
        </p:txBody>
      </p:sp>
      <p:sp>
        <p:nvSpPr>
          <p:cNvPr id="634" name="Google Shape;634;p48"/>
          <p:cNvSpPr/>
          <p:nvPr/>
        </p:nvSpPr>
        <p:spPr>
          <a:xfrm>
            <a:off x="3349750" y="2439200"/>
            <a:ext cx="5226456"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48"/>
          <p:cNvSpPr txBox="1">
            <a:spLocks noGrp="1"/>
          </p:cNvSpPr>
          <p:nvPr>
            <p:ph type="title"/>
          </p:nvPr>
        </p:nvSpPr>
        <p:spPr>
          <a:xfrm>
            <a:off x="6470812" y="1092563"/>
            <a:ext cx="1688074"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5</a:t>
            </a:r>
            <a:endParaRPr dirty="0"/>
          </a:p>
        </p:txBody>
      </p:sp>
      <p:sp>
        <p:nvSpPr>
          <p:cNvPr id="637" name="Google Shape;637;p48"/>
          <p:cNvSpPr txBox="1">
            <a:spLocks noGrp="1"/>
          </p:cNvSpPr>
          <p:nvPr>
            <p:ph type="title" idx="2"/>
          </p:nvPr>
        </p:nvSpPr>
        <p:spPr>
          <a:xfrm>
            <a:off x="3692139" y="2571750"/>
            <a:ext cx="4741053" cy="802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800" dirty="0">
                <a:latin typeface="+mj-lt"/>
              </a:rPr>
              <a:t>KÍCH THƯỚC VÀ KHỐI LƯỢNG </a:t>
            </a:r>
            <a:r>
              <a:rPr lang="en" sz="2800" dirty="0">
                <a:latin typeface="+mj-lt"/>
              </a:rPr>
              <a:t>NGUYÊN TỬ</a:t>
            </a:r>
            <a:endParaRPr sz="2800" b="1" dirty="0">
              <a:latin typeface="+mj-lt"/>
            </a:endParaRPr>
          </a:p>
        </p:txBody>
      </p:sp>
      <p:grpSp>
        <p:nvGrpSpPr>
          <p:cNvPr id="638" name="Google Shape;638;p48"/>
          <p:cNvGrpSpPr/>
          <p:nvPr/>
        </p:nvGrpSpPr>
        <p:grpSpPr>
          <a:xfrm rot="-438619">
            <a:off x="1182376"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8" name="Google Shape;668;p48"/>
          <p:cNvGrpSpPr/>
          <p:nvPr/>
        </p:nvGrpSpPr>
        <p:grpSpPr>
          <a:xfrm>
            <a:off x="2484185"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54471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87AED-8D76-49B0-8FB1-DCFFF5FBB429}"/>
              </a:ext>
            </a:extLst>
          </p:cNvPr>
          <p:cNvSpPr txBox="1"/>
          <p:nvPr/>
        </p:nvSpPr>
        <p:spPr>
          <a:xfrm>
            <a:off x="684429" y="113173"/>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pic>
        <p:nvPicPr>
          <p:cNvPr id="3" name="Picture 2">
            <a:extLst>
              <a:ext uri="{FF2B5EF4-FFF2-40B4-BE49-F238E27FC236}">
                <a16:creationId xmlns:a16="http://schemas.microsoft.com/office/drawing/2014/main" id="{318B46A4-46CF-4E19-9F85-88C1962C0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525" y="1282723"/>
            <a:ext cx="6146634" cy="3622442"/>
          </a:xfrm>
          <a:prstGeom prst="rect">
            <a:avLst/>
          </a:prstGeom>
          <a:noFill/>
          <a:ln>
            <a:noFill/>
          </a:ln>
        </p:spPr>
      </p:pic>
      <p:sp>
        <p:nvSpPr>
          <p:cNvPr id="4" name="TextBox 3">
            <a:extLst>
              <a:ext uri="{FF2B5EF4-FFF2-40B4-BE49-F238E27FC236}">
                <a16:creationId xmlns:a16="http://schemas.microsoft.com/office/drawing/2014/main" id="{C3E1C74C-E8D3-4628-AD0A-44A33B1E07A3}"/>
              </a:ext>
            </a:extLst>
          </p:cNvPr>
          <p:cNvSpPr txBox="1"/>
          <p:nvPr/>
        </p:nvSpPr>
        <p:spPr>
          <a:xfrm>
            <a:off x="854547" y="697948"/>
            <a:ext cx="8246168" cy="461665"/>
          </a:xfrm>
          <a:prstGeom prst="rect">
            <a:avLst/>
          </a:prstGeom>
          <a:noFill/>
        </p:spPr>
        <p:txBody>
          <a:bodyPr wrap="none" rtlCol="0">
            <a:spAutoFit/>
          </a:bodyPr>
          <a:lstStyle/>
          <a:p>
            <a:r>
              <a:rPr lang="en-US" sz="2400" b="1" dirty="0">
                <a:solidFill>
                  <a:srgbClr val="C00000"/>
                </a:solidFill>
              </a:rPr>
              <a:t>* So </a:t>
            </a:r>
            <a:r>
              <a:rPr lang="en-US" sz="2400" b="1" dirty="0" err="1">
                <a:solidFill>
                  <a:srgbClr val="C00000"/>
                </a:solidFill>
              </a:rPr>
              <a:t>sánh</a:t>
            </a:r>
            <a:r>
              <a:rPr lang="en-US" sz="2400" b="1" dirty="0">
                <a:solidFill>
                  <a:srgbClr val="C00000"/>
                </a:solidFill>
              </a:rPr>
              <a:t> </a:t>
            </a:r>
            <a:r>
              <a:rPr lang="en-US" sz="2400" b="1" dirty="0" err="1">
                <a:solidFill>
                  <a:srgbClr val="C00000"/>
                </a:solidFill>
              </a:rPr>
              <a:t>kích</a:t>
            </a:r>
            <a:r>
              <a:rPr lang="en-US" sz="2400" b="1" dirty="0">
                <a:solidFill>
                  <a:srgbClr val="C00000"/>
                </a:solidFill>
              </a:rPr>
              <a:t> </a:t>
            </a:r>
            <a:r>
              <a:rPr lang="en-US" sz="2400" b="1" dirty="0" err="1">
                <a:solidFill>
                  <a:srgbClr val="C00000"/>
                </a:solidFill>
              </a:rPr>
              <a:t>thước</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hạt</a:t>
            </a:r>
            <a:r>
              <a:rPr lang="en-US" sz="2400" b="1" dirty="0">
                <a:solidFill>
                  <a:srgbClr val="C00000"/>
                </a:solidFill>
              </a:rPr>
              <a:t> </a:t>
            </a:r>
            <a:r>
              <a:rPr lang="en-US" sz="2400" b="1" dirty="0" err="1">
                <a:solidFill>
                  <a:srgbClr val="C00000"/>
                </a:solidFill>
              </a:rPr>
              <a:t>nhân</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spTree>
    <p:extLst>
      <p:ext uri="{BB962C8B-B14F-4D97-AF65-F5344CB8AC3E}">
        <p14:creationId xmlns:p14="http://schemas.microsoft.com/office/powerpoint/2010/main" val="25683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ám phá bản thân qua suy nghĩ">
            <a:extLst>
              <a:ext uri="{FF2B5EF4-FFF2-40B4-BE49-F238E27FC236}">
                <a16:creationId xmlns:a16="http://schemas.microsoft.com/office/drawing/2014/main" id="{3A75FDB9-A3D2-D3A6-1EF7-8054664DAC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14030" y="2212281"/>
            <a:ext cx="2696541" cy="269654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2BDE5F92-2C76-8B0C-A04B-A3C72E6A225A}"/>
              </a:ext>
            </a:extLst>
          </p:cNvPr>
          <p:cNvSpPr/>
          <p:nvPr/>
        </p:nvSpPr>
        <p:spPr>
          <a:xfrm>
            <a:off x="3823876" y="184174"/>
            <a:ext cx="4123509" cy="2590924"/>
          </a:xfrm>
          <a:prstGeom prst="cloudCallout">
            <a:avLst>
              <a:gd name="adj1" fmla="val -74881"/>
              <a:gd name="adj2" fmla="val 57712"/>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600"/>
              </a:spcAft>
              <a:tabLst>
                <a:tab pos="135255" algn="l"/>
              </a:tabLst>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mà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hiển</a:t>
            </a:r>
            <a:r>
              <a:rPr lang="en-US" sz="2000" b="1" dirty="0">
                <a:latin typeface="Times New Roman" panose="02020603050405020304" pitchFamily="18" charset="0"/>
                <a:ea typeface="Calibri" panose="020F0502020204030204" pitchFamily="34" charset="0"/>
                <a:cs typeface="Times New Roman" panose="02020603050405020304" pitchFamily="18" charset="0"/>
              </a:rPr>
              <a:t> vi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quang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700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A0668E-3013-45BE-A6EE-E6DE0161B2D6}"/>
              </a:ext>
            </a:extLst>
          </p:cNvPr>
          <p:cNvGraphicFramePr>
            <a:graphicFrameLocks noGrp="1"/>
          </p:cNvGraphicFramePr>
          <p:nvPr>
            <p:extLst>
              <p:ext uri="{D42A27DB-BD31-4B8C-83A1-F6EECF244321}">
                <p14:modId xmlns:p14="http://schemas.microsoft.com/office/powerpoint/2010/main" val="1384878342"/>
              </p:ext>
            </p:extLst>
          </p:nvPr>
        </p:nvGraphicFramePr>
        <p:xfrm>
          <a:off x="688458" y="1189519"/>
          <a:ext cx="7915939" cy="3010342"/>
        </p:xfrm>
        <a:graphic>
          <a:graphicData uri="http://schemas.openxmlformats.org/drawingml/2006/table">
            <a:tbl>
              <a:tblPr firstRow="1" firstCol="1" bandRow="1"/>
              <a:tblGrid>
                <a:gridCol w="7915939">
                  <a:extLst>
                    <a:ext uri="{9D8B030D-6E8A-4147-A177-3AD203B41FA5}">
                      <a16:colId xmlns:a16="http://schemas.microsoft.com/office/drawing/2014/main" val="2511902719"/>
                    </a:ext>
                  </a:extLst>
                </a:gridCol>
              </a:tblGrid>
              <a:tr h="3010342">
                <a:tc>
                  <a:txBody>
                    <a:bodyPr/>
                    <a:lstStyle/>
                    <a:p>
                      <a:pPr algn="ctr">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4</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2.6 SGK,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carbon.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181127258"/>
                  </a:ext>
                </a:extLst>
              </a:tr>
            </a:tbl>
          </a:graphicData>
        </a:graphic>
      </p:graphicFrame>
      <p:sp>
        <p:nvSpPr>
          <p:cNvPr id="3" name="TextBox 2">
            <a:extLst>
              <a:ext uri="{FF2B5EF4-FFF2-40B4-BE49-F238E27FC236}">
                <a16:creationId xmlns:a16="http://schemas.microsoft.com/office/drawing/2014/main" id="{78D608C9-BA92-4025-AC13-8EA7BB73EAB8}"/>
              </a:ext>
            </a:extLst>
          </p:cNvPr>
          <p:cNvSpPr txBox="1"/>
          <p:nvPr/>
        </p:nvSpPr>
        <p:spPr>
          <a:xfrm>
            <a:off x="769487" y="206442"/>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5" name="TextBox 54">
            <a:extLst>
              <a:ext uri="{FF2B5EF4-FFF2-40B4-BE49-F238E27FC236}">
                <a16:creationId xmlns:a16="http://schemas.microsoft.com/office/drawing/2014/main" id="{3DF1C676-B005-4CB3-AC3E-3F5EFDFF7661}"/>
              </a:ext>
            </a:extLst>
          </p:cNvPr>
          <p:cNvSpPr txBox="1"/>
          <p:nvPr/>
        </p:nvSpPr>
        <p:spPr>
          <a:xfrm>
            <a:off x="833281" y="482883"/>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58" name="TextBox 57">
            <a:extLst>
              <a:ext uri="{FF2B5EF4-FFF2-40B4-BE49-F238E27FC236}">
                <a16:creationId xmlns:a16="http://schemas.microsoft.com/office/drawing/2014/main" id="{3B7ADE29-8030-4A24-868D-7E2123AD88E8}"/>
              </a:ext>
            </a:extLst>
          </p:cNvPr>
          <p:cNvSpPr txBox="1"/>
          <p:nvPr/>
        </p:nvSpPr>
        <p:spPr>
          <a:xfrm>
            <a:off x="5560829" y="1500720"/>
            <a:ext cx="2977116" cy="2946448"/>
          </a:xfrm>
          <a:prstGeom prst="rect">
            <a:avLst/>
          </a:prstGeom>
          <a:noFill/>
        </p:spPr>
        <p:txBody>
          <a:bodyPr wrap="square">
            <a:spAutoFit/>
          </a:bodyPr>
          <a:lstStyle/>
          <a:p>
            <a:pPr algn="just">
              <a:lnSpc>
                <a:spcPct val="115000"/>
              </a:lnSpc>
              <a:spcAft>
                <a:spcPts val="800"/>
              </a:spcAft>
              <a:tabLst>
                <a:tab pos="90170" algn="l"/>
                <a:tab pos="1530350" algn="l"/>
                <a:tab pos="3060700" algn="l"/>
              </a:tabLst>
            </a:pPr>
            <a:r>
              <a:rPr lang="en-US" sz="2400" b="1"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2400" spc="-10" baseline="3000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m,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2400" spc="-10" baseline="3000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-14</a:t>
            </a:r>
            <a:r>
              <a:rPr lang="en-US" sz="2400" spc="-1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m.</a:t>
            </a:r>
            <a:endParaRPr lang="en-SG" sz="2400" dirty="0">
              <a:solidFill>
                <a:schemeClr val="accent4">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Đường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kính</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nguyên</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tử</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gấp</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khoảng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10.000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lần</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đường</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kính</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hạt</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 </a:t>
            </a:r>
            <a:r>
              <a:rPr lang="en-US" sz="2400" spc="-10" dirty="0" err="1">
                <a:solidFill>
                  <a:schemeClr val="accent4">
                    <a:lumMod val="25000"/>
                  </a:schemeClr>
                </a:solidFill>
                <a:effectLst/>
                <a:latin typeface="Times New Roman" panose="02020603050405020304" pitchFamily="18" charset="0"/>
                <a:ea typeface="Calibri" panose="020F0502020204030204" pitchFamily="34" charset="0"/>
              </a:rPr>
              <a:t>nhân</a:t>
            </a:r>
            <a:r>
              <a:rPr lang="en-US" sz="2400" spc="-10" dirty="0">
                <a:solidFill>
                  <a:schemeClr val="accent4">
                    <a:lumMod val="25000"/>
                  </a:schemeClr>
                </a:solidFill>
                <a:effectLst/>
                <a:latin typeface="Times New Roman" panose="02020603050405020304" pitchFamily="18" charset="0"/>
                <a:ea typeface="Calibri" panose="020F0502020204030204" pitchFamily="34" charset="0"/>
              </a:rPr>
              <a:t>.</a:t>
            </a:r>
            <a:endParaRPr lang="en-SG" sz="2400" dirty="0">
              <a:solidFill>
                <a:schemeClr val="accent4">
                  <a:lumMod val="25000"/>
                </a:schemeClr>
              </a:solidFill>
            </a:endParaRPr>
          </a:p>
        </p:txBody>
      </p:sp>
      <p:pic>
        <p:nvPicPr>
          <p:cNvPr id="59" name="Picture 58">
            <a:extLst>
              <a:ext uri="{FF2B5EF4-FFF2-40B4-BE49-F238E27FC236}">
                <a16:creationId xmlns:a16="http://schemas.microsoft.com/office/drawing/2014/main" id="{338BBEF9-5E9E-4E17-87AD-EE2BC81D98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29963"/>
            <a:ext cx="4959604" cy="29228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B0BCD-30BD-400F-A45C-2F7283281667}"/>
              </a:ext>
            </a:extLst>
          </p:cNvPr>
          <p:cNvSpPr txBox="1"/>
          <p:nvPr/>
        </p:nvSpPr>
        <p:spPr>
          <a:xfrm>
            <a:off x="833281" y="482883"/>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5" name="TextBox 4">
            <a:extLst>
              <a:ext uri="{FF2B5EF4-FFF2-40B4-BE49-F238E27FC236}">
                <a16:creationId xmlns:a16="http://schemas.microsoft.com/office/drawing/2014/main" id="{9CD1618B-5583-41E0-A9C0-1249A6DB787B}"/>
              </a:ext>
            </a:extLst>
          </p:cNvPr>
          <p:cNvSpPr txBox="1"/>
          <p:nvPr/>
        </p:nvSpPr>
        <p:spPr>
          <a:xfrm>
            <a:off x="680484" y="1980464"/>
            <a:ext cx="8050602" cy="1569660"/>
          </a:xfrm>
          <a:prstGeom prst="rect">
            <a:avLst/>
          </a:prstGeom>
          <a:noFill/>
        </p:spPr>
        <p:txBody>
          <a:bodyPr wrap="square">
            <a:spAutoFit/>
          </a:bodyPr>
          <a:lstStyle/>
          <a:p>
            <a:r>
              <a:rPr lang="en-US" sz="3200" dirty="0">
                <a:effectLst/>
                <a:latin typeface="Times New Roman" panose="02020603050405020304" pitchFamily="18" charset="0"/>
                <a:ea typeface="Calibri" panose="020F0502020204030204" pitchFamily="34" charset="0"/>
                <a:sym typeface="Wingdings" panose="05000000000000000000" pitchFamily="2" charset="2"/>
              </a:rPr>
              <a:t> </a:t>
            </a:r>
            <a:r>
              <a:rPr lang="en-US" sz="3200" dirty="0" err="1">
                <a:effectLst/>
                <a:latin typeface="Times New Roman" panose="02020603050405020304" pitchFamily="18" charset="0"/>
                <a:ea typeface="Calibri" panose="020F0502020204030204" pitchFamily="34" charset="0"/>
              </a:rPr>
              <a:t>Đường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gấp</a:t>
            </a:r>
            <a:r>
              <a:rPr lang="en-US" sz="3200" dirty="0">
                <a:effectLst/>
                <a:latin typeface="Times New Roman" panose="02020603050405020304" pitchFamily="18" charset="0"/>
                <a:ea typeface="Calibri" panose="020F0502020204030204" pitchFamily="34" charset="0"/>
              </a:rPr>
              <a:t> 10.000 </a:t>
            </a:r>
            <a:r>
              <a:rPr lang="en-US" sz="3200" dirty="0" err="1">
                <a:effectLst/>
                <a:latin typeface="Times New Roman" panose="02020603050405020304" pitchFamily="18" charset="0"/>
                <a:ea typeface="Calibri" panose="020F0502020204030204" pitchFamily="34" charset="0"/>
              </a:rPr>
              <a:t>đường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Do </a:t>
            </a:r>
            <a:r>
              <a:rPr lang="en-US" sz="3200" dirty="0" err="1">
                <a:effectLst/>
                <a:latin typeface="Times New Roman" panose="02020603050405020304" pitchFamily="18" charset="0"/>
                <a:ea typeface="Calibri" panose="020F0502020204030204" pitchFamily="34" charset="0"/>
              </a:rPr>
              <a:t>đó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lớn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lần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kích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thước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a:t>
            </a:r>
            <a:endParaRPr lang="en-SG" sz="3200" dirty="0"/>
          </a:p>
        </p:txBody>
      </p:sp>
      <p:sp>
        <p:nvSpPr>
          <p:cNvPr id="6" name="TextBox 5">
            <a:extLst>
              <a:ext uri="{FF2B5EF4-FFF2-40B4-BE49-F238E27FC236}">
                <a16:creationId xmlns:a16="http://schemas.microsoft.com/office/drawing/2014/main" id="{EF340EC1-3CD3-4CC4-9390-5CCB24B6AC59}"/>
              </a:ext>
            </a:extLst>
          </p:cNvPr>
          <p:cNvSpPr txBox="1"/>
          <p:nvPr/>
        </p:nvSpPr>
        <p:spPr>
          <a:xfrm>
            <a:off x="742195" y="1223202"/>
            <a:ext cx="8246168" cy="461665"/>
          </a:xfrm>
          <a:prstGeom prst="rect">
            <a:avLst/>
          </a:prstGeom>
          <a:noFill/>
        </p:spPr>
        <p:txBody>
          <a:bodyPr wrap="none" rtlCol="0">
            <a:spAutoFit/>
          </a:bodyPr>
          <a:lstStyle/>
          <a:p>
            <a:r>
              <a:rPr lang="en-US" sz="2400" b="1" dirty="0">
                <a:solidFill>
                  <a:srgbClr val="C00000"/>
                </a:solidFill>
              </a:rPr>
              <a:t>* So </a:t>
            </a:r>
            <a:r>
              <a:rPr lang="en-US" sz="2400" b="1" dirty="0" err="1">
                <a:solidFill>
                  <a:srgbClr val="C00000"/>
                </a:solidFill>
              </a:rPr>
              <a:t>sánh</a:t>
            </a:r>
            <a:r>
              <a:rPr lang="en-US" sz="2400" b="1" dirty="0">
                <a:solidFill>
                  <a:srgbClr val="C00000"/>
                </a:solidFill>
              </a:rPr>
              <a:t> </a:t>
            </a:r>
            <a:r>
              <a:rPr lang="en-US" sz="2400" b="1" dirty="0" err="1">
                <a:solidFill>
                  <a:srgbClr val="C00000"/>
                </a:solidFill>
              </a:rPr>
              <a:t>kích</a:t>
            </a:r>
            <a:r>
              <a:rPr lang="en-US" sz="2400" b="1" dirty="0">
                <a:solidFill>
                  <a:srgbClr val="C00000"/>
                </a:solidFill>
              </a:rPr>
              <a:t> </a:t>
            </a:r>
            <a:r>
              <a:rPr lang="en-US" sz="2400" b="1" dirty="0" err="1">
                <a:solidFill>
                  <a:srgbClr val="C00000"/>
                </a:solidFill>
              </a:rPr>
              <a:t>thước</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hạt</a:t>
            </a:r>
            <a:r>
              <a:rPr lang="en-US" sz="2400" b="1" dirty="0">
                <a:solidFill>
                  <a:srgbClr val="C00000"/>
                </a:solidFill>
              </a:rPr>
              <a:t> </a:t>
            </a:r>
            <a:r>
              <a:rPr lang="en-US" sz="2400" b="1" dirty="0" err="1">
                <a:solidFill>
                  <a:srgbClr val="C00000"/>
                </a:solidFill>
              </a:rPr>
              <a:t>nhân</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spTree>
    <p:extLst>
      <p:ext uri="{BB962C8B-B14F-4D97-AF65-F5344CB8AC3E}">
        <p14:creationId xmlns:p14="http://schemas.microsoft.com/office/powerpoint/2010/main" val="37338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82D46-1B23-4EDD-B527-F8A44E68240B}"/>
              </a:ext>
            </a:extLst>
          </p:cNvPr>
          <p:cNvSpPr txBox="1"/>
          <p:nvPr/>
        </p:nvSpPr>
        <p:spPr>
          <a:xfrm>
            <a:off x="833281" y="132009"/>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3" name="TextBox 2">
            <a:extLst>
              <a:ext uri="{FF2B5EF4-FFF2-40B4-BE49-F238E27FC236}">
                <a16:creationId xmlns:a16="http://schemas.microsoft.com/office/drawing/2014/main" id="{CBFD7E14-580D-455A-B78C-96CE62158A29}"/>
              </a:ext>
            </a:extLst>
          </p:cNvPr>
          <p:cNvSpPr txBox="1"/>
          <p:nvPr/>
        </p:nvSpPr>
        <p:spPr>
          <a:xfrm>
            <a:off x="1050539" y="716784"/>
            <a:ext cx="4945585" cy="461665"/>
          </a:xfrm>
          <a:prstGeom prst="rect">
            <a:avLst/>
          </a:prstGeom>
          <a:noFill/>
        </p:spPr>
        <p:txBody>
          <a:bodyPr wrap="none" rtlCol="0">
            <a:spAutoFit/>
          </a:bodyPr>
          <a:lstStyle/>
          <a:p>
            <a:r>
              <a:rPr lang="en-US" sz="2400" b="1" dirty="0">
                <a:solidFill>
                  <a:srgbClr val="C00000"/>
                </a:solidFill>
              </a:rPr>
              <a:t>* </a:t>
            </a:r>
            <a:r>
              <a:rPr lang="en-US" sz="2400" b="1" dirty="0" err="1">
                <a:solidFill>
                  <a:srgbClr val="C00000"/>
                </a:solidFill>
              </a:rPr>
              <a:t>Tìm</a:t>
            </a:r>
            <a:r>
              <a:rPr lang="en-US" sz="2400" b="1" dirty="0">
                <a:solidFill>
                  <a:srgbClr val="C00000"/>
                </a:solidFill>
              </a:rPr>
              <a:t> </a:t>
            </a:r>
            <a:r>
              <a:rPr lang="en-US" sz="2400" b="1" dirty="0" err="1">
                <a:solidFill>
                  <a:srgbClr val="C00000"/>
                </a:solidFill>
              </a:rPr>
              <a:t>hiểu</a:t>
            </a:r>
            <a:r>
              <a:rPr lang="en-US" sz="2400" b="1" dirty="0">
                <a:solidFill>
                  <a:srgbClr val="C00000"/>
                </a:solidFill>
              </a:rPr>
              <a:t> </a:t>
            </a:r>
            <a:r>
              <a:rPr lang="en-US" sz="2400" b="1" dirty="0" err="1">
                <a:solidFill>
                  <a:srgbClr val="C00000"/>
                </a:solidFill>
              </a:rPr>
              <a:t>khối</a:t>
            </a:r>
            <a:r>
              <a:rPr lang="en-US" sz="2400" b="1" dirty="0">
                <a:solidFill>
                  <a:srgbClr val="C00000"/>
                </a:solidFill>
              </a:rPr>
              <a:t> </a:t>
            </a:r>
            <a:r>
              <a:rPr lang="en-US" sz="2400" b="1" dirty="0" err="1">
                <a:solidFill>
                  <a:srgbClr val="C00000"/>
                </a:solidFill>
              </a:rPr>
              <a:t>lượng</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graphicFrame>
        <p:nvGraphicFramePr>
          <p:cNvPr id="14" name="Table 13">
            <a:extLst>
              <a:ext uri="{FF2B5EF4-FFF2-40B4-BE49-F238E27FC236}">
                <a16:creationId xmlns:a16="http://schemas.microsoft.com/office/drawing/2014/main" id="{BB8D6FA8-CB37-4B4C-95EE-56C85247A1C3}"/>
              </a:ext>
            </a:extLst>
          </p:cNvPr>
          <p:cNvGraphicFramePr>
            <a:graphicFrameLocks noGrp="1"/>
          </p:cNvGraphicFramePr>
          <p:nvPr>
            <p:extLst>
              <p:ext uri="{D42A27DB-BD31-4B8C-83A1-F6EECF244321}">
                <p14:modId xmlns:p14="http://schemas.microsoft.com/office/powerpoint/2010/main" val="2702527405"/>
              </p:ext>
            </p:extLst>
          </p:nvPr>
        </p:nvGraphicFramePr>
        <p:xfrm>
          <a:off x="542260" y="1301559"/>
          <a:ext cx="8133907" cy="3661220"/>
        </p:xfrm>
        <a:graphic>
          <a:graphicData uri="http://schemas.openxmlformats.org/drawingml/2006/table">
            <a:tbl>
              <a:tblPr firstRow="1" firstCol="1" bandRow="1"/>
              <a:tblGrid>
                <a:gridCol w="8133907">
                  <a:extLst>
                    <a:ext uri="{9D8B030D-6E8A-4147-A177-3AD203B41FA5}">
                      <a16:colId xmlns:a16="http://schemas.microsoft.com/office/drawing/2014/main" val="4059540846"/>
                    </a:ext>
                  </a:extLst>
                </a:gridCol>
              </a:tblGrid>
              <a:tr h="0">
                <a:tc>
                  <a:txBody>
                    <a:bodyPr/>
                    <a:lstStyle/>
                    <a:p>
                      <a:pPr algn="ctr">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5</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2.1 SGK,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proton so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neutron so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6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1, 2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6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503879"/>
                  </a:ext>
                </a:extLst>
              </a:tr>
            </a:tbl>
          </a:graphicData>
        </a:graphic>
      </p:graphicFrame>
    </p:spTree>
    <p:extLst>
      <p:ext uri="{BB962C8B-B14F-4D97-AF65-F5344CB8AC3E}">
        <p14:creationId xmlns:p14="http://schemas.microsoft.com/office/powerpoint/2010/main" val="9467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1017" name="Google Shape;1017;p53"/>
          <p:cNvGrpSpPr/>
          <p:nvPr/>
        </p:nvGrpSpPr>
        <p:grpSpPr>
          <a:xfrm>
            <a:off x="7755249" y="727927"/>
            <a:ext cx="133997" cy="202053"/>
            <a:chOff x="7509313" y="3231788"/>
            <a:chExt cx="249575" cy="365575"/>
          </a:xfrm>
        </p:grpSpPr>
        <p:sp>
          <p:nvSpPr>
            <p:cNvPr id="1018" name="Google Shape;1018;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3"/>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3"/>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 name="Table 5">
            <a:extLst>
              <a:ext uri="{FF2B5EF4-FFF2-40B4-BE49-F238E27FC236}">
                <a16:creationId xmlns:a16="http://schemas.microsoft.com/office/drawing/2014/main" id="{47D33F96-7518-43B8-B6EC-D2F17A82D3EB}"/>
              </a:ext>
            </a:extLst>
          </p:cNvPr>
          <p:cNvGraphicFramePr>
            <a:graphicFrameLocks noGrp="1"/>
          </p:cNvGraphicFramePr>
          <p:nvPr>
            <p:extLst>
              <p:ext uri="{D42A27DB-BD31-4B8C-83A1-F6EECF244321}">
                <p14:modId xmlns:p14="http://schemas.microsoft.com/office/powerpoint/2010/main" val="4241053215"/>
              </p:ext>
            </p:extLst>
          </p:nvPr>
        </p:nvGraphicFramePr>
        <p:xfrm>
          <a:off x="207943" y="1357379"/>
          <a:ext cx="8701712" cy="3610185"/>
        </p:xfrm>
        <a:graphic>
          <a:graphicData uri="http://schemas.openxmlformats.org/drawingml/2006/table">
            <a:tbl>
              <a:tblPr firstRow="1" firstCol="1" bandRow="1"/>
              <a:tblGrid>
                <a:gridCol w="8701712">
                  <a:extLst>
                    <a:ext uri="{9D8B030D-6E8A-4147-A177-3AD203B41FA5}">
                      <a16:colId xmlns:a16="http://schemas.microsoft.com/office/drawing/2014/main" val="1225370090"/>
                    </a:ext>
                  </a:extLst>
                </a:gridCol>
              </a:tblGrid>
              <a:tr h="3610185">
                <a:tc>
                  <a:txBody>
                    <a:bodyPr/>
                    <a:lstStyle/>
                    <a:p>
                      <a:pPr algn="ctr">
                        <a:lnSpc>
                          <a:spcPct val="100000"/>
                        </a:lnSpc>
                        <a:spcAft>
                          <a:spcPts val="800"/>
                        </a:spcAft>
                        <a:tabLst>
                          <a:tab pos="18034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TRẢ LỜI PHIẾU HỌC TẬP SỐ</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proton so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 1836443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neutron so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1838639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proton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neutron. </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electron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534850"/>
                  </a:ext>
                </a:extLst>
              </a:tr>
            </a:tbl>
          </a:graphicData>
        </a:graphic>
      </p:graphicFrame>
      <p:sp>
        <p:nvSpPr>
          <p:cNvPr id="71" name="TextBox 70">
            <a:extLst>
              <a:ext uri="{FF2B5EF4-FFF2-40B4-BE49-F238E27FC236}">
                <a16:creationId xmlns:a16="http://schemas.microsoft.com/office/drawing/2014/main" id="{28295D20-B5D5-4BD8-B641-E2D8FBAB44D0}"/>
              </a:ext>
            </a:extLst>
          </p:cNvPr>
          <p:cNvSpPr txBox="1"/>
          <p:nvPr/>
        </p:nvSpPr>
        <p:spPr>
          <a:xfrm>
            <a:off x="833281" y="132009"/>
            <a:ext cx="8050602" cy="584775"/>
          </a:xfrm>
          <a:prstGeom prst="rect">
            <a:avLst/>
          </a:prstGeom>
          <a:noFill/>
        </p:spPr>
        <p:txBody>
          <a:bodyPr wrap="none" rtlCol="0">
            <a:spAutoFit/>
          </a:bodyPr>
          <a:lstStyle/>
          <a:p>
            <a:r>
              <a:rPr lang="en-US" sz="3200" b="1" dirty="0">
                <a:solidFill>
                  <a:srgbClr val="C00000"/>
                </a:solidFill>
              </a:rPr>
              <a:t>5. </a:t>
            </a:r>
            <a:r>
              <a:rPr lang="en-US" sz="3200" b="1" dirty="0" err="1">
                <a:solidFill>
                  <a:srgbClr val="C00000"/>
                </a:solidFill>
              </a:rPr>
              <a:t>Kích</a:t>
            </a:r>
            <a:r>
              <a:rPr lang="en-US" sz="3200" b="1" dirty="0">
                <a:solidFill>
                  <a:srgbClr val="C00000"/>
                </a:solidFill>
              </a:rPr>
              <a:t> </a:t>
            </a:r>
            <a:r>
              <a:rPr lang="en-US" sz="3200" b="1" dirty="0" err="1">
                <a:solidFill>
                  <a:srgbClr val="C00000"/>
                </a:solidFill>
              </a:rPr>
              <a:t>thước</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khối</a:t>
            </a:r>
            <a:r>
              <a:rPr lang="en-US" sz="3200" b="1" dirty="0">
                <a:solidFill>
                  <a:srgbClr val="C00000"/>
                </a:solidFill>
              </a:rPr>
              <a:t> </a:t>
            </a:r>
            <a:r>
              <a:rPr lang="en-US" sz="3200" b="1" dirty="0" err="1">
                <a:solidFill>
                  <a:srgbClr val="C00000"/>
                </a:solidFill>
              </a:rPr>
              <a:t>lượng</a:t>
            </a:r>
            <a:r>
              <a:rPr lang="en-US" sz="3200" b="1" dirty="0">
                <a:solidFill>
                  <a:srgbClr val="C00000"/>
                </a:solidFill>
              </a:rPr>
              <a:t> </a:t>
            </a:r>
            <a:r>
              <a:rPr lang="en-US" sz="3200" b="1" dirty="0" err="1">
                <a:solidFill>
                  <a:srgbClr val="C00000"/>
                </a:solidFill>
              </a:rPr>
              <a:t>nguyên</a:t>
            </a:r>
            <a:r>
              <a:rPr lang="en-US" sz="3200" b="1" dirty="0">
                <a:solidFill>
                  <a:srgbClr val="C00000"/>
                </a:solidFill>
              </a:rPr>
              <a:t> </a:t>
            </a:r>
            <a:r>
              <a:rPr lang="en-US" sz="3200" b="1" dirty="0" err="1">
                <a:solidFill>
                  <a:srgbClr val="C00000"/>
                </a:solidFill>
              </a:rPr>
              <a:t>tử</a:t>
            </a:r>
            <a:r>
              <a:rPr lang="en-US" sz="3200" b="1" dirty="0">
                <a:solidFill>
                  <a:srgbClr val="C00000"/>
                </a:solidFill>
              </a:rPr>
              <a:t>.</a:t>
            </a:r>
          </a:p>
        </p:txBody>
      </p:sp>
      <p:sp>
        <p:nvSpPr>
          <p:cNvPr id="72" name="TextBox 71">
            <a:extLst>
              <a:ext uri="{FF2B5EF4-FFF2-40B4-BE49-F238E27FC236}">
                <a16:creationId xmlns:a16="http://schemas.microsoft.com/office/drawing/2014/main" id="{54307969-33F4-48D3-B737-A165A29BD633}"/>
              </a:ext>
            </a:extLst>
          </p:cNvPr>
          <p:cNvSpPr txBox="1"/>
          <p:nvPr/>
        </p:nvSpPr>
        <p:spPr>
          <a:xfrm>
            <a:off x="1050539" y="716784"/>
            <a:ext cx="4945585" cy="461665"/>
          </a:xfrm>
          <a:prstGeom prst="rect">
            <a:avLst/>
          </a:prstGeom>
          <a:noFill/>
        </p:spPr>
        <p:txBody>
          <a:bodyPr wrap="none" rtlCol="0">
            <a:spAutoFit/>
          </a:bodyPr>
          <a:lstStyle/>
          <a:p>
            <a:r>
              <a:rPr lang="en-US" sz="2400" b="1" dirty="0">
                <a:solidFill>
                  <a:srgbClr val="C00000"/>
                </a:solidFill>
              </a:rPr>
              <a:t>* </a:t>
            </a:r>
            <a:r>
              <a:rPr lang="en-US" sz="2400" b="1" dirty="0" err="1">
                <a:solidFill>
                  <a:srgbClr val="C00000"/>
                </a:solidFill>
              </a:rPr>
              <a:t>Tìm</a:t>
            </a:r>
            <a:r>
              <a:rPr lang="en-US" sz="2400" b="1" dirty="0">
                <a:solidFill>
                  <a:srgbClr val="C00000"/>
                </a:solidFill>
              </a:rPr>
              <a:t> </a:t>
            </a:r>
            <a:r>
              <a:rPr lang="en-US" sz="2400" b="1" dirty="0" err="1">
                <a:solidFill>
                  <a:srgbClr val="C00000"/>
                </a:solidFill>
              </a:rPr>
              <a:t>hiểu</a:t>
            </a:r>
            <a:r>
              <a:rPr lang="en-US" sz="2400" b="1" dirty="0">
                <a:solidFill>
                  <a:srgbClr val="C00000"/>
                </a:solidFill>
              </a:rPr>
              <a:t> </a:t>
            </a:r>
            <a:r>
              <a:rPr lang="en-US" sz="2400" b="1" dirty="0" err="1">
                <a:solidFill>
                  <a:srgbClr val="C00000"/>
                </a:solidFill>
              </a:rPr>
              <a:t>khối</a:t>
            </a:r>
            <a:r>
              <a:rPr lang="en-US" sz="2400" b="1" dirty="0">
                <a:solidFill>
                  <a:srgbClr val="C00000"/>
                </a:solidFill>
              </a:rPr>
              <a:t> </a:t>
            </a:r>
            <a:r>
              <a:rPr lang="en-US" sz="2400" b="1" dirty="0" err="1">
                <a:solidFill>
                  <a:srgbClr val="C00000"/>
                </a:solidFill>
              </a:rPr>
              <a:t>lượng</a:t>
            </a:r>
            <a:r>
              <a:rPr lang="en-US" sz="2400" b="1" dirty="0">
                <a:solidFill>
                  <a:srgbClr val="C00000"/>
                </a:solidFill>
              </a:rPr>
              <a:t> </a:t>
            </a:r>
            <a:r>
              <a:rPr lang="en-US" sz="2400" b="1" dirty="0" err="1">
                <a:solidFill>
                  <a:srgbClr val="C00000"/>
                </a:solidFill>
              </a:rPr>
              <a:t>nguyên</a:t>
            </a:r>
            <a:r>
              <a:rPr lang="en-US" sz="2400" b="1" dirty="0">
                <a:solidFill>
                  <a:srgbClr val="C00000"/>
                </a:solidFill>
              </a:rPr>
              <a:t> </a:t>
            </a:r>
            <a:r>
              <a:rPr lang="en-US" sz="2400" b="1" dirty="0" err="1">
                <a:solidFill>
                  <a:srgbClr val="C00000"/>
                </a:solidFill>
              </a:rPr>
              <a:t>tử</a:t>
            </a:r>
            <a:endParaRPr 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B0BCD-30BD-400F-A45C-2F7283281667}"/>
              </a:ext>
            </a:extLst>
          </p:cNvPr>
          <p:cNvSpPr txBox="1"/>
          <p:nvPr/>
        </p:nvSpPr>
        <p:spPr>
          <a:xfrm>
            <a:off x="833281" y="482883"/>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5" name="TextBox 4">
            <a:extLst>
              <a:ext uri="{FF2B5EF4-FFF2-40B4-BE49-F238E27FC236}">
                <a16:creationId xmlns:a16="http://schemas.microsoft.com/office/drawing/2014/main" id="{9CD1618B-5583-41E0-A9C0-1249A6DB787B}"/>
              </a:ext>
            </a:extLst>
          </p:cNvPr>
          <p:cNvSpPr txBox="1"/>
          <p:nvPr/>
        </p:nvSpPr>
        <p:spPr>
          <a:xfrm>
            <a:off x="680484" y="1980464"/>
            <a:ext cx="805060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Wingdings" panose="05000000000000000000" pitchFamily="2" charset="2"/>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electron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nhỏ</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hơn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nhiều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so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proton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và</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neutron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nên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hạt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nhân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được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xem</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là</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lượng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nguyên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tử</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a:t>
            </a:r>
            <a:endParaRPr kumimoji="0" lang="en-SG"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F340EC1-3CD3-4CC4-9390-5CCB24B6AC59}"/>
              </a:ext>
            </a:extLst>
          </p:cNvPr>
          <p:cNvSpPr txBox="1"/>
          <p:nvPr/>
        </p:nvSpPr>
        <p:spPr>
          <a:xfrm>
            <a:off x="742195" y="1223202"/>
            <a:ext cx="82461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So </a:t>
            </a:r>
            <a:r>
              <a:rPr kumimoji="0" lang="en-US" sz="2400" b="1" i="0" u="none" strike="noStrike" kern="0" cap="none" spc="0" normalizeH="0" baseline="0" noProof="0" dirty="0" err="1">
                <a:ln>
                  <a:noFill/>
                </a:ln>
                <a:solidFill>
                  <a:srgbClr val="C00000"/>
                </a:solidFill>
                <a:effectLst/>
                <a:uLnTx/>
                <a:uFillTx/>
                <a:latin typeface="Arial"/>
                <a:cs typeface="Arial"/>
                <a:sym typeface="Arial"/>
              </a:rPr>
              <a:t>sánh</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và</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hạt</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nhân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12665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82D46-1B23-4EDD-B527-F8A44E68240B}"/>
              </a:ext>
            </a:extLst>
          </p:cNvPr>
          <p:cNvSpPr txBox="1"/>
          <p:nvPr/>
        </p:nvSpPr>
        <p:spPr>
          <a:xfrm>
            <a:off x="833281" y="132009"/>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3" name="TextBox 2">
            <a:extLst>
              <a:ext uri="{FF2B5EF4-FFF2-40B4-BE49-F238E27FC236}">
                <a16:creationId xmlns:a16="http://schemas.microsoft.com/office/drawing/2014/main" id="{CBFD7E14-580D-455A-B78C-96CE62158A29}"/>
              </a:ext>
            </a:extLst>
          </p:cNvPr>
          <p:cNvSpPr txBox="1"/>
          <p:nvPr/>
        </p:nvSpPr>
        <p:spPr>
          <a:xfrm>
            <a:off x="1050539" y="716784"/>
            <a:ext cx="4945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Tìm</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hiểu</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aphicFrame>
        <p:nvGraphicFramePr>
          <p:cNvPr id="4" name="Table 3">
            <a:extLst>
              <a:ext uri="{FF2B5EF4-FFF2-40B4-BE49-F238E27FC236}">
                <a16:creationId xmlns:a16="http://schemas.microsoft.com/office/drawing/2014/main" id="{6F8091EE-5E8E-4454-9CD3-8E534475C4B5}"/>
              </a:ext>
            </a:extLst>
          </p:cNvPr>
          <p:cNvGraphicFramePr>
            <a:graphicFrameLocks noGrp="1"/>
          </p:cNvGraphicFramePr>
          <p:nvPr>
            <p:extLst>
              <p:ext uri="{D42A27DB-BD31-4B8C-83A1-F6EECF244321}">
                <p14:modId xmlns:p14="http://schemas.microsoft.com/office/powerpoint/2010/main" val="1106918249"/>
              </p:ext>
            </p:extLst>
          </p:nvPr>
        </p:nvGraphicFramePr>
        <p:xfrm>
          <a:off x="552893" y="1452613"/>
          <a:ext cx="8208334" cy="3317050"/>
        </p:xfrm>
        <a:graphic>
          <a:graphicData uri="http://schemas.openxmlformats.org/drawingml/2006/table">
            <a:tbl>
              <a:tblPr firstRow="1" firstCol="1" bandRow="1"/>
              <a:tblGrid>
                <a:gridCol w="8208334">
                  <a:extLst>
                    <a:ext uri="{9D8B030D-6E8A-4147-A177-3AD203B41FA5}">
                      <a16:colId xmlns:a16="http://schemas.microsoft.com/office/drawing/2014/main" val="3568383586"/>
                    </a:ext>
                  </a:extLst>
                </a:gridCol>
              </a:tblGrid>
              <a:tr h="0">
                <a:tc>
                  <a:txBody>
                    <a:bodyPr/>
                    <a:lstStyle/>
                    <a:p>
                      <a:pPr algn="ctr">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6</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amu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g/mol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đvC</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proton, 8 electron, 8 neutron.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gam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amu.</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25680"/>
                  </a:ext>
                </a:extLst>
              </a:tr>
            </a:tbl>
          </a:graphicData>
        </a:graphic>
      </p:graphicFrame>
    </p:spTree>
    <p:extLst>
      <p:ext uri="{BB962C8B-B14F-4D97-AF65-F5344CB8AC3E}">
        <p14:creationId xmlns:p14="http://schemas.microsoft.com/office/powerpoint/2010/main" val="19467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B82D46-1B23-4EDD-B527-F8A44E68240B}"/>
              </a:ext>
            </a:extLst>
          </p:cNvPr>
          <p:cNvSpPr txBox="1"/>
          <p:nvPr/>
        </p:nvSpPr>
        <p:spPr>
          <a:xfrm>
            <a:off x="833281" y="132009"/>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3" name="TextBox 2">
            <a:extLst>
              <a:ext uri="{FF2B5EF4-FFF2-40B4-BE49-F238E27FC236}">
                <a16:creationId xmlns:a16="http://schemas.microsoft.com/office/drawing/2014/main" id="{CBFD7E14-580D-455A-B78C-96CE62158A29}"/>
              </a:ext>
            </a:extLst>
          </p:cNvPr>
          <p:cNvSpPr txBox="1"/>
          <p:nvPr/>
        </p:nvSpPr>
        <p:spPr>
          <a:xfrm>
            <a:off x="1050539" y="716784"/>
            <a:ext cx="49455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Tìm</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hiểu</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graphicFrame>
        <p:nvGraphicFramePr>
          <p:cNvPr id="6" name="Table 5">
            <a:extLst>
              <a:ext uri="{FF2B5EF4-FFF2-40B4-BE49-F238E27FC236}">
                <a16:creationId xmlns:a16="http://schemas.microsoft.com/office/drawing/2014/main" id="{231CE520-0B55-4DEA-9D97-52A0B2667474}"/>
              </a:ext>
            </a:extLst>
          </p:cNvPr>
          <p:cNvGraphicFramePr>
            <a:graphicFrameLocks noGrp="1"/>
          </p:cNvGraphicFramePr>
          <p:nvPr>
            <p:extLst>
              <p:ext uri="{D42A27DB-BD31-4B8C-83A1-F6EECF244321}">
                <p14:modId xmlns:p14="http://schemas.microsoft.com/office/powerpoint/2010/main" val="1218933835"/>
              </p:ext>
            </p:extLst>
          </p:nvPr>
        </p:nvGraphicFramePr>
        <p:xfrm>
          <a:off x="265814" y="1301559"/>
          <a:ext cx="8793126" cy="3940874"/>
        </p:xfrm>
        <a:graphic>
          <a:graphicData uri="http://schemas.openxmlformats.org/drawingml/2006/table">
            <a:tbl>
              <a:tblPr firstRow="1" firstCol="1" bandRow="1">
                <a:tableStyleId>{454523B4-A2ED-4175-A9F2-5D3DF7E60C10}</a:tableStyleId>
              </a:tblPr>
              <a:tblGrid>
                <a:gridCol w="8793126">
                  <a:extLst>
                    <a:ext uri="{9D8B030D-6E8A-4147-A177-3AD203B41FA5}">
                      <a16:colId xmlns:a16="http://schemas.microsoft.com/office/drawing/2014/main" val="376907190"/>
                    </a:ext>
                  </a:extLst>
                </a:gridCol>
              </a:tblGrid>
              <a:tr h="0">
                <a:tc>
                  <a:txBody>
                    <a:bodyPr/>
                    <a:lstStyle/>
                    <a:p>
                      <a:pPr algn="ctr">
                        <a:lnSpc>
                          <a:spcPct val="115000"/>
                        </a:lnSpc>
                        <a:spcAft>
                          <a:spcPts val="800"/>
                        </a:spcAft>
                        <a:tabLst>
                          <a:tab pos="180340" algn="l"/>
                        </a:tabLst>
                      </a:pPr>
                      <a:r>
                        <a:rPr lang="en-US" sz="2400" b="1" dirty="0">
                          <a:effectLst/>
                          <a:latin typeface="Times New Roman" panose="02020603050405020304" pitchFamily="18" charset="0"/>
                          <a:ea typeface="Tahoma" panose="020B0604030504040204" pitchFamily="34" charset="0"/>
                          <a:cs typeface="Times New Roman" panose="02020603050405020304" pitchFamily="18" charset="0"/>
                        </a:rPr>
                        <a:t>TRẢ LỜI PHIẾU HỌC TẬP SỐ 6</a:t>
                      </a:r>
                      <a:endParaRPr lang="en-SG" sz="2400" b="1"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1.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Để</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biểu</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thị</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khối</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lượng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nguyên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người</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ta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dùng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đơn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vị</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nguyên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kí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hiệu</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là</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amu.</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2. 1 amu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được</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quy</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ước</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bằng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1/12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khối</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lượng</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nguyên</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carbon – 12.</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3. 1 amu =1 g/mol = 1 </a:t>
                      </a:r>
                      <a:r>
                        <a:rPr lang="en-US" sz="2400" spc="-10" dirty="0" err="1">
                          <a:effectLst/>
                          <a:latin typeface="Times New Roman" panose="02020603050405020304" pitchFamily="18" charset="0"/>
                          <a:ea typeface="Tahoma" panose="020B0604030504040204" pitchFamily="34" charset="0"/>
                          <a:cs typeface="Times New Roman" panose="02020603050405020304" pitchFamily="18" charset="0"/>
                        </a:rPr>
                        <a:t>đvC</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4.</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m(g) =8.9,11.10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-28</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+ 8.1,673.10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-24</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+8.1,675.10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-24</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 2,679.10</a:t>
                      </a:r>
                      <a:r>
                        <a:rPr lang="en-US" sz="2400" spc="-10" baseline="30000" dirty="0">
                          <a:effectLst/>
                          <a:latin typeface="Times New Roman" panose="02020603050405020304" pitchFamily="18" charset="0"/>
                          <a:ea typeface="Tahoma" panose="020B0604030504040204" pitchFamily="34" charset="0"/>
                          <a:cs typeface="Times New Roman" panose="02020603050405020304" pitchFamily="18" charset="0"/>
                        </a:rPr>
                        <a:t>-23</a:t>
                      </a: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 gam.</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spc="-10" dirty="0">
                          <a:effectLst/>
                          <a:latin typeface="Times New Roman" panose="02020603050405020304" pitchFamily="18" charset="0"/>
                          <a:ea typeface="Tahoma" panose="020B0604030504040204" pitchFamily="34" charset="0"/>
                          <a:cs typeface="Times New Roman" panose="02020603050405020304" pitchFamily="18" charset="0"/>
                        </a:rPr>
                        <a:t>m(amu) = 8.0,00055 + 8.1 + 8.1 = 16,0044 amu.</a:t>
                      </a:r>
                      <a:endParaRPr lang="en-SG" sz="24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5809895"/>
                  </a:ext>
                </a:extLst>
              </a:tr>
            </a:tbl>
          </a:graphicData>
        </a:graphic>
      </p:graphicFrame>
    </p:spTree>
    <p:extLst>
      <p:ext uri="{BB962C8B-B14F-4D97-AF65-F5344CB8AC3E}">
        <p14:creationId xmlns:p14="http://schemas.microsoft.com/office/powerpoint/2010/main" val="2354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8B0BCD-30BD-400F-A45C-2F7283281667}"/>
              </a:ext>
            </a:extLst>
          </p:cNvPr>
          <p:cNvSpPr txBox="1"/>
          <p:nvPr/>
        </p:nvSpPr>
        <p:spPr>
          <a:xfrm>
            <a:off x="833281" y="482883"/>
            <a:ext cx="80506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C00000"/>
                </a:solidFill>
                <a:effectLst/>
                <a:uLnTx/>
                <a:uFillTx/>
                <a:latin typeface="Arial"/>
                <a:cs typeface="Arial"/>
                <a:sym typeface="Arial"/>
              </a:rPr>
              <a:t>5.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Kích</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thước</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và</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nguyên</a:t>
            </a:r>
            <a:r>
              <a:rPr kumimoji="0" lang="en-US" sz="3200" b="1" i="0" u="none" strike="noStrike" kern="0" cap="none" spc="0" normalizeH="0" baseline="0" noProof="0" dirty="0">
                <a:ln>
                  <a:noFill/>
                </a:ln>
                <a:solidFill>
                  <a:srgbClr val="C00000"/>
                </a:solidFill>
                <a:effectLst/>
                <a:uLnTx/>
                <a:uFillTx/>
                <a:latin typeface="Arial"/>
                <a:cs typeface="Arial"/>
                <a:sym typeface="Arial"/>
              </a:rPr>
              <a:t> </a:t>
            </a:r>
            <a:r>
              <a:rPr kumimoji="0" lang="en-US" sz="3200" b="1" i="0" u="none" strike="noStrike" kern="0" cap="none" spc="0" normalizeH="0" baseline="0" noProof="0" dirty="0" err="1">
                <a:ln>
                  <a:noFill/>
                </a:ln>
                <a:solidFill>
                  <a:srgbClr val="C00000"/>
                </a:solidFill>
                <a:effectLst/>
                <a:uLnTx/>
                <a:uFillTx/>
                <a:latin typeface="Arial"/>
                <a:cs typeface="Arial"/>
                <a:sym typeface="Arial"/>
              </a:rPr>
              <a:t>tử</a:t>
            </a:r>
            <a:r>
              <a:rPr kumimoji="0" lang="en-US" sz="3200" b="1" i="0" u="none" strike="noStrike" kern="0" cap="none" spc="0" normalizeH="0" baseline="0" noProof="0" dirty="0">
                <a:ln>
                  <a:noFill/>
                </a:ln>
                <a:solidFill>
                  <a:srgbClr val="C00000"/>
                </a:solidFill>
                <a:effectLst/>
                <a:uLnTx/>
                <a:uFillTx/>
                <a:latin typeface="Arial"/>
                <a:cs typeface="Arial"/>
                <a:sym typeface="Arial"/>
              </a:rPr>
              <a:t>.</a:t>
            </a:r>
          </a:p>
        </p:txBody>
      </p:sp>
      <p:sp>
        <p:nvSpPr>
          <p:cNvPr id="5" name="TextBox 4">
            <a:extLst>
              <a:ext uri="{FF2B5EF4-FFF2-40B4-BE49-F238E27FC236}">
                <a16:creationId xmlns:a16="http://schemas.microsoft.com/office/drawing/2014/main" id="{9CD1618B-5583-41E0-A9C0-1249A6DB787B}"/>
              </a:ext>
            </a:extLst>
          </p:cNvPr>
          <p:cNvSpPr txBox="1"/>
          <p:nvPr/>
        </p:nvSpPr>
        <p:spPr>
          <a:xfrm>
            <a:off x="1022696" y="2261114"/>
            <a:ext cx="7098608" cy="156966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à"/>
              <a:tabLst/>
              <a:defRPr/>
            </a:pPr>
            <a:r>
              <a:rPr lang="en-US" sz="3200" dirty="0" err="1">
                <a:latin typeface="Times New Roman" panose="02020603050405020304" pitchFamily="18" charset="0"/>
                <a:ea typeface="Calibri" panose="020F0502020204030204" pitchFamily="34" charset="0"/>
              </a:rPr>
              <a:t>Đơn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vị</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khối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lượng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nguyên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tử</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amu.</a:t>
            </a: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à"/>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1amu </a:t>
            </a:r>
            <a:r>
              <a:rPr lang="en-US" sz="3200" dirty="0" err="1">
                <a:latin typeface="Times New Roman" panose="02020603050405020304" pitchFamily="18" charset="0"/>
              </a:rPr>
              <a:t>bằng</a:t>
            </a:r>
            <a:r>
              <a:rPr lang="en-US" sz="3200" dirty="0">
                <a:latin typeface="Times New Roman" panose="02020603050405020304" pitchFamily="18" charset="0"/>
              </a:rPr>
              <a:t> 1/12 </a:t>
            </a:r>
            <a:r>
              <a:rPr lang="en-US" sz="3200" dirty="0" err="1">
                <a:latin typeface="Times New Roman" panose="02020603050405020304" pitchFamily="18" charset="0"/>
              </a:rPr>
              <a:t>khối</a:t>
            </a:r>
            <a:r>
              <a:rPr lang="en-US" sz="3200" dirty="0">
                <a:latin typeface="Times New Roman" panose="02020603050405020304" pitchFamily="18" charset="0"/>
              </a:rPr>
              <a:t> </a:t>
            </a:r>
            <a:r>
              <a:rPr lang="en-US" sz="3200" dirty="0" err="1">
                <a:latin typeface="Times New Roman" panose="02020603050405020304" pitchFamily="18" charset="0"/>
              </a:rPr>
              <a:t>lượng</a:t>
            </a:r>
            <a:r>
              <a:rPr lang="en-US" sz="3200" dirty="0">
                <a:latin typeface="Times New Roman" panose="02020603050405020304" pitchFamily="18" charset="0"/>
              </a:rPr>
              <a:t> </a:t>
            </a:r>
            <a:r>
              <a:rPr lang="en-US" sz="3200" dirty="0" err="1">
                <a:latin typeface="Times New Roman" panose="02020603050405020304" pitchFamily="18" charset="0"/>
              </a:rPr>
              <a:t>nguyên</a:t>
            </a:r>
            <a:r>
              <a:rPr lang="en-US" sz="3200" dirty="0">
                <a:latin typeface="Times New Roman" panose="02020603050405020304" pitchFamily="18" charset="0"/>
              </a:rPr>
              <a:t> </a:t>
            </a:r>
            <a:r>
              <a:rPr lang="en-US" sz="3200" dirty="0" err="1">
                <a:latin typeface="Times New Roman" panose="02020603050405020304" pitchFamily="18" charset="0"/>
              </a:rPr>
              <a:t>tử</a:t>
            </a:r>
            <a:r>
              <a:rPr lang="en-US" sz="3200" dirty="0">
                <a:latin typeface="Times New Roman" panose="02020603050405020304" pitchFamily="18" charset="0"/>
              </a:rPr>
              <a:t> carbon – 12.</a:t>
            </a:r>
            <a:endParaRPr kumimoji="0" lang="en-SG"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EF340EC1-3CD3-4CC4-9390-5CCB24B6AC59}"/>
              </a:ext>
            </a:extLst>
          </p:cNvPr>
          <p:cNvSpPr txBox="1"/>
          <p:nvPr/>
        </p:nvSpPr>
        <p:spPr>
          <a:xfrm>
            <a:off x="833281" y="1433553"/>
            <a:ext cx="49103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Tìm</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hiểu</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khối</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lượng</a:t>
            </a:r>
            <a:r>
              <a:rPr kumimoji="0" lang="en-US" sz="2400" b="1" i="0" u="none" strike="noStrike" kern="0" cap="none" spc="0" normalizeH="0" baseline="0" noProof="0" dirty="0">
                <a:ln>
                  <a:noFill/>
                </a:ln>
                <a:solidFill>
                  <a:srgbClr val="C00000"/>
                </a:solidFill>
                <a:effectLst/>
                <a:uLnTx/>
                <a:uFillTx/>
                <a:latin typeface="Arial"/>
                <a:cs typeface="Arial"/>
                <a:sym typeface="Arial"/>
              </a:rPr>
              <a:t> </a:t>
            </a:r>
            <a:r>
              <a:rPr kumimoji="0" lang="en-US" sz="2400" b="1" i="0" u="none" strike="noStrike" kern="0" cap="none" spc="0" normalizeH="0" baseline="0" noProof="0" dirty="0" err="1">
                <a:ln>
                  <a:noFill/>
                </a:ln>
                <a:solidFill>
                  <a:srgbClr val="C00000"/>
                </a:solidFill>
                <a:effectLst/>
                <a:uLnTx/>
                <a:uFillTx/>
                <a:latin typeface="Arial"/>
                <a:cs typeface="Arial"/>
                <a:sym typeface="Arial"/>
              </a:rPr>
              <a:t>nguyê</a:t>
            </a:r>
            <a:r>
              <a:rPr lang="en-US" sz="2400" b="1" dirty="0">
                <a:solidFill>
                  <a:srgbClr val="C00000"/>
                </a:solidFill>
              </a:rPr>
              <a:t>n </a:t>
            </a:r>
            <a:r>
              <a:rPr lang="en-US" sz="2400" b="1" dirty="0" err="1">
                <a:solidFill>
                  <a:srgbClr val="C00000"/>
                </a:solidFill>
              </a:rPr>
              <a:t>tử</a:t>
            </a:r>
            <a:endParaRPr kumimoji="0" lang="en-US" sz="24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8484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pSp>
        <p:nvGrpSpPr>
          <p:cNvPr id="1274" name="Google Shape;1274;p58"/>
          <p:cNvGrpSpPr/>
          <p:nvPr/>
        </p:nvGrpSpPr>
        <p:grpSpPr>
          <a:xfrm rot="5973186">
            <a:off x="7993650" y="800978"/>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03EDD983-C88C-40B7-B9FC-EE2DB36BFD99}"/>
              </a:ext>
            </a:extLst>
          </p:cNvPr>
          <p:cNvSpPr>
            <a:spLocks noGrp="1"/>
          </p:cNvSpPr>
          <p:nvPr>
            <p:ph type="title"/>
          </p:nvPr>
        </p:nvSpPr>
        <p:spPr>
          <a:xfrm>
            <a:off x="182202" y="98173"/>
            <a:ext cx="7659691" cy="418862"/>
          </a:xfrm>
        </p:spPr>
        <p:txBody>
          <a:bodyPr/>
          <a:lstStyle/>
          <a:p>
            <a:r>
              <a:rPr lang="en-US" sz="2000" dirty="0" err="1">
                <a:solidFill>
                  <a:schemeClr val="bg2">
                    <a:lumMod val="50000"/>
                  </a:schemeClr>
                </a:solidFill>
              </a:rPr>
              <a:t>Vận</a:t>
            </a:r>
            <a:r>
              <a:rPr lang="en-US" sz="2000" dirty="0">
                <a:solidFill>
                  <a:schemeClr val="bg2">
                    <a:lumMod val="50000"/>
                  </a:schemeClr>
                </a:solidFill>
              </a:rPr>
              <a:t> </a:t>
            </a:r>
            <a:r>
              <a:rPr lang="en-US" sz="2000" dirty="0" err="1">
                <a:solidFill>
                  <a:schemeClr val="bg2">
                    <a:lumMod val="50000"/>
                  </a:schemeClr>
                </a:solidFill>
              </a:rPr>
              <a:t>dụng</a:t>
            </a:r>
            <a:r>
              <a:rPr lang="en-US" sz="2000" dirty="0">
                <a:solidFill>
                  <a:schemeClr val="bg2">
                    <a:lumMod val="50000"/>
                  </a:schemeClr>
                </a:solidFill>
              </a:rPr>
              <a:t>: </a:t>
            </a:r>
            <a:r>
              <a:rPr lang="en-US" sz="2000" dirty="0" err="1">
                <a:solidFill>
                  <a:schemeClr val="bg2">
                    <a:lumMod val="50000"/>
                  </a:schemeClr>
                </a:solidFill>
              </a:rPr>
              <a:t>Làm</a:t>
            </a:r>
            <a:r>
              <a:rPr lang="en-US" sz="2000" dirty="0">
                <a:solidFill>
                  <a:schemeClr val="bg2">
                    <a:lumMod val="50000"/>
                  </a:schemeClr>
                </a:solidFill>
              </a:rPr>
              <a:t> </a:t>
            </a:r>
            <a:r>
              <a:rPr lang="en-US" sz="2000" dirty="0" err="1">
                <a:solidFill>
                  <a:schemeClr val="bg2">
                    <a:lumMod val="50000"/>
                  </a:schemeClr>
                </a:solidFill>
              </a:rPr>
              <a:t>mô</a:t>
            </a:r>
            <a:r>
              <a:rPr lang="en-US" sz="2000" dirty="0">
                <a:solidFill>
                  <a:schemeClr val="bg2">
                    <a:lumMod val="50000"/>
                  </a:schemeClr>
                </a:solidFill>
              </a:rPr>
              <a:t> </a:t>
            </a:r>
            <a:r>
              <a:rPr lang="en-US" sz="2000" dirty="0" err="1">
                <a:solidFill>
                  <a:schemeClr val="bg2">
                    <a:lumMod val="50000"/>
                  </a:schemeClr>
                </a:solidFill>
              </a:rPr>
              <a:t>hình</a:t>
            </a:r>
            <a:r>
              <a:rPr lang="en-US" sz="2000" dirty="0">
                <a:solidFill>
                  <a:schemeClr val="bg2">
                    <a:lumMod val="50000"/>
                  </a:schemeClr>
                </a:solidFill>
              </a:rPr>
              <a:t> </a:t>
            </a:r>
            <a:r>
              <a:rPr lang="en-US" sz="2000" dirty="0" err="1">
                <a:solidFill>
                  <a:schemeClr val="bg2">
                    <a:lumMod val="50000"/>
                  </a:schemeClr>
                </a:solidFill>
              </a:rPr>
              <a:t>nguyên</a:t>
            </a:r>
            <a:r>
              <a:rPr lang="en-US" sz="2000" dirty="0">
                <a:solidFill>
                  <a:schemeClr val="bg2">
                    <a:lumMod val="50000"/>
                  </a:schemeClr>
                </a:solidFill>
              </a:rPr>
              <a:t> </a:t>
            </a:r>
            <a:r>
              <a:rPr lang="en-US" sz="2000" dirty="0" err="1">
                <a:solidFill>
                  <a:schemeClr val="bg2">
                    <a:lumMod val="50000"/>
                  </a:schemeClr>
                </a:solidFill>
              </a:rPr>
              <a:t>tử</a:t>
            </a:r>
            <a:r>
              <a:rPr lang="en-US" sz="2000" dirty="0">
                <a:solidFill>
                  <a:schemeClr val="bg2">
                    <a:lumMod val="50000"/>
                  </a:schemeClr>
                </a:solidFill>
              </a:rPr>
              <a:t> carbon </a:t>
            </a:r>
            <a:r>
              <a:rPr lang="en-US" sz="2000" dirty="0" err="1">
                <a:solidFill>
                  <a:schemeClr val="bg2">
                    <a:lumMod val="50000"/>
                  </a:schemeClr>
                </a:solidFill>
              </a:rPr>
              <a:t>theo</a:t>
            </a:r>
            <a:r>
              <a:rPr lang="en-US" sz="2000" dirty="0">
                <a:solidFill>
                  <a:schemeClr val="bg2">
                    <a:lumMod val="50000"/>
                  </a:schemeClr>
                </a:solidFill>
              </a:rPr>
              <a:t> </a:t>
            </a:r>
            <a:r>
              <a:rPr lang="en-US" sz="2000" dirty="0" err="1">
                <a:solidFill>
                  <a:schemeClr val="bg2">
                    <a:lumMod val="50000"/>
                  </a:schemeClr>
                </a:solidFill>
              </a:rPr>
              <a:t>mô</a:t>
            </a:r>
            <a:r>
              <a:rPr lang="en-US" sz="2000" dirty="0">
                <a:solidFill>
                  <a:schemeClr val="bg2">
                    <a:lumMod val="50000"/>
                  </a:schemeClr>
                </a:solidFill>
              </a:rPr>
              <a:t> </a:t>
            </a:r>
            <a:r>
              <a:rPr lang="en-US" sz="2000" dirty="0" err="1">
                <a:solidFill>
                  <a:schemeClr val="bg2">
                    <a:lumMod val="50000"/>
                  </a:schemeClr>
                </a:solidFill>
              </a:rPr>
              <a:t>hình</a:t>
            </a:r>
            <a:r>
              <a:rPr lang="en-US" sz="2000" dirty="0">
                <a:solidFill>
                  <a:schemeClr val="bg2">
                    <a:lumMod val="50000"/>
                  </a:schemeClr>
                </a:solidFill>
              </a:rPr>
              <a:t> </a:t>
            </a:r>
            <a:r>
              <a:rPr lang="en-US" sz="2000" dirty="0" err="1">
                <a:solidFill>
                  <a:schemeClr val="bg2">
                    <a:lumMod val="50000"/>
                  </a:schemeClr>
                </a:solidFill>
              </a:rPr>
              <a:t>Borh</a:t>
            </a:r>
            <a:r>
              <a:rPr lang="en-US" sz="2000" dirty="0">
                <a:solidFill>
                  <a:schemeClr val="bg2">
                    <a:lumMod val="50000"/>
                  </a:schemeClr>
                </a:solidFill>
              </a:rPr>
              <a:t>.</a:t>
            </a:r>
            <a:endParaRPr lang="en-SG" sz="2000" dirty="0">
              <a:solidFill>
                <a:schemeClr val="bg2">
                  <a:lumMod val="50000"/>
                </a:schemeClr>
              </a:solidFill>
            </a:endParaRPr>
          </a:p>
        </p:txBody>
      </p:sp>
      <p:pic>
        <p:nvPicPr>
          <p:cNvPr id="64" name="Picture 63">
            <a:extLst>
              <a:ext uri="{FF2B5EF4-FFF2-40B4-BE49-F238E27FC236}">
                <a16:creationId xmlns:a16="http://schemas.microsoft.com/office/drawing/2014/main" id="{DE3C6D3D-ACF0-4899-BDF5-CDCDC8FD626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5301" r="53707" b="1037"/>
          <a:stretch/>
        </p:blipFill>
        <p:spPr bwMode="auto">
          <a:xfrm>
            <a:off x="6846105" y="1110140"/>
            <a:ext cx="1991576" cy="1701426"/>
          </a:xfrm>
          <a:prstGeom prst="rect">
            <a:avLst/>
          </a:prstGeom>
          <a:noFill/>
          <a:ln>
            <a:noFill/>
          </a:ln>
        </p:spPr>
      </p:pic>
      <p:pic>
        <p:nvPicPr>
          <p:cNvPr id="65" name="Picture 64">
            <a:extLst>
              <a:ext uri="{FF2B5EF4-FFF2-40B4-BE49-F238E27FC236}">
                <a16:creationId xmlns:a16="http://schemas.microsoft.com/office/drawing/2014/main" id="{AA4C6D66-0152-4167-96BA-32169C2F59BA}"/>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1" b="-7005"/>
          <a:stretch/>
        </p:blipFill>
        <p:spPr bwMode="auto">
          <a:xfrm>
            <a:off x="6943060" y="2920427"/>
            <a:ext cx="1914937" cy="1937286"/>
          </a:xfrm>
          <a:prstGeom prst="rect">
            <a:avLst/>
          </a:prstGeom>
          <a:noFill/>
          <a:ln>
            <a:noFill/>
          </a:ln>
        </p:spPr>
      </p:pic>
      <p:sp>
        <p:nvSpPr>
          <p:cNvPr id="68" name="TextBox 67">
            <a:extLst>
              <a:ext uri="{FF2B5EF4-FFF2-40B4-BE49-F238E27FC236}">
                <a16:creationId xmlns:a16="http://schemas.microsoft.com/office/drawing/2014/main" id="{725983A7-FF8D-4FF7-A9C2-5C8D197BC07F}"/>
              </a:ext>
            </a:extLst>
          </p:cNvPr>
          <p:cNvSpPr txBox="1"/>
          <p:nvPr/>
        </p:nvSpPr>
        <p:spPr>
          <a:xfrm>
            <a:off x="462388" y="571465"/>
            <a:ext cx="6671931" cy="4134465"/>
          </a:xfrm>
          <a:prstGeom prst="rect">
            <a:avLst/>
          </a:prstGeom>
          <a:noFill/>
        </p:spPr>
        <p:txBody>
          <a:bodyPr wrap="square">
            <a:spAutoFit/>
          </a:bodyPr>
          <a:lstStyle/>
          <a:p>
            <a:pPr algn="just">
              <a:lnSpc>
                <a:spcPct val="115000"/>
              </a:lnSpc>
              <a:spcAft>
                <a:spcPts val="800"/>
              </a:spcAft>
            </a:pP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carton,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nhựa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carton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cm.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carton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1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2. </a:t>
            </a:r>
            <a:r>
              <a:rPr lang="en-US" sz="1600" dirty="0" err="1">
                <a:effectLst/>
                <a:latin typeface="Times New Roman" panose="02020603050405020304" pitchFamily="18" charset="0"/>
                <a:ea typeface="Times New Roman" panose="02020603050405020304" pitchFamily="18" charset="0"/>
              </a:rPr>
              <a:t>Em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hãy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biết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số</a:t>
            </a:r>
            <a:r>
              <a:rPr lang="en-US" sz="1600" dirty="0">
                <a:effectLst/>
                <a:latin typeface="Times New Roman" panose="02020603050405020304" pitchFamily="18" charset="0"/>
                <a:ea typeface="Times New Roman" panose="02020603050405020304" pitchFamily="18" charset="0"/>
              </a:rPr>
              <a:t> electron </a:t>
            </a:r>
            <a:r>
              <a:rPr lang="en-US" sz="1600" dirty="0" err="1">
                <a:effectLst/>
                <a:latin typeface="Times New Roman" panose="02020603050405020304" pitchFamily="18" charset="0"/>
                <a:ea typeface="Times New Roman" panose="02020603050405020304" pitchFamily="18" charset="0"/>
              </a:rPr>
              <a:t>có</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trong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lớp</a:t>
            </a:r>
            <a:r>
              <a:rPr lang="en-US" sz="1600" dirty="0">
                <a:effectLst/>
                <a:latin typeface="Times New Roman" panose="02020603050405020304" pitchFamily="18" charset="0"/>
                <a:ea typeface="Times New Roman" panose="02020603050405020304" pitchFamily="18" charset="0"/>
              </a:rPr>
              <a:t> electron </a:t>
            </a:r>
            <a:r>
              <a:rPr lang="en-US" sz="1600" dirty="0" err="1">
                <a:effectLst/>
                <a:latin typeface="Times New Roman" panose="02020603050405020304" pitchFamily="18" charset="0"/>
                <a:ea typeface="Times New Roman" panose="02020603050405020304" pitchFamily="18" charset="0"/>
              </a:rPr>
              <a:t>thứ</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nhất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thứ</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của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nguyên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tử</a:t>
            </a:r>
            <a:r>
              <a:rPr lang="en-US" sz="1600" dirty="0">
                <a:effectLst/>
                <a:latin typeface="Times New Roman" panose="02020603050405020304" pitchFamily="18" charset="0"/>
                <a:ea typeface="Times New Roman" panose="02020603050405020304" pitchFamily="18" charset="0"/>
              </a:rPr>
              <a:t> carbon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chỉ</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lớp</a:t>
            </a:r>
            <a:r>
              <a:rPr lang="en-US" sz="1600" dirty="0">
                <a:effectLst/>
                <a:latin typeface="Times New Roman" panose="02020603050405020304" pitchFamily="18" charset="0"/>
                <a:ea typeface="Times New Roman" panose="02020603050405020304" pitchFamily="18" charset="0"/>
              </a:rPr>
              <a:t> electron </a:t>
            </a:r>
            <a:r>
              <a:rPr lang="en-US" sz="1600" dirty="0" err="1">
                <a:effectLst/>
                <a:latin typeface="Times New Roman" panose="02020603050405020304" pitchFamily="18" charset="0"/>
                <a:ea typeface="Times New Roman" panose="02020603050405020304" pitchFamily="18" charset="0"/>
              </a:rPr>
              <a:t>đã</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chứa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tối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đa</a:t>
            </a:r>
            <a:r>
              <a:rPr lang="en-US" sz="1600" dirty="0">
                <a:effectLst/>
                <a:latin typeface="Times New Roman" panose="02020603050405020304" pitchFamily="18" charset="0"/>
                <a:ea typeface="Times New Roman" panose="02020603050405020304" pitchFamily="18" charset="0"/>
              </a:rPr>
              <a:t> electron.</a:t>
            </a:r>
            <a:endParaRPr lang="en-SG"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circle(in)">
                                      <p:cBhvr>
                                        <p:cTn id="7" dur="2000"/>
                                        <p:tgtEl>
                                          <p:spTgt spid="64"/>
                                        </p:tgtEl>
                                      </p:cBhvr>
                                    </p:animEffect>
                                  </p:childTnLst>
                                </p:cTn>
                              </p:par>
                              <p:par>
                                <p:cTn id="8" presetID="6" presetClass="entr" presetSubtype="16"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circle(in)">
                                      <p:cBhvr>
                                        <p:cTn id="10" dur="20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circle(in)">
                                      <p:cBhvr>
                                        <p:cTn id="15"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guyên tử chuyển động how to">
            <a:hlinkClick r:id="" action="ppaction://media"/>
            <a:extLst>
              <a:ext uri="{FF2B5EF4-FFF2-40B4-BE49-F238E27FC236}">
                <a16:creationId xmlns:a16="http://schemas.microsoft.com/office/drawing/2014/main" id="{4A0933F9-6734-485E-B734-A01F66E1447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040" y="0"/>
            <a:ext cx="9117960" cy="5143500"/>
          </a:xfrm>
          <a:prstGeom prst="rect">
            <a:avLst/>
          </a:prstGeom>
        </p:spPr>
      </p:pic>
      <p:sp>
        <p:nvSpPr>
          <p:cNvPr id="6" name="TextBox 5">
            <a:extLst>
              <a:ext uri="{FF2B5EF4-FFF2-40B4-BE49-F238E27FC236}">
                <a16:creationId xmlns:a16="http://schemas.microsoft.com/office/drawing/2014/main" id="{8EC940A1-2B46-4374-BE12-B240F0454D53}"/>
              </a:ext>
            </a:extLst>
          </p:cNvPr>
          <p:cNvSpPr txBox="1"/>
          <p:nvPr/>
        </p:nvSpPr>
        <p:spPr>
          <a:xfrm>
            <a:off x="496342" y="2938547"/>
            <a:ext cx="3106173" cy="1444306"/>
          </a:xfrm>
          <a:prstGeom prst="rect">
            <a:avLst/>
          </a:prstGeom>
          <a:noFill/>
        </p:spPr>
        <p:txBody>
          <a:bodyPr wrap="square">
            <a:spAutoFit/>
          </a:bodyPr>
          <a:lstStyle/>
          <a:p>
            <a:pPr algn="just">
              <a:lnSpc>
                <a:spcPct val="107000"/>
              </a:lnSpc>
              <a:spcAft>
                <a:spcPts val="600"/>
              </a:spcAft>
              <a:tabLst>
                <a:tab pos="135255"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Quan </a:t>
            </a:r>
            <a:r>
              <a:rPr 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video </a:t>
            </a:r>
            <a:r>
              <a:rPr lang="en-US" sz="2800" b="1" dirty="0" err="1">
                <a:solidFill>
                  <a:schemeClr val="bg1"/>
                </a:solidFill>
                <a:latin typeface="Times New Roman" panose="02020603050405020304" pitchFamily="18" charset="0"/>
                <a:cs typeface="Times New Roman" panose="02020603050405020304" pitchFamily="18" charset="0"/>
              </a:rPr>
              <a:t>em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đến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vấn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gì</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2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39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with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441" y="157480"/>
            <a:ext cx="3793332" cy="756920"/>
          </a:xfrm>
          <a:solidFill>
            <a:schemeClr val="bg2">
              <a:lumMod val="10000"/>
              <a:lumOff val="90000"/>
            </a:schemeClr>
          </a:solidFill>
          <a:ln w="38100" cmpd="dbl">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a:solidFill>
                  <a:srgbClr val="FF0000"/>
                </a:solidFill>
              </a:rPr>
              <a:t>Ernest Rutherford</a:t>
            </a:r>
          </a:p>
        </p:txBody>
      </p:sp>
      <p:sp>
        <p:nvSpPr>
          <p:cNvPr id="3" name="Content Placeholder 2"/>
          <p:cNvSpPr>
            <a:spLocks noGrp="1"/>
          </p:cNvSpPr>
          <p:nvPr>
            <p:ph idx="1"/>
          </p:nvPr>
        </p:nvSpPr>
        <p:spPr>
          <a:xfrm>
            <a:off x="641508" y="1211581"/>
            <a:ext cx="4936332" cy="3504443"/>
          </a:xfrm>
          <a:solidFill>
            <a:schemeClr val="bg2">
              <a:lumMod val="10000"/>
              <a:lumOff val="90000"/>
            </a:schemeClr>
          </a:solidFill>
        </p:spPr>
        <p:txBody>
          <a:bodyPr>
            <a:normAutofit fontScale="92500"/>
          </a:bodyPr>
          <a:lstStyle/>
          <a:p>
            <a:pPr algn="just">
              <a:lnSpc>
                <a:spcPct val="114000"/>
              </a:lnSpc>
            </a:pPr>
            <a:r>
              <a:rPr lang="en-US" dirty="0" err="1">
                <a:solidFill>
                  <a:schemeClr val="accent6">
                    <a:lumMod val="50000"/>
                  </a:schemeClr>
                </a:solidFill>
                <a:latin typeface="Palatino Linotype" panose="02040502050505030304" pitchFamily="18" charset="0"/>
              </a:rPr>
              <a:t>Việc</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thành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phần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cấu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tạo</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nguyên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đặt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nền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móng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cho</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sự</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triển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Hóa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học</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học</a:t>
            </a:r>
            <a:r>
              <a:rPr lang="en-US" dirty="0">
                <a:solidFill>
                  <a:schemeClr val="accent6">
                    <a:lumMod val="50000"/>
                  </a:schemeClr>
                </a:solidFill>
                <a:latin typeface="Palatino Linotype" panose="02040502050505030304" pitchFamily="18" charset="0"/>
              </a:rPr>
              <a:t>, .... </a:t>
            </a:r>
            <a:r>
              <a:rPr lang="en-US" dirty="0" err="1">
                <a:solidFill>
                  <a:schemeClr val="accent6">
                    <a:lumMod val="50000"/>
                  </a:schemeClr>
                </a:solidFill>
                <a:latin typeface="Palatino Linotype" panose="02040502050505030304" pitchFamily="18" charset="0"/>
              </a:rPr>
              <a:t>Trong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đó</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đầu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thế</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kỉ</a:t>
            </a:r>
            <a:r>
              <a:rPr lang="en-US" dirty="0">
                <a:solidFill>
                  <a:schemeClr val="accent6">
                    <a:lumMod val="50000"/>
                  </a:schemeClr>
                </a:solidFill>
                <a:latin typeface="Palatino Linotype" panose="02040502050505030304" pitchFamily="18" charset="0"/>
              </a:rPr>
              <a:t> 20 </a:t>
            </a:r>
            <a:r>
              <a:rPr lang="en-US" dirty="0" err="1">
                <a:solidFill>
                  <a:schemeClr val="accent6">
                    <a:lumMod val="50000"/>
                  </a:schemeClr>
                </a:solidFill>
                <a:latin typeface="Palatino Linotype" panose="02040502050505030304" pitchFamily="18" charset="0"/>
              </a:rPr>
              <a:t>là</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khoản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thời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gian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triển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bùng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nổ</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của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trong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bối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cảnh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đó</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Rutheford</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mô</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hình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nguyên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với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nằm</a:t>
            </a:r>
            <a:r>
              <a:rPr lang="en-US" dirty="0">
                <a:solidFill>
                  <a:schemeClr val="accent6">
                    <a:lumMod val="50000"/>
                  </a:schemeClr>
                </a:solidFill>
                <a:latin typeface="Palatino Linotype" panose="02040502050505030304" pitchFamily="18" charset="0"/>
              </a:rPr>
              <a:t> ở </a:t>
            </a:r>
            <a:r>
              <a:rPr lang="en-US" dirty="0" err="1">
                <a:solidFill>
                  <a:schemeClr val="accent6">
                    <a:lumMod val="50000"/>
                  </a:schemeClr>
                </a:solidFill>
                <a:latin typeface="Palatino Linotype" panose="02040502050505030304" pitchFamily="18" charset="0"/>
              </a:rPr>
              <a:t>trung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tâm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và</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các</a:t>
            </a:r>
            <a:r>
              <a:rPr lang="en-US" dirty="0">
                <a:solidFill>
                  <a:schemeClr val="accent6">
                    <a:lumMod val="50000"/>
                  </a:schemeClr>
                </a:solidFill>
                <a:latin typeface="Palatino Linotype" panose="02040502050505030304" pitchFamily="18" charset="0"/>
              </a:rPr>
              <a:t> e </a:t>
            </a:r>
            <a:r>
              <a:rPr lang="en-US" dirty="0" err="1">
                <a:solidFill>
                  <a:schemeClr val="accent6">
                    <a:lumMod val="50000"/>
                  </a:schemeClr>
                </a:solidFill>
                <a:latin typeface="Palatino Linotype" panose="02040502050505030304" pitchFamily="18" charset="0"/>
              </a:rPr>
              <a:t>chuyển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động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xung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quanh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ngoài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ông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còn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các</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tia</a:t>
            </a:r>
            <a:r>
              <a:rPr lang="en-US" dirty="0">
                <a:solidFill>
                  <a:schemeClr val="accent6">
                    <a:lumMod val="50000"/>
                  </a:schemeClr>
                </a:solidFill>
                <a:latin typeface="Palatino Linotype" panose="02040502050505030304" pitchFamily="18" charset="0"/>
              </a:rPr>
              <a:t> alpha, beta, … </a:t>
            </a:r>
            <a:r>
              <a:rPr lang="en-US" dirty="0" err="1">
                <a:solidFill>
                  <a:schemeClr val="accent6">
                    <a:lumMod val="50000"/>
                  </a:schemeClr>
                </a:solidFill>
                <a:latin typeface="Palatino Linotype" panose="02040502050505030304" pitchFamily="18" charset="0"/>
              </a:rPr>
              <a:t>đặt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nền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móng</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cho</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sự</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phát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triển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của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Và</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sau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đây</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chúng</a:t>
            </a:r>
            <a:r>
              <a:rPr lang="en-US" dirty="0">
                <a:solidFill>
                  <a:schemeClr val="accent6">
                    <a:lumMod val="50000"/>
                  </a:schemeClr>
                </a:solidFill>
                <a:latin typeface="Palatino Linotype" panose="02040502050505030304" pitchFamily="18" charset="0"/>
              </a:rPr>
              <a:t> ta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hiểu</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thông</a:t>
            </a:r>
            <a:r>
              <a:rPr lang="en-US" dirty="0">
                <a:solidFill>
                  <a:schemeClr val="accent6">
                    <a:lumMod val="50000"/>
                  </a:schemeClr>
                </a:solidFill>
                <a:latin typeface="Palatino Linotype" panose="02040502050505030304" pitchFamily="18" charset="0"/>
              </a:rPr>
              <a:t> tin </a:t>
            </a:r>
            <a:r>
              <a:rPr lang="en-US" dirty="0" err="1">
                <a:solidFill>
                  <a:schemeClr val="accent6">
                    <a:lumMod val="50000"/>
                  </a:schemeClr>
                </a:solidFill>
                <a:latin typeface="Palatino Linotype" panose="02040502050505030304" pitchFamily="18" charset="0"/>
              </a:rPr>
              <a:t>về</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Rutheford</a:t>
            </a:r>
            <a:r>
              <a:rPr lang="en-US" dirty="0">
                <a:solidFill>
                  <a:schemeClr val="accent6">
                    <a:lumMod val="50000"/>
                  </a:schemeClr>
                </a:solidFill>
                <a:latin typeface="Palatino Linotype" panose="02040502050505030304" pitchFamily="18" charset="0"/>
              </a:rPr>
              <a:t> cha </a:t>
            </a:r>
            <a:r>
              <a:rPr lang="en-US" dirty="0" err="1">
                <a:solidFill>
                  <a:schemeClr val="accent6">
                    <a:lumMod val="50000"/>
                  </a:schemeClr>
                </a:solidFill>
                <a:latin typeface="Palatino Linotype" panose="02040502050505030304" pitchFamily="18" charset="0"/>
              </a:rPr>
              <a:t>đẻ</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của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vật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lí</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hạt</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nhân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người</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tìm</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ra</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hành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tinh</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nguyên</a:t>
            </a:r>
            <a:r>
              <a:rPr lang="en-US" dirty="0">
                <a:solidFill>
                  <a:schemeClr val="accent6">
                    <a:lumMod val="50000"/>
                  </a:schemeClr>
                </a:solidFill>
                <a:latin typeface="Palatino Linotype" panose="02040502050505030304" pitchFamily="18" charset="0"/>
              </a:rPr>
              <a:t> </a:t>
            </a:r>
            <a:r>
              <a:rPr lang="en-US" dirty="0" err="1">
                <a:solidFill>
                  <a:schemeClr val="accent6">
                    <a:lumMod val="50000"/>
                  </a:schemeClr>
                </a:solidFill>
                <a:latin typeface="Palatino Linotype" panose="02040502050505030304" pitchFamily="18" charset="0"/>
              </a:rPr>
              <a:t>tử</a:t>
            </a:r>
            <a:r>
              <a:rPr lang="en-US" dirty="0">
                <a:solidFill>
                  <a:schemeClr val="accent6">
                    <a:lumMod val="50000"/>
                  </a:schemeClr>
                </a:solidFill>
                <a:latin typeface="Palatino Linotype" panose="02040502050505030304" pitchFamily="18" charset="0"/>
              </a:rPr>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4922" y="1211581"/>
            <a:ext cx="3154073" cy="3504443"/>
          </a:xfrm>
          <a:prstGeom prst="rect">
            <a:avLst/>
          </a:prstGeom>
          <a:solidFill>
            <a:schemeClr val="accent1">
              <a:lumMod val="40000"/>
              <a:lumOff val="60000"/>
            </a:schemeClr>
          </a:solidFill>
        </p:spPr>
      </p:pic>
    </p:spTree>
    <p:custDataLst>
      <p:tags r:id="rId1"/>
    </p:custDataLst>
    <p:extLst>
      <p:ext uri="{BB962C8B-B14F-4D97-AF65-F5344CB8AC3E}">
        <p14:creationId xmlns:p14="http://schemas.microsoft.com/office/powerpoint/2010/main" val="3269728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25" name="TextBox 124">
            <a:extLst>
              <a:ext uri="{FF2B5EF4-FFF2-40B4-BE49-F238E27FC236}">
                <a16:creationId xmlns:a16="http://schemas.microsoft.com/office/drawing/2014/main" id="{55F6D512-EB16-490D-A5D7-51B9812D922A}"/>
              </a:ext>
            </a:extLst>
          </p:cNvPr>
          <p:cNvSpPr txBox="1"/>
          <p:nvPr/>
        </p:nvSpPr>
        <p:spPr>
          <a:xfrm>
            <a:off x="361507" y="374834"/>
            <a:ext cx="8623003" cy="4393832"/>
          </a:xfrm>
          <a:prstGeom prst="rect">
            <a:avLst/>
          </a:prstGeom>
          <a:noFill/>
        </p:spPr>
        <p:txBody>
          <a:bodyPr wrap="square">
            <a:spAutoFit/>
          </a:bodyPr>
          <a:lstStyle/>
          <a:p>
            <a:pPr algn="ctr">
              <a:lnSpc>
                <a:spcPct val="115000"/>
              </a:lnSpc>
              <a:spcAft>
                <a:spcPts val="800"/>
              </a:spcAft>
              <a:tabLst>
                <a:tab pos="90170" algn="l"/>
                <a:tab pos="1530350" algn="l"/>
                <a:tab pos="3060700" algn="l"/>
              </a:tabLs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NHIỆM VỤ Ở NHÀ</a:t>
            </a:r>
          </a:p>
          <a:p>
            <a:pPr algn="just">
              <a:lnSpc>
                <a:spcPct val="115000"/>
              </a:lnSpc>
              <a:spcAft>
                <a:spcPts val="800"/>
              </a:spcAft>
              <a:tabLst>
                <a:tab pos="90170" algn="l"/>
                <a:tab pos="1530350" algn="l"/>
                <a:tab pos="3060700" algn="l"/>
              </a:tabLs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Link video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https://www.youtube.com/watch?v=x31vVD6W73A&amp;t=56s</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Khi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bổng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Cambridge,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530350" algn="l"/>
                <a:tab pos="30607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Enest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Rutherford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Nobel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1908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B2FF-2CCC-4790-A4CE-3C254A41B839}"/>
              </a:ext>
            </a:extLst>
          </p:cNvPr>
          <p:cNvSpPr>
            <a:spLocks noGrp="1"/>
          </p:cNvSpPr>
          <p:nvPr>
            <p:ph type="title" idx="2"/>
          </p:nvPr>
        </p:nvSpPr>
        <p:spPr>
          <a:xfrm>
            <a:off x="435934" y="643394"/>
            <a:ext cx="8272131" cy="684636"/>
          </a:xfrm>
        </p:spPr>
        <p:txBody>
          <a:bodyPr/>
          <a:lstStyle/>
          <a:p>
            <a:r>
              <a:rPr lang="en-US" sz="2800" dirty="0">
                <a:solidFill>
                  <a:schemeClr val="accent4">
                    <a:lumMod val="25000"/>
                  </a:schemeClr>
                </a:solidFill>
                <a:latin typeface="Palatino Linotype" panose="02040502050505030304" pitchFamily="18" charset="0"/>
              </a:rPr>
              <a:t>Quan </a:t>
            </a:r>
            <a:r>
              <a:rPr lang="en-US" sz="2800" dirty="0" err="1">
                <a:solidFill>
                  <a:schemeClr val="accent4">
                    <a:lumMod val="25000"/>
                  </a:schemeClr>
                </a:solidFill>
                <a:latin typeface="Palatino Linotype" panose="02040502050505030304" pitchFamily="18" charset="0"/>
              </a:rPr>
              <a:t>sát</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hình</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ảnh</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dưới</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đây</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em</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nghĩ</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đến</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sự</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kiện</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lịch</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sử</a:t>
            </a:r>
            <a:r>
              <a:rPr lang="en-US" sz="2800" dirty="0">
                <a:solidFill>
                  <a:schemeClr val="accent4">
                    <a:lumMod val="25000"/>
                  </a:schemeClr>
                </a:solidFill>
                <a:latin typeface="Palatino Linotype" panose="02040502050505030304" pitchFamily="18" charset="0"/>
              </a:rPr>
              <a:t> </a:t>
            </a:r>
            <a:r>
              <a:rPr lang="en-US" sz="2800" dirty="0" err="1">
                <a:solidFill>
                  <a:schemeClr val="accent4">
                    <a:lumMod val="25000"/>
                  </a:schemeClr>
                </a:solidFill>
                <a:latin typeface="Palatino Linotype" panose="02040502050505030304" pitchFamily="18" charset="0"/>
              </a:rPr>
              <a:t>nào</a:t>
            </a:r>
            <a:r>
              <a:rPr lang="en-US" sz="2800" dirty="0">
                <a:solidFill>
                  <a:schemeClr val="accent4">
                    <a:lumMod val="25000"/>
                  </a:schemeClr>
                </a:solidFill>
                <a:latin typeface="Palatino Linotype" panose="02040502050505030304" pitchFamily="18" charset="0"/>
              </a:rPr>
              <a:t>?</a:t>
            </a:r>
            <a:endParaRPr lang="en-SG" sz="2800" dirty="0">
              <a:solidFill>
                <a:schemeClr val="accent4">
                  <a:lumMod val="25000"/>
                </a:schemeClr>
              </a:solidFill>
              <a:latin typeface="Palatino Linotype" panose="02040502050505030304" pitchFamily="18" charset="0"/>
            </a:endParaRPr>
          </a:p>
        </p:txBody>
      </p:sp>
      <p:pic>
        <p:nvPicPr>
          <p:cNvPr id="5" name="Picture 4">
            <a:extLst>
              <a:ext uri="{FF2B5EF4-FFF2-40B4-BE49-F238E27FC236}">
                <a16:creationId xmlns:a16="http://schemas.microsoft.com/office/drawing/2014/main" id="{950DC03F-7A36-4D30-920C-9F761578A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7427" y="1423279"/>
            <a:ext cx="5004247" cy="2814889"/>
          </a:xfrm>
          <a:prstGeom prst="rect">
            <a:avLst/>
          </a:prstGeom>
        </p:spPr>
      </p:pic>
      <p:sp>
        <p:nvSpPr>
          <p:cNvPr id="6" name="Title 3">
            <a:extLst>
              <a:ext uri="{FF2B5EF4-FFF2-40B4-BE49-F238E27FC236}">
                <a16:creationId xmlns:a16="http://schemas.microsoft.com/office/drawing/2014/main" id="{F00E4C6C-BBB0-4C55-9AD2-24D838D48370}"/>
              </a:ext>
            </a:extLst>
          </p:cNvPr>
          <p:cNvSpPr txBox="1">
            <a:spLocks/>
          </p:cNvSpPr>
          <p:nvPr/>
        </p:nvSpPr>
        <p:spPr>
          <a:xfrm>
            <a:off x="269358" y="4428667"/>
            <a:ext cx="8272131" cy="5294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3600"/>
              <a:buFont typeface="Mali Medium"/>
              <a:buNone/>
              <a:defRPr sz="6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9pPr>
          </a:lstStyle>
          <a:p>
            <a:r>
              <a:rPr lang="en-US" sz="2800" dirty="0" err="1">
                <a:solidFill>
                  <a:srgbClr val="FF0000"/>
                </a:solidFill>
                <a:latin typeface="Palatino Linotype" panose="02040502050505030304" pitchFamily="18" charset="0"/>
              </a:rPr>
              <a:t>Đáp</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án</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vụ</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ném</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bom</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nguyên</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tử</a:t>
            </a:r>
            <a:r>
              <a:rPr lang="en-US" sz="2800" dirty="0">
                <a:solidFill>
                  <a:srgbClr val="FF0000"/>
                </a:solidFill>
                <a:latin typeface="Palatino Linotype" panose="02040502050505030304" pitchFamily="18" charset="0"/>
              </a:rPr>
              <a:t> ở </a:t>
            </a:r>
            <a:r>
              <a:rPr lang="en-US" sz="2800" dirty="0" err="1">
                <a:solidFill>
                  <a:srgbClr val="FF0000"/>
                </a:solidFill>
                <a:latin typeface="Palatino Linotype" panose="02040502050505030304" pitchFamily="18" charset="0"/>
              </a:rPr>
              <a:t>Nhật</a:t>
            </a:r>
            <a:r>
              <a:rPr lang="en-US" sz="2800" dirty="0">
                <a:solidFill>
                  <a:srgbClr val="FF0000"/>
                </a:solidFill>
                <a:latin typeface="Palatino Linotype" panose="02040502050505030304" pitchFamily="18" charset="0"/>
              </a:rPr>
              <a:t> </a:t>
            </a:r>
            <a:r>
              <a:rPr lang="en-US" sz="2800" dirty="0" err="1">
                <a:solidFill>
                  <a:srgbClr val="FF0000"/>
                </a:solidFill>
                <a:latin typeface="Palatino Linotype" panose="02040502050505030304" pitchFamily="18" charset="0"/>
              </a:rPr>
              <a:t>năm</a:t>
            </a:r>
            <a:r>
              <a:rPr lang="en-US" sz="2800" dirty="0">
                <a:solidFill>
                  <a:srgbClr val="FF0000"/>
                </a:solidFill>
                <a:latin typeface="Palatino Linotype" panose="02040502050505030304" pitchFamily="18" charset="0"/>
              </a:rPr>
              <a:t> 1945</a:t>
            </a:r>
            <a:endParaRPr lang="en-SG" sz="2800" dirty="0">
              <a:solidFill>
                <a:srgbClr val="FF0000"/>
              </a:solidFill>
              <a:latin typeface="Palatino Linotype" panose="02040502050505030304" pitchFamily="18" charset="0"/>
            </a:endParaRPr>
          </a:p>
        </p:txBody>
      </p:sp>
      <p:sp>
        <p:nvSpPr>
          <p:cNvPr id="7" name="Title 3">
            <a:extLst>
              <a:ext uri="{FF2B5EF4-FFF2-40B4-BE49-F238E27FC236}">
                <a16:creationId xmlns:a16="http://schemas.microsoft.com/office/drawing/2014/main" id="{E6E37841-C808-4B20-B6DD-49F3FA25010F}"/>
              </a:ext>
            </a:extLst>
          </p:cNvPr>
          <p:cNvSpPr txBox="1">
            <a:spLocks/>
          </p:cNvSpPr>
          <p:nvPr/>
        </p:nvSpPr>
        <p:spPr>
          <a:xfrm>
            <a:off x="3714307" y="105829"/>
            <a:ext cx="2048540" cy="442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3600"/>
              <a:buFont typeface="Mali Medium"/>
              <a:buNone/>
              <a:defRPr sz="6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9pPr>
          </a:lstStyle>
          <a:p>
            <a:r>
              <a:rPr lang="en-US" sz="2800" dirty="0">
                <a:solidFill>
                  <a:schemeClr val="accent4">
                    <a:lumMod val="25000"/>
                  </a:schemeClr>
                </a:solidFill>
                <a:latin typeface="Palatino Linotype" panose="02040502050505030304" pitchFamily="18" charset="0"/>
              </a:rPr>
              <a:t>MỞ RỘNG</a:t>
            </a:r>
            <a:endParaRPr lang="en-SG" sz="2800" dirty="0">
              <a:solidFill>
                <a:schemeClr val="accent4">
                  <a:lumMod val="25000"/>
                </a:schemeClr>
              </a:solidFill>
              <a:latin typeface="Palatino Linotype" panose="02040502050505030304" pitchFamily="18" charset="0"/>
            </a:endParaRPr>
          </a:p>
        </p:txBody>
      </p:sp>
    </p:spTree>
    <p:extLst>
      <p:ext uri="{BB962C8B-B14F-4D97-AF65-F5344CB8AC3E}">
        <p14:creationId xmlns:p14="http://schemas.microsoft.com/office/powerpoint/2010/main" val="12742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6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
            <a:ext cx="9144000" cy="5122463"/>
          </a:xfrm>
          <a:prstGeom prst="rect">
            <a:avLst/>
          </a:prstGeom>
        </p:spPr>
      </p:pic>
      <p:sp>
        <p:nvSpPr>
          <p:cNvPr id="8" name="Rectangle 7"/>
          <p:cNvSpPr/>
          <p:nvPr/>
        </p:nvSpPr>
        <p:spPr>
          <a:xfrm>
            <a:off x="295751" y="664847"/>
            <a:ext cx="8552498" cy="4247317"/>
          </a:xfrm>
          <a:prstGeom prst="rect">
            <a:avLst/>
          </a:prstGeom>
        </p:spPr>
        <p:txBody>
          <a:bodyPr wrap="square">
            <a:spAutoFit/>
          </a:bodyPr>
          <a:lstStyle/>
          <a:p>
            <a:pPr algn="just" defTabSz="685800">
              <a:buClrTx/>
            </a:pPr>
            <a:r>
              <a:rPr lang="en-US" sz="3000" kern="1200" dirty="0">
                <a:solidFill>
                  <a:prstClr val="white"/>
                </a:solidFill>
                <a:latin typeface="Calibri Light" panose="020F0302020204030204"/>
                <a:ea typeface="+mn-ea"/>
                <a:cs typeface="+mn-cs"/>
              </a:rPr>
              <a:t>	</a:t>
            </a:r>
            <a:r>
              <a:rPr lang="vi-VN" sz="3000" kern="1200" dirty="0">
                <a:solidFill>
                  <a:prstClr val="white"/>
                </a:solidFill>
                <a:latin typeface="Times New Roman" panose="02020603050405020304" pitchFamily="18" charset="0"/>
                <a:ea typeface="+mn-ea"/>
                <a:cs typeface="+mn-cs"/>
              </a:rPr>
              <a:t>Vụ ném bom nguyên tử ở </a:t>
            </a:r>
            <a:r>
              <a:rPr lang="en-US" sz="3000" kern="1200" dirty="0">
                <a:solidFill>
                  <a:prstClr val="white"/>
                </a:solidFill>
                <a:latin typeface="Times New Roman" panose="02020603050405020304" pitchFamily="18" charset="0"/>
                <a:ea typeface="+mn-ea"/>
                <a:cs typeface="+mn-cs"/>
              </a:rPr>
              <a:t>N</a:t>
            </a:r>
            <a:r>
              <a:rPr lang="vi-VN" sz="3000" kern="1200" dirty="0">
                <a:solidFill>
                  <a:prstClr val="white"/>
                </a:solidFill>
                <a:latin typeface="Times New Roman" panose="02020603050405020304" pitchFamily="18" charset="0"/>
                <a:ea typeface="+mn-ea"/>
                <a:cs typeface="+mn-cs"/>
              </a:rPr>
              <a:t>hật năm 1945  là sự kiện hai quả bom nguyên tử được Quân đội Hoa Kỳ, theo lệnh của Tổng thống, sử dụng vào những ngày gần cuối của </a:t>
            </a:r>
            <a:r>
              <a:rPr lang="en-US" sz="3000" kern="1200" dirty="0">
                <a:solidFill>
                  <a:prstClr val="white"/>
                </a:solidFill>
                <a:latin typeface="Calibri Light" panose="020F0302020204030204"/>
                <a:ea typeface="+mn-ea"/>
                <a:cs typeface="+mn-cs"/>
              </a:rPr>
              <a:t>c</a:t>
            </a:r>
            <a:r>
              <a:rPr lang="vi-VN" sz="3000" kern="1200" dirty="0">
                <a:solidFill>
                  <a:prstClr val="white"/>
                </a:solidFill>
                <a:latin typeface="Times New Roman" panose="02020603050405020304" pitchFamily="18" charset="0"/>
                <a:ea typeface="+mn-ea"/>
                <a:cs typeface="+mn-cs"/>
              </a:rPr>
              <a:t>hiến tranh thế giới thứ hai tại Nhật Bản. Ngày 6 tháng 8 năm 1945, quả bom nguyên tử thứ nhất mang tên "Little Boy" đã được thả xuống thành phố Hiroshima, Nhật Bản. Sau đây mời các em xem phóng sự về thảm họa ở </a:t>
            </a:r>
            <a:r>
              <a:rPr lang="en-US" sz="3000" kern="1200" dirty="0">
                <a:solidFill>
                  <a:prstClr val="white"/>
                </a:solidFill>
                <a:latin typeface="Calibri Light" panose="020F0302020204030204"/>
                <a:ea typeface="+mn-ea"/>
                <a:cs typeface="+mn-cs"/>
              </a:rPr>
              <a:t>H</a:t>
            </a:r>
            <a:r>
              <a:rPr lang="vi-VN" sz="3000" kern="1200" dirty="0">
                <a:solidFill>
                  <a:prstClr val="white"/>
                </a:solidFill>
                <a:latin typeface="Times New Roman" panose="02020603050405020304" pitchFamily="18" charset="0"/>
                <a:ea typeface="+mn-ea"/>
                <a:cs typeface="+mn-cs"/>
              </a:rPr>
              <a:t>irosima và những hậu quả mà nó để lại.</a:t>
            </a:r>
          </a:p>
        </p:txBody>
      </p:sp>
      <p:sp>
        <p:nvSpPr>
          <p:cNvPr id="5" name="Title 3">
            <a:extLst>
              <a:ext uri="{FF2B5EF4-FFF2-40B4-BE49-F238E27FC236}">
                <a16:creationId xmlns:a16="http://schemas.microsoft.com/office/drawing/2014/main" id="{25F2E541-1A1D-4C01-ADD7-65881EFB762B}"/>
              </a:ext>
            </a:extLst>
          </p:cNvPr>
          <p:cNvSpPr txBox="1">
            <a:spLocks/>
          </p:cNvSpPr>
          <p:nvPr/>
        </p:nvSpPr>
        <p:spPr>
          <a:xfrm>
            <a:off x="3650512" y="111266"/>
            <a:ext cx="2048540" cy="442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3600"/>
              <a:buFont typeface="Mali Medium"/>
              <a:buNone/>
              <a:defRPr sz="6000" b="0" i="0" u="none" strike="noStrike" cap="none">
                <a:solidFill>
                  <a:schemeClr val="lt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600"/>
              <a:buFont typeface="Single Day"/>
              <a:buNone/>
              <a:defRPr sz="3600" b="1" i="0" u="none" strike="noStrike" cap="none">
                <a:solidFill>
                  <a:schemeClr val="dk1"/>
                </a:solidFill>
                <a:latin typeface="Single Day"/>
                <a:ea typeface="Single Day"/>
                <a:cs typeface="Single Day"/>
                <a:sym typeface="Single Day"/>
              </a:defRPr>
            </a:lvl9pPr>
          </a:lstStyle>
          <a:p>
            <a:r>
              <a:rPr lang="en-US" sz="2800" dirty="0">
                <a:solidFill>
                  <a:schemeClr val="tx1"/>
                </a:solidFill>
                <a:latin typeface="Palatino Linotype" panose="02040502050505030304" pitchFamily="18" charset="0"/>
              </a:rPr>
              <a:t>MỞ RỘNG</a:t>
            </a:r>
            <a:endParaRPr lang="en-SG" sz="2800" dirty="0">
              <a:solidFill>
                <a:schemeClr val="tx1"/>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535130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15"/>
        <p:cNvGrpSpPr/>
        <p:nvPr/>
      </p:nvGrpSpPr>
      <p:grpSpPr>
        <a:xfrm>
          <a:off x="0" y="0"/>
          <a:ext cx="0" cy="0"/>
          <a:chOff x="0" y="0"/>
          <a:chExt cx="0" cy="0"/>
        </a:xfrm>
      </p:grpSpPr>
      <p:sp>
        <p:nvSpPr>
          <p:cNvPr id="3" name="Title 2">
            <a:extLst>
              <a:ext uri="{FF2B5EF4-FFF2-40B4-BE49-F238E27FC236}">
                <a16:creationId xmlns:a16="http://schemas.microsoft.com/office/drawing/2014/main" id="{24A2C210-E831-4662-87D9-A423FE346A77}"/>
              </a:ext>
            </a:extLst>
          </p:cNvPr>
          <p:cNvSpPr>
            <a:spLocks noGrp="1"/>
          </p:cNvSpPr>
          <p:nvPr>
            <p:ph type="title"/>
          </p:nvPr>
        </p:nvSpPr>
        <p:spPr/>
        <p:txBody>
          <a:bodyPr/>
          <a:lstStyle/>
          <a:p>
            <a:r>
              <a:rPr lang="en-US" dirty="0"/>
              <a:t>MỞ RỘNG</a:t>
            </a:r>
            <a:endParaRPr lang="en-SG" dirty="0"/>
          </a:p>
        </p:txBody>
      </p:sp>
      <p:sp>
        <p:nvSpPr>
          <p:cNvPr id="48" name="TextBox 47">
            <a:extLst>
              <a:ext uri="{FF2B5EF4-FFF2-40B4-BE49-F238E27FC236}">
                <a16:creationId xmlns:a16="http://schemas.microsoft.com/office/drawing/2014/main" id="{AEEC23F2-EBFF-40E6-870F-2D26077222BF}"/>
              </a:ext>
            </a:extLst>
          </p:cNvPr>
          <p:cNvSpPr txBox="1"/>
          <p:nvPr/>
        </p:nvSpPr>
        <p:spPr>
          <a:xfrm>
            <a:off x="631130" y="1836561"/>
            <a:ext cx="7881740" cy="2055114"/>
          </a:xfrm>
          <a:prstGeom prst="rect">
            <a:avLst/>
          </a:prstGeom>
          <a:noFill/>
        </p:spPr>
        <p:txBody>
          <a:bodyPr wrap="square">
            <a:spAutoFit/>
          </a:bodyPr>
          <a:lstStyle/>
          <a:p>
            <a:pPr algn="just">
              <a:lnSpc>
                <a:spcPct val="115000"/>
              </a:lnSpc>
              <a:spcAft>
                <a:spcPts val="800"/>
              </a:spcAft>
              <a:tabLst>
                <a:tab pos="90170" algn="l"/>
                <a:tab pos="1530350" algn="l"/>
                <a:tab pos="3060700" algn="l"/>
              </a:tabLst>
            </a:pPr>
            <a:r>
              <a:rPr lang="en-SG" sz="3600" dirty="0">
                <a:effectLst/>
                <a:latin typeface="Times New Roman" panose="02020603050405020304" pitchFamily="18" charset="0"/>
                <a:ea typeface="Times New Roman" panose="02020603050405020304" pitchFamily="18" charset="0"/>
                <a:cs typeface="Times New Roman" panose="02020603050405020304" pitchFamily="18" charset="0"/>
              </a:rPr>
              <a:t>Link video:</a:t>
            </a:r>
          </a:p>
          <a:p>
            <a:pPr algn="just">
              <a:lnSpc>
                <a:spcPct val="115000"/>
              </a:lnSpc>
              <a:spcAft>
                <a:spcPts val="800"/>
              </a:spcAft>
              <a:tabLst>
                <a:tab pos="90170" algn="l"/>
                <a:tab pos="1530350" algn="l"/>
                <a:tab pos="3060700" algn="l"/>
              </a:tabLst>
            </a:pPr>
            <a:r>
              <a:rPr lang="en-SG" sz="3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https://www.youtube.com/watch?v=LSFhep2xFGo</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0D8E-B0B9-41DF-A7BF-C1B007BA420F}"/>
              </a:ext>
            </a:extLst>
          </p:cNvPr>
          <p:cNvSpPr>
            <a:spLocks noGrp="1"/>
          </p:cNvSpPr>
          <p:nvPr>
            <p:ph type="title"/>
          </p:nvPr>
        </p:nvSpPr>
        <p:spPr/>
        <p:txBody>
          <a:bodyPr/>
          <a:lstStyle/>
          <a:p>
            <a:r>
              <a:rPr lang="en-US" dirty="0"/>
              <a:t>MỞ RỘNG</a:t>
            </a:r>
            <a:endParaRPr lang="en-SG" dirty="0"/>
          </a:p>
        </p:txBody>
      </p:sp>
      <p:sp>
        <p:nvSpPr>
          <p:cNvPr id="5" name="TextBox 4">
            <a:extLst>
              <a:ext uri="{FF2B5EF4-FFF2-40B4-BE49-F238E27FC236}">
                <a16:creationId xmlns:a16="http://schemas.microsoft.com/office/drawing/2014/main" id="{C55BB7B8-6EBD-44DE-95C8-55FD167C75FA}"/>
              </a:ext>
            </a:extLst>
          </p:cNvPr>
          <p:cNvSpPr txBox="1"/>
          <p:nvPr/>
        </p:nvSpPr>
        <p:spPr>
          <a:xfrm>
            <a:off x="563525" y="1407555"/>
            <a:ext cx="8016949" cy="3456139"/>
          </a:xfrm>
          <a:prstGeom prst="rect">
            <a:avLst/>
          </a:prstGeom>
          <a:noFill/>
        </p:spPr>
        <p:txBody>
          <a:bodyPr wrap="square">
            <a:spAutoFit/>
          </a:bodyPr>
          <a:lstStyle/>
          <a:p>
            <a:pPr algn="just">
              <a:lnSpc>
                <a:spcPct val="115000"/>
              </a:lnSpc>
              <a:spcAft>
                <a:spcPts val="800"/>
              </a:spcAft>
            </a:pP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ném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Hiroshima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Nagasaki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06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09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08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1945)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210.000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xạ</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đua</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đe</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dọa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4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010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AE47-6FC9-428B-BBE3-E8AA1269E3C9}"/>
              </a:ext>
            </a:extLst>
          </p:cNvPr>
          <p:cNvSpPr>
            <a:spLocks noGrp="1"/>
          </p:cNvSpPr>
          <p:nvPr>
            <p:ph type="title"/>
          </p:nvPr>
        </p:nvSpPr>
        <p:spPr/>
        <p:txBody>
          <a:bodyPr/>
          <a:lstStyle/>
          <a:p>
            <a:r>
              <a:rPr lang="en-US" dirty="0"/>
              <a:t>MỞ RỘNG</a:t>
            </a:r>
            <a:endParaRPr lang="en-SG" dirty="0"/>
          </a:p>
        </p:txBody>
      </p:sp>
      <p:sp>
        <p:nvSpPr>
          <p:cNvPr id="5" name="TextBox 4">
            <a:extLst>
              <a:ext uri="{FF2B5EF4-FFF2-40B4-BE49-F238E27FC236}">
                <a16:creationId xmlns:a16="http://schemas.microsoft.com/office/drawing/2014/main" id="{C53B3CF0-1EFD-43D3-AA7B-1BEA21BE1B2C}"/>
              </a:ext>
            </a:extLst>
          </p:cNvPr>
          <p:cNvSpPr txBox="1"/>
          <p:nvPr/>
        </p:nvSpPr>
        <p:spPr>
          <a:xfrm>
            <a:off x="584791" y="1266120"/>
            <a:ext cx="7953153" cy="3565207"/>
          </a:xfrm>
          <a:prstGeom prst="rect">
            <a:avLst/>
          </a:prstGeom>
          <a:noFill/>
        </p:spPr>
        <p:txBody>
          <a:bodyPr wrap="square">
            <a:spAutoFit/>
          </a:bodyPr>
          <a:lstStyle/>
          <a:p>
            <a:pPr algn="just">
              <a:lnSpc>
                <a:spcPct val="115000"/>
              </a:lnSpc>
              <a:spcAft>
                <a:spcPts val="800"/>
              </a:spcAft>
            </a:pP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đàm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07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1968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Hiệp</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(Nuclear Non-proliferation Treaty – NPT),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50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Hiệp</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hiệp</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2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288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607-8016-4116-B8C3-CAABC0084A13}"/>
              </a:ext>
            </a:extLst>
          </p:cNvPr>
          <p:cNvSpPr>
            <a:spLocks noGrp="1"/>
          </p:cNvSpPr>
          <p:nvPr>
            <p:ph type="title"/>
          </p:nvPr>
        </p:nvSpPr>
        <p:spPr/>
        <p:txBody>
          <a:bodyPr/>
          <a:lstStyle/>
          <a:p>
            <a:r>
              <a:rPr lang="en-US" dirty="0" err="1"/>
              <a:t>Câu</a:t>
            </a:r>
            <a:r>
              <a:rPr lang="en-US" dirty="0"/>
              <a:t> </a:t>
            </a:r>
            <a:r>
              <a:rPr lang="en-US" dirty="0" err="1"/>
              <a:t>hỏi</a:t>
            </a:r>
            <a:endParaRPr lang="en-SG" dirty="0"/>
          </a:p>
        </p:txBody>
      </p:sp>
      <p:sp>
        <p:nvSpPr>
          <p:cNvPr id="5" name="TextBox 4">
            <a:extLst>
              <a:ext uri="{FF2B5EF4-FFF2-40B4-BE49-F238E27FC236}">
                <a16:creationId xmlns:a16="http://schemas.microsoft.com/office/drawing/2014/main" id="{1B6D6173-D7F5-4FB6-8DCF-C30695CE2503}"/>
              </a:ext>
            </a:extLst>
          </p:cNvPr>
          <p:cNvSpPr txBox="1"/>
          <p:nvPr/>
        </p:nvSpPr>
        <p:spPr>
          <a:xfrm>
            <a:off x="720000" y="1300120"/>
            <a:ext cx="7849842" cy="2543260"/>
          </a:xfrm>
          <a:prstGeom prst="rect">
            <a:avLst/>
          </a:prstGeom>
          <a:noFill/>
        </p:spPr>
        <p:txBody>
          <a:bodyPr wrap="square">
            <a:spAutoFit/>
          </a:bodyPr>
          <a:lstStyle/>
          <a:p>
            <a:pPr algn="just">
              <a:lnSpc>
                <a:spcPct val="115000"/>
              </a:lnSpc>
              <a:spcAft>
                <a:spcPts val="8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SG"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SG"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SG" sz="2800" dirty="0">
                <a:effectLst/>
                <a:latin typeface="Times New Roman" panose="02020603050405020304" pitchFamily="18" charset="0"/>
                <a:ea typeface="Times New Roman" panose="02020603050405020304" pitchFamily="18" charset="0"/>
                <a:cs typeface="Times New Roman" panose="02020603050405020304" pitchFamily="18" charset="0"/>
              </a:rPr>
              <a:t> q</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uan điểm của em về</a:t>
            </a:r>
            <a:r>
              <a:rPr lang="en-SG"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Hiệp ước không phổ biến vũ khí hạt nhân</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(Nuclear Non-Proliferation Treaty – NPT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NNPT)</a:t>
            </a:r>
            <a:r>
              <a:rPr lang="en-SG"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SG" sz="2800" b="1" dirty="0" err="1">
                <a:effectLst/>
                <a:latin typeface="Times New Roman" panose="02020603050405020304" pitchFamily="18" charset="0"/>
                <a:ea typeface="Times New Roman" panose="02020603050405020304" pitchFamily="18" charset="0"/>
              </a:rPr>
              <a:t>Câu</a:t>
            </a:r>
            <a:r>
              <a:rPr lang="en-SG" sz="2800" b="1" dirty="0">
                <a:effectLst/>
                <a:latin typeface="Times New Roman" panose="02020603050405020304" pitchFamily="18" charset="0"/>
                <a:ea typeface="Times New Roman" panose="02020603050405020304" pitchFamily="18" charset="0"/>
              </a:rPr>
              <a:t> 2: </a:t>
            </a:r>
            <a:r>
              <a:rPr lang="en-SG" sz="2800" dirty="0" err="1">
                <a:effectLst/>
                <a:latin typeface="Times New Roman" panose="02020603050405020304" pitchFamily="18" charset="0"/>
                <a:ea typeface="Times New Roman" panose="02020603050405020304" pitchFamily="18" charset="0"/>
              </a:rPr>
              <a:t>Em</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có</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suy</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nghĩ</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gì</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về</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quan</a:t>
            </a:r>
            <a:r>
              <a:rPr lang="en-SG" sz="2800" dirty="0">
                <a:effectLst/>
                <a:latin typeface="Times New Roman" panose="02020603050405020304" pitchFamily="18" charset="0"/>
                <a:ea typeface="Times New Roman" panose="02020603050405020304" pitchFamily="18" charset="0"/>
              </a:rPr>
              <a:t> </a:t>
            </a:r>
            <a:r>
              <a:rPr lang="en-SG" sz="2800" dirty="0" err="1">
                <a:effectLst/>
                <a:latin typeface="Times New Roman" panose="02020603050405020304" pitchFamily="18" charset="0"/>
                <a:ea typeface="Times New Roman" panose="02020603050405020304" pitchFamily="18" charset="0"/>
              </a:rPr>
              <a:t>điểm</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Sử</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dụng</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vũ</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khí</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hạt</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nhân</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vì</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mục</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đích</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hòa</a:t>
            </a:r>
            <a:r>
              <a:rPr lang="en-SG" sz="2800" i="1" dirty="0">
                <a:effectLst/>
                <a:latin typeface="Times New Roman" panose="02020603050405020304" pitchFamily="18" charset="0"/>
                <a:ea typeface="Times New Roman" panose="02020603050405020304" pitchFamily="18" charset="0"/>
              </a:rPr>
              <a:t> </a:t>
            </a:r>
            <a:r>
              <a:rPr lang="en-SG" sz="2800" i="1" dirty="0" err="1">
                <a:effectLst/>
                <a:latin typeface="Times New Roman" panose="02020603050405020304" pitchFamily="18" charset="0"/>
                <a:ea typeface="Times New Roman" panose="02020603050405020304" pitchFamily="18" charset="0"/>
              </a:rPr>
              <a:t>bình</a:t>
            </a:r>
            <a:r>
              <a:rPr lang="en-SG" sz="2800" i="1" dirty="0">
                <a:effectLst/>
                <a:latin typeface="Times New Roman" panose="02020603050405020304" pitchFamily="18" charset="0"/>
                <a:ea typeface="Times New Roman" panose="02020603050405020304" pitchFamily="18" charset="0"/>
              </a:rPr>
              <a:t>”</a:t>
            </a:r>
            <a:endParaRPr lang="en-SG" sz="2800" dirty="0"/>
          </a:p>
        </p:txBody>
      </p:sp>
    </p:spTree>
    <p:extLst>
      <p:ext uri="{BB962C8B-B14F-4D97-AF65-F5344CB8AC3E}">
        <p14:creationId xmlns:p14="http://schemas.microsoft.com/office/powerpoint/2010/main" val="3527253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8674" name="Picture 2" descr="Ngập tràn may mắn với bộ hình nền Powerpoint về cỏ 4 lá"/>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75"/>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71870" y="1562986"/>
            <a:ext cx="7453423" cy="1356911"/>
          </a:xfrm>
        </p:spPr>
        <p:txBody>
          <a:bodyPr>
            <a:noAutofit/>
          </a:bodyPr>
          <a:lstStyle/>
          <a:p>
            <a:pPr algn="ctr"/>
            <a:r>
              <a:rPr lang="vi-VN" sz="4000" b="1" dirty="0">
                <a:solidFill>
                  <a:srgbClr val="0070C0"/>
                </a:solidFill>
                <a:latin typeface="Palatino Linotype" panose="02040502050505030304" pitchFamily="18" charset="0"/>
              </a:rPr>
              <a:t>CHÚC CÁC EM HỌC TỐT</a:t>
            </a:r>
            <a:endParaRPr lang="en-US" sz="4000" b="1" dirty="0">
              <a:solidFill>
                <a:srgbClr val="0070C0"/>
              </a:solidFill>
              <a:latin typeface="Palatino Linotype" panose="02040502050505030304" pitchFamily="18" charset="0"/>
            </a:endParaRPr>
          </a:p>
          <a:p>
            <a:pPr algn="ctr"/>
            <a:r>
              <a:rPr lang="en-US" sz="4000" b="1" dirty="0">
                <a:solidFill>
                  <a:srgbClr val="0070C0"/>
                </a:solidFill>
                <a:latin typeface="Palatino Linotype" panose="02040502050505030304" pitchFamily="18" charset="0"/>
              </a:rPr>
              <a:t>HẸN GẶP LẠI</a:t>
            </a:r>
            <a:endParaRPr lang="vi-VN" sz="4000" b="1" dirty="0">
              <a:solidFill>
                <a:srgbClr val="0070C0"/>
              </a:solidFill>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2318841351"/>
      </p:ext>
    </p:extLst>
  </p:cSld>
  <p:clrMapOvr>
    <a:masterClrMapping/>
  </p:clrMapOvr>
  <mc:AlternateContent xmlns:mc="http://schemas.openxmlformats.org/markup-compatibility/2006" xmlns:p14="http://schemas.microsoft.com/office/powerpoint/2010/main">
    <mc:Choice Requires="p14">
      <p:transition spd="slow" p14:dur="1200" advTm="13439">
        <p14:prism/>
      </p:transition>
    </mc:Choice>
    <mc:Fallback xmlns="">
      <p:transition spd="slow" advTm="134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out)">
                                      <p:cBhvr>
                                        <p:cTn id="12" dur="2000"/>
                                        <p:tgtEl>
                                          <p:spTgt spid="3">
                                            <p:txEl>
                                              <p:pRg st="1" end="1"/>
                                            </p:txEl>
                                          </p:spTgt>
                                        </p:tgtEl>
                                      </p:cBhvr>
                                    </p:animEffect>
                                  </p:childTnLst>
                                </p:cTn>
                              </p:par>
                              <p:par>
                                <p:cTn id="13" presetID="6" presetClass="emph" presetSubtype="0" fill="hold" grpId="1" nodeType="withEffect">
                                  <p:stCondLst>
                                    <p:cond delay="0"/>
                                  </p:stCondLst>
                                  <p:childTnLst>
                                    <p:animScale>
                                      <p:cBhvr>
                                        <p:cTn id="14" dur="2000" fill="hold"/>
                                        <p:tgtEl>
                                          <p:spTgt spid="3">
                                            <p:txEl>
                                              <p:pRg st="0" end="0"/>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1" nodeType="clickEffect">
                                  <p:stCondLst>
                                    <p:cond delay="0"/>
                                  </p:stCondLst>
                                  <p:childTnLst>
                                    <p:animScale>
                                      <p:cBhvr>
                                        <p:cTn id="18"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0F5ED4-9684-565E-120C-CAC86222652A}"/>
              </a:ext>
            </a:extLst>
          </p:cNvPr>
          <p:cNvGraphicFramePr>
            <a:graphicFrameLocks noGrp="1"/>
          </p:cNvGraphicFramePr>
          <p:nvPr>
            <p:extLst>
              <p:ext uri="{D42A27DB-BD31-4B8C-83A1-F6EECF244321}">
                <p14:modId xmlns:p14="http://schemas.microsoft.com/office/powerpoint/2010/main" val="1369987842"/>
              </p:ext>
            </p:extLst>
          </p:nvPr>
        </p:nvGraphicFramePr>
        <p:xfrm>
          <a:off x="1293303" y="1276547"/>
          <a:ext cx="7105631" cy="2608190"/>
        </p:xfrm>
        <a:graphic>
          <a:graphicData uri="http://schemas.openxmlformats.org/drawingml/2006/table">
            <a:tbl>
              <a:tblPr firstRow="1" firstCol="1" bandRow="1">
                <a:tableStyleId>{5C22544A-7EE6-4342-B048-85BDC9FD1C3A}</a:tableStyleId>
              </a:tblPr>
              <a:tblGrid>
                <a:gridCol w="1356764">
                  <a:extLst>
                    <a:ext uri="{9D8B030D-6E8A-4147-A177-3AD203B41FA5}">
                      <a16:colId xmlns:a16="http://schemas.microsoft.com/office/drawing/2014/main" val="2083880095"/>
                    </a:ext>
                  </a:extLst>
                </a:gridCol>
                <a:gridCol w="2065866">
                  <a:extLst>
                    <a:ext uri="{9D8B030D-6E8A-4147-A177-3AD203B41FA5}">
                      <a16:colId xmlns:a16="http://schemas.microsoft.com/office/drawing/2014/main" val="3217990380"/>
                    </a:ext>
                  </a:extLst>
                </a:gridCol>
                <a:gridCol w="1906033">
                  <a:extLst>
                    <a:ext uri="{9D8B030D-6E8A-4147-A177-3AD203B41FA5}">
                      <a16:colId xmlns:a16="http://schemas.microsoft.com/office/drawing/2014/main" val="3736106713"/>
                    </a:ext>
                  </a:extLst>
                </a:gridCol>
                <a:gridCol w="1776968">
                  <a:extLst>
                    <a:ext uri="{9D8B030D-6E8A-4147-A177-3AD203B41FA5}">
                      <a16:colId xmlns:a16="http://schemas.microsoft.com/office/drawing/2014/main" val="2984610163"/>
                    </a:ext>
                  </a:extLst>
                </a:gridCol>
              </a:tblGrid>
              <a:tr h="714053">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ctr">
                        <a:lnSpc>
                          <a:spcPct val="107000"/>
                        </a:lnSpc>
                        <a:spcAft>
                          <a:spcPts val="800"/>
                        </a:spcAft>
                        <a:tabLst>
                          <a:tab pos="180340" algn="l"/>
                        </a:tabLst>
                      </a:pPr>
                      <a:r>
                        <a:rPr lang="en-US" sz="2000" dirty="0">
                          <a:effectLst/>
                          <a:latin typeface="Times New Roman" panose="02020603050405020304" pitchFamily="18" charset="0"/>
                          <a:cs typeface="Times New Roman" panose="02020603050405020304" pitchFamily="18" charset="0"/>
                        </a:rPr>
                        <a:t>K </a:t>
                      </a:r>
                    </a:p>
                    <a:p>
                      <a:pPr algn="ctr">
                        <a:lnSpc>
                          <a:spcPct val="107000"/>
                        </a:lnSpc>
                        <a:spcAft>
                          <a:spcPts val="800"/>
                        </a:spcAft>
                        <a:tabLst>
                          <a:tab pos="180340" algn="l"/>
                        </a:tabLst>
                      </a:pPr>
                      <a:r>
                        <a:rPr lang="en-US" sz="2000" dirty="0">
                          <a:effectLst/>
                          <a:latin typeface="Times New Roman" panose="02020603050405020304" pitchFamily="18" charset="0"/>
                          <a:cs typeface="Times New Roman" panose="02020603050405020304" pitchFamily="18" charset="0"/>
                        </a:rPr>
                        <a:t>(BIẾT)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a:txBody>
                    <a:bodyPr/>
                    <a:lstStyle/>
                    <a:p>
                      <a:pPr algn="ctr">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W </a:t>
                      </a:r>
                    </a:p>
                    <a:p>
                      <a:pPr algn="ctr">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(MUỐN BIẾT)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a:txBody>
                    <a:bodyPr/>
                    <a:lstStyle/>
                    <a:p>
                      <a:pPr algn="ctr">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L</a:t>
                      </a:r>
                    </a:p>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(HỌC ĐƯỢC)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extLst>
                  <a:ext uri="{0D108BD9-81ED-4DB2-BD59-A6C34878D82A}">
                    <a16:rowId xmlns:a16="http://schemas.microsoft.com/office/drawing/2014/main" val="1488986547"/>
                  </a:ext>
                </a:extLst>
              </a:tr>
              <a:tr h="1876352">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Thành phần cấu tạo nguyên tử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just">
                        <a:lnSpc>
                          <a:spcPct val="107000"/>
                        </a:lnSpc>
                        <a:spcAft>
                          <a:spcPts val="800"/>
                        </a:spcAft>
                        <a:tabLst>
                          <a:tab pos="180340" algn="l"/>
                        </a:tabLs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tc>
                  <a:txBody>
                    <a:bodyPr/>
                    <a:lstStyle/>
                    <a:p>
                      <a:pPr algn="just">
                        <a:lnSpc>
                          <a:spcPct val="107000"/>
                        </a:lnSpc>
                        <a:spcAft>
                          <a:spcPts val="800"/>
                        </a:spcAft>
                        <a:tabLst>
                          <a:tab pos="180340" algn="l"/>
                        </a:tabLs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tx1"/>
                    </a:solidFill>
                  </a:tcPr>
                </a:tc>
                <a:extLst>
                  <a:ext uri="{0D108BD9-81ED-4DB2-BD59-A6C34878D82A}">
                    <a16:rowId xmlns:a16="http://schemas.microsoft.com/office/drawing/2014/main" val="3652147496"/>
                  </a:ext>
                </a:extLst>
              </a:tr>
            </a:tbl>
          </a:graphicData>
        </a:graphic>
      </p:graphicFrame>
      <p:sp>
        <p:nvSpPr>
          <p:cNvPr id="3" name="Rectangle 1">
            <a:extLst>
              <a:ext uri="{FF2B5EF4-FFF2-40B4-BE49-F238E27FC236}">
                <a16:creationId xmlns:a16="http://schemas.microsoft.com/office/drawing/2014/main" id="{DE197E43-60D9-C40F-3C18-8C63AA75FA94}"/>
              </a:ext>
            </a:extLst>
          </p:cNvPr>
          <p:cNvSpPr>
            <a:spLocks noChangeArrowheads="1"/>
          </p:cNvSpPr>
          <p:nvPr/>
        </p:nvSpPr>
        <p:spPr bwMode="auto">
          <a:xfrm>
            <a:off x="1293303" y="516725"/>
            <a:ext cx="300776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algn="just" defTabSz="685800">
              <a:buClrTx/>
              <a:tabLst>
                <a:tab pos="135731" algn="l"/>
              </a:tabLst>
            </a:pPr>
            <a:r>
              <a:rPr lang="en-US" alt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cột</a:t>
            </a:r>
            <a:r>
              <a:rPr lang="en-US" alt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 W.</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43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sp>
        <p:nvSpPr>
          <p:cNvPr id="405" name="Google Shape;405;p44"/>
          <p:cNvSpPr txBox="1">
            <a:spLocks noGrp="1"/>
          </p:cNvSpPr>
          <p:nvPr>
            <p:ph type="ctrTitle"/>
          </p:nvPr>
        </p:nvSpPr>
        <p:spPr>
          <a:xfrm>
            <a:off x="1111103" y="2870702"/>
            <a:ext cx="6660197" cy="1347111"/>
          </a:xfrm>
          <a:prstGeom prst="rect">
            <a:avLst/>
          </a:prstGeom>
          <a:ln>
            <a:solidFill>
              <a:schemeClr val="accent5"/>
            </a:solid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3000" b="1" dirty="0">
                <a:solidFill>
                  <a:srgbClr val="0070C0"/>
                </a:solidFill>
                <a:latin typeface="Times New Roman" panose="02020603050405020304" pitchFamily="18" charset="0"/>
                <a:cs typeface="Times New Roman" panose="02020603050405020304" pitchFamily="18" charset="0"/>
              </a:rPr>
              <a:t>BÀI 2: </a:t>
            </a:r>
            <a:br>
              <a:rPr lang="en-US" sz="3000" b="1" dirty="0">
                <a:solidFill>
                  <a:srgbClr val="0070C0"/>
                </a:solidFill>
                <a:latin typeface="Times New Roman" panose="02020603050405020304" pitchFamily="18" charset="0"/>
                <a:cs typeface="Times New Roman" panose="02020603050405020304" pitchFamily="18" charset="0"/>
              </a:rPr>
            </a:br>
            <a:r>
              <a:rPr lang="en-US" sz="3000" b="1" dirty="0">
                <a:solidFill>
                  <a:srgbClr val="FF0000"/>
                </a:solidFill>
                <a:latin typeface="Times New Roman" panose="02020603050405020304" pitchFamily="18" charset="0"/>
                <a:cs typeface="Times New Roman" panose="02020603050405020304" pitchFamily="18" charset="0"/>
              </a:rPr>
              <a:t>THÀNH PHẦN CỦA NGUYÊN TỬ</a:t>
            </a:r>
            <a:endParaRPr sz="3000" b="1" dirty="0">
              <a:solidFill>
                <a:srgbClr val="FF0000"/>
              </a:solidFill>
              <a:latin typeface="Times New Roman" panose="02020603050405020304" pitchFamily="18" charset="0"/>
              <a:cs typeface="Times New Roman" panose="02020603050405020304" pitchFamily="18" charset="0"/>
            </a:endParaRPr>
          </a:p>
        </p:txBody>
      </p:sp>
      <p:grpSp>
        <p:nvGrpSpPr>
          <p:cNvPr id="406" name="Google Shape;406;p44"/>
          <p:cNvGrpSpPr/>
          <p:nvPr/>
        </p:nvGrpSpPr>
        <p:grpSpPr>
          <a:xfrm>
            <a:off x="7070231" y="419297"/>
            <a:ext cx="1049059" cy="778108"/>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23" name="Google Shape;423;p44"/>
          <p:cNvGrpSpPr/>
          <p:nvPr/>
        </p:nvGrpSpPr>
        <p:grpSpPr>
          <a:xfrm>
            <a:off x="580379" y="3918828"/>
            <a:ext cx="1049044" cy="1003065"/>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9" name="Google Shape;439;p44"/>
          <p:cNvGrpSpPr/>
          <p:nvPr/>
        </p:nvGrpSpPr>
        <p:grpSpPr>
          <a:xfrm>
            <a:off x="1012038" y="673258"/>
            <a:ext cx="368024" cy="469826"/>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6" name="Google Shape;446;p44"/>
          <p:cNvGrpSpPr/>
          <p:nvPr/>
        </p:nvGrpSpPr>
        <p:grpSpPr>
          <a:xfrm>
            <a:off x="8354536" y="3348077"/>
            <a:ext cx="454347" cy="974033"/>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8" name="Google Shape;458;p44"/>
          <p:cNvGrpSpPr/>
          <p:nvPr/>
        </p:nvGrpSpPr>
        <p:grpSpPr>
          <a:xfrm>
            <a:off x="6763901" y="4193044"/>
            <a:ext cx="171208" cy="258133"/>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2" name="Google Shape;462;p44"/>
          <p:cNvGrpSpPr/>
          <p:nvPr/>
        </p:nvGrpSpPr>
        <p:grpSpPr>
          <a:xfrm>
            <a:off x="8151362" y="1508842"/>
            <a:ext cx="272648" cy="332583"/>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9" name="Google Shape;469;p44"/>
          <p:cNvGrpSpPr/>
          <p:nvPr/>
        </p:nvGrpSpPr>
        <p:grpSpPr>
          <a:xfrm rot="-876443">
            <a:off x="486029" y="1544363"/>
            <a:ext cx="387909" cy="828645"/>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4" name="Google Shape;484;p44"/>
          <p:cNvGrpSpPr/>
          <p:nvPr/>
        </p:nvGrpSpPr>
        <p:grpSpPr>
          <a:xfrm rot="5973186">
            <a:off x="7674425" y="2528478"/>
            <a:ext cx="525721" cy="42864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2" name="Rectangle 91"/>
          <p:cNvSpPr/>
          <p:nvPr/>
        </p:nvSpPr>
        <p:spPr>
          <a:xfrm>
            <a:off x="1366037" y="1274581"/>
            <a:ext cx="6206541"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1200" cap="none" spc="0" normalizeH="0" baseline="0" noProof="0" dirty="0">
                <a:ln>
                  <a:noFill/>
                </a:ln>
                <a:solidFill>
                  <a:srgbClr val="C00000"/>
                </a:solidFill>
                <a:effectLst/>
                <a:uLnTx/>
                <a:uFillTx/>
                <a:latin typeface="Arial"/>
                <a:ea typeface="+mn-ea"/>
                <a:cs typeface="+mn-cs"/>
                <a:sym typeface="Arial"/>
              </a:rPr>
              <a:t>CHƯƠNG 1: CẤU TẠO NGUYÊN TỬ</a:t>
            </a:r>
          </a:p>
        </p:txBody>
      </p:sp>
    </p:spTree>
    <p:extLst>
      <p:ext uri="{BB962C8B-B14F-4D97-AF65-F5344CB8AC3E}">
        <p14:creationId xmlns:p14="http://schemas.microsoft.com/office/powerpoint/2010/main" val="243955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290">
                                          <p:stCondLst>
                                            <p:cond delay="0"/>
                                          </p:stCondLst>
                                        </p:cTn>
                                        <p:tgtEl>
                                          <p:spTgt spid="92"/>
                                        </p:tgtEl>
                                      </p:cBhvr>
                                    </p:animEffect>
                                    <p:anim calcmode="lin" valueType="num">
                                      <p:cBhvr>
                                        <p:cTn id="8" dur="911"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2"/>
                                        </p:tgtEl>
                                        <p:attrNameLst>
                                          <p:attrName>ppt_y</p:attrName>
                                        </p:attrNameLst>
                                      </p:cBhvr>
                                      <p:tavLst>
                                        <p:tav tm="0" fmla="#ppt_y-sin(pi*$)/81">
                                          <p:val>
                                            <p:fltVal val="0"/>
                                          </p:val>
                                        </p:tav>
                                        <p:tav tm="100000">
                                          <p:val>
                                            <p:fltVal val="1"/>
                                          </p:val>
                                        </p:tav>
                                      </p:tavLst>
                                    </p:anim>
                                    <p:animScale>
                                      <p:cBhvr>
                                        <p:cTn id="13" dur="13">
                                          <p:stCondLst>
                                            <p:cond delay="325"/>
                                          </p:stCondLst>
                                        </p:cTn>
                                        <p:tgtEl>
                                          <p:spTgt spid="92"/>
                                        </p:tgtEl>
                                      </p:cBhvr>
                                      <p:to x="100000" y="60000"/>
                                    </p:animScale>
                                    <p:animScale>
                                      <p:cBhvr>
                                        <p:cTn id="14" dur="83" decel="50000">
                                          <p:stCondLst>
                                            <p:cond delay="338"/>
                                          </p:stCondLst>
                                        </p:cTn>
                                        <p:tgtEl>
                                          <p:spTgt spid="92"/>
                                        </p:tgtEl>
                                      </p:cBhvr>
                                      <p:to x="100000" y="100000"/>
                                    </p:animScale>
                                    <p:animScale>
                                      <p:cBhvr>
                                        <p:cTn id="15" dur="13">
                                          <p:stCondLst>
                                            <p:cond delay="656"/>
                                          </p:stCondLst>
                                        </p:cTn>
                                        <p:tgtEl>
                                          <p:spTgt spid="92"/>
                                        </p:tgtEl>
                                      </p:cBhvr>
                                      <p:to x="100000" y="80000"/>
                                    </p:animScale>
                                    <p:animScale>
                                      <p:cBhvr>
                                        <p:cTn id="16" dur="83" decel="50000">
                                          <p:stCondLst>
                                            <p:cond delay="669"/>
                                          </p:stCondLst>
                                        </p:cTn>
                                        <p:tgtEl>
                                          <p:spTgt spid="92"/>
                                        </p:tgtEl>
                                      </p:cBhvr>
                                      <p:to x="100000" y="100000"/>
                                    </p:animScale>
                                    <p:animScale>
                                      <p:cBhvr>
                                        <p:cTn id="17" dur="13">
                                          <p:stCondLst>
                                            <p:cond delay="821"/>
                                          </p:stCondLst>
                                        </p:cTn>
                                        <p:tgtEl>
                                          <p:spTgt spid="92"/>
                                        </p:tgtEl>
                                      </p:cBhvr>
                                      <p:to x="100000" y="90000"/>
                                    </p:animScale>
                                    <p:animScale>
                                      <p:cBhvr>
                                        <p:cTn id="18" dur="83" decel="50000">
                                          <p:stCondLst>
                                            <p:cond delay="834"/>
                                          </p:stCondLst>
                                        </p:cTn>
                                        <p:tgtEl>
                                          <p:spTgt spid="92"/>
                                        </p:tgtEl>
                                      </p:cBhvr>
                                      <p:to x="100000" y="100000"/>
                                    </p:animScale>
                                    <p:animScale>
                                      <p:cBhvr>
                                        <p:cTn id="19" dur="13">
                                          <p:stCondLst>
                                            <p:cond delay="904"/>
                                          </p:stCondLst>
                                        </p:cTn>
                                        <p:tgtEl>
                                          <p:spTgt spid="92"/>
                                        </p:tgtEl>
                                      </p:cBhvr>
                                      <p:to x="100000" y="95000"/>
                                    </p:animScale>
                                    <p:animScale>
                                      <p:cBhvr>
                                        <p:cTn id="20" dur="83" decel="50000">
                                          <p:stCondLst>
                                            <p:cond delay="917"/>
                                          </p:stCondLst>
                                        </p:cTn>
                                        <p:tgtEl>
                                          <p:spTgt spid="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AutoShape 41"/>
          <p:cNvSpPr>
            <a:spLocks noChangeArrowheads="1"/>
          </p:cNvSpPr>
          <p:nvPr/>
        </p:nvSpPr>
        <p:spPr bwMode="ltGray">
          <a:xfrm rot="5400000">
            <a:off x="-201216" y="934641"/>
            <a:ext cx="3618310" cy="357782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defTabSz="685800">
              <a:buClrTx/>
              <a:defRPr/>
            </a:pPr>
            <a:endParaRPr lang="en-US" sz="1350" kern="1200">
              <a:solidFill>
                <a:srgbClr val="FF0000"/>
              </a:solidFill>
              <a:latin typeface="Calibri" panose="020F0502020204030204"/>
              <a:ea typeface="+mn-ea"/>
              <a:cs typeface="+mn-cs"/>
            </a:endParaRPr>
          </a:p>
        </p:txBody>
      </p:sp>
      <p:sp>
        <p:nvSpPr>
          <p:cNvPr id="7" name="AutoShape 42"/>
          <p:cNvSpPr>
            <a:spLocks noChangeArrowheads="1"/>
          </p:cNvSpPr>
          <p:nvPr/>
        </p:nvSpPr>
        <p:spPr bwMode="ltGray">
          <a:xfrm rot="5400000" flipH="1">
            <a:off x="102989" y="1254823"/>
            <a:ext cx="3024188" cy="2946797"/>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a:buClrTx/>
              <a:defRPr/>
            </a:pPr>
            <a:endParaRPr lang="en-US" sz="1350" kern="1200">
              <a:solidFill>
                <a:srgbClr val="FF0000"/>
              </a:solidFill>
              <a:latin typeface="Calibri" panose="020F0502020204030204"/>
              <a:ea typeface="+mn-ea"/>
              <a:cs typeface="+mn-cs"/>
            </a:endParaRPr>
          </a:p>
        </p:txBody>
      </p:sp>
      <p:sp>
        <p:nvSpPr>
          <p:cNvPr id="8" name="AutoShape 43"/>
          <p:cNvSpPr>
            <a:spLocks noChangeArrowheads="1"/>
          </p:cNvSpPr>
          <p:nvPr/>
        </p:nvSpPr>
        <p:spPr bwMode="gray">
          <a:xfrm>
            <a:off x="2608191" y="4155563"/>
            <a:ext cx="4146359" cy="381000"/>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Kích</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thước</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và</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khối</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lượng</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sp>
        <p:nvSpPr>
          <p:cNvPr id="9" name="AutoShape 44"/>
          <p:cNvSpPr>
            <a:spLocks noChangeArrowheads="1"/>
          </p:cNvSpPr>
          <p:nvPr/>
        </p:nvSpPr>
        <p:spPr bwMode="gray">
          <a:xfrm>
            <a:off x="3509556" y="2531959"/>
            <a:ext cx="4475558" cy="381000"/>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Sự</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khám</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phá</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hạt</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nhân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sp>
        <p:nvSpPr>
          <p:cNvPr id="11" name="AutoShape 46"/>
          <p:cNvSpPr>
            <a:spLocks noChangeArrowheads="1"/>
          </p:cNvSpPr>
          <p:nvPr/>
        </p:nvSpPr>
        <p:spPr bwMode="gray">
          <a:xfrm>
            <a:off x="3264210" y="1677560"/>
            <a:ext cx="4325416" cy="380906"/>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buNone/>
            </a:pPr>
            <a:r>
              <a:rPr lang="en-US" sz="2100" b="1" dirty="0" err="1">
                <a:solidFill>
                  <a:srgbClr val="FF0000"/>
                </a:solidFill>
                <a:latin typeface="Times New Roman" panose="02020603050405020304" pitchFamily="18" charset="0"/>
                <a:cs typeface="Times New Roman" panose="02020603050405020304" pitchFamily="18" charset="0"/>
              </a:rPr>
              <a:t>Sự</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tìm</a:t>
            </a:r>
            <a:r>
              <a:rPr lang="en-US" sz="2100" b="1" dirty="0">
                <a:solidFill>
                  <a:srgbClr val="FF0000"/>
                </a:solidFill>
                <a:latin typeface="Times New Roman" panose="02020603050405020304" pitchFamily="18" charset="0"/>
                <a:cs typeface="Times New Roman" panose="02020603050405020304" pitchFamily="18" charset="0"/>
              </a:rPr>
              <a:t> </a:t>
            </a:r>
            <a:r>
              <a:rPr lang="en-US" sz="2100" b="1" dirty="0" err="1">
                <a:solidFill>
                  <a:srgbClr val="FF0000"/>
                </a:solidFill>
                <a:latin typeface="Times New Roman" panose="02020603050405020304" pitchFamily="18" charset="0"/>
                <a:cs typeface="Times New Roman" panose="02020603050405020304" pitchFamily="18" charset="0"/>
              </a:rPr>
              <a:t>ra</a:t>
            </a:r>
            <a:r>
              <a:rPr lang="en-US" sz="2100" b="1" dirty="0">
                <a:solidFill>
                  <a:srgbClr val="FF0000"/>
                </a:solidFill>
                <a:latin typeface="Times New Roman" panose="02020603050405020304" pitchFamily="18" charset="0"/>
                <a:cs typeface="Times New Roman" panose="02020603050405020304" pitchFamily="18" charset="0"/>
              </a:rPr>
              <a:t> electron</a:t>
            </a:r>
            <a:endParaRPr lang="en-SG" sz="2100" dirty="0"/>
          </a:p>
        </p:txBody>
      </p:sp>
      <p:sp>
        <p:nvSpPr>
          <p:cNvPr id="12" name="AutoShape 47"/>
          <p:cNvSpPr>
            <a:spLocks noChangeArrowheads="1"/>
          </p:cNvSpPr>
          <p:nvPr/>
        </p:nvSpPr>
        <p:spPr bwMode="gray">
          <a:xfrm>
            <a:off x="2563470" y="880188"/>
            <a:ext cx="4432753" cy="421990"/>
          </a:xfrm>
          <a:prstGeom prst="roundRect">
            <a:avLst>
              <a:gd name="adj" fmla="val 50000"/>
            </a:avLst>
          </a:prstGeom>
          <a:blipFill>
            <a:blip r:embed="rId3">
              <a:alphaModFix amt="99000"/>
            </a:blip>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Thành</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phần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cấu</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tạo</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grpSp>
        <p:nvGrpSpPr>
          <p:cNvPr id="13" name="Group 48"/>
          <p:cNvGrpSpPr>
            <a:grpSpLocks/>
          </p:cNvGrpSpPr>
          <p:nvPr/>
        </p:nvGrpSpPr>
        <p:grpSpPr bwMode="auto">
          <a:xfrm>
            <a:off x="2309923" y="822571"/>
            <a:ext cx="290881" cy="605825"/>
            <a:chOff x="2078" y="776"/>
            <a:chExt cx="1644" cy="3424"/>
          </a:xfrm>
        </p:grpSpPr>
        <p:sp>
          <p:nvSpPr>
            <p:cNvPr id="14"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15"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16" name="Oval 51"/>
            <p:cNvSpPr>
              <a:spLocks noChangeArrowheads="1"/>
            </p:cNvSpPr>
            <p:nvPr/>
          </p:nvSpPr>
          <p:spPr bwMode="gray">
            <a:xfrm>
              <a:off x="2253" y="776"/>
              <a:ext cx="1468"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17" name="Oval 52"/>
            <p:cNvSpPr>
              <a:spLocks noChangeArrowheads="1"/>
            </p:cNvSpPr>
            <p:nvPr/>
          </p:nvSpPr>
          <p:spPr bwMode="gray">
            <a:xfrm>
              <a:off x="2254" y="776"/>
              <a:ext cx="1468" cy="342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18" name="Oval 53"/>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19" name="Oval 54"/>
            <p:cNvSpPr>
              <a:spLocks noChangeArrowheads="1"/>
            </p:cNvSpPr>
            <p:nvPr/>
          </p:nvSpPr>
          <p:spPr bwMode="gray">
            <a:xfrm>
              <a:off x="2337" y="776"/>
              <a:ext cx="1096" cy="342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dirty="0">
                <a:solidFill>
                  <a:srgbClr val="FF0000"/>
                </a:solidFill>
                <a:ea typeface="+mn-ea"/>
                <a:cs typeface="+mn-cs"/>
              </a:endParaRPr>
            </a:p>
          </p:txBody>
        </p:sp>
      </p:grpSp>
      <p:grpSp>
        <p:nvGrpSpPr>
          <p:cNvPr id="20" name="Group 55"/>
          <p:cNvGrpSpPr>
            <a:grpSpLocks/>
          </p:cNvGrpSpPr>
          <p:nvPr/>
        </p:nvGrpSpPr>
        <p:grpSpPr bwMode="auto">
          <a:xfrm>
            <a:off x="3035606" y="1576233"/>
            <a:ext cx="289670" cy="605825"/>
            <a:chOff x="2078" y="776"/>
            <a:chExt cx="1703" cy="3424"/>
          </a:xfrm>
        </p:grpSpPr>
        <p:sp>
          <p:nvSpPr>
            <p:cNvPr id="21"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22"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23" name="Oval 58"/>
            <p:cNvSpPr>
              <a:spLocks noChangeArrowheads="1"/>
            </p:cNvSpPr>
            <p:nvPr/>
          </p:nvSpPr>
          <p:spPr bwMode="gray">
            <a:xfrm>
              <a:off x="2253" y="776"/>
              <a:ext cx="1527"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24" name="Oval 59"/>
            <p:cNvSpPr>
              <a:spLocks noChangeArrowheads="1"/>
            </p:cNvSpPr>
            <p:nvPr/>
          </p:nvSpPr>
          <p:spPr bwMode="gray">
            <a:xfrm>
              <a:off x="2254" y="776"/>
              <a:ext cx="1527" cy="342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25" name="Oval 60"/>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26" name="Oval 61"/>
            <p:cNvSpPr>
              <a:spLocks noChangeArrowheads="1"/>
            </p:cNvSpPr>
            <p:nvPr/>
          </p:nvSpPr>
          <p:spPr bwMode="gray">
            <a:xfrm>
              <a:off x="2337" y="776"/>
              <a:ext cx="1096" cy="3424"/>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grpSp>
      <p:grpSp>
        <p:nvGrpSpPr>
          <p:cNvPr id="34" name="Group 69"/>
          <p:cNvGrpSpPr>
            <a:grpSpLocks/>
          </p:cNvGrpSpPr>
          <p:nvPr/>
        </p:nvGrpSpPr>
        <p:grpSpPr bwMode="auto">
          <a:xfrm>
            <a:off x="3257144" y="2448213"/>
            <a:ext cx="290881" cy="605825"/>
            <a:chOff x="2078" y="776"/>
            <a:chExt cx="1644" cy="3424"/>
          </a:xfrm>
        </p:grpSpPr>
        <p:sp>
          <p:nvSpPr>
            <p:cNvPr id="35" name="Oval 7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36" name="Oval 7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37" name="Oval 72"/>
            <p:cNvSpPr>
              <a:spLocks noChangeArrowheads="1"/>
            </p:cNvSpPr>
            <p:nvPr/>
          </p:nvSpPr>
          <p:spPr bwMode="gray">
            <a:xfrm>
              <a:off x="2253" y="776"/>
              <a:ext cx="1468"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38" name="Oval 73"/>
            <p:cNvSpPr>
              <a:spLocks noChangeArrowheads="1"/>
            </p:cNvSpPr>
            <p:nvPr/>
          </p:nvSpPr>
          <p:spPr bwMode="gray">
            <a:xfrm>
              <a:off x="2254" y="776"/>
              <a:ext cx="1468" cy="3424"/>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39" name="Oval 74"/>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40" name="Oval 75"/>
            <p:cNvSpPr>
              <a:spLocks noChangeArrowheads="1"/>
            </p:cNvSpPr>
            <p:nvPr/>
          </p:nvSpPr>
          <p:spPr bwMode="gray">
            <a:xfrm>
              <a:off x="2337" y="776"/>
              <a:ext cx="1096" cy="3424"/>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grpSp>
      <p:sp>
        <p:nvSpPr>
          <p:cNvPr id="50" name="TextBox 49"/>
          <p:cNvSpPr txBox="1"/>
          <p:nvPr/>
        </p:nvSpPr>
        <p:spPr>
          <a:xfrm>
            <a:off x="1600200" y="2161096"/>
            <a:ext cx="1425179" cy="1107996"/>
          </a:xfrm>
          <a:prstGeom prst="rect">
            <a:avLst/>
          </a:prstGeom>
          <a:noFill/>
        </p:spPr>
        <p:txBody>
          <a:bodyPr wrap="square" rtlCol="0" anchor="ctr">
            <a:spAutoFit/>
          </a:bodyPr>
          <a:lstStyle/>
          <a:p>
            <a:pPr algn="ctr" defTabSz="685800">
              <a:buClrTx/>
            </a:pPr>
            <a:r>
              <a:rPr lang="en-US" sz="33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NỘI </a:t>
            </a:r>
          </a:p>
          <a:p>
            <a:pPr algn="ctr" defTabSz="685800">
              <a:buClrTx/>
            </a:pPr>
            <a:r>
              <a:rPr lang="en-US" sz="33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DUNG</a:t>
            </a:r>
          </a:p>
        </p:txBody>
      </p:sp>
      <p:sp>
        <p:nvSpPr>
          <p:cNvPr id="48" name="AutoShape 43">
            <a:extLst>
              <a:ext uri="{FF2B5EF4-FFF2-40B4-BE49-F238E27FC236}">
                <a16:creationId xmlns:a16="http://schemas.microsoft.com/office/drawing/2014/main" id="{EFDC4CD3-FB46-4B69-8513-CB2928BBB95E}"/>
              </a:ext>
            </a:extLst>
          </p:cNvPr>
          <p:cNvSpPr>
            <a:spLocks noChangeArrowheads="1"/>
          </p:cNvSpPr>
          <p:nvPr/>
        </p:nvSpPr>
        <p:spPr bwMode="gray">
          <a:xfrm>
            <a:off x="3305038" y="3352029"/>
            <a:ext cx="4146359" cy="381000"/>
          </a:xfrm>
          <a:prstGeom prst="roundRect">
            <a:avLst>
              <a:gd name="adj" fmla="val 50000"/>
            </a:avLst>
          </a:prstGeom>
          <a:blipFill>
            <a:blip r:embed="rId3"/>
            <a:tile tx="0" ty="0" sx="100000" sy="100000" flip="none" algn="tl"/>
          </a:blipFill>
          <a:ln w="28575" algn="ctr">
            <a:solidFill>
              <a:schemeClr val="bg2"/>
            </a:solidFill>
            <a:round/>
            <a:headEnd/>
            <a:tailEnd/>
          </a:ln>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ClrTx/>
              <a:buNone/>
            </a:pP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Cấu</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tạo</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hạt</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nhân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nguyên</a:t>
            </a:r>
            <a:r>
              <a:rPr lang="en-US" sz="2100" b="1"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2100" b="1" kern="1200" dirty="0" err="1">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tử</a:t>
            </a:r>
            <a:endParaRPr lang="en-US" sz="2100" b="1" kern="1200" dirty="0">
              <a:solidFill>
                <a:srgbClr val="FF0000"/>
              </a:solidFill>
              <a:ea typeface="+mn-ea"/>
              <a:cs typeface="+mn-cs"/>
            </a:endParaRPr>
          </a:p>
        </p:txBody>
      </p:sp>
      <p:grpSp>
        <p:nvGrpSpPr>
          <p:cNvPr id="49" name="Group 76">
            <a:extLst>
              <a:ext uri="{FF2B5EF4-FFF2-40B4-BE49-F238E27FC236}">
                <a16:creationId xmlns:a16="http://schemas.microsoft.com/office/drawing/2014/main" id="{88C18ED8-9B65-4F49-8465-FB54BF168E29}"/>
              </a:ext>
            </a:extLst>
          </p:cNvPr>
          <p:cNvGrpSpPr>
            <a:grpSpLocks/>
          </p:cNvGrpSpPr>
          <p:nvPr/>
        </p:nvGrpSpPr>
        <p:grpSpPr bwMode="auto">
          <a:xfrm>
            <a:off x="3081201" y="3228992"/>
            <a:ext cx="288828" cy="605825"/>
            <a:chOff x="2078" y="776"/>
            <a:chExt cx="1749" cy="3424"/>
          </a:xfrm>
        </p:grpSpPr>
        <p:sp>
          <p:nvSpPr>
            <p:cNvPr id="51" name="Oval 77">
              <a:extLst>
                <a:ext uri="{FF2B5EF4-FFF2-40B4-BE49-F238E27FC236}">
                  <a16:creationId xmlns:a16="http://schemas.microsoft.com/office/drawing/2014/main" id="{79F53C82-208B-444E-BB93-9EF8152504B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52" name="Oval 78">
              <a:extLst>
                <a:ext uri="{FF2B5EF4-FFF2-40B4-BE49-F238E27FC236}">
                  <a16:creationId xmlns:a16="http://schemas.microsoft.com/office/drawing/2014/main" id="{5758F6E2-A907-45CD-8F37-ED2D9EBB626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53" name="Oval 79">
              <a:extLst>
                <a:ext uri="{FF2B5EF4-FFF2-40B4-BE49-F238E27FC236}">
                  <a16:creationId xmlns:a16="http://schemas.microsoft.com/office/drawing/2014/main" id="{631C3284-35F4-4E87-A3C9-2E1D4CCE2D9D}"/>
                </a:ext>
              </a:extLst>
            </p:cNvPr>
            <p:cNvSpPr>
              <a:spLocks noChangeArrowheads="1"/>
            </p:cNvSpPr>
            <p:nvPr/>
          </p:nvSpPr>
          <p:spPr bwMode="gray">
            <a:xfrm>
              <a:off x="2251" y="776"/>
              <a:ext cx="1573"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54" name="Oval 80">
              <a:extLst>
                <a:ext uri="{FF2B5EF4-FFF2-40B4-BE49-F238E27FC236}">
                  <a16:creationId xmlns:a16="http://schemas.microsoft.com/office/drawing/2014/main" id="{9A088376-8BC8-49FE-8351-9D4B57519D8A}"/>
                </a:ext>
              </a:extLst>
            </p:cNvPr>
            <p:cNvSpPr>
              <a:spLocks noChangeArrowheads="1"/>
            </p:cNvSpPr>
            <p:nvPr/>
          </p:nvSpPr>
          <p:spPr bwMode="gray">
            <a:xfrm>
              <a:off x="2254" y="776"/>
              <a:ext cx="1573" cy="342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55" name="Oval 81">
              <a:extLst>
                <a:ext uri="{FF2B5EF4-FFF2-40B4-BE49-F238E27FC236}">
                  <a16:creationId xmlns:a16="http://schemas.microsoft.com/office/drawing/2014/main" id="{70A02E69-843A-4232-A6E2-4F5F1446828F}"/>
                </a:ext>
              </a:extLst>
            </p:cNvPr>
            <p:cNvSpPr>
              <a:spLocks noChangeArrowheads="1"/>
            </p:cNvSpPr>
            <p:nvPr/>
          </p:nvSpPr>
          <p:spPr bwMode="gray">
            <a:xfrm>
              <a:off x="2338" y="776"/>
              <a:ext cx="1096"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56" name="Oval 82">
              <a:extLst>
                <a:ext uri="{FF2B5EF4-FFF2-40B4-BE49-F238E27FC236}">
                  <a16:creationId xmlns:a16="http://schemas.microsoft.com/office/drawing/2014/main" id="{CA957EE3-CED1-4D99-A5B7-FA241AFFD41F}"/>
                </a:ext>
              </a:extLst>
            </p:cNvPr>
            <p:cNvSpPr>
              <a:spLocks noChangeArrowheads="1"/>
            </p:cNvSpPr>
            <p:nvPr/>
          </p:nvSpPr>
          <p:spPr bwMode="gray">
            <a:xfrm>
              <a:off x="2337" y="776"/>
              <a:ext cx="1096" cy="3424"/>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grpSp>
      <p:sp>
        <p:nvSpPr>
          <p:cNvPr id="57" name="Google Shape;405;p44">
            <a:extLst>
              <a:ext uri="{FF2B5EF4-FFF2-40B4-BE49-F238E27FC236}">
                <a16:creationId xmlns:a16="http://schemas.microsoft.com/office/drawing/2014/main" id="{4E5B2E9C-C13C-4C5E-896E-BB600F7915D3}"/>
              </a:ext>
            </a:extLst>
          </p:cNvPr>
          <p:cNvSpPr txBox="1">
            <a:spLocks/>
          </p:cNvSpPr>
          <p:nvPr/>
        </p:nvSpPr>
        <p:spPr>
          <a:xfrm>
            <a:off x="882502" y="115847"/>
            <a:ext cx="7102612" cy="560644"/>
          </a:xfrm>
          <a:prstGeom prst="rect">
            <a:avLst/>
          </a:prstGeom>
          <a:blipFill>
            <a:blip r:embed="rId3"/>
            <a:tile tx="0" ty="0" sx="100000" sy="100000" flip="none" algn="tl"/>
          </a:blipFill>
          <a:ln>
            <a:solidFill>
              <a:schemeClr val="bg1"/>
            </a:solidFill>
          </a:ln>
        </p:spPr>
        <p:txBody>
          <a:bodyPr spcFirstLastPara="1" vert="horz" wrap="square" lIns="91425" tIns="91425" rIns="91425" bIns="91425" rtlCol="0" anchor="t" anchorCtr="0">
            <a:no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algn="ctr">
              <a:lnSpc>
                <a:spcPct val="100000"/>
              </a:lnSpc>
              <a:spcBef>
                <a:spcPts val="0"/>
              </a:spcBef>
              <a:buClr>
                <a:schemeClr val="dk1"/>
              </a:buClr>
              <a:buSzPts val="1100"/>
              <a:buFont typeface="Arial"/>
              <a:buNone/>
            </a:pPr>
            <a:r>
              <a:rPr lang="en-US" sz="2800" b="1" dirty="0">
                <a:solidFill>
                  <a:srgbClr val="0070C0"/>
                </a:solidFill>
                <a:latin typeface="Times New Roman" panose="02020603050405020304" pitchFamily="18" charset="0"/>
                <a:cs typeface="Times New Roman" panose="02020603050405020304" pitchFamily="18" charset="0"/>
              </a:rPr>
              <a:t>BÀI 2: </a:t>
            </a:r>
            <a:r>
              <a:rPr lang="en-US" sz="2800" b="1" dirty="0">
                <a:solidFill>
                  <a:srgbClr val="FF0000"/>
                </a:solidFill>
                <a:latin typeface="Times New Roman" panose="02020603050405020304" pitchFamily="18" charset="0"/>
                <a:cs typeface="Times New Roman" panose="02020603050405020304" pitchFamily="18" charset="0"/>
              </a:rPr>
              <a:t>THÀNH PHẦN CỦA NGUYÊN TỬ</a:t>
            </a:r>
          </a:p>
        </p:txBody>
      </p:sp>
      <p:grpSp>
        <p:nvGrpSpPr>
          <p:cNvPr id="59" name="Group 48">
            <a:extLst>
              <a:ext uri="{FF2B5EF4-FFF2-40B4-BE49-F238E27FC236}">
                <a16:creationId xmlns:a16="http://schemas.microsoft.com/office/drawing/2014/main" id="{07D21616-581E-42CF-A76C-20C4C08A0C19}"/>
              </a:ext>
            </a:extLst>
          </p:cNvPr>
          <p:cNvGrpSpPr>
            <a:grpSpLocks/>
          </p:cNvGrpSpPr>
          <p:nvPr/>
        </p:nvGrpSpPr>
        <p:grpSpPr bwMode="auto">
          <a:xfrm>
            <a:off x="2327353" y="4018715"/>
            <a:ext cx="290881" cy="605825"/>
            <a:chOff x="2078" y="776"/>
            <a:chExt cx="1644" cy="3424"/>
          </a:xfrm>
        </p:grpSpPr>
        <p:sp>
          <p:nvSpPr>
            <p:cNvPr id="60" name="Oval 49">
              <a:extLst>
                <a:ext uri="{FF2B5EF4-FFF2-40B4-BE49-F238E27FC236}">
                  <a16:creationId xmlns:a16="http://schemas.microsoft.com/office/drawing/2014/main" id="{BB323F6B-CA45-4C84-8824-AC455EDE0E1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61" name="Oval 50">
              <a:extLst>
                <a:ext uri="{FF2B5EF4-FFF2-40B4-BE49-F238E27FC236}">
                  <a16:creationId xmlns:a16="http://schemas.microsoft.com/office/drawing/2014/main" id="{44A79313-FF05-4E0C-AC02-CF20DCBD671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62" name="Oval 51">
              <a:extLst>
                <a:ext uri="{FF2B5EF4-FFF2-40B4-BE49-F238E27FC236}">
                  <a16:creationId xmlns:a16="http://schemas.microsoft.com/office/drawing/2014/main" id="{C59B8D3E-138F-4327-B88F-BB678D74857B}"/>
                </a:ext>
              </a:extLst>
            </p:cNvPr>
            <p:cNvSpPr>
              <a:spLocks noChangeArrowheads="1"/>
            </p:cNvSpPr>
            <p:nvPr/>
          </p:nvSpPr>
          <p:spPr bwMode="gray">
            <a:xfrm>
              <a:off x="2253" y="776"/>
              <a:ext cx="1468" cy="342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63" name="Oval 52">
              <a:extLst>
                <a:ext uri="{FF2B5EF4-FFF2-40B4-BE49-F238E27FC236}">
                  <a16:creationId xmlns:a16="http://schemas.microsoft.com/office/drawing/2014/main" id="{8BBD7314-DD63-4385-B502-FE7134C7BC0E}"/>
                </a:ext>
              </a:extLst>
            </p:cNvPr>
            <p:cNvSpPr>
              <a:spLocks noChangeArrowheads="1"/>
            </p:cNvSpPr>
            <p:nvPr/>
          </p:nvSpPr>
          <p:spPr bwMode="gray">
            <a:xfrm>
              <a:off x="2254" y="776"/>
              <a:ext cx="1468" cy="342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a:solidFill>
                  <a:srgbClr val="FF0000"/>
                </a:solidFill>
                <a:ea typeface="+mn-ea"/>
                <a:cs typeface="+mn-cs"/>
              </a:endParaRPr>
            </a:p>
          </p:txBody>
        </p:sp>
        <p:sp>
          <p:nvSpPr>
            <p:cNvPr id="64" name="Oval 53">
              <a:extLst>
                <a:ext uri="{FF2B5EF4-FFF2-40B4-BE49-F238E27FC236}">
                  <a16:creationId xmlns:a16="http://schemas.microsoft.com/office/drawing/2014/main" id="{51D2C786-77C3-4F14-95B2-7D00B081357D}"/>
                </a:ext>
              </a:extLst>
            </p:cNvPr>
            <p:cNvSpPr>
              <a:spLocks noChangeArrowheads="1"/>
            </p:cNvSpPr>
            <p:nvPr/>
          </p:nvSpPr>
          <p:spPr bwMode="gray">
            <a:xfrm>
              <a:off x="2334" y="776"/>
              <a:ext cx="1097" cy="34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800">
                <a:buClrTx/>
                <a:defRPr/>
              </a:pPr>
              <a:endParaRPr lang="en-US" sz="2100" kern="1200">
                <a:solidFill>
                  <a:srgbClr val="FF0000"/>
                </a:solidFill>
                <a:latin typeface="Calibri" panose="020F0502020204030204"/>
                <a:ea typeface="+mn-ea"/>
                <a:cs typeface="+mn-cs"/>
              </a:endParaRPr>
            </a:p>
          </p:txBody>
        </p:sp>
        <p:sp>
          <p:nvSpPr>
            <p:cNvPr id="65" name="Oval 54">
              <a:extLst>
                <a:ext uri="{FF2B5EF4-FFF2-40B4-BE49-F238E27FC236}">
                  <a16:creationId xmlns:a16="http://schemas.microsoft.com/office/drawing/2014/main" id="{6B9D4C8C-540F-44FE-AF72-CDC5A785A116}"/>
                </a:ext>
              </a:extLst>
            </p:cNvPr>
            <p:cNvSpPr>
              <a:spLocks noChangeArrowheads="1"/>
            </p:cNvSpPr>
            <p:nvPr/>
          </p:nvSpPr>
          <p:spPr bwMode="gray">
            <a:xfrm>
              <a:off x="2337" y="776"/>
              <a:ext cx="1096" cy="3424"/>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ClrTx/>
                <a:buNone/>
              </a:pPr>
              <a:endParaRPr lang="en-US" sz="2100" kern="1200" dirty="0">
                <a:solidFill>
                  <a:srgbClr val="FF0000"/>
                </a:solidFill>
                <a:ea typeface="+mn-ea"/>
                <a:cs typeface="+mn-cs"/>
              </a:endParaRPr>
            </a:p>
          </p:txBody>
        </p:sp>
      </p:grpSp>
    </p:spTree>
    <p:extLst>
      <p:ext uri="{BB962C8B-B14F-4D97-AF65-F5344CB8AC3E}">
        <p14:creationId xmlns:p14="http://schemas.microsoft.com/office/powerpoint/2010/main" val="469481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arn(inVertical)">
                                      <p:cBhvr>
                                        <p:cTn id="34" dur="500"/>
                                        <p:tgtEl>
                                          <p:spTgt spid="4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barn(inVertical)">
                                      <p:cBhvr>
                                        <p:cTn id="37" dur="500"/>
                                        <p:tgtEl>
                                          <p:spTgt spid="48"/>
                                        </p:tgtEl>
                                      </p:cBhvr>
                                    </p:animEffect>
                                  </p:childTnLst>
                                </p:cTn>
                              </p:par>
                              <p:par>
                                <p:cTn id="38" presetID="16" presetClass="entr" presetSubtype="21"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barn(inVertical)">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349750" y="2439200"/>
            <a:ext cx="5226456"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txBox="1">
            <a:spLocks noGrp="1"/>
          </p:cNvSpPr>
          <p:nvPr>
            <p:ph type="title"/>
          </p:nvPr>
        </p:nvSpPr>
        <p:spPr>
          <a:xfrm>
            <a:off x="6470812" y="1092563"/>
            <a:ext cx="1688074"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1</a:t>
            </a:r>
            <a:endParaRPr dirty="0"/>
          </a:p>
        </p:txBody>
      </p:sp>
      <p:sp>
        <p:nvSpPr>
          <p:cNvPr id="637" name="Google Shape;637;p48"/>
          <p:cNvSpPr txBox="1">
            <a:spLocks noGrp="1"/>
          </p:cNvSpPr>
          <p:nvPr>
            <p:ph type="title" idx="2"/>
          </p:nvPr>
        </p:nvSpPr>
        <p:spPr>
          <a:xfrm>
            <a:off x="3692139" y="2571750"/>
            <a:ext cx="4741053" cy="802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SG" sz="2800" dirty="0">
                <a:latin typeface="+mj-lt"/>
              </a:rPr>
              <a:t>T</a:t>
            </a:r>
            <a:r>
              <a:rPr lang="en" sz="2800" dirty="0">
                <a:latin typeface="+mj-lt"/>
              </a:rPr>
              <a:t>HÀNH PHẦN CẤU TẠO NGUYÊN TỬ</a:t>
            </a:r>
            <a:endParaRPr sz="2800" b="1" dirty="0">
              <a:latin typeface="+mj-lt"/>
            </a:endParaRPr>
          </a:p>
        </p:txBody>
      </p:sp>
      <p:grpSp>
        <p:nvGrpSpPr>
          <p:cNvPr id="638" name="Google Shape;638;p48"/>
          <p:cNvGrpSpPr/>
          <p:nvPr/>
        </p:nvGrpSpPr>
        <p:grpSpPr>
          <a:xfrm rot="-438619">
            <a:off x="1182376"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484185"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406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CBC56D-36B4-7911-2263-851219145FC5}"/>
              </a:ext>
            </a:extLst>
          </p:cNvPr>
          <p:cNvSpPr txBox="1"/>
          <p:nvPr/>
        </p:nvSpPr>
        <p:spPr>
          <a:xfrm>
            <a:off x="2159215" y="135612"/>
            <a:ext cx="5592188" cy="369332"/>
          </a:xfrm>
          <a:prstGeom prst="rect">
            <a:avLst/>
          </a:prstGeom>
          <a:noFill/>
        </p:spPr>
        <p:txBody>
          <a:bodyPr wrap="square">
            <a:spAutoFit/>
          </a:bodyPr>
          <a:lstStyle/>
          <a:p>
            <a:r>
              <a:rPr lang="en-US" sz="1800" b="1" dirty="0" err="1">
                <a:latin typeface="Times New Roman" panose="02020603050405020304" pitchFamily="18" charset="0"/>
                <a:cs typeface="Times New Roman" panose="02020603050405020304" pitchFamily="18" charset="0"/>
              </a:rPr>
              <a:t>Bài</a:t>
            </a:r>
            <a:r>
              <a:rPr lang="en-US" sz="1800" b="1" dirty="0">
                <a:latin typeface="Times New Roman" panose="02020603050405020304" pitchFamily="18" charset="0"/>
                <a:cs typeface="Times New Roman" panose="02020603050405020304" pitchFamily="18" charset="0"/>
              </a:rPr>
              <a:t> 2. </a:t>
            </a:r>
            <a:r>
              <a:rPr lang="en-US" sz="1800" b="1" dirty="0">
                <a:solidFill>
                  <a:srgbClr val="FF0000"/>
                </a:solidFill>
                <a:latin typeface="Times New Roman" panose="02020603050405020304" pitchFamily="18" charset="0"/>
                <a:cs typeface="Times New Roman" panose="02020603050405020304" pitchFamily="18" charset="0"/>
              </a:rPr>
              <a:t>THÀNH PHẦN CẤU TẠO NGUYÊN TỬ</a:t>
            </a:r>
          </a:p>
        </p:txBody>
      </p:sp>
      <p:sp>
        <p:nvSpPr>
          <p:cNvPr id="4" name="TextBox 3">
            <a:extLst>
              <a:ext uri="{FF2B5EF4-FFF2-40B4-BE49-F238E27FC236}">
                <a16:creationId xmlns:a16="http://schemas.microsoft.com/office/drawing/2014/main" id="{A3565C1C-E0F0-6E67-CD97-1EEB260AF560}"/>
              </a:ext>
            </a:extLst>
          </p:cNvPr>
          <p:cNvSpPr txBox="1"/>
          <p:nvPr/>
        </p:nvSpPr>
        <p:spPr>
          <a:xfrm>
            <a:off x="1092537" y="504246"/>
            <a:ext cx="4574432" cy="400110"/>
          </a:xfrm>
          <a:prstGeom prst="rect">
            <a:avLst/>
          </a:prstGeom>
          <a:noFill/>
        </p:spPr>
        <p:txBody>
          <a:bodyPr wrap="square">
            <a:spAutoFit/>
          </a:bodyPr>
          <a:lstStyle/>
          <a:p>
            <a:r>
              <a:rPr lang="en-US" sz="2000" b="1" dirty="0">
                <a:solidFill>
                  <a:srgbClr val="FF0066"/>
                </a:solidFill>
                <a:latin typeface="Times New Roman" panose="02020603050405020304" pitchFamily="18" charset="0"/>
                <a:cs typeface="Times New Roman" panose="02020603050405020304" pitchFamily="18" charset="0"/>
              </a:rPr>
              <a:t>1. </a:t>
            </a:r>
            <a:r>
              <a:rPr lang="en-US" sz="2000" b="1" dirty="0" err="1">
                <a:solidFill>
                  <a:srgbClr val="FF0066"/>
                </a:solidFill>
                <a:latin typeface="Times New Roman" panose="02020603050405020304" pitchFamily="18" charset="0"/>
                <a:cs typeface="Times New Roman" panose="02020603050405020304" pitchFamily="18" charset="0"/>
              </a:rPr>
              <a:t>Thành</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phần</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cấu</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tạo</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nguyên</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tử</a:t>
            </a:r>
            <a:endParaRPr lang="en-US" sz="2000" b="1" dirty="0">
              <a:solidFill>
                <a:srgbClr val="FF0066"/>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5D9306F-CBAC-7091-93A0-6FEB9E8F813F}"/>
              </a:ext>
            </a:extLst>
          </p:cNvPr>
          <p:cNvSpPr txBox="1"/>
          <p:nvPr/>
        </p:nvSpPr>
        <p:spPr>
          <a:xfrm>
            <a:off x="2668093" y="1871204"/>
            <a:ext cx="4574432" cy="400110"/>
          </a:xfrm>
          <a:prstGeom prst="rect">
            <a:avLst/>
          </a:prstGeom>
          <a:noFill/>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Quan </a:t>
            </a:r>
            <a:r>
              <a:rPr lang="en-US" sz="2000" b="1" dirty="0" err="1">
                <a:solidFill>
                  <a:srgbClr val="002060"/>
                </a:solidFill>
                <a:latin typeface="Times New Roman" panose="02020603050405020304" pitchFamily="18" charset="0"/>
                <a:cs typeface="Times New Roman" panose="02020603050405020304" pitchFamily="18" charset="0"/>
              </a:rPr>
              <a:t>sát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mô</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tả</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mô</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hình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nguyên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tử</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6" name="Shape 444">
            <a:extLst>
              <a:ext uri="{FF2B5EF4-FFF2-40B4-BE49-F238E27FC236}">
                <a16:creationId xmlns:a16="http://schemas.microsoft.com/office/drawing/2014/main" id="{480E1BF9-C91A-3A0E-2C9B-5CDAE23C7AD8}"/>
              </a:ext>
            </a:extLst>
          </p:cNvPr>
          <p:cNvPicPr/>
          <p:nvPr/>
        </p:nvPicPr>
        <p:blipFill>
          <a:blip r:embed="rId2"/>
          <a:stretch/>
        </p:blipFill>
        <p:spPr>
          <a:xfrm>
            <a:off x="3225529" y="2542743"/>
            <a:ext cx="2311672" cy="1663729"/>
          </a:xfrm>
          <a:prstGeom prst="rect">
            <a:avLst/>
          </a:prstGeom>
        </p:spPr>
      </p:pic>
      <p:sp>
        <p:nvSpPr>
          <p:cNvPr id="8" name="TextBox 7">
            <a:extLst>
              <a:ext uri="{FF2B5EF4-FFF2-40B4-BE49-F238E27FC236}">
                <a16:creationId xmlns:a16="http://schemas.microsoft.com/office/drawing/2014/main" id="{971C7250-9510-0425-3061-87CE0B6373D6}"/>
              </a:ext>
            </a:extLst>
          </p:cNvPr>
          <p:cNvSpPr txBox="1"/>
          <p:nvPr/>
        </p:nvSpPr>
        <p:spPr>
          <a:xfrm>
            <a:off x="2159215" y="4439199"/>
            <a:ext cx="4574432" cy="400110"/>
          </a:xfrm>
          <a:prstGeom prst="rect">
            <a:avLst/>
          </a:prstGeom>
          <a:noFill/>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Nêu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thành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phần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cấu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tạo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nguyên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tử</a:t>
            </a:r>
            <a:r>
              <a:rPr lang="en-US" sz="2000" b="1" dirty="0">
                <a:solidFill>
                  <a:srgbClr val="00206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DE2B9730-580C-9F5F-36F2-2DE82893BAC6}"/>
              </a:ext>
            </a:extLst>
          </p:cNvPr>
          <p:cNvSpPr txBox="1"/>
          <p:nvPr/>
        </p:nvSpPr>
        <p:spPr>
          <a:xfrm>
            <a:off x="821988" y="1137950"/>
            <a:ext cx="7733489" cy="830997"/>
          </a:xfrm>
          <a:prstGeom prst="rect">
            <a:avLst/>
          </a:prstGeom>
          <a:noFill/>
        </p:spPr>
        <p:txBody>
          <a:bodyPr wrap="square">
            <a:spAutoFit/>
          </a:bodyPr>
          <a:lstStyle/>
          <a:p>
            <a:r>
              <a:rPr lang="en-US" sz="2400" b="1" dirty="0" err="1">
                <a:solidFill>
                  <a:srgbClr val="0000FF"/>
                </a:solidFill>
                <a:latin typeface="Times New Roman" panose="02020603050405020304" pitchFamily="18" charset="0"/>
                <a:ea typeface="Calibri" panose="020F0502020204030204" pitchFamily="34" charset="0"/>
              </a:rPr>
              <a:t>Nguyên</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tử</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gồm</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có</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CC3399"/>
                </a:solidFill>
                <a:latin typeface="Times New Roman" panose="02020603050405020304" pitchFamily="18" charset="0"/>
                <a:ea typeface="Calibri" panose="020F0502020204030204" pitchFamily="34" charset="0"/>
              </a:rPr>
              <a:t>hạt</a:t>
            </a:r>
            <a:r>
              <a:rPr lang="en-US" sz="2400" b="1" dirty="0">
                <a:solidFill>
                  <a:srgbClr val="CC3399"/>
                </a:solidFill>
                <a:latin typeface="Times New Roman" panose="02020603050405020304" pitchFamily="18" charset="0"/>
                <a:ea typeface="Calibri" panose="020F0502020204030204" pitchFamily="34" charset="0"/>
              </a:rPr>
              <a:t> </a:t>
            </a:r>
            <a:r>
              <a:rPr lang="en-US" sz="2400" b="1" dirty="0" err="1">
                <a:solidFill>
                  <a:srgbClr val="CC3399"/>
                </a:solidFill>
                <a:latin typeface="Times New Roman" panose="02020603050405020304" pitchFamily="18" charset="0"/>
                <a:ea typeface="Calibri" panose="020F0502020204030204" pitchFamily="34" charset="0"/>
              </a:rPr>
              <a:t>nhân</a:t>
            </a:r>
            <a:r>
              <a:rPr lang="en-US" sz="2400" b="1" dirty="0">
                <a:solidFill>
                  <a:srgbClr val="CC3399"/>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chứa</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a:solidFill>
                  <a:srgbClr val="00B050"/>
                </a:solidFill>
                <a:latin typeface="Times New Roman" panose="02020603050405020304" pitchFamily="18" charset="0"/>
                <a:ea typeface="Calibri" panose="020F0502020204030204" pitchFamily="34" charset="0"/>
              </a:rPr>
              <a:t>proton</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a:solidFill>
                  <a:srgbClr val="00B050"/>
                </a:solidFill>
                <a:latin typeface="Times New Roman" panose="02020603050405020304" pitchFamily="18" charset="0"/>
                <a:ea typeface="Calibri" panose="020F0502020204030204" pitchFamily="34" charset="0"/>
              </a:rPr>
              <a:t>neutron</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và</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err="1">
                <a:solidFill>
                  <a:srgbClr val="FF0066"/>
                </a:solidFill>
                <a:latin typeface="Times New Roman" panose="02020603050405020304" pitchFamily="18" charset="0"/>
                <a:ea typeface="Calibri" panose="020F0502020204030204" pitchFamily="34" charset="0"/>
              </a:rPr>
              <a:t>lớp</a:t>
            </a:r>
            <a:r>
              <a:rPr lang="en-US" sz="2400" b="1" dirty="0">
                <a:solidFill>
                  <a:srgbClr val="FF0066"/>
                </a:solidFill>
                <a:latin typeface="Times New Roman" panose="02020603050405020304" pitchFamily="18" charset="0"/>
                <a:ea typeface="Calibri" panose="020F0502020204030204" pitchFamily="34" charset="0"/>
              </a:rPr>
              <a:t> </a:t>
            </a:r>
            <a:r>
              <a:rPr lang="en-US" sz="2400" b="1" dirty="0" err="1">
                <a:solidFill>
                  <a:srgbClr val="FF0066"/>
                </a:solidFill>
                <a:latin typeface="Times New Roman" panose="02020603050405020304" pitchFamily="18" charset="0"/>
                <a:ea typeface="Calibri" panose="020F0502020204030204" pitchFamily="34" charset="0"/>
              </a:rPr>
              <a:t>vỏ</a:t>
            </a:r>
            <a:r>
              <a:rPr lang="en-US" sz="2400" b="1" dirty="0">
                <a:solidFill>
                  <a:srgbClr val="FF0066"/>
                </a:solidFill>
                <a:latin typeface="Times New Roman" panose="02020603050405020304" pitchFamily="18" charset="0"/>
                <a:ea typeface="Calibri" panose="020F0502020204030204" pitchFamily="34" charset="0"/>
              </a:rPr>
              <a:t> </a:t>
            </a:r>
            <a:r>
              <a:rPr lang="en-US" sz="2400" b="1" dirty="0" err="1">
                <a:solidFill>
                  <a:srgbClr val="0000FF"/>
                </a:solidFill>
                <a:latin typeface="Times New Roman" panose="02020603050405020304" pitchFamily="18" charset="0"/>
                <a:ea typeface="Calibri" panose="020F0502020204030204" pitchFamily="34" charset="0"/>
              </a:rPr>
              <a:t>chứa</a:t>
            </a:r>
            <a:r>
              <a:rPr lang="en-US" sz="2400" b="1" dirty="0">
                <a:solidFill>
                  <a:srgbClr val="0000FF"/>
                </a:solidFill>
                <a:latin typeface="Times New Roman" panose="02020603050405020304" pitchFamily="18" charset="0"/>
                <a:ea typeface="Calibri" panose="020F0502020204030204" pitchFamily="34" charset="0"/>
              </a:rPr>
              <a:t> </a:t>
            </a:r>
            <a:r>
              <a:rPr lang="en-US" sz="2400" b="1" dirty="0">
                <a:solidFill>
                  <a:srgbClr val="00B050"/>
                </a:solidFill>
                <a:latin typeface="Times New Roman" panose="02020603050405020304" pitchFamily="18" charset="0"/>
                <a:ea typeface="Calibri" panose="020F0502020204030204" pitchFamily="34" charset="0"/>
              </a:rPr>
              <a:t>electron</a:t>
            </a:r>
            <a:r>
              <a:rPr lang="en-US" sz="2400" b="1" dirty="0">
                <a:solidFill>
                  <a:srgbClr val="0000FF"/>
                </a:solidFill>
                <a:latin typeface="Times New Roman" panose="02020603050405020304" pitchFamily="18" charset="0"/>
                <a:ea typeface="Calibri" panose="020F0502020204030204" pitchFamily="34" charset="0"/>
              </a:rPr>
              <a:t>.</a:t>
            </a:r>
            <a:endParaRPr lang="en-US" sz="2400" b="1" dirty="0"/>
          </a:p>
        </p:txBody>
      </p:sp>
    </p:spTree>
    <p:extLst>
      <p:ext uri="{BB962C8B-B14F-4D97-AF65-F5344CB8AC3E}">
        <p14:creationId xmlns:p14="http://schemas.microsoft.com/office/powerpoint/2010/main" val="28339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75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EA23235-195E-4742-9863-FE10983AB3BB}"/>
  <p:tag name="GENSWF_ADVANCE_TIME" val="32.53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A21A298-EB00-496B-9D9B-AEECC204064A}"/>
  <p:tag name="GENSWF_ADVANCE_TIME" val="26.645"/>
  <p:tag name="GENSWF_SLIDE_TITLE" val="Hirosima"/>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439"/>
  <p:tag name="GENSWF_SLIDE_TITLE" val="Slide kết thúc."/>
  <p:tag name="ISPRING_SLIDE_INDENT_LEVEL" val="0"/>
  <p:tag name="ISPRING_SLIDE_ID_2" val="{A5A46DA9-4BEC-48ED-B51F-70C450D29D32}"/>
  <p:tag name="TIMING" val="|2.949"/>
</p:tagLst>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3.xml><?xml version="1.0" encoding="utf-8"?>
<a:theme xmlns:a="http://schemas.openxmlformats.org/drawingml/2006/main" name="1_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3009</Words>
  <PresentationFormat>On-screen Show (16:9)</PresentationFormat>
  <Paragraphs>223</Paragraphs>
  <Slides>48</Slides>
  <Notes>14</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48</vt:i4>
      </vt:variant>
    </vt:vector>
  </HeadingPairs>
  <TitlesOfParts>
    <vt:vector size="63" baseType="lpstr">
      <vt:lpstr>Calibri Light</vt:lpstr>
      <vt:lpstr>Calibri</vt:lpstr>
      <vt:lpstr>Comfortaa Light</vt:lpstr>
      <vt:lpstr>Mali Medium</vt:lpstr>
      <vt:lpstr>Single Day</vt:lpstr>
      <vt:lpstr>Comfortaa</vt:lpstr>
      <vt:lpstr>Palatino Linotype</vt:lpstr>
      <vt:lpstr>Wingdings</vt:lpstr>
      <vt:lpstr>Comfortaa Medium</vt:lpstr>
      <vt:lpstr>Comfortaa SemiBold</vt:lpstr>
      <vt:lpstr>Arial</vt:lpstr>
      <vt:lpstr>Times New Roman</vt:lpstr>
      <vt:lpstr>Basic Chemistry for Pre-K by Slidesgo</vt:lpstr>
      <vt:lpstr>Metropolitan</vt:lpstr>
      <vt:lpstr>1_Metropolitan</vt:lpstr>
      <vt:lpstr>PowerPoint Presentation</vt:lpstr>
      <vt:lpstr>PowerPoint Presentation</vt:lpstr>
      <vt:lpstr>PowerPoint Presentation</vt:lpstr>
      <vt:lpstr>PowerPoint Presentation</vt:lpstr>
      <vt:lpstr>PowerPoint Presentation</vt:lpstr>
      <vt:lpstr>BÀI 2:  THÀNH PHẦN CỦA NGUYÊN TỬ</vt:lpstr>
      <vt:lpstr>PowerPoint Presentation</vt:lpstr>
      <vt:lpstr>1</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SỰ KHÁM PHÁ  HẠT NHÂN NGUYÊN TỬ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Làm mô hình nguyên tử carbon theo mô hình Borh.</vt:lpstr>
      <vt:lpstr>Ernest Rutherford</vt:lpstr>
      <vt:lpstr>PowerPoint Presentation</vt:lpstr>
      <vt:lpstr>Quan sát hình ảnh dưới đây em nghĩ đến sự kiện lịch sử nào?</vt:lpstr>
      <vt:lpstr>PowerPoint Presentation</vt:lpstr>
      <vt:lpstr>MỞ RỘNG</vt:lpstr>
      <vt:lpstr>MỞ RỘNG</vt:lpstr>
      <vt:lpstr>MỞ RỘNG</vt:lpstr>
      <vt:lpstr>Câu hỏi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2022-07-28T07:01:38Z</dcterms:modified>
</cp:coreProperties>
</file>