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3"/>
  </p:notesMasterIdLst>
  <p:sldIdLst>
    <p:sldId id="346" r:id="rId3"/>
    <p:sldId id="280" r:id="rId4"/>
    <p:sldId id="356" r:id="rId5"/>
    <p:sldId id="257" r:id="rId6"/>
    <p:sldId id="260" r:id="rId7"/>
    <p:sldId id="281" r:id="rId8"/>
    <p:sldId id="272" r:id="rId9"/>
    <p:sldId id="357" r:id="rId10"/>
    <p:sldId id="268" r:id="rId11"/>
    <p:sldId id="347" r:id="rId12"/>
    <p:sldId id="349" r:id="rId13"/>
    <p:sldId id="351" r:id="rId14"/>
    <p:sldId id="263" r:id="rId15"/>
    <p:sldId id="274" r:id="rId16"/>
    <p:sldId id="350" r:id="rId17"/>
    <p:sldId id="352" r:id="rId18"/>
    <p:sldId id="353" r:id="rId19"/>
    <p:sldId id="354" r:id="rId20"/>
    <p:sldId id="285" r:id="rId21"/>
    <p:sldId id="35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E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70" y="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19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44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173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120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60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85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5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1574-EF26-4E2A-AE6D-376A5D71A62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9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6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8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8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4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2021/7/17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117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551814" y="1442232"/>
            <a:ext cx="7241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thầy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>
            <a:extLst>
              <a:ext uri="{FF2B5EF4-FFF2-40B4-BE49-F238E27FC236}">
                <a16:creationId xmlns:a16="http://schemas.microsoft.com/office/drawing/2014/main" id="{ACB1EDF9-E240-46AE-AE07-F05A94228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7" name="PA_图片 17">
            <a:extLst>
              <a:ext uri="{FF2B5EF4-FFF2-40B4-BE49-F238E27FC236}">
                <a16:creationId xmlns:a16="http://schemas.microsoft.com/office/drawing/2014/main" id="{8203DA93-51DE-48BE-87A6-AEE973B492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11969946-C25F-4162-93B6-254A196E3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657">
            <a:off x="467430" y="349917"/>
            <a:ext cx="1799543" cy="1196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5190E-3268-4810-9DDA-CAFBC2945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882" y="947936"/>
            <a:ext cx="6739188" cy="5315201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AB1D47C-EB05-4738-821A-4C49D1076902}"/>
              </a:ext>
            </a:extLst>
          </p:cNvPr>
          <p:cNvSpPr/>
          <p:nvPr/>
        </p:nvSpPr>
        <p:spPr>
          <a:xfrm>
            <a:off x="5482389" y="292397"/>
            <a:ext cx="3309899" cy="1421094"/>
          </a:xfrm>
          <a:prstGeom prst="cloudCallout">
            <a:avLst>
              <a:gd name="adj1" fmla="val -3921"/>
              <a:gd name="adj2" fmla="val 7609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thịt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762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>
            <a:extLst>
              <a:ext uri="{FF2B5EF4-FFF2-40B4-BE49-F238E27FC236}">
                <a16:creationId xmlns:a16="http://schemas.microsoft.com/office/drawing/2014/main" id="{ACB1EDF9-E240-46AE-AE07-F05A94228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11969946-C25F-4162-93B6-254A196E3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657">
            <a:off x="467430" y="349917"/>
            <a:ext cx="1799543" cy="1196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524-A0DA-4DC1-A1E8-1B7FF79A9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201" y="1200052"/>
            <a:ext cx="9419546" cy="4516959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AB1D47C-EB05-4738-821A-4C49D1076902}"/>
              </a:ext>
            </a:extLst>
          </p:cNvPr>
          <p:cNvSpPr/>
          <p:nvPr/>
        </p:nvSpPr>
        <p:spPr>
          <a:xfrm>
            <a:off x="7514900" y="394792"/>
            <a:ext cx="3309899" cy="2237256"/>
          </a:xfrm>
          <a:prstGeom prst="cloudCallout">
            <a:avLst>
              <a:gd name="adj1" fmla="val -52994"/>
              <a:gd name="adj2" fmla="val 3361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endParaRPr lang="en-US" sz="3200" dirty="0"/>
          </a:p>
        </p:txBody>
      </p:sp>
      <p:pic>
        <p:nvPicPr>
          <p:cNvPr id="7" name="PA_图片 17">
            <a:extLst>
              <a:ext uri="{FF2B5EF4-FFF2-40B4-BE49-F238E27FC236}">
                <a16:creationId xmlns:a16="http://schemas.microsoft.com/office/drawing/2014/main" id="{8203DA93-51DE-48BE-87A6-AEE973B4922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357910" y="2791883"/>
            <a:ext cx="54761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HOẠT ĐỘNG 2:</a:t>
            </a:r>
          </a:p>
          <a:p>
            <a:pPr algn="ctr"/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Liên</a:t>
            </a:r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hệ</a:t>
            </a:r>
            <a:endParaRPr lang="en-US" altLang="zh-CN" sz="5400" b="1" dirty="0">
              <a:solidFill>
                <a:srgbClr val="C9180E"/>
              </a:solidFill>
              <a:latin typeface="+mj-lt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693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89" y="1127960"/>
            <a:ext cx="8579630" cy="4202029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5" y="-139339"/>
            <a:ext cx="2890815" cy="2890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4627503" y="2747720"/>
            <a:ext cx="520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2. </a:t>
            </a: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mua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r>
              <a:rPr lang="en-US" sz="3600" dirty="0"/>
              <a:t> ở </a:t>
            </a:r>
            <a:r>
              <a:rPr lang="en-US" sz="3600" dirty="0" err="1"/>
              <a:t>chợ</a:t>
            </a:r>
            <a:endParaRPr lang="en-US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D3E0DB-3361-43CC-A66A-B2EAB4BDAF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58" t="6690" r="2183" b="-1469"/>
          <a:stretch/>
        </p:blipFill>
        <p:spPr>
          <a:xfrm>
            <a:off x="3510937" y="2995864"/>
            <a:ext cx="964091" cy="866272"/>
          </a:xfrm>
          <a:prstGeom prst="flowChartConnector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05EF706-9574-4118-8E95-EE78F14C26CA}"/>
              </a:ext>
            </a:extLst>
          </p:cNvPr>
          <p:cNvSpPr/>
          <p:nvPr/>
        </p:nvSpPr>
        <p:spPr>
          <a:xfrm>
            <a:off x="3229200" y="3967186"/>
            <a:ext cx="7671411" cy="28908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u="none" strike="noStrike" spc="0" dirty="0">
                <a:solidFill>
                  <a:schemeClr val="bg1"/>
                </a:solidFill>
                <a:effectLst/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Cách mua, bán ở chợ: hỏi giá hàng, lựa chọn hàng hoá, mặc cả/trả giá, trả tiền cho người bán hàng.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-54316"/>
            <a:ext cx="6724650" cy="69123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24" y="165527"/>
            <a:ext cx="730991" cy="67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921C6-74A6-4BB6-AB56-275F63133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25" y="843345"/>
            <a:ext cx="1285875" cy="1581150"/>
          </a:xfrm>
          <a:prstGeom prst="flowChartConnector">
            <a:avLst/>
          </a:prstGeom>
        </p:spPr>
      </p:pic>
      <p:pic>
        <p:nvPicPr>
          <p:cNvPr id="1026" name="Picture 2" descr="Ký ức chợ quê - Báo Đắk Lắk điện tử">
            <a:extLst>
              <a:ext uri="{FF2B5EF4-FFF2-40B4-BE49-F238E27FC236}">
                <a16:creationId xmlns:a16="http://schemas.microsoft.com/office/drawing/2014/main" id="{D62BA665-BB5F-4D4C-876E-DCF1EA3A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175470"/>
            <a:ext cx="48768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936B6A-D69B-4545-B75C-EFFC900D12F6}"/>
              </a:ext>
            </a:extLst>
          </p:cNvPr>
          <p:cNvSpPr txBox="1"/>
          <p:nvPr/>
        </p:nvSpPr>
        <p:spPr>
          <a:xfrm>
            <a:off x="0" y="504436"/>
            <a:ext cx="5467350" cy="23698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việc</a:t>
            </a:r>
            <a:r>
              <a:rPr lang="en-US" sz="3600" b="1" dirty="0"/>
              <a:t> </a:t>
            </a:r>
            <a:r>
              <a:rPr lang="en-US" sz="3600" b="1" dirty="0" err="1"/>
              <a:t>nhóm</a:t>
            </a:r>
            <a:r>
              <a:rPr lang="en-US" sz="3600" b="1" dirty="0"/>
              <a:t> 4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chợ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mua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ở </a:t>
            </a:r>
            <a:r>
              <a:rPr lang="en-US" sz="2800" dirty="0" err="1"/>
              <a:t>chợ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pic>
        <p:nvPicPr>
          <p:cNvPr id="2050" name="Picture 2" descr="Top 7+ phiên chợ vùng cao miền núi phía Bắc nổi tiếng ở Việt Nam">
            <a:extLst>
              <a:ext uri="{FF2B5EF4-FFF2-40B4-BE49-F238E27FC236}">
                <a16:creationId xmlns:a16="http://schemas.microsoft.com/office/drawing/2014/main" id="{1F6A7DC8-6A77-4D73-B9C1-10099A14F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1333500" y="934071"/>
            <a:ext cx="9525000" cy="51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130244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vùng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núi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phía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Bắc</a:t>
            </a:r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11" name="组合 21">
            <a:extLst>
              <a:ext uri="{FF2B5EF4-FFF2-40B4-BE49-F238E27FC236}">
                <a16:creationId xmlns:a16="http://schemas.microsoft.com/office/drawing/2014/main" id="{9C0F7C82-244D-478B-B90A-76316979B39A}"/>
              </a:ext>
            </a:extLst>
          </p:cNvPr>
          <p:cNvGrpSpPr/>
          <p:nvPr/>
        </p:nvGrpSpPr>
        <p:grpSpPr>
          <a:xfrm>
            <a:off x="1524000" y="143869"/>
            <a:ext cx="463503" cy="619473"/>
            <a:chOff x="-2033679" y="889419"/>
            <a:chExt cx="463503" cy="619473"/>
          </a:xfrm>
        </p:grpSpPr>
        <p:pic>
          <p:nvPicPr>
            <p:cNvPr id="12" name="Picture 10" descr="E:\丫头\png\小人\卡通类素材\ry.png">
              <a:extLst>
                <a:ext uri="{FF2B5EF4-FFF2-40B4-BE49-F238E27FC236}">
                  <a16:creationId xmlns:a16="http://schemas.microsoft.com/office/drawing/2014/main" id="{452A7BFA-0CF3-4983-A158-B5E3AF58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13D9F51B-7CBD-4C67-B7CB-DFE58764DF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49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130244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Khu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Nội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076" name="Picture 4" descr="Hình ảnh đẹp lạ về các khu chợ Hà Nội">
            <a:extLst>
              <a:ext uri="{FF2B5EF4-FFF2-40B4-BE49-F238E27FC236}">
                <a16:creationId xmlns:a16="http://schemas.microsoft.com/office/drawing/2014/main" id="{7B6D62DC-5040-41E7-B404-0686A4EF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407" y="934069"/>
            <a:ext cx="7681186" cy="51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9B158DE0-99EA-43C4-B6CE-E49BB2313086}"/>
              </a:ext>
            </a:extLst>
          </p:cNvPr>
          <p:cNvGrpSpPr/>
          <p:nvPr/>
        </p:nvGrpSpPr>
        <p:grpSpPr>
          <a:xfrm>
            <a:off x="1524000" y="143869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6177D7BD-03C0-4ACE-B743-C5AD80C28A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B45874E5-B89A-47E0-A8D5-9A0D3CCE53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32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094148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nổi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miền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Tây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098" name="Picture 2" descr="Mùa nước nổi về trên chợ nổi Cái Răng và Làng nổi Tân Lập">
            <a:extLst>
              <a:ext uri="{FF2B5EF4-FFF2-40B4-BE49-F238E27FC236}">
                <a16:creationId xmlns:a16="http://schemas.microsoft.com/office/drawing/2014/main" id="{DE08FFCC-9CD6-494D-823B-6DF83C04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8122"/>
            <a:ext cx="9144000" cy="49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21">
            <a:extLst>
              <a:ext uri="{FF2B5EF4-FFF2-40B4-BE49-F238E27FC236}">
                <a16:creationId xmlns:a16="http://schemas.microsoft.com/office/drawing/2014/main" id="{2862EDED-E3FE-4B7D-B43D-9235C07AEC8A}"/>
              </a:ext>
            </a:extLst>
          </p:cNvPr>
          <p:cNvGrpSpPr/>
          <p:nvPr/>
        </p:nvGrpSpPr>
        <p:grpSpPr>
          <a:xfrm>
            <a:off x="1524000" y="143869"/>
            <a:ext cx="463503" cy="619473"/>
            <a:chOff x="-2033679" y="889419"/>
            <a:chExt cx="463503" cy="619473"/>
          </a:xfrm>
        </p:grpSpPr>
        <p:pic>
          <p:nvPicPr>
            <p:cNvPr id="9" name="Picture 10" descr="E:\丫头\png\小人\卡通类素材\ry.png">
              <a:extLst>
                <a:ext uri="{FF2B5EF4-FFF2-40B4-BE49-F238E27FC236}">
                  <a16:creationId xmlns:a16="http://schemas.microsoft.com/office/drawing/2014/main" id="{6A203B3F-C886-4E4D-8D87-F7B5365B9B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E1EE85C2-F715-4C4B-981D-339E15DB6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245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84581-77DC-47A9-BEFD-C039D9C73465}"/>
              </a:ext>
            </a:extLst>
          </p:cNvPr>
          <p:cNvSpPr/>
          <p:nvPr/>
        </p:nvSpPr>
        <p:spPr>
          <a:xfrm>
            <a:off x="0" y="0"/>
            <a:ext cx="12192000" cy="9340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B79BA-A731-4403-819E-A8C197699F27}"/>
              </a:ext>
            </a:extLst>
          </p:cNvPr>
          <p:cNvSpPr txBox="1"/>
          <p:nvPr/>
        </p:nvSpPr>
        <p:spPr>
          <a:xfrm>
            <a:off x="2160646" y="143869"/>
            <a:ext cx="842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Việt</a:t>
            </a:r>
            <a:r>
              <a:rPr lang="en-US" sz="3600" dirty="0"/>
              <a:t> Nam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C4BF651-D938-4505-A60C-DF6E58F4CD4F}"/>
              </a:ext>
            </a:extLst>
          </p:cNvPr>
          <p:cNvSpPr/>
          <p:nvPr/>
        </p:nvSpPr>
        <p:spPr>
          <a:xfrm>
            <a:off x="2144604" y="6130244"/>
            <a:ext cx="8037095" cy="64636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Gòn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hợ nổi tiếng sài gòn">
            <a:extLst>
              <a:ext uri="{FF2B5EF4-FFF2-40B4-BE49-F238E27FC236}">
                <a16:creationId xmlns:a16="http://schemas.microsoft.com/office/drawing/2014/main" id="{4552BAFB-CAE3-40F5-B257-6B74BD9A8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25" y="934069"/>
            <a:ext cx="7677749" cy="51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1">
            <a:extLst>
              <a:ext uri="{FF2B5EF4-FFF2-40B4-BE49-F238E27FC236}">
                <a16:creationId xmlns:a16="http://schemas.microsoft.com/office/drawing/2014/main" id="{1DF02DC3-0D7D-4D87-B203-9084B8B5366C}"/>
              </a:ext>
            </a:extLst>
          </p:cNvPr>
          <p:cNvGrpSpPr/>
          <p:nvPr/>
        </p:nvGrpSpPr>
        <p:grpSpPr>
          <a:xfrm>
            <a:off x="1372459" y="170727"/>
            <a:ext cx="463503" cy="619473"/>
            <a:chOff x="-2033679" y="889419"/>
            <a:chExt cx="463503" cy="619473"/>
          </a:xfrm>
        </p:grpSpPr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6CB5129F-B847-4376-B5BB-529C4B21DA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E:\丫头\png\小人\卡通类素材\ry.png">
              <a:extLst>
                <a:ext uri="{FF2B5EF4-FFF2-40B4-BE49-F238E27FC236}">
                  <a16:creationId xmlns:a16="http://schemas.microsoft.com/office/drawing/2014/main" id="{87C4D9F3-1F22-401A-A93C-023D132D07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910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2" y="927639"/>
            <a:ext cx="9452331" cy="52307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566304" y="5205018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18209-01BD-4E9E-A4ED-98AF615FA236}"/>
              </a:ext>
            </a:extLst>
          </p:cNvPr>
          <p:cNvSpPr txBox="1"/>
          <p:nvPr/>
        </p:nvSpPr>
        <p:spPr>
          <a:xfrm>
            <a:off x="2431791" y="3007250"/>
            <a:ext cx="6967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Khi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ở </a:t>
            </a:r>
            <a:r>
              <a:rPr lang="en-US" sz="3200" dirty="0" err="1"/>
              <a:t>chợ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tiền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3" y="1385435"/>
            <a:ext cx="10239153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749" y="4943798"/>
            <a:ext cx="1990236" cy="1830103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908133" y="2810199"/>
            <a:ext cx="872546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Bài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10: Mua </a:t>
            </a: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bán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hàng</a:t>
            </a:r>
            <a:r>
              <a:rPr lang="en-US" altLang="zh-CN" sz="5400" b="1" dirty="0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hóa</a:t>
            </a:r>
            <a:endParaRPr lang="en-US" altLang="zh-CN" sz="3600" b="1" dirty="0">
              <a:solidFill>
                <a:srgbClr val="C9180E"/>
              </a:solidFill>
              <a:latin typeface="Arial" panose="020B0604020202020204" pitchFamily="34" charset="0"/>
              <a:ea typeface="汉仪小麦体简" panose="00020600040101010101" pitchFamily="18" charset="-122"/>
            </a:endParaRPr>
          </a:p>
          <a:p>
            <a:pPr algn="ctr"/>
            <a:r>
              <a:rPr lang="en-US" altLang="zh-CN" sz="2400" b="1" dirty="0" err="1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Giáo</a:t>
            </a:r>
            <a:r>
              <a:rPr lang="en-US" altLang="zh-CN" sz="2400" b="1" dirty="0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 </a:t>
            </a:r>
            <a:r>
              <a:rPr lang="en-US" altLang="zh-CN" sz="2400" b="1" dirty="0" err="1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viên</a:t>
            </a:r>
            <a:r>
              <a:rPr lang="en-US" altLang="zh-CN" sz="2400" b="1" dirty="0">
                <a:solidFill>
                  <a:srgbClr val="BCE2E6"/>
                </a:solidFill>
                <a:latin typeface="Arial" panose="020B0604020202020204" pitchFamily="34" charset="0"/>
                <a:ea typeface="汉仪小麦体简" panose="00020600040101010101" pitchFamily="18" charset="-122"/>
              </a:rPr>
              <a:t>: …</a:t>
            </a:r>
            <a:endParaRPr lang="zh-CN" altLang="en-US" sz="2400" b="1" dirty="0">
              <a:solidFill>
                <a:srgbClr val="BCE2E6"/>
              </a:solidFill>
              <a:latin typeface="Arial" panose="020B0604020202020204" pitchFamily="34" charset="0"/>
              <a:ea typeface="汉仪小麦体简" panose="00020600040101010101" pitchFamily="18" charset="-122"/>
            </a:endParaRPr>
          </a:p>
        </p:txBody>
      </p:sp>
      <p:pic>
        <p:nvPicPr>
          <p:cNvPr id="2" name="韩国群星 - 나비의 춤 (蝴蝶之舞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585" y="1085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kiến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/>
                <a:ea typeface="+mn-ea"/>
                <a:cs typeface="+mn-cs"/>
              </a:rPr>
              <a:t>thức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Thiếu Nhi Cho Bé - Bà Còng Đi Chợ Trời Mưa - Bé Bào Ngư - Nhạc Thiếu Nhi Vui Nhộn Cho Bé 2017">
            <a:hlinkClick r:id="" action="ppaction://media"/>
            <a:extLst>
              <a:ext uri="{FF2B5EF4-FFF2-40B4-BE49-F238E27FC236}">
                <a16:creationId xmlns:a16="http://schemas.microsoft.com/office/drawing/2014/main" id="{0F46FE4C-376A-4677-B40F-10073BBD3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93" y="3272898"/>
            <a:ext cx="1306619" cy="12317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46" y="3272898"/>
            <a:ext cx="1306619" cy="12317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068265" y="549234"/>
            <a:ext cx="1799543" cy="11960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812232" y="351099"/>
            <a:ext cx="4740675" cy="1789060"/>
            <a:chOff x="3812232" y="351099"/>
            <a:chExt cx="4740675" cy="178906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4407" y="1274429"/>
              <a:ext cx="2243186" cy="865730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3812232" y="351099"/>
              <a:ext cx="47406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6600" b="1" spc="300" dirty="0">
                  <a:latin typeface="+mj-lt"/>
                  <a:ea typeface="汉仪小麦体简" panose="00020600040101010101" pitchFamily="18" charset="-122"/>
                </a:rPr>
                <a:t>MỤC TIÊU</a:t>
              </a:r>
              <a:endParaRPr kumimoji="0" lang="zh-CN" altLang="en-US" sz="66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汉仪小麦体简" panose="00020600040101010101" pitchFamily="18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BD0763-9FA2-4B4A-B8BC-4BCA50B17B8B}"/>
              </a:ext>
            </a:extLst>
          </p:cNvPr>
          <p:cNvSpPr txBox="1"/>
          <p:nvPr/>
        </p:nvSpPr>
        <p:spPr>
          <a:xfrm>
            <a:off x="2272012" y="2857699"/>
            <a:ext cx="35184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CFC1C-7ACA-4B8A-8931-A71BDF697BA0}"/>
              </a:ext>
            </a:extLst>
          </p:cNvPr>
          <p:cNvSpPr txBox="1"/>
          <p:nvPr/>
        </p:nvSpPr>
        <p:spPr>
          <a:xfrm>
            <a:off x="7987065" y="2857699"/>
            <a:ext cx="35184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0114" y="2683025"/>
            <a:ext cx="4773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chợ</a:t>
            </a:r>
            <a:r>
              <a:rPr lang="en-US" sz="4000" dirty="0"/>
              <a:t> hay </a:t>
            </a:r>
            <a:r>
              <a:rPr lang="en-US" sz="4000" dirty="0" err="1"/>
              <a:t>siêu</a:t>
            </a:r>
            <a:r>
              <a:rPr lang="en-US" sz="4000" dirty="0"/>
              <a:t> </a:t>
            </a:r>
            <a:r>
              <a:rPr lang="en-US" sz="4000" dirty="0" err="1"/>
              <a:t>thị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357910" y="2791883"/>
            <a:ext cx="54761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HOẠT ĐỘNG 1:</a:t>
            </a:r>
          </a:p>
          <a:p>
            <a:pPr algn="ctr"/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Khám</a:t>
            </a:r>
            <a:r>
              <a:rPr lang="en-US" altLang="zh-CN" sz="5400" b="1" dirty="0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 </a:t>
            </a:r>
            <a:r>
              <a:rPr lang="en-US" altLang="zh-CN" sz="5400" b="1" dirty="0" err="1">
                <a:solidFill>
                  <a:srgbClr val="C9180E"/>
                </a:solidFill>
                <a:latin typeface="+mj-lt"/>
                <a:ea typeface="汉仪小麦体简" panose="00020600040101010101" pitchFamily="18" charset="-122"/>
              </a:rPr>
              <a:t>phá</a:t>
            </a:r>
            <a:endParaRPr lang="en-US" altLang="zh-CN" sz="5400" b="1" dirty="0">
              <a:solidFill>
                <a:srgbClr val="C9180E"/>
              </a:solidFill>
              <a:latin typeface="+mj-lt"/>
              <a:ea typeface="汉仪小麦体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7BCF14A-E9C5-4F9E-A491-5F8C8363E2BC}"/>
              </a:ext>
            </a:extLst>
          </p:cNvPr>
          <p:cNvSpPr/>
          <p:nvPr/>
        </p:nvSpPr>
        <p:spPr>
          <a:xfrm>
            <a:off x="0" y="0"/>
            <a:ext cx="12192000" cy="19415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09465E-64B6-468D-8E33-44AF4FA75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8" t="6690" r="2183" b="-1469"/>
          <a:stretch/>
        </p:blipFill>
        <p:spPr>
          <a:xfrm>
            <a:off x="0" y="82919"/>
            <a:ext cx="719315" cy="646331"/>
          </a:xfrm>
          <a:prstGeom prst="flowChartConnector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2509752" y="639345"/>
            <a:ext cx="784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ở </a:t>
            </a:r>
            <a:r>
              <a:rPr lang="en-US" sz="2800" dirty="0" err="1"/>
              <a:t>chợ</a:t>
            </a:r>
            <a:endParaRPr lang="en-US" sz="28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A7D79C6-7FE5-46EE-BAAA-79AE8842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2536"/>
            <a:ext cx="12192000" cy="5500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7D527F-6C26-419E-9F13-17FD9518A693}"/>
              </a:ext>
            </a:extLst>
          </p:cNvPr>
          <p:cNvSpPr txBox="1"/>
          <p:nvPr/>
        </p:nvSpPr>
        <p:spPr>
          <a:xfrm>
            <a:off x="1775636" y="4487"/>
            <a:ext cx="748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A00EA"/>
                </a:solidFill>
              </a:rPr>
              <a:t>Mua </a:t>
            </a:r>
            <a:r>
              <a:rPr lang="en-US" sz="3600" dirty="0" err="1">
                <a:solidFill>
                  <a:srgbClr val="EA00EA"/>
                </a:solidFill>
              </a:rPr>
              <a:t>bán</a:t>
            </a:r>
            <a:r>
              <a:rPr lang="en-US" sz="3600" dirty="0">
                <a:solidFill>
                  <a:srgbClr val="EA00EA"/>
                </a:solidFill>
              </a:rPr>
              <a:t> </a:t>
            </a:r>
            <a:r>
              <a:rPr lang="en-US" sz="3600" dirty="0" err="1">
                <a:solidFill>
                  <a:srgbClr val="EA00EA"/>
                </a:solidFill>
              </a:rPr>
              <a:t>hàng</a:t>
            </a:r>
            <a:r>
              <a:rPr lang="en-US" sz="3600" dirty="0">
                <a:solidFill>
                  <a:srgbClr val="EA00EA"/>
                </a:solidFill>
              </a:rPr>
              <a:t> </a:t>
            </a:r>
            <a:r>
              <a:rPr lang="en-US" sz="3600" dirty="0" err="1">
                <a:solidFill>
                  <a:srgbClr val="EA00EA"/>
                </a:solidFill>
              </a:rPr>
              <a:t>hóa</a:t>
            </a:r>
            <a:r>
              <a:rPr lang="en-US" sz="3600" dirty="0">
                <a:solidFill>
                  <a:srgbClr val="EA00EA"/>
                </a:solidFill>
              </a:rPr>
              <a:t> ở </a:t>
            </a:r>
            <a:r>
              <a:rPr lang="en-US" sz="3600" dirty="0" err="1">
                <a:solidFill>
                  <a:srgbClr val="EA00EA"/>
                </a:solidFill>
              </a:rPr>
              <a:t>chợ</a:t>
            </a:r>
            <a:endParaRPr lang="en-US" sz="3600" dirty="0">
              <a:solidFill>
                <a:srgbClr val="EA00EA"/>
              </a:solidFill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F5CC82E-2758-4E57-8461-CBDCE9F69E57}"/>
              </a:ext>
            </a:extLst>
          </p:cNvPr>
          <p:cNvSpPr/>
          <p:nvPr/>
        </p:nvSpPr>
        <p:spPr>
          <a:xfrm>
            <a:off x="929443" y="-14650"/>
            <a:ext cx="757989" cy="782428"/>
          </a:xfrm>
          <a:prstGeom prst="flowChartConnector">
            <a:avLst/>
          </a:prstGeom>
          <a:solidFill>
            <a:srgbClr val="E20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Thought Bubble: Cloud 40">
            <a:extLst>
              <a:ext uri="{FF2B5EF4-FFF2-40B4-BE49-F238E27FC236}">
                <a16:creationId xmlns:a16="http://schemas.microsoft.com/office/drawing/2014/main" id="{E8D86977-3602-48CB-8741-EBDE3C3DCC15}"/>
              </a:ext>
            </a:extLst>
          </p:cNvPr>
          <p:cNvSpPr/>
          <p:nvPr/>
        </p:nvSpPr>
        <p:spPr>
          <a:xfrm>
            <a:off x="5160334" y="3242930"/>
            <a:ext cx="1871331" cy="839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Cá</a:t>
            </a:r>
            <a:endParaRPr lang="en-US" sz="3200" dirty="0"/>
          </a:p>
        </p:txBody>
      </p:sp>
      <p:sp>
        <p:nvSpPr>
          <p:cNvPr id="42" name="Thought Bubble: Cloud 41">
            <a:extLst>
              <a:ext uri="{FF2B5EF4-FFF2-40B4-BE49-F238E27FC236}">
                <a16:creationId xmlns:a16="http://schemas.microsoft.com/office/drawing/2014/main" id="{04E519B6-E7F5-47BD-A09D-DE68549F71BA}"/>
              </a:ext>
            </a:extLst>
          </p:cNvPr>
          <p:cNvSpPr/>
          <p:nvPr/>
        </p:nvSpPr>
        <p:spPr>
          <a:xfrm>
            <a:off x="7499499" y="2095115"/>
            <a:ext cx="1871331" cy="839972"/>
          </a:xfrm>
          <a:prstGeom prst="cloudCallout">
            <a:avLst>
              <a:gd name="adj1" fmla="val -56629"/>
              <a:gd name="adj2" fmla="val 14224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Cua</a:t>
            </a:r>
            <a:endParaRPr lang="en-US" sz="3200" dirty="0"/>
          </a:p>
        </p:txBody>
      </p:sp>
      <p:sp>
        <p:nvSpPr>
          <p:cNvPr id="43" name="Thought Bubble: Cloud 42">
            <a:extLst>
              <a:ext uri="{FF2B5EF4-FFF2-40B4-BE49-F238E27FC236}">
                <a16:creationId xmlns:a16="http://schemas.microsoft.com/office/drawing/2014/main" id="{4A469C25-993E-4DC2-B7A3-A35B8E0E38FF}"/>
              </a:ext>
            </a:extLst>
          </p:cNvPr>
          <p:cNvSpPr/>
          <p:nvPr/>
        </p:nvSpPr>
        <p:spPr>
          <a:xfrm>
            <a:off x="191386" y="4082902"/>
            <a:ext cx="2339165" cy="1520456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Mướp</a:t>
            </a:r>
            <a:r>
              <a:rPr lang="en-US" sz="3200" dirty="0"/>
              <a:t> </a:t>
            </a:r>
            <a:r>
              <a:rPr lang="en-US" sz="3200" dirty="0" err="1"/>
              <a:t>đắng</a:t>
            </a:r>
            <a:endParaRPr lang="en-US" sz="3200" dirty="0"/>
          </a:p>
        </p:txBody>
      </p:sp>
      <p:sp>
        <p:nvSpPr>
          <p:cNvPr id="44" name="Thought Bubble: Cloud 43">
            <a:extLst>
              <a:ext uri="{FF2B5EF4-FFF2-40B4-BE49-F238E27FC236}">
                <a16:creationId xmlns:a16="http://schemas.microsoft.com/office/drawing/2014/main" id="{1DA0D359-2D69-4C07-864E-96599C95698E}"/>
              </a:ext>
            </a:extLst>
          </p:cNvPr>
          <p:cNvSpPr/>
          <p:nvPr/>
        </p:nvSpPr>
        <p:spPr>
          <a:xfrm>
            <a:off x="929443" y="5411971"/>
            <a:ext cx="2339165" cy="1252293"/>
          </a:xfrm>
          <a:prstGeom prst="cloudCallout">
            <a:avLst>
              <a:gd name="adj1" fmla="val -49015"/>
              <a:gd name="adj2" fmla="val 5271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Bí</a:t>
            </a:r>
            <a:r>
              <a:rPr lang="en-US" sz="3200" dirty="0"/>
              <a:t> </a:t>
            </a:r>
            <a:r>
              <a:rPr lang="en-US" sz="3200" dirty="0" err="1"/>
              <a:t>đao</a:t>
            </a:r>
            <a:endParaRPr lang="en-US" sz="3200" dirty="0"/>
          </a:p>
        </p:txBody>
      </p:sp>
      <p:sp>
        <p:nvSpPr>
          <p:cNvPr id="45" name="Thought Bubble: Cloud 44">
            <a:extLst>
              <a:ext uri="{FF2B5EF4-FFF2-40B4-BE49-F238E27FC236}">
                <a16:creationId xmlns:a16="http://schemas.microsoft.com/office/drawing/2014/main" id="{B78F1EEA-D452-487B-ABB3-D4F8EFDCA10E}"/>
              </a:ext>
            </a:extLst>
          </p:cNvPr>
          <p:cNvSpPr/>
          <p:nvPr/>
        </p:nvSpPr>
        <p:spPr>
          <a:xfrm>
            <a:off x="3122893" y="5379858"/>
            <a:ext cx="2339165" cy="1252293"/>
          </a:xfrm>
          <a:prstGeom prst="cloudCallout">
            <a:avLst>
              <a:gd name="adj1" fmla="val -49015"/>
              <a:gd name="adj2" fmla="val 5271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Cải</a:t>
            </a:r>
            <a:r>
              <a:rPr lang="en-US" sz="3200" dirty="0"/>
              <a:t> </a:t>
            </a:r>
            <a:r>
              <a:rPr lang="en-US" sz="3200" dirty="0" err="1"/>
              <a:t>bắp</a:t>
            </a:r>
            <a:endParaRPr lang="en-US" sz="3200" dirty="0"/>
          </a:p>
        </p:txBody>
      </p:sp>
      <p:sp>
        <p:nvSpPr>
          <p:cNvPr id="46" name="Thought Bubble: Cloud 45">
            <a:extLst>
              <a:ext uri="{FF2B5EF4-FFF2-40B4-BE49-F238E27FC236}">
                <a16:creationId xmlns:a16="http://schemas.microsoft.com/office/drawing/2014/main" id="{0C520FFC-146E-4419-B496-5B0AAC9961C4}"/>
              </a:ext>
            </a:extLst>
          </p:cNvPr>
          <p:cNvSpPr/>
          <p:nvPr/>
        </p:nvSpPr>
        <p:spPr>
          <a:xfrm>
            <a:off x="5160334" y="4032579"/>
            <a:ext cx="2339165" cy="1252293"/>
          </a:xfrm>
          <a:prstGeom prst="cloudCallout">
            <a:avLst>
              <a:gd name="adj1" fmla="val 46140"/>
              <a:gd name="adj2" fmla="val 15839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Bí</a:t>
            </a:r>
            <a:r>
              <a:rPr lang="en-US" sz="3200" dirty="0"/>
              <a:t> </a:t>
            </a:r>
            <a:r>
              <a:rPr lang="en-US" sz="3200" dirty="0" err="1"/>
              <a:t>Ngô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>
            <a:extLst>
              <a:ext uri="{FF2B5EF4-FFF2-40B4-BE49-F238E27FC236}">
                <a16:creationId xmlns:a16="http://schemas.microsoft.com/office/drawing/2014/main" id="{A00D30D5-2F31-47AE-BD27-A93172187B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>
            <a:extLst>
              <a:ext uri="{FF2B5EF4-FFF2-40B4-BE49-F238E27FC236}">
                <a16:creationId xmlns:a16="http://schemas.microsoft.com/office/drawing/2014/main" id="{94CD8568-7232-4B2A-9F2B-A66E0946C0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A18A3-1BD9-435E-8517-118F0ED76A1D}"/>
              </a:ext>
            </a:extLst>
          </p:cNvPr>
          <p:cNvSpPr txBox="1"/>
          <p:nvPr/>
        </p:nvSpPr>
        <p:spPr>
          <a:xfrm>
            <a:off x="4180114" y="2683025"/>
            <a:ext cx="4773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 số hoạt động mua bán ở chợ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8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2FF09-9330-47B7-A04E-694F22AEA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37" y="1251284"/>
            <a:ext cx="9153525" cy="4920916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AB1D47C-EB05-4738-821A-4C49D1076902}"/>
              </a:ext>
            </a:extLst>
          </p:cNvPr>
          <p:cNvSpPr/>
          <p:nvPr/>
        </p:nvSpPr>
        <p:spPr>
          <a:xfrm>
            <a:off x="5160333" y="312821"/>
            <a:ext cx="3309899" cy="2237256"/>
          </a:xfrm>
          <a:prstGeom prst="cloudCallout">
            <a:avLst>
              <a:gd name="adj1" fmla="val -56629"/>
              <a:gd name="adj2" fmla="val 14224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endParaRPr lang="en-US" sz="3200" dirty="0"/>
          </a:p>
        </p:txBody>
      </p:sp>
      <p:pic>
        <p:nvPicPr>
          <p:cNvPr id="20" name="图片 25">
            <a:extLst>
              <a:ext uri="{FF2B5EF4-FFF2-40B4-BE49-F238E27FC236}">
                <a16:creationId xmlns:a16="http://schemas.microsoft.com/office/drawing/2014/main" id="{6890B168-25A9-48FF-8886-A2EA983A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1" name="PA_图片 17">
            <a:extLst>
              <a:ext uri="{FF2B5EF4-FFF2-40B4-BE49-F238E27FC236}">
                <a16:creationId xmlns:a16="http://schemas.microsoft.com/office/drawing/2014/main" id="{BC0D0EE1-7821-4022-8902-2FDF77BE6B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366496B-72FC-4953-8511-F681CC6C7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6657">
            <a:off x="467430" y="349917"/>
            <a:ext cx="1799543" cy="1196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271</Words>
  <PresentationFormat>Widescreen</PresentationFormat>
  <Paragraphs>52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Utm AVO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2017-06-28T04:21:00Z</dcterms:created>
  <dcterms:modified xsi:type="dcterms:W3CDTF">2021-07-17T05:13:31Z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