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6"/>
  </p:notesMasterIdLst>
  <p:sldIdLst>
    <p:sldId id="256" r:id="rId3"/>
    <p:sldId id="342" r:id="rId4"/>
    <p:sldId id="349" r:id="rId5"/>
    <p:sldId id="269" r:id="rId6"/>
    <p:sldId id="263" r:id="rId7"/>
    <p:sldId id="311" r:id="rId8"/>
    <p:sldId id="343" r:id="rId9"/>
    <p:sldId id="344" r:id="rId10"/>
    <p:sldId id="314" r:id="rId11"/>
    <p:sldId id="315" r:id="rId12"/>
    <p:sldId id="361" r:id="rId13"/>
    <p:sldId id="326" r:id="rId14"/>
    <p:sldId id="359" r:id="rId15"/>
    <p:sldId id="357" r:id="rId16"/>
    <p:sldId id="350" r:id="rId17"/>
    <p:sldId id="341" r:id="rId18"/>
    <p:sldId id="351" r:id="rId19"/>
    <p:sldId id="358" r:id="rId20"/>
    <p:sldId id="322" r:id="rId21"/>
    <p:sldId id="325" r:id="rId22"/>
    <p:sldId id="355" r:id="rId23"/>
    <p:sldId id="285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FF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96DE7-9AE1-456C-98C7-C0426CC3FD08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28EDC-7471-4F41-8D77-22EC515A9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6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2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8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3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02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33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50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72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1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6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1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25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21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86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7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9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5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3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8/18/2023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5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3.emf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5.e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1.emf"/><Relationship Id="rId14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5.wmf"/><Relationship Id="rId3" Type="http://schemas.openxmlformats.org/officeDocument/2006/relationships/image" Target="../media/image44.e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4.bin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.bin"/><Relationship Id="rId18" Type="http://schemas.openxmlformats.org/officeDocument/2006/relationships/image" Target="../media/image64.wmf"/><Relationship Id="rId26" Type="http://schemas.openxmlformats.org/officeDocument/2006/relationships/image" Target="../media/image68.wmf"/><Relationship Id="rId39" Type="http://schemas.openxmlformats.org/officeDocument/2006/relationships/image" Target="../media/image74.wmf"/><Relationship Id="rId21" Type="http://schemas.openxmlformats.org/officeDocument/2006/relationships/oleObject" Target="../embeddings/oleObject58.bin"/><Relationship Id="rId34" Type="http://schemas.openxmlformats.org/officeDocument/2006/relationships/oleObject" Target="../embeddings/oleObject65.bin"/><Relationship Id="rId7" Type="http://schemas.openxmlformats.org/officeDocument/2006/relationships/image" Target="../media/image59.wmf"/><Relationship Id="rId2" Type="http://schemas.openxmlformats.org/officeDocument/2006/relationships/oleObject" Target="../embeddings/oleObject49.bin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29" Type="http://schemas.openxmlformats.org/officeDocument/2006/relationships/oleObject" Target="../embeddings/oleObject62.bin"/><Relationship Id="rId41" Type="http://schemas.openxmlformats.org/officeDocument/2006/relationships/image" Target="../media/image75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1.wmf"/><Relationship Id="rId24" Type="http://schemas.openxmlformats.org/officeDocument/2006/relationships/image" Target="../media/image67.wmf"/><Relationship Id="rId32" Type="http://schemas.openxmlformats.org/officeDocument/2006/relationships/oleObject" Target="../embeddings/oleObject64.bin"/><Relationship Id="rId37" Type="http://schemas.openxmlformats.org/officeDocument/2006/relationships/image" Target="../media/image73.wmf"/><Relationship Id="rId40" Type="http://schemas.openxmlformats.org/officeDocument/2006/relationships/oleObject" Target="../embeddings/oleObject68.bin"/><Relationship Id="rId5" Type="http://schemas.openxmlformats.org/officeDocument/2006/relationships/image" Target="../media/image58.wmf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28" Type="http://schemas.openxmlformats.org/officeDocument/2006/relationships/image" Target="../media/image69.wmf"/><Relationship Id="rId36" Type="http://schemas.openxmlformats.org/officeDocument/2006/relationships/oleObject" Target="../embeddings/oleObject66.bin"/><Relationship Id="rId10" Type="http://schemas.openxmlformats.org/officeDocument/2006/relationships/oleObject" Target="../embeddings/oleObject53.bin"/><Relationship Id="rId19" Type="http://schemas.openxmlformats.org/officeDocument/2006/relationships/oleObject" Target="../embeddings/oleObject57.bin"/><Relationship Id="rId31" Type="http://schemas.openxmlformats.org/officeDocument/2006/relationships/oleObject" Target="../embeddings/oleObject6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0.wmf"/><Relationship Id="rId14" Type="http://schemas.openxmlformats.org/officeDocument/2006/relationships/image" Target="../media/image62.wmf"/><Relationship Id="rId22" Type="http://schemas.openxmlformats.org/officeDocument/2006/relationships/image" Target="../media/image66.wmf"/><Relationship Id="rId27" Type="http://schemas.openxmlformats.org/officeDocument/2006/relationships/oleObject" Target="../embeddings/oleObject61.bin"/><Relationship Id="rId30" Type="http://schemas.openxmlformats.org/officeDocument/2006/relationships/image" Target="../media/image70.wmf"/><Relationship Id="rId35" Type="http://schemas.openxmlformats.org/officeDocument/2006/relationships/image" Target="../media/image72.wmf"/><Relationship Id="rId8" Type="http://schemas.openxmlformats.org/officeDocument/2006/relationships/oleObject" Target="../embeddings/oleObject52.bin"/><Relationship Id="rId3" Type="http://schemas.openxmlformats.org/officeDocument/2006/relationships/image" Target="../media/image57.wmf"/><Relationship Id="rId12" Type="http://schemas.openxmlformats.org/officeDocument/2006/relationships/image" Target="../media/image54.png"/><Relationship Id="rId17" Type="http://schemas.openxmlformats.org/officeDocument/2006/relationships/oleObject" Target="../embeddings/oleObject56.bin"/><Relationship Id="rId25" Type="http://schemas.openxmlformats.org/officeDocument/2006/relationships/oleObject" Target="../embeddings/oleObject60.bin"/><Relationship Id="rId33" Type="http://schemas.openxmlformats.org/officeDocument/2006/relationships/image" Target="../media/image71.wmf"/><Relationship Id="rId38" Type="http://schemas.openxmlformats.org/officeDocument/2006/relationships/oleObject" Target="../embeddings/oleObject6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77.emf"/><Relationship Id="rId7" Type="http://schemas.openxmlformats.org/officeDocument/2006/relationships/image" Target="../media/image79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8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7.w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6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-Tk55LJDFflU/WsHNwwaiKSI/AAAAAAAAB6g/jFfcR8uLDVMfXANO8wdQVpwHcT3NMu_AQCHMYCw/h136/5-mau_slide_powerpoint_dep_ctu.vn_(27).gif">
            <a:extLst>
              <a:ext uri="{FF2B5EF4-FFF2-40B4-BE49-F238E27FC236}">
                <a16:creationId xmlns:a16="http://schemas.microsoft.com/office/drawing/2014/main" id="{3505E02C-2CD3-4F74-B3AE-7EDEBF5D8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3" y="4979963"/>
            <a:ext cx="3032007" cy="18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0" y="1320800"/>
            <a:ext cx="1219200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CHÀO MỪNG CÁC THẦY CÔ </a:t>
            </a:r>
          </a:p>
          <a:p>
            <a:pPr algn="ctr"/>
            <a:r>
              <a:rPr lang="en-US" sz="6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VỀ DỰ GIỜ THĂM LỚP</a:t>
            </a:r>
          </a:p>
        </p:txBody>
      </p:sp>
    </p:spTree>
    <p:extLst>
      <p:ext uri="{BB962C8B-B14F-4D97-AF65-F5344CB8AC3E}">
        <p14:creationId xmlns:p14="http://schemas.microsoft.com/office/powerpoint/2010/main" val="313931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070" y="126596"/>
            <a:ext cx="11292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Ví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dụ 1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đơn thức trong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 biểu thức sau: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086288"/>
              </p:ext>
            </p:extLst>
          </p:nvPr>
        </p:nvGraphicFramePr>
        <p:xfrm>
          <a:off x="1895477" y="981922"/>
          <a:ext cx="1232296" cy="55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8360" imgH="228481" progId="Equation.DSMT4">
                  <p:embed/>
                </p:oleObj>
              </mc:Choice>
              <mc:Fallback>
                <p:oleObj name="Equation" r:id="rId2" imgW="428360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5477" y="981922"/>
                        <a:ext cx="1232296" cy="555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147503"/>
              </p:ext>
            </p:extLst>
          </p:nvPr>
        </p:nvGraphicFramePr>
        <p:xfrm>
          <a:off x="5732438" y="987526"/>
          <a:ext cx="1423989" cy="55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4898" imgH="228481" progId="Equation.DSMT4">
                  <p:embed/>
                </p:oleObj>
              </mc:Choice>
              <mc:Fallback>
                <p:oleObj name="Equation" r:id="rId4" imgW="494898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32438" y="987526"/>
                        <a:ext cx="1423989" cy="555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092897"/>
              </p:ext>
            </p:extLst>
          </p:nvPr>
        </p:nvGraphicFramePr>
        <p:xfrm>
          <a:off x="1895477" y="1763297"/>
          <a:ext cx="1643064" cy="648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146" imgH="266621" progId="Equation.DSMT4">
                  <p:embed/>
                </p:oleObj>
              </mc:Choice>
              <mc:Fallback>
                <p:oleObj name="Equation" r:id="rId6" imgW="571146" imgH="26662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95477" y="1763297"/>
                        <a:ext cx="1643064" cy="648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245286"/>
              </p:ext>
            </p:extLst>
          </p:nvPr>
        </p:nvGraphicFramePr>
        <p:xfrm>
          <a:off x="5881687" y="1693856"/>
          <a:ext cx="1314450" cy="717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6773" imgH="295046" progId="Equation.DSMT4">
                  <p:embed/>
                </p:oleObj>
              </mc:Choice>
              <mc:Fallback>
                <p:oleObj name="Equation" r:id="rId8" imgW="456773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81687" y="1693856"/>
                        <a:ext cx="1314450" cy="717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3082" y="1938518"/>
            <a:ext cx="144584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2981224"/>
            <a:ext cx="11031768" cy="778273"/>
            <a:chOff x="449636" y="5114858"/>
            <a:chExt cx="11031768" cy="778273"/>
          </a:xfrm>
        </p:grpSpPr>
        <p:sp>
          <p:nvSpPr>
            <p:cNvPr id="20" name="TextBox 19"/>
            <p:cNvSpPr txBox="1"/>
            <p:nvPr/>
          </p:nvSpPr>
          <p:spPr>
            <a:xfrm>
              <a:off x="449636" y="5114858"/>
              <a:ext cx="11031768" cy="730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algn="just">
                <a:lnSpc>
                  <a:spcPct val="125000"/>
                </a:lnSpc>
                <a:spcAft>
                  <a:spcPts val="0"/>
                </a:spcAft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Hai biểu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thức               </a:t>
              </a:r>
              <a:r>
                <a:rPr kumimoji="0" lang="en-US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và</a:t>
              </a:r>
              <a:r>
                <a:rPr kumimoji="0" lang="en-US" sz="3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                 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đơn thức.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3188192"/>
                </p:ext>
              </p:extLst>
            </p:nvPr>
          </p:nvGraphicFramePr>
          <p:xfrm>
            <a:off x="3574404" y="5209646"/>
            <a:ext cx="1427901" cy="635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19380" imgH="543055" progId="Equation.DSMT4">
                    <p:embed/>
                  </p:oleObj>
                </mc:Choice>
                <mc:Fallback>
                  <p:oleObj name="Equation" r:id="rId10" imgW="1219380" imgH="54305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74404" y="5209646"/>
                          <a:ext cx="1427901" cy="635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5860138"/>
                </p:ext>
              </p:extLst>
            </p:nvPr>
          </p:nvGraphicFramePr>
          <p:xfrm>
            <a:off x="5858364" y="5162482"/>
            <a:ext cx="1875696" cy="730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638317" imgH="638188" progId="Equation.DSMT4">
                    <p:embed/>
                  </p:oleObj>
                </mc:Choice>
                <mc:Fallback>
                  <p:oleObj name="Equation" r:id="rId12" imgW="1638317" imgH="63818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858364" y="5162482"/>
                          <a:ext cx="1875696" cy="7306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EF66D0-6228-37BD-02AB-CDB831E08CF6}"/>
              </a:ext>
            </a:extLst>
          </p:cNvPr>
          <p:cNvGrpSpPr/>
          <p:nvPr/>
        </p:nvGrpSpPr>
        <p:grpSpPr>
          <a:xfrm>
            <a:off x="5239314" y="1465021"/>
            <a:ext cx="6794309" cy="2214578"/>
            <a:chOff x="1895477" y="4410184"/>
            <a:chExt cx="6011393" cy="2214578"/>
          </a:xfrm>
        </p:grpSpPr>
        <p:sp>
          <p:nvSpPr>
            <p:cNvPr id="2" name="Cloud Callout 9">
              <a:extLst>
                <a:ext uri="{FF2B5EF4-FFF2-40B4-BE49-F238E27FC236}">
                  <a16:creationId xmlns:a16="http://schemas.microsoft.com/office/drawing/2014/main" id="{4B17B807-F91D-F517-7E32-F0AD2DC7A811}"/>
                </a:ext>
              </a:extLst>
            </p:cNvPr>
            <p:cNvSpPr/>
            <p:nvPr/>
          </p:nvSpPr>
          <p:spPr>
            <a:xfrm>
              <a:off x="1895477" y="4410184"/>
              <a:ext cx="6011393" cy="2214578"/>
            </a:xfrm>
            <a:prstGeom prst="cloudCallout">
              <a:avLst>
                <a:gd name="adj1" fmla="val -18878"/>
                <a:gd name="adj2" fmla="val -60056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26162F0D-8D45-A6B3-4F43-D623FBEEE8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405086"/>
                </p:ext>
              </p:extLst>
            </p:nvPr>
          </p:nvGraphicFramePr>
          <p:xfrm>
            <a:off x="3915590" y="4969320"/>
            <a:ext cx="1425575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424940" imgH="554834" progId="Equation.DSMT4">
                    <p:embed/>
                  </p:oleObj>
                </mc:Choice>
                <mc:Fallback>
                  <p:oleObj name="Equation" r:id="rId14" imgW="1424940" imgH="55483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915590" y="4969320"/>
                          <a:ext cx="1425575" cy="555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2C6956-A86C-3D74-388C-E9E02F5B583E}"/>
              </a:ext>
            </a:extLst>
          </p:cNvPr>
          <p:cNvGrpSpPr/>
          <p:nvPr/>
        </p:nvGrpSpPr>
        <p:grpSpPr>
          <a:xfrm>
            <a:off x="4298129" y="2466551"/>
            <a:ext cx="7436669" cy="2007603"/>
            <a:chOff x="8240568" y="1826333"/>
            <a:chExt cx="6011393" cy="2214578"/>
          </a:xfrm>
        </p:grpSpPr>
        <p:sp>
          <p:nvSpPr>
            <p:cNvPr id="11" name="Cloud Callout 9">
              <a:extLst>
                <a:ext uri="{FF2B5EF4-FFF2-40B4-BE49-F238E27FC236}">
                  <a16:creationId xmlns:a16="http://schemas.microsoft.com/office/drawing/2014/main" id="{F6AE38D8-03F9-10C1-480A-A598DBB61806}"/>
                </a:ext>
              </a:extLst>
            </p:cNvPr>
            <p:cNvSpPr/>
            <p:nvPr/>
          </p:nvSpPr>
          <p:spPr>
            <a:xfrm>
              <a:off x="8240568" y="1826333"/>
              <a:ext cx="6011393" cy="2214578"/>
            </a:xfrm>
            <a:prstGeom prst="cloudCallout">
              <a:avLst>
                <a:gd name="adj1" fmla="val -14364"/>
                <a:gd name="adj2" fmla="val -58111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39B64776-7C51-EB1D-E6F9-4914912C8C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5429679"/>
                </p:ext>
              </p:extLst>
            </p:nvPr>
          </p:nvGraphicFramePr>
          <p:xfrm>
            <a:off x="10370144" y="2353295"/>
            <a:ext cx="1232993" cy="673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315191" imgH="717788" progId="Equation.DSMT4">
                    <p:embed/>
                  </p:oleObj>
                </mc:Choice>
                <mc:Fallback>
                  <p:oleObj name="Equation" r:id="rId16" imgW="1315191" imgH="71778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0370144" y="2353295"/>
                          <a:ext cx="1232993" cy="6730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1513BB-8C26-8333-03C8-70B0E0493A88}"/>
              </a:ext>
            </a:extLst>
          </p:cNvPr>
          <p:cNvGrpSpPr/>
          <p:nvPr/>
        </p:nvGrpSpPr>
        <p:grpSpPr>
          <a:xfrm>
            <a:off x="4201819" y="2423015"/>
            <a:ext cx="8130629" cy="2214578"/>
            <a:chOff x="9236645" y="1406497"/>
            <a:chExt cx="6445975" cy="2214578"/>
          </a:xfrm>
        </p:grpSpPr>
        <p:sp>
          <p:nvSpPr>
            <p:cNvPr id="18" name="Cloud Callout 9">
              <a:extLst>
                <a:ext uri="{FF2B5EF4-FFF2-40B4-BE49-F238E27FC236}">
                  <a16:creationId xmlns:a16="http://schemas.microsoft.com/office/drawing/2014/main" id="{C04D3B60-B11F-C113-A16A-A6B566E188C4}"/>
                </a:ext>
              </a:extLst>
            </p:cNvPr>
            <p:cNvSpPr/>
            <p:nvPr/>
          </p:nvSpPr>
          <p:spPr>
            <a:xfrm>
              <a:off x="9236645" y="1406497"/>
              <a:ext cx="6445975" cy="2214578"/>
            </a:xfrm>
            <a:prstGeom prst="cloudCallout">
              <a:avLst>
                <a:gd name="adj1" fmla="val -12984"/>
                <a:gd name="adj2" fmla="val -56340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?</a:t>
              </a:r>
              <a:endParaRPr lang="vi-VN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493F495D-FB7B-01D8-51FD-5D0C76A8E8B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1928361"/>
                </p:ext>
              </p:extLst>
            </p:nvPr>
          </p:nvGraphicFramePr>
          <p:xfrm>
            <a:off x="10353430" y="2243039"/>
            <a:ext cx="888253" cy="504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44240" imgH="253800" progId="Equation.DSMT4">
                    <p:embed/>
                  </p:oleObj>
                </mc:Choice>
                <mc:Fallback>
                  <p:oleObj name="Equation" r:id="rId18" imgW="444240" imgH="2538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39B64776-7C51-EB1D-E6F9-4914912C8CF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0353430" y="2243039"/>
                          <a:ext cx="888253" cy="5044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0425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070" y="126596"/>
            <a:ext cx="11292729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tập 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Trong các biểu thức sau đây, biểu thức nào là đơn thức?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156693"/>
              </p:ext>
            </p:extLst>
          </p:nvPr>
        </p:nvGraphicFramePr>
        <p:xfrm>
          <a:off x="442070" y="2317750"/>
          <a:ext cx="11077575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00320" imgH="774360" progId="Equation.DSMT4">
                  <p:embed/>
                </p:oleObj>
              </mc:Choice>
              <mc:Fallback>
                <p:oleObj name="Equation" r:id="rId2" imgW="4000320" imgH="774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2070" y="2317750"/>
                        <a:ext cx="11077575" cy="222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92" y="3885326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BBB1FB-CB16-5DC1-D249-729EF9814289}"/>
              </a:ext>
            </a:extLst>
          </p:cNvPr>
          <p:cNvGrpSpPr/>
          <p:nvPr/>
        </p:nvGrpSpPr>
        <p:grpSpPr>
          <a:xfrm>
            <a:off x="2023926" y="4239269"/>
            <a:ext cx="8129016" cy="2793581"/>
            <a:chOff x="1963271" y="2474258"/>
            <a:chExt cx="8435788" cy="33542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C76B73-50EA-59A1-1053-95BB613F6958}"/>
                </a:ext>
              </a:extLst>
            </p:cNvPr>
            <p:cNvGrpSpPr/>
            <p:nvPr/>
          </p:nvGrpSpPr>
          <p:grpSpPr>
            <a:xfrm>
              <a:off x="1963271" y="2474258"/>
              <a:ext cx="8435788" cy="3354211"/>
              <a:chOff x="1963271" y="2474258"/>
              <a:chExt cx="8435788" cy="3354211"/>
            </a:xfrm>
          </p:grpSpPr>
          <p:sp>
            <p:nvSpPr>
              <p:cNvPr id="11" name="Cloud Callout 9">
                <a:extLst>
                  <a:ext uri="{FF2B5EF4-FFF2-40B4-BE49-F238E27FC236}">
                    <a16:creationId xmlns:a16="http://schemas.microsoft.com/office/drawing/2014/main" id="{A2B258D7-2B64-E261-12ED-E8AC095F0BD8}"/>
                  </a:ext>
                </a:extLst>
              </p:cNvPr>
              <p:cNvSpPr/>
              <p:nvPr/>
            </p:nvSpPr>
            <p:spPr>
              <a:xfrm rot="10800000">
                <a:off x="1963271" y="2474258"/>
                <a:ext cx="8435788" cy="3354211"/>
              </a:xfrm>
              <a:prstGeom prst="cloudCallout">
                <a:avLst>
                  <a:gd name="adj1" fmla="val -12984"/>
                  <a:gd name="adj2" fmla="val -56340"/>
                </a:avLst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2" name="Object 2">
                <a:extLst>
                  <a:ext uri="{FF2B5EF4-FFF2-40B4-BE49-F238E27FC236}">
                    <a16:creationId xmlns:a16="http://schemas.microsoft.com/office/drawing/2014/main" id="{7B0C9D85-BC03-1291-39AF-D237C8165E2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5718400"/>
                  </p:ext>
                </p:extLst>
              </p:nvPr>
            </p:nvGraphicFramePr>
            <p:xfrm>
              <a:off x="3978450" y="3359455"/>
              <a:ext cx="1675757" cy="1826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419040" imgH="469800" progId="Equation.DSMT4">
                      <p:embed/>
                    </p:oleObj>
                  </mc:Choice>
                  <mc:Fallback>
                    <p:oleObj name="Equation" r:id="rId4" imgW="419040" imgH="469800" progId="Equation.DSMT4">
                      <p:embed/>
                      <p:pic>
                        <p:nvPicPr>
                          <p:cNvPr id="2" name="Object 2">
                            <a:extLst>
                              <a:ext uri="{FF2B5EF4-FFF2-40B4-BE49-F238E27FC236}">
                                <a16:creationId xmlns:a16="http://schemas.microsoft.com/office/drawing/2014/main" id="{3057E1A2-DC38-12B5-20C2-20D29F87AC6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978450" y="3359455"/>
                            <a:ext cx="1675757" cy="182634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3096DB-0A4C-A5DD-46D3-FE4F1A7A0DDF}"/>
                </a:ext>
              </a:extLst>
            </p:cNvPr>
            <p:cNvSpPr txBox="1"/>
            <p:nvPr/>
          </p:nvSpPr>
          <p:spPr>
            <a:xfrm>
              <a:off x="5423646" y="3843661"/>
              <a:ext cx="4975412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6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80" y="0"/>
            <a:ext cx="10309122" cy="4218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828" y="3948886"/>
            <a:ext cx="1445842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10724" y="4536830"/>
            <a:ext cx="12070933" cy="1275286"/>
            <a:chOff x="-210724" y="4536830"/>
            <a:chExt cx="12070933" cy="1275286"/>
          </a:xfrm>
        </p:grpSpPr>
        <p:sp>
          <p:nvSpPr>
            <p:cNvPr id="4" name="Rectangle 3"/>
            <p:cNvSpPr/>
            <p:nvPr/>
          </p:nvSpPr>
          <p:spPr>
            <a:xfrm>
              <a:off x="-210724" y="4536830"/>
              <a:ext cx="12070933" cy="1275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algn="just">
                <a:lnSpc>
                  <a:spcPct val="125000"/>
                </a:lnSpc>
                <a:spcAft>
                  <a:spcPts val="0"/>
                </a:spcAft>
              </a:pP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Vì giá trị của            là một số thực nên biểu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      </a:t>
              </a:r>
              <a:r>
                <a:rPr lang="en-US" sz="32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tích </a:t>
              </a:r>
            </a:p>
            <a:p>
              <a:pPr marL="457200" algn="just">
                <a:lnSpc>
                  <a:spcPct val="125000"/>
                </a:lnSpc>
                <a:spcAft>
                  <a:spcPts val="0"/>
                </a:spcAft>
              </a:pP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của số thực với các biến. 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6709656"/>
                </p:ext>
              </p:extLst>
            </p:nvPr>
          </p:nvGraphicFramePr>
          <p:xfrm>
            <a:off x="2692199" y="4633907"/>
            <a:ext cx="906411" cy="540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94898" imgH="256906" progId="Equation.DSMT4">
                    <p:embed/>
                  </p:oleObj>
                </mc:Choice>
                <mc:Fallback>
                  <p:oleObj name="Equation" r:id="rId3" imgW="494898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92199" y="4633907"/>
                          <a:ext cx="906411" cy="5405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7994301"/>
                </p:ext>
              </p:extLst>
            </p:nvPr>
          </p:nvGraphicFramePr>
          <p:xfrm>
            <a:off x="8412900" y="4536830"/>
            <a:ext cx="1687899" cy="780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922898" imgH="371327" progId="Equation.DSMT4">
                    <p:embed/>
                  </p:oleObj>
                </mc:Choice>
                <mc:Fallback>
                  <p:oleObj name="Equation" r:id="rId5" imgW="922898" imgH="371327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412900" y="4536830"/>
                          <a:ext cx="1687899" cy="7808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341967" y="6009695"/>
            <a:ext cx="8148384" cy="780729"/>
            <a:chOff x="-51225" y="5671700"/>
            <a:chExt cx="8148384" cy="78072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7549522"/>
                </p:ext>
              </p:extLst>
            </p:nvPr>
          </p:nvGraphicFramePr>
          <p:xfrm>
            <a:off x="3377544" y="5691633"/>
            <a:ext cx="1673374" cy="760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914535" imgH="361796" progId="Equation.DSMT4">
                    <p:embed/>
                  </p:oleObj>
                </mc:Choice>
                <mc:Fallback>
                  <p:oleObj name="Equation" r:id="rId7" imgW="914535" imgH="36179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77544" y="5691633"/>
                          <a:ext cx="1673374" cy="7607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-51225" y="5671700"/>
              <a:ext cx="8148384" cy="659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algn="just">
                <a:lnSpc>
                  <a:spcPct val="125000"/>
                </a:lnSpc>
                <a:spcAft>
                  <a:spcPts val="0"/>
                </a:spcAft>
              </a:pP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Do đó biểu thức                     </a:t>
              </a:r>
              <a:r>
                <a: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 một đơn thức.</a:t>
              </a:r>
              <a:endPara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7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9">
            <a:extLst>
              <a:ext uri="{FF2B5EF4-FFF2-40B4-BE49-F238E27FC236}">
                <a16:creationId xmlns:a16="http://schemas.microsoft.com/office/drawing/2014/main" id="{3C8176A1-1FC1-4E6C-B161-9946A328C388}"/>
              </a:ext>
            </a:extLst>
          </p:cNvPr>
          <p:cNvSpPr/>
          <p:nvPr/>
        </p:nvSpPr>
        <p:spPr>
          <a:xfrm>
            <a:off x="107577" y="1700190"/>
            <a:ext cx="11654118" cy="3436586"/>
          </a:xfrm>
          <a:prstGeom prst="cloudCallout">
            <a:avLst>
              <a:gd name="adj1" fmla="val -12984"/>
              <a:gd name="adj2" fmla="val -56340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2F143F5-410C-24AE-98ED-633C49D14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39169"/>
              </p:ext>
            </p:extLst>
          </p:nvPr>
        </p:nvGraphicFramePr>
        <p:xfrm>
          <a:off x="2295058" y="2999194"/>
          <a:ext cx="1712165" cy="649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279360" progId="Equation.DSMT4">
                  <p:embed/>
                </p:oleObj>
              </mc:Choice>
              <mc:Fallback>
                <p:oleObj name="Equation" r:id="rId2" imgW="736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95058" y="2999194"/>
                        <a:ext cx="1712165" cy="649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11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-67935"/>
            <a:ext cx="372539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725399" y="209135"/>
          <a:ext cx="2935045" cy="674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3809" imgH="275976" progId="Equation.DSMT4">
                  <p:embed/>
                </p:oleObj>
              </mc:Choice>
              <mc:Fallback>
                <p:oleObj name="Equation" r:id="rId2" imgW="1103809" imgH="275976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25399" y="209135"/>
                        <a:ext cx="2935045" cy="674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68578"/>
              </p:ext>
            </p:extLst>
          </p:nvPr>
        </p:nvGraphicFramePr>
        <p:xfrm>
          <a:off x="3783066" y="1182171"/>
          <a:ext cx="21367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266400" progId="Equation.DSMT4">
                  <p:embed/>
                </p:oleObj>
              </mc:Choice>
              <mc:Fallback>
                <p:oleObj name="Equation" r:id="rId4" imgW="825480" imgH="266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3066" y="1182171"/>
                        <a:ext cx="213677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4E7FD8E5-6BB6-0E16-E807-B317FFD774D8}"/>
              </a:ext>
            </a:extLst>
          </p:cNvPr>
          <p:cNvGrpSpPr/>
          <p:nvPr/>
        </p:nvGrpSpPr>
        <p:grpSpPr>
          <a:xfrm>
            <a:off x="6250963" y="1217006"/>
            <a:ext cx="5067695" cy="1200329"/>
            <a:chOff x="1877621" y="5938535"/>
            <a:chExt cx="3705975" cy="12003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D02B61-AFF9-3FBF-A4CA-C3594DDF3403}"/>
                </a:ext>
              </a:extLst>
            </p:cNvPr>
            <p:cNvSpPr/>
            <p:nvPr/>
          </p:nvSpPr>
          <p:spPr>
            <a:xfrm>
              <a:off x="2371397" y="5938535"/>
              <a:ext cx="321219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630"/>
              <a:r>
                <a:rPr lang="en-US" sz="36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đơn</a:t>
              </a:r>
              <a:r>
                <a:rPr lang="en-US" sz="36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thức</a:t>
              </a:r>
              <a:r>
                <a:rPr lang="en-US" sz="36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thu</a:t>
              </a:r>
              <a:r>
                <a:rPr lang="en-US" sz="36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gọn</a:t>
              </a:r>
              <a:endParaRPr lang="en-US" sz="3600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09049A72-4C3F-006C-79C2-F7E9F5B48EAA}"/>
                </a:ext>
              </a:extLst>
            </p:cNvPr>
            <p:cNvSpPr/>
            <p:nvPr/>
          </p:nvSpPr>
          <p:spPr>
            <a:xfrm>
              <a:off x="1877621" y="6067378"/>
              <a:ext cx="493776" cy="357163"/>
            </a:xfrm>
            <a:prstGeom prst="rightArrow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CF1AF33-4626-2847-A651-C32245B5B483}"/>
              </a:ext>
            </a:extLst>
          </p:cNvPr>
          <p:cNvSpPr/>
          <p:nvPr/>
        </p:nvSpPr>
        <p:spPr>
          <a:xfrm>
            <a:off x="3783066" y="1145784"/>
            <a:ext cx="2319337" cy="757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E5AC1F-3422-7202-7AD2-860CBA068E94}"/>
              </a:ext>
            </a:extLst>
          </p:cNvPr>
          <p:cNvSpPr txBox="1"/>
          <p:nvPr/>
        </p:nvSpPr>
        <p:spPr>
          <a:xfrm>
            <a:off x="57667" y="-71650"/>
            <a:ext cx="372539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4B8931-044C-26D0-820D-BE3C4CAB26B3}"/>
              </a:ext>
            </a:extLst>
          </p:cNvPr>
          <p:cNvSpPr/>
          <p:nvPr/>
        </p:nvSpPr>
        <p:spPr>
          <a:xfrm>
            <a:off x="-37819" y="2782669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en-US" sz="36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Khái</a:t>
            </a:r>
            <a:r>
              <a:rPr lang="en-US" sz="36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niệm</a:t>
            </a:r>
            <a:endParaRPr lang="en-US" sz="36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4FEB4-82B9-62A4-E328-18E93745337B}"/>
              </a:ext>
            </a:extLst>
          </p:cNvPr>
          <p:cNvSpPr/>
          <p:nvPr/>
        </p:nvSpPr>
        <p:spPr>
          <a:xfrm>
            <a:off x="0" y="3560185"/>
            <a:ext cx="11958918" cy="2115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25000"/>
              </a:lnSpc>
              <a:spcAft>
                <a:spcPts val="0"/>
              </a:spcAft>
            </a:pPr>
            <a:r>
              <a:rPr lang="vi-VN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Đơn thức</a:t>
            </a:r>
            <a:r>
              <a:rPr 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thu gọn</a:t>
            </a:r>
            <a:r>
              <a:rPr lang="vi-VN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đơn thức chỉ gồm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hoặc có dạng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 của một số với những biến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biến chỉ xuất hiện một lần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đã được nâng lên lũy thừa với số mũ nguyên dương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7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9F9BE45-7B22-1194-B691-0351D19168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949317"/>
              </p:ext>
            </p:extLst>
          </p:nvPr>
        </p:nvGraphicFramePr>
        <p:xfrm>
          <a:off x="753840" y="92686"/>
          <a:ext cx="3284314" cy="75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3809" imgH="275976" progId="Equation.DSMT4">
                  <p:embed/>
                </p:oleObj>
              </mc:Choice>
              <mc:Fallback>
                <p:oleObj name="Equation" r:id="rId2" imgW="1103809" imgH="275976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9F9BE45-7B22-1194-B691-0351D19168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3840" y="92686"/>
                        <a:ext cx="3284314" cy="75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3266C70-8334-8653-BDFE-9112B2CF2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305179"/>
              </p:ext>
            </p:extLst>
          </p:nvPr>
        </p:nvGraphicFramePr>
        <p:xfrm>
          <a:off x="1050925" y="1081088"/>
          <a:ext cx="31289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279360" progId="Equation.DSMT4">
                  <p:embed/>
                </p:oleObj>
              </mc:Choice>
              <mc:Fallback>
                <p:oleObj name="Equation" r:id="rId4" imgW="1295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0925" y="1081088"/>
                        <a:ext cx="3128963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7CD172D-9049-0D28-9E58-FB1E14E93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775957"/>
              </p:ext>
            </p:extLst>
          </p:nvPr>
        </p:nvGraphicFramePr>
        <p:xfrm>
          <a:off x="1157149" y="1847337"/>
          <a:ext cx="1762189" cy="75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266400" progId="Equation.DSMT4">
                  <p:embed/>
                </p:oleObj>
              </mc:Choice>
              <mc:Fallback>
                <p:oleObj name="Equation" r:id="rId6" imgW="622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7149" y="1847337"/>
                        <a:ext cx="1762189" cy="75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6088F6F-46F8-91F5-504E-9A8743D106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320664"/>
              </p:ext>
            </p:extLst>
          </p:nvPr>
        </p:nvGraphicFramePr>
        <p:xfrm>
          <a:off x="1103266" y="3454677"/>
          <a:ext cx="2375258" cy="117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291960" progId="Equation.DSMT4">
                  <p:embed/>
                </p:oleObj>
              </mc:Choice>
              <mc:Fallback>
                <p:oleObj name="Equation" r:id="rId8" imgW="533160" imgH="291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49A935B-7F29-F69F-68C5-EB113A22B1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03266" y="3454677"/>
                        <a:ext cx="2375258" cy="117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A49AB14-456C-3E9B-3723-900BC7D3F0F0}"/>
              </a:ext>
            </a:extLst>
          </p:cNvPr>
          <p:cNvGrpSpPr/>
          <p:nvPr/>
        </p:nvGrpSpPr>
        <p:grpSpPr>
          <a:xfrm>
            <a:off x="1098269" y="2791211"/>
            <a:ext cx="1310894" cy="853502"/>
            <a:chOff x="4608980" y="633227"/>
            <a:chExt cx="1369418" cy="9893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6F37C3C-C8F0-E97F-7C18-96179603383D}"/>
                </a:ext>
              </a:extLst>
            </p:cNvPr>
            <p:cNvCxnSpPr>
              <a:cxnSpLocks/>
            </p:cNvCxnSpPr>
            <p:nvPr/>
          </p:nvCxnSpPr>
          <p:spPr>
            <a:xfrm>
              <a:off x="5378824" y="1156447"/>
              <a:ext cx="0" cy="4661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643C8A-B1EA-BEA0-DB58-14608F1D1A5F}"/>
                </a:ext>
              </a:extLst>
            </p:cNvPr>
            <p:cNvSpPr txBox="1"/>
            <p:nvPr/>
          </p:nvSpPr>
          <p:spPr>
            <a:xfrm>
              <a:off x="4608980" y="633227"/>
              <a:ext cx="1369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00FF"/>
                  </a:solidFill>
                </a:rPr>
                <a:t>Hệ</a:t>
              </a:r>
              <a:r>
                <a:rPr lang="en-US" sz="3200" dirty="0">
                  <a:solidFill>
                    <a:srgbClr val="0000FF"/>
                  </a:solidFill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</a:rPr>
                <a:t>số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3ED506-A0C2-7C34-A247-2E88FDC38332}"/>
              </a:ext>
            </a:extLst>
          </p:cNvPr>
          <p:cNvGrpSpPr/>
          <p:nvPr/>
        </p:nvGrpSpPr>
        <p:grpSpPr>
          <a:xfrm>
            <a:off x="2395997" y="4626864"/>
            <a:ext cx="2043953" cy="1068452"/>
            <a:chOff x="5953686" y="2680447"/>
            <a:chExt cx="2043953" cy="10684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6248AA-1CA4-21D6-0D0E-7D5202330A69}"/>
                </a:ext>
              </a:extLst>
            </p:cNvPr>
            <p:cNvSpPr txBox="1"/>
            <p:nvPr/>
          </p:nvSpPr>
          <p:spPr>
            <a:xfrm>
              <a:off x="5953686" y="3164124"/>
              <a:ext cx="20439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accent2"/>
                  </a:solidFill>
                </a:rPr>
                <a:t>Phần</a:t>
              </a:r>
              <a:r>
                <a:rPr lang="en-US" sz="3200" dirty="0">
                  <a:solidFill>
                    <a:schemeClr val="accent2"/>
                  </a:solidFill>
                </a:rPr>
                <a:t> </a:t>
              </a:r>
              <a:r>
                <a:rPr lang="en-US" sz="3200" dirty="0" err="1">
                  <a:solidFill>
                    <a:schemeClr val="accent2"/>
                  </a:solidFill>
                </a:rPr>
                <a:t>biến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206B40F-2631-D503-D897-5F7E29F115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3906" y="2680447"/>
              <a:ext cx="0" cy="5199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8BB1E2D-E47B-631E-C103-B0A3BD278367}"/>
              </a:ext>
            </a:extLst>
          </p:cNvPr>
          <p:cNvSpPr txBox="1"/>
          <p:nvPr/>
        </p:nvSpPr>
        <p:spPr>
          <a:xfrm>
            <a:off x="4690950" y="525162"/>
            <a:ext cx="7305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</a:rPr>
              <a:t>Tổng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số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mũ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của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các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biến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đơn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</a:t>
            </a:r>
            <a:r>
              <a:rPr lang="en-US" sz="3000" dirty="0" err="1"/>
              <a:t>thu</a:t>
            </a:r>
            <a:r>
              <a:rPr lang="en-US" sz="3000" dirty="0"/>
              <a:t> </a:t>
            </a:r>
            <a:r>
              <a:rPr lang="en-US" sz="3000" dirty="0" err="1"/>
              <a:t>gọn</a:t>
            </a:r>
            <a:r>
              <a:rPr lang="en-US" sz="3000" dirty="0"/>
              <a:t> </a:t>
            </a:r>
            <a:r>
              <a:rPr lang="en-US" sz="3000" dirty="0" err="1"/>
              <a:t>với</a:t>
            </a:r>
            <a:r>
              <a:rPr lang="en-US" sz="3000" dirty="0"/>
              <a:t> </a:t>
            </a:r>
            <a:r>
              <a:rPr lang="en-US" sz="3000" dirty="0" err="1">
                <a:solidFill>
                  <a:srgbClr val="FF0000"/>
                </a:solidFill>
              </a:rPr>
              <a:t>hệ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số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khác</a:t>
            </a:r>
            <a:r>
              <a:rPr lang="en-US" sz="3000" dirty="0">
                <a:solidFill>
                  <a:srgbClr val="FF0000"/>
                </a:solidFill>
              </a:rPr>
              <a:t> 0 </a:t>
            </a:r>
            <a:r>
              <a:rPr lang="en-US" sz="3000" dirty="0" err="1"/>
              <a:t>gọi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bậc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đơn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B3FBB7-54AC-7368-967E-DEF787AEFBF4}"/>
              </a:ext>
            </a:extLst>
          </p:cNvPr>
          <p:cNvGrpSpPr/>
          <p:nvPr/>
        </p:nvGrpSpPr>
        <p:grpSpPr>
          <a:xfrm>
            <a:off x="990004" y="2791211"/>
            <a:ext cx="2838317" cy="2136758"/>
            <a:chOff x="4749830" y="2503908"/>
            <a:chExt cx="2838317" cy="213675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61419A9-998F-3256-ECFE-7FE90C6CE796}"/>
                </a:ext>
              </a:extLst>
            </p:cNvPr>
            <p:cNvGrpSpPr/>
            <p:nvPr/>
          </p:nvGrpSpPr>
          <p:grpSpPr>
            <a:xfrm>
              <a:off x="4749830" y="2503908"/>
              <a:ext cx="2838317" cy="1316948"/>
              <a:chOff x="4749830" y="2503908"/>
              <a:chExt cx="2838317" cy="131694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108A1B-4F9A-B2C7-1E72-9334A1C906AA}"/>
                  </a:ext>
                </a:extLst>
              </p:cNvPr>
              <p:cNvSpPr txBox="1"/>
              <p:nvPr/>
            </p:nvSpPr>
            <p:spPr>
              <a:xfrm>
                <a:off x="4749830" y="2503908"/>
                <a:ext cx="207965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/>
                  <a:t>Hệ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: -6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71141B-8740-FE63-836D-FEB16ACB3826}"/>
                  </a:ext>
                </a:extLst>
              </p:cNvPr>
              <p:cNvGrpSpPr/>
              <p:nvPr/>
            </p:nvGrpSpPr>
            <p:grpSpPr>
              <a:xfrm>
                <a:off x="4749830" y="3247852"/>
                <a:ext cx="2838317" cy="573004"/>
                <a:chOff x="4448902" y="3429000"/>
                <a:chExt cx="2838317" cy="573004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AD64263-6F6F-BA30-6D7C-DF3DD3944354}"/>
                    </a:ext>
                  </a:extLst>
                </p:cNvPr>
                <p:cNvSpPr txBox="1"/>
                <p:nvPr/>
              </p:nvSpPr>
              <p:spPr>
                <a:xfrm>
                  <a:off x="4448902" y="3443642"/>
                  <a:ext cx="229255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 err="1"/>
                    <a:t>Phần</a:t>
                  </a:r>
                  <a:r>
                    <a:rPr lang="en-US" sz="3000" dirty="0"/>
                    <a:t> </a:t>
                  </a:r>
                  <a:r>
                    <a:rPr lang="en-US" sz="3000" dirty="0" err="1"/>
                    <a:t>biến</a:t>
                  </a:r>
                  <a:r>
                    <a:rPr lang="en-US" sz="3000" dirty="0"/>
                    <a:t> </a:t>
                  </a:r>
                  <a:r>
                    <a:rPr lang="en-US" sz="3000" dirty="0" err="1"/>
                    <a:t>là</a:t>
                  </a:r>
                  <a:r>
                    <a:rPr lang="en-US" sz="3000" dirty="0"/>
                    <a:t>: </a:t>
                  </a:r>
                </a:p>
              </p:txBody>
            </p:sp>
            <p:graphicFrame>
              <p:nvGraphicFramePr>
                <p:cNvPr id="20" name="Object 19">
                  <a:extLst>
                    <a:ext uri="{FF2B5EF4-FFF2-40B4-BE49-F238E27FC236}">
                      <a16:creationId xmlns:a16="http://schemas.microsoft.com/office/drawing/2014/main" id="{2F371CA9-A9CA-9DDB-88A5-7DA58E6DA8C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40856609"/>
                    </p:ext>
                  </p:extLst>
                </p:nvPr>
              </p:nvGraphicFramePr>
              <p:xfrm>
                <a:off x="6647514" y="3429000"/>
                <a:ext cx="639705" cy="5730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291960" imgH="266400" progId="Equation.DSMT4">
                        <p:embed/>
                      </p:oleObj>
                    </mc:Choice>
                    <mc:Fallback>
                      <p:oleObj name="Equation" r:id="rId10" imgW="291960" imgH="266400" progId="Equation.DSMT4">
                        <p:embed/>
                        <p:pic>
                          <p:nvPicPr>
                            <p:cNvPr id="18" name="Object 17">
                              <a:extLst>
                                <a:ext uri="{FF2B5EF4-FFF2-40B4-BE49-F238E27FC236}">
                                  <a16:creationId xmlns:a16="http://schemas.microsoft.com/office/drawing/2014/main" id="{862C9D0C-4A39-3DF5-03C1-6F88F2BA6F21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647514" y="3429000"/>
                              <a:ext cx="639705" cy="57300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0FB7E0-15D6-CA59-0599-97C7D7A1D9F4}"/>
                </a:ext>
              </a:extLst>
            </p:cNvPr>
            <p:cNvSpPr txBox="1"/>
            <p:nvPr/>
          </p:nvSpPr>
          <p:spPr>
            <a:xfrm>
              <a:off x="4749830" y="4086668"/>
              <a:ext cx="20812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/>
                <a:t>Bậc</a:t>
              </a:r>
              <a:r>
                <a:rPr lang="en-US" sz="3000" dirty="0"/>
                <a:t> </a:t>
              </a:r>
              <a:r>
                <a:rPr lang="en-US" sz="3000" dirty="0" err="1"/>
                <a:t>là</a:t>
              </a:r>
              <a:r>
                <a:rPr lang="en-US" sz="3000" dirty="0"/>
                <a:t>: 4</a:t>
              </a:r>
            </a:p>
          </p:txBody>
        </p:sp>
      </p:grp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680B9F18-29E4-9098-6193-AADC3F423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501756"/>
              </p:ext>
            </p:extLst>
          </p:nvPr>
        </p:nvGraphicFramePr>
        <p:xfrm>
          <a:off x="6834066" y="212910"/>
          <a:ext cx="21367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480" imgH="266400" progId="Equation.DSMT4">
                  <p:embed/>
                </p:oleObj>
              </mc:Choice>
              <mc:Fallback>
                <p:oleObj name="Equation" r:id="rId12" imgW="825480" imgH="266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34066" y="212910"/>
                        <a:ext cx="213677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5E5008F7-511A-E641-63A3-9B0FACDB6A97}"/>
              </a:ext>
            </a:extLst>
          </p:cNvPr>
          <p:cNvSpPr txBox="1"/>
          <p:nvPr/>
        </p:nvSpPr>
        <p:spPr>
          <a:xfrm>
            <a:off x="6229813" y="956376"/>
            <a:ext cx="2079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Hệ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 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6410FA-36AA-A1F2-AD65-BE7B249854E4}"/>
              </a:ext>
            </a:extLst>
          </p:cNvPr>
          <p:cNvGrpSpPr/>
          <p:nvPr/>
        </p:nvGrpSpPr>
        <p:grpSpPr>
          <a:xfrm>
            <a:off x="6229812" y="1552654"/>
            <a:ext cx="3044332" cy="574362"/>
            <a:chOff x="8952596" y="3471280"/>
            <a:chExt cx="3044332" cy="5743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1A7579-603D-5BFD-A9E2-D9E2C7FAD88B}"/>
                </a:ext>
              </a:extLst>
            </p:cNvPr>
            <p:cNvSpPr txBox="1"/>
            <p:nvPr/>
          </p:nvSpPr>
          <p:spPr>
            <a:xfrm>
              <a:off x="8952596" y="3491644"/>
              <a:ext cx="22925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/>
                <a:t>Phần</a:t>
              </a:r>
              <a:r>
                <a:rPr lang="en-US" sz="3000" dirty="0"/>
                <a:t> </a:t>
              </a:r>
              <a:r>
                <a:rPr lang="en-US" sz="3000" dirty="0" err="1"/>
                <a:t>biến</a:t>
              </a:r>
              <a:r>
                <a:rPr lang="en-US" sz="3000" dirty="0"/>
                <a:t> </a:t>
              </a:r>
              <a:r>
                <a:rPr lang="en-US" sz="3000" dirty="0" err="1"/>
                <a:t>là</a:t>
              </a:r>
              <a:r>
                <a:rPr lang="en-US" sz="3000" dirty="0"/>
                <a:t>: </a:t>
              </a:r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B4181B41-93C1-26FF-00F7-011842F0D21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2918500"/>
                </p:ext>
              </p:extLst>
            </p:nvPr>
          </p:nvGraphicFramePr>
          <p:xfrm>
            <a:off x="11048223" y="3471280"/>
            <a:ext cx="948705" cy="569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44240" imgH="266400" progId="Equation.DSMT4">
                    <p:embed/>
                  </p:oleObj>
                </mc:Choice>
                <mc:Fallback>
                  <p:oleObj name="Equation" r:id="rId14" imgW="44424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1048223" y="3471280"/>
                          <a:ext cx="948705" cy="5692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B62D65-9BC3-5C98-FB9B-53A5987B8290}"/>
              </a:ext>
            </a:extLst>
          </p:cNvPr>
          <p:cNvSpPr txBox="1"/>
          <p:nvPr/>
        </p:nvSpPr>
        <p:spPr>
          <a:xfrm>
            <a:off x="6248057" y="2337904"/>
            <a:ext cx="2079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Bậc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 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D8967FB-E43D-5C89-C4FF-50F4DB9056A4}"/>
              </a:ext>
            </a:extLst>
          </p:cNvPr>
          <p:cNvCxnSpPr/>
          <p:nvPr/>
        </p:nvCxnSpPr>
        <p:spPr>
          <a:xfrm>
            <a:off x="5503985" y="0"/>
            <a:ext cx="89991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6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07555" y="335507"/>
            <a:ext cx="557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Đơn thức một biến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58564" y="1193155"/>
            <a:ext cx="2064410" cy="378570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2082045" y="87857"/>
            <a:ext cx="9832049" cy="6303978"/>
          </a:xfrm>
          <a:prstGeom prst="wedgeRoundRectCallout">
            <a:avLst>
              <a:gd name="adj1" fmla="val -51218"/>
              <a:gd name="adj2" fmla="val -2720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330218"/>
              </p:ext>
            </p:extLst>
          </p:nvPr>
        </p:nvGraphicFramePr>
        <p:xfrm>
          <a:off x="5545072" y="1665753"/>
          <a:ext cx="956578" cy="972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5862" imgH="266621" progId="Equation.DSMT4">
                  <p:embed/>
                </p:oleObj>
              </mc:Choice>
              <mc:Fallback>
                <p:oleObj name="Equation" r:id="rId3" imgW="275862" imgH="266621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5072" y="1665753"/>
                        <a:ext cx="956578" cy="972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30EC38D-DF5A-A485-89DC-DF6C69D730DF}"/>
              </a:ext>
            </a:extLst>
          </p:cNvPr>
          <p:cNvGrpSpPr/>
          <p:nvPr/>
        </p:nvGrpSpPr>
        <p:grpSpPr>
          <a:xfrm>
            <a:off x="2373239" y="198852"/>
            <a:ext cx="9540855" cy="3123361"/>
            <a:chOff x="2373239" y="198852"/>
            <a:chExt cx="9540855" cy="3123361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5680595"/>
                </p:ext>
              </p:extLst>
            </p:nvPr>
          </p:nvGraphicFramePr>
          <p:xfrm>
            <a:off x="10556497" y="1760532"/>
            <a:ext cx="1357597" cy="81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66125" imgH="266621" progId="Equation.DSMT4">
                    <p:embed/>
                  </p:oleObj>
                </mc:Choice>
                <mc:Fallback>
                  <p:oleObj name="Equation" r:id="rId5" imgW="466125" imgH="266621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556497" y="1760532"/>
                          <a:ext cx="1357597" cy="816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9AE8A35-5F18-E3AE-1C6E-4EAD041EFB5A}"/>
                </a:ext>
              </a:extLst>
            </p:cNvPr>
            <p:cNvSpPr txBox="1"/>
            <p:nvPr/>
          </p:nvSpPr>
          <p:spPr>
            <a:xfrm>
              <a:off x="2373239" y="198852"/>
              <a:ext cx="9081601" cy="312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</a:rPr>
                <a:t>Chú</a:t>
              </a:r>
              <a:r>
                <a:rPr lang="en-US" sz="3600" b="1" dirty="0">
                  <a:solidFill>
                    <a:srgbClr val="FF0000"/>
                  </a:solidFill>
                </a:rPr>
                <a:t> ý</a:t>
              </a:r>
            </a:p>
            <a:p>
              <a:r>
                <a:rPr lang="en-US" sz="3600" dirty="0"/>
                <a:t>* </a:t>
              </a:r>
              <a:r>
                <a:rPr lang="en-US" sz="3600" dirty="0" err="1"/>
                <a:t>Với</a:t>
              </a:r>
              <a:r>
                <a:rPr lang="en-US" sz="3600" dirty="0"/>
                <a:t> </a:t>
              </a:r>
              <a:r>
                <a:rPr lang="en-US" sz="3600" dirty="0" err="1"/>
                <a:t>các</a:t>
              </a:r>
              <a:r>
                <a:rPr lang="en-US" sz="3600" dirty="0"/>
                <a:t> </a:t>
              </a:r>
              <a:r>
                <a:rPr lang="en-US" sz="3600" dirty="0" err="1"/>
                <a:t>đơn</a:t>
              </a:r>
              <a:r>
                <a:rPr lang="en-US" sz="3600" dirty="0"/>
                <a:t> </a:t>
              </a:r>
              <a:r>
                <a:rPr lang="en-US" sz="3600" dirty="0" err="1"/>
                <a:t>thức</a:t>
              </a:r>
              <a:r>
                <a:rPr lang="en-US" sz="3600" dirty="0"/>
                <a:t> </a:t>
              </a:r>
              <a:r>
                <a:rPr lang="en-US" sz="3600" dirty="0" err="1"/>
                <a:t>có</a:t>
              </a:r>
              <a:r>
                <a:rPr lang="en-US" sz="3600" dirty="0"/>
                <a:t> </a:t>
              </a:r>
              <a:r>
                <a:rPr lang="en-US" sz="3600" dirty="0" err="1"/>
                <a:t>hệ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là</a:t>
              </a:r>
              <a:r>
                <a:rPr lang="en-US" sz="3600" dirty="0"/>
                <a:t> +1 hay -1, ta </a:t>
              </a:r>
              <a:r>
                <a:rPr lang="en-US" sz="3600" dirty="0" err="1"/>
                <a:t>không</a:t>
              </a:r>
              <a:r>
                <a:rPr lang="en-US" sz="3600" dirty="0"/>
                <a:t> </a:t>
              </a:r>
              <a:r>
                <a:rPr lang="en-US" sz="3600" dirty="0" err="1"/>
                <a:t>viết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1</a:t>
              </a:r>
            </a:p>
            <a:p>
              <a:r>
                <a:rPr lang="en-US" sz="3600" dirty="0" err="1"/>
                <a:t>Ví</a:t>
              </a:r>
              <a:r>
                <a:rPr lang="en-US" sz="3600" dirty="0"/>
                <a:t> </a:t>
              </a:r>
              <a:r>
                <a:rPr lang="en-US" sz="3600" dirty="0" err="1"/>
                <a:t>dụ</a:t>
              </a:r>
              <a:r>
                <a:rPr lang="en-US" sz="3600" dirty="0"/>
                <a:t>: </a:t>
              </a:r>
              <a:r>
                <a:rPr lang="en-US" sz="3600" dirty="0" err="1"/>
                <a:t>Đơn</a:t>
              </a:r>
              <a:r>
                <a:rPr lang="en-US" sz="3600" dirty="0"/>
                <a:t> </a:t>
              </a:r>
              <a:r>
                <a:rPr lang="en-US" sz="3600" dirty="0" err="1"/>
                <a:t>thức</a:t>
              </a:r>
              <a:r>
                <a:rPr lang="en-US" sz="3600" dirty="0"/>
                <a:t>        </a:t>
              </a:r>
              <a:r>
                <a:rPr lang="en-US" sz="3600" dirty="0" err="1"/>
                <a:t>có</a:t>
              </a:r>
              <a:r>
                <a:rPr lang="en-US" sz="3600" dirty="0"/>
                <a:t> </a:t>
              </a:r>
              <a:r>
                <a:rPr lang="en-US" sz="3600" dirty="0" err="1"/>
                <a:t>hệ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là</a:t>
              </a:r>
              <a:r>
                <a:rPr lang="en-US" sz="3600" dirty="0"/>
                <a:t> 1; </a:t>
              </a:r>
              <a:r>
                <a:rPr lang="en-US" sz="3600" dirty="0" err="1"/>
                <a:t>đơn</a:t>
              </a:r>
              <a:r>
                <a:rPr lang="en-US" sz="3600" dirty="0"/>
                <a:t> </a:t>
              </a:r>
              <a:r>
                <a:rPr lang="en-US" sz="3600" dirty="0" err="1"/>
                <a:t>thức</a:t>
              </a:r>
              <a:r>
                <a:rPr lang="en-US" sz="3600" dirty="0"/>
                <a:t>          </a:t>
              </a:r>
              <a:r>
                <a:rPr lang="en-US" sz="3600" dirty="0" err="1"/>
                <a:t>có</a:t>
              </a:r>
              <a:r>
                <a:rPr lang="en-US" sz="3600" dirty="0"/>
                <a:t> </a:t>
              </a:r>
              <a:r>
                <a:rPr lang="en-US" sz="3600" dirty="0" err="1"/>
                <a:t>hệ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là</a:t>
              </a:r>
              <a:r>
                <a:rPr lang="en-US" sz="3600" dirty="0"/>
                <a:t> -1.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B11C9C9-2082-BF5E-4E05-91424300F9FB}"/>
              </a:ext>
            </a:extLst>
          </p:cNvPr>
          <p:cNvSpPr txBox="1"/>
          <p:nvPr/>
        </p:nvSpPr>
        <p:spPr>
          <a:xfrm>
            <a:off x="2373239" y="3535788"/>
            <a:ext cx="905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*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0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thu</a:t>
            </a:r>
            <a:r>
              <a:rPr lang="en-US" sz="3600" dirty="0"/>
              <a:t> </a:t>
            </a:r>
            <a:r>
              <a:rPr lang="en-US" sz="3600" dirty="0" err="1"/>
              <a:t>gọn</a:t>
            </a:r>
            <a:r>
              <a:rPr lang="en-US" sz="3600" dirty="0"/>
              <a:t> </a:t>
            </a:r>
            <a:r>
              <a:rPr lang="en-US" sz="3600" dirty="0" err="1"/>
              <a:t>bậc</a:t>
            </a:r>
            <a:r>
              <a:rPr lang="en-US" sz="3600" dirty="0"/>
              <a:t> 0.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D559C-F6D6-4440-7315-79BDF76109D0}"/>
              </a:ext>
            </a:extLst>
          </p:cNvPr>
          <p:cNvSpPr txBox="1"/>
          <p:nvPr/>
        </p:nvSpPr>
        <p:spPr>
          <a:xfrm>
            <a:off x="2373239" y="4503754"/>
            <a:ext cx="9325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* </a:t>
            </a:r>
            <a:r>
              <a:rPr lang="en-US" sz="3600" dirty="0" err="1"/>
              <a:t>Số</a:t>
            </a:r>
            <a:r>
              <a:rPr lang="en-US" sz="3600" dirty="0"/>
              <a:t> 0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coi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. </a:t>
            </a:r>
            <a:r>
              <a:rPr lang="en-US" sz="3600" dirty="0" err="1"/>
              <a:t>Nó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bậc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963607"/>
      </p:ext>
    </p:extLst>
  </p:cSld>
  <p:clrMapOvr>
    <a:masterClrMapping/>
  </p:clrMapOvr>
  <p:transition spd="med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43514" y="293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742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258A91-FA7B-9F9E-D513-20A0DA8584EF}"/>
              </a:ext>
            </a:extLst>
          </p:cNvPr>
          <p:cNvSpPr txBox="1"/>
          <p:nvPr/>
        </p:nvSpPr>
        <p:spPr>
          <a:xfrm>
            <a:off x="5696282" y="6679883"/>
            <a:ext cx="292068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">
                <a:solidFill>
                  <a:schemeClr val="bg1"/>
                </a:solidFill>
              </a:rPr>
              <a:t>ID 2223 GA GV010</a:t>
            </a:r>
          </a:p>
        </p:txBody>
      </p:sp>
      <p:pic>
        <p:nvPicPr>
          <p:cNvPr id="29" name="Picture 28"/>
          <p:cNvPicPr/>
          <p:nvPr/>
        </p:nvPicPr>
        <p:blipFill>
          <a:blip r:embed="rId4"/>
          <a:stretch>
            <a:fillRect/>
          </a:stretch>
        </p:blipFill>
        <p:spPr>
          <a:xfrm>
            <a:off x="443514" y="191037"/>
            <a:ext cx="574682" cy="513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8196" y="219729"/>
            <a:ext cx="95397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Cho biết phần hệ số, phần biến và bậc của mỗi đơn thức sau:</a:t>
            </a:r>
            <a:endParaRPr lang="en-US" sz="3000" dirty="0"/>
          </a:p>
        </p:txBody>
      </p:sp>
      <p:sp>
        <p:nvSpPr>
          <p:cNvPr id="45" name="Rectangle 44"/>
          <p:cNvSpPr/>
          <p:nvPr/>
        </p:nvSpPr>
        <p:spPr>
          <a:xfrm>
            <a:off x="2123393" y="191756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 thức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70647" y="1906098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 số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20830" y="1917560"/>
            <a:ext cx="1733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 biến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311137" y="1927217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BFEF18-4913-88EB-F156-E2ABEB87B6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032403"/>
              </p:ext>
            </p:extLst>
          </p:nvPr>
        </p:nvGraphicFramePr>
        <p:xfrm>
          <a:off x="947738" y="703263"/>
          <a:ext cx="97869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03360" imgH="444240" progId="Equation.DSMT4">
                  <p:embed/>
                </p:oleObj>
              </mc:Choice>
              <mc:Fallback>
                <p:oleObj name="Equation" r:id="rId5" imgW="420336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1BFEF18-4913-88EB-F156-E2ABEB87B6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7738" y="703263"/>
                        <a:ext cx="9786937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E25ED78-9FF0-0C91-1D48-6F2E5F3E367E}"/>
              </a:ext>
            </a:extLst>
          </p:cNvPr>
          <p:cNvSpPr txBox="1"/>
          <p:nvPr/>
        </p:nvSpPr>
        <p:spPr>
          <a:xfrm>
            <a:off x="206114" y="1621457"/>
            <a:ext cx="11564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+mj-lt"/>
              </a:rPr>
              <a:t>TRÒ CHƠI TIẾP SỨC</a:t>
            </a:r>
          </a:p>
          <a:p>
            <a:r>
              <a:rPr lang="en-US" sz="3000" b="1" dirty="0">
                <a:solidFill>
                  <a:srgbClr val="0000FF"/>
                </a:solidFill>
                <a:latin typeface="+mj-lt"/>
              </a:rPr>
              <a:t>LUẬT CHƠI</a:t>
            </a:r>
            <a:r>
              <a:rPr lang="en-US" sz="3000" dirty="0">
                <a:latin typeface="+mj-lt"/>
              </a:rPr>
              <a:t>:</a:t>
            </a:r>
          </a:p>
          <a:p>
            <a:r>
              <a:rPr lang="en-US" sz="3000" dirty="0" err="1">
                <a:latin typeface="+mj-lt"/>
              </a:rPr>
              <a:t>Mỗi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đội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chơi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gồm</a:t>
            </a:r>
            <a:r>
              <a:rPr lang="en-US" sz="3000" dirty="0">
                <a:latin typeface="+mj-lt"/>
              </a:rPr>
              <a:t> 5 </a:t>
            </a:r>
            <a:r>
              <a:rPr lang="en-US" sz="3000" dirty="0" err="1">
                <a:latin typeface="+mj-lt"/>
              </a:rPr>
              <a:t>thành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viên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xếp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thành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một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hàng</a:t>
            </a:r>
            <a:r>
              <a:rPr lang="en-US" sz="3000" dirty="0">
                <a:latin typeface="+mj-lt"/>
              </a:rPr>
              <a:t>. </a:t>
            </a:r>
            <a:r>
              <a:rPr lang="en-US" sz="3000" dirty="0" err="1">
                <a:latin typeface="+mj-lt"/>
              </a:rPr>
              <a:t>Người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thứ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nhất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của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mỗi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đội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sẽ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điền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kết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quả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của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dòng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thứ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nhất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sau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đó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nhanh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nhẹn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truyền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bút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cho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người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tiếp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theo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 err="1">
                <a:latin typeface="+mj-lt"/>
              </a:rPr>
              <a:t>quá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trình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diễn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ra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tương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tự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cho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đến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khi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làm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hết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hàng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cuối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cùng</a:t>
            </a:r>
            <a:r>
              <a:rPr lang="en-US" sz="3000" dirty="0">
                <a:latin typeface="+mj-lt"/>
              </a:rPr>
              <a:t>. </a:t>
            </a:r>
            <a:r>
              <a:rPr lang="en-US" sz="3000" dirty="0" err="1">
                <a:latin typeface="+mj-lt"/>
              </a:rPr>
              <a:t>Người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sau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có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thể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sửa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lỗi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cho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người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trước</a:t>
            </a:r>
            <a:r>
              <a:rPr lang="en-US" sz="3000" dirty="0">
                <a:latin typeface="+mj-lt"/>
              </a:rPr>
              <a:t>.</a:t>
            </a:r>
          </a:p>
          <a:p>
            <a:r>
              <a:rPr lang="en-US" sz="3000" dirty="0" err="1">
                <a:latin typeface="+mj-lt"/>
              </a:rPr>
              <a:t>Đội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nào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làm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đúng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 err="1">
                <a:latin typeface="+mj-lt"/>
              </a:rPr>
              <a:t>nhanh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hơn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thì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đội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đó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chiến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thắng</a:t>
            </a:r>
            <a:r>
              <a:rPr lang="en-US" sz="3000" dirty="0">
                <a:latin typeface="+mj-lt"/>
              </a:rPr>
              <a:t>.</a:t>
            </a:r>
          </a:p>
        </p:txBody>
      </p:sp>
      <p:pic>
        <p:nvPicPr>
          <p:cNvPr id="4" name="2 p">
            <a:hlinkClick r:id="" action="ppaction://media"/>
            <a:extLst>
              <a:ext uri="{FF2B5EF4-FFF2-40B4-BE49-F238E27FC236}">
                <a16:creationId xmlns:a16="http://schemas.microsoft.com/office/drawing/2014/main" id="{5B57C344-9D04-A007-1051-6578F59347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49729" y="4097958"/>
            <a:ext cx="4142271" cy="2621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9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43514" y="293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742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258A91-FA7B-9F9E-D513-20A0DA8584EF}"/>
              </a:ext>
            </a:extLst>
          </p:cNvPr>
          <p:cNvSpPr txBox="1"/>
          <p:nvPr/>
        </p:nvSpPr>
        <p:spPr>
          <a:xfrm>
            <a:off x="5696282" y="6679883"/>
            <a:ext cx="292068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">
                <a:solidFill>
                  <a:schemeClr val="bg1"/>
                </a:solidFill>
              </a:rPr>
              <a:t>ID 2223 GA GV010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123393" y="191756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 thức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70647" y="1906098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 số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220830" y="1917560"/>
            <a:ext cx="1733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 biến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311137" y="1927217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F69B5476-5350-5BF9-C12A-EA549DABE8C8}"/>
              </a:ext>
            </a:extLst>
          </p:cNvPr>
          <p:cNvGraphicFramePr>
            <a:graphicFrameLocks noGrp="1"/>
          </p:cNvGraphicFramePr>
          <p:nvPr/>
        </p:nvGraphicFramePr>
        <p:xfrm>
          <a:off x="729366" y="941099"/>
          <a:ext cx="10746356" cy="5560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589">
                  <a:extLst>
                    <a:ext uri="{9D8B030D-6E8A-4147-A177-3AD203B41FA5}">
                      <a16:colId xmlns:a16="http://schemas.microsoft.com/office/drawing/2014/main" val="3289143440"/>
                    </a:ext>
                  </a:extLst>
                </a:gridCol>
                <a:gridCol w="2686589">
                  <a:extLst>
                    <a:ext uri="{9D8B030D-6E8A-4147-A177-3AD203B41FA5}">
                      <a16:colId xmlns:a16="http://schemas.microsoft.com/office/drawing/2014/main" val="2798179334"/>
                    </a:ext>
                  </a:extLst>
                </a:gridCol>
                <a:gridCol w="2686589">
                  <a:extLst>
                    <a:ext uri="{9D8B030D-6E8A-4147-A177-3AD203B41FA5}">
                      <a16:colId xmlns:a16="http://schemas.microsoft.com/office/drawing/2014/main" val="2752199788"/>
                    </a:ext>
                  </a:extLst>
                </a:gridCol>
                <a:gridCol w="2686589">
                  <a:extLst>
                    <a:ext uri="{9D8B030D-6E8A-4147-A177-3AD203B41FA5}">
                      <a16:colId xmlns:a16="http://schemas.microsoft.com/office/drawing/2014/main" val="1017941077"/>
                    </a:ext>
                  </a:extLst>
                </a:gridCol>
              </a:tblGrid>
              <a:tr h="830117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THỨC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SỐ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BIẾN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723991"/>
                  </a:ext>
                </a:extLst>
              </a:tr>
              <a:tr h="8502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59224"/>
                  </a:ext>
                </a:extLst>
              </a:tr>
              <a:tr h="10535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19936"/>
                  </a:ext>
                </a:extLst>
              </a:tr>
              <a:tr h="8838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631667"/>
                  </a:ext>
                </a:extLst>
              </a:tr>
              <a:tr h="9712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912059"/>
                  </a:ext>
                </a:extLst>
              </a:tr>
              <a:tr h="97125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25835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148EE581-9FE7-81DF-C109-D4134CEE766D}"/>
              </a:ext>
            </a:extLst>
          </p:cNvPr>
          <p:cNvGrpSpPr/>
          <p:nvPr/>
        </p:nvGrpSpPr>
        <p:grpSpPr>
          <a:xfrm>
            <a:off x="1093784" y="1949514"/>
            <a:ext cx="1843293" cy="4421547"/>
            <a:chOff x="1093784" y="1949514"/>
            <a:chExt cx="1843293" cy="4421547"/>
          </a:xfrm>
        </p:grpSpPr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37DF4200-3075-127A-459B-892630501C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5753" y="1949514"/>
            <a:ext cx="989429" cy="5387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68140" imgH="215806" progId="Equation.DSMT4">
                    <p:embed/>
                  </p:oleObj>
                </mc:Choice>
                <mc:Fallback>
                  <p:oleObj name="Equation" r:id="rId2" imgW="368140" imgH="215806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37DF4200-3075-127A-459B-892630501C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5753" y="1949514"/>
                          <a:ext cx="989429" cy="53874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AF305C16-3A14-CE9E-474F-51A3AF9A80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78601" y="2690433"/>
            <a:ext cx="1119537" cy="943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96641" imgH="444307" progId="Equation.DSMT4">
                    <p:embed/>
                  </p:oleObj>
                </mc:Choice>
                <mc:Fallback>
                  <p:oleObj name="Equation" r:id="rId4" imgW="596641" imgH="444307" progId="Equation.DSMT4">
                    <p:embed/>
                    <p:pic>
                      <p:nvPicPr>
                        <p:cNvPr id="22" name="Object 21">
                          <a:extLst>
                            <a:ext uri="{FF2B5EF4-FFF2-40B4-BE49-F238E27FC236}">
                              <a16:creationId xmlns:a16="http://schemas.microsoft.com/office/drawing/2014/main" id="{AF305C16-3A14-CE9E-474F-51A3AF9A80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8601" y="2690433"/>
                          <a:ext cx="1119537" cy="9438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26B123C3-8B18-ABAB-D6CB-C59B541C05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3784" y="3862183"/>
            <a:ext cx="1843293" cy="655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36280" imgH="266584" progId="Equation.DSMT4">
                    <p:embed/>
                  </p:oleObj>
                </mc:Choice>
                <mc:Fallback>
                  <p:oleObj name="Equation" r:id="rId6" imgW="736280" imgH="266584" progId="Equation.DSMT4">
                    <p:embed/>
                    <p:pic>
                      <p:nvPicPr>
                        <p:cNvPr id="23" name="Object 22">
                          <a:extLst>
                            <a:ext uri="{FF2B5EF4-FFF2-40B4-BE49-F238E27FC236}">
                              <a16:creationId xmlns:a16="http://schemas.microsoft.com/office/drawing/2014/main" id="{26B123C3-8B18-ABAB-D6CB-C59B541C05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784" y="3862183"/>
                          <a:ext cx="1843293" cy="6558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E40C4DA1-5FB1-CA81-830A-457664FF8C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4325" y="4630738"/>
            <a:ext cx="569913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040" imgH="266400" progId="Equation.DSMT4">
                    <p:embed/>
                  </p:oleObj>
                </mc:Choice>
                <mc:Fallback>
                  <p:oleObj name="Equation" r:id="rId8" imgW="203040" imgH="26640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E40C4DA1-5FB1-CA81-830A-457664FF8C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584325" y="4630738"/>
                          <a:ext cx="569913" cy="749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5AB38449-D1A2-81EC-C338-7A0C42275F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62541" y="5715199"/>
            <a:ext cx="1155567" cy="655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69800" imgH="266400" progId="Equation.DSMT4">
                    <p:embed/>
                  </p:oleObj>
                </mc:Choice>
                <mc:Fallback>
                  <p:oleObj name="Equation" r:id="rId10" imgW="469800" imgH="26640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5AB38449-D1A2-81EC-C338-7A0C42275F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262541" y="5715199"/>
                          <a:ext cx="1155567" cy="655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F4E3799-C97C-A7A0-7245-1A2E03F88610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75249" y="-28842"/>
            <a:ext cx="848116" cy="73245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2B60AEF-EC56-CE7D-32F2-284CF0FFB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250151"/>
              </p:ext>
            </p:extLst>
          </p:nvPr>
        </p:nvGraphicFramePr>
        <p:xfrm>
          <a:off x="6932154" y="1890987"/>
          <a:ext cx="365117" cy="43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152280" progId="Equation.DSMT4">
                  <p:embed/>
                </p:oleObj>
              </mc:Choice>
              <mc:Fallback>
                <p:oleObj name="Equation" r:id="rId13" imgW="139680" imgH="1522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154" y="1890987"/>
                        <a:ext cx="365117" cy="439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F599F14-0130-4849-B090-D566A9737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011853"/>
              </p:ext>
            </p:extLst>
          </p:nvPr>
        </p:nvGraphicFramePr>
        <p:xfrm>
          <a:off x="4475112" y="2696076"/>
          <a:ext cx="511596" cy="938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79360" imgH="444240" progId="Equation.DSMT4">
                  <p:embed/>
                </p:oleObj>
              </mc:Choice>
              <mc:Fallback>
                <p:oleObj name="Equation" r:id="rId15" imgW="279360" imgH="4442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12" y="2696076"/>
                        <a:ext cx="511596" cy="9382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D7B4A00-065A-7454-0CD5-6B5E188CC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078860"/>
              </p:ext>
            </p:extLst>
          </p:nvPr>
        </p:nvGraphicFramePr>
        <p:xfrm>
          <a:off x="6789783" y="2762320"/>
          <a:ext cx="758499" cy="666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42720" imgH="266400" progId="Equation.DSMT4">
                  <p:embed/>
                </p:oleObj>
              </mc:Choice>
              <mc:Fallback>
                <p:oleObj name="Equation" r:id="rId17" imgW="342720" imgH="2664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83" y="2762320"/>
                        <a:ext cx="758499" cy="666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DF83084-14F5-2A2C-93FF-81B34FDF6C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711815"/>
              </p:ext>
            </p:extLst>
          </p:nvPr>
        </p:nvGraphicFramePr>
        <p:xfrm>
          <a:off x="9781270" y="4705138"/>
          <a:ext cx="354836" cy="539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80" imgH="177480" progId="Equation.DSMT4">
                  <p:embed/>
                </p:oleObj>
              </mc:Choice>
              <mc:Fallback>
                <p:oleObj name="Equation" r:id="rId19" imgW="139680" imgH="1774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1270" y="4705138"/>
                        <a:ext cx="354836" cy="539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FA9389D-3211-E984-153E-C3B9E752D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53058"/>
              </p:ext>
            </p:extLst>
          </p:nvPr>
        </p:nvGraphicFramePr>
        <p:xfrm>
          <a:off x="4456691" y="3890067"/>
          <a:ext cx="766763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55320" imgH="215640" progId="Equation.DSMT4">
                  <p:embed/>
                </p:oleObj>
              </mc:Choice>
              <mc:Fallback>
                <p:oleObj name="Equation" r:id="rId21" imgW="355320" imgH="21564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691" y="3890067"/>
                        <a:ext cx="766763" cy="538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08F94F8-FA49-EC8B-41F2-DD2DEF790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90351"/>
              </p:ext>
            </p:extLst>
          </p:nvPr>
        </p:nvGraphicFramePr>
        <p:xfrm>
          <a:off x="4489858" y="1928078"/>
          <a:ext cx="601663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79360" imgH="215640" progId="Equation.DSMT4">
                  <p:embed/>
                </p:oleObj>
              </mc:Choice>
              <mc:Fallback>
                <p:oleObj name="Equation" r:id="rId23" imgW="279360" imgH="215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858" y="1928078"/>
                        <a:ext cx="601663" cy="538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6E19200-1234-7880-2B12-D01888BAB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635942"/>
              </p:ext>
            </p:extLst>
          </p:nvPr>
        </p:nvGraphicFramePr>
        <p:xfrm>
          <a:off x="9757694" y="3820146"/>
          <a:ext cx="338812" cy="510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39680" imgH="190440" progId="Equation.DSMT4">
                  <p:embed/>
                </p:oleObj>
              </mc:Choice>
              <mc:Fallback>
                <p:oleObj name="Equation" r:id="rId25" imgW="139680" imgH="19044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7694" y="3820146"/>
                        <a:ext cx="338812" cy="510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0A4318C-9E87-FA69-67C9-FA89285D99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783475"/>
              </p:ext>
            </p:extLst>
          </p:nvPr>
        </p:nvGraphicFramePr>
        <p:xfrm>
          <a:off x="9840606" y="1977334"/>
          <a:ext cx="228001" cy="445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1520" imgH="177480" progId="Equation.DSMT4">
                  <p:embed/>
                </p:oleObj>
              </mc:Choice>
              <mc:Fallback>
                <p:oleObj name="Equation" r:id="rId27" imgW="10152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0606" y="1977334"/>
                        <a:ext cx="228001" cy="445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6D71289-EE72-91A4-C1D4-C8021039C0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695982"/>
              </p:ext>
            </p:extLst>
          </p:nvPr>
        </p:nvGraphicFramePr>
        <p:xfrm>
          <a:off x="6852840" y="3705494"/>
          <a:ext cx="1018172" cy="66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19040" imgH="266400" progId="Equation.DSMT4">
                  <p:embed/>
                </p:oleObj>
              </mc:Choice>
              <mc:Fallback>
                <p:oleObj name="Equation" r:id="rId29" imgW="419040" imgH="26640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852840" y="3705494"/>
                        <a:ext cx="1018172" cy="669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E563F20-67E9-A79E-D4E8-4DE7A236A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247155"/>
              </p:ext>
            </p:extLst>
          </p:nvPr>
        </p:nvGraphicFramePr>
        <p:xfrm>
          <a:off x="4589826" y="4779078"/>
          <a:ext cx="282167" cy="49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01520" imgH="177480" progId="Equation.DSMT4">
                  <p:embed/>
                </p:oleObj>
              </mc:Choice>
              <mc:Fallback>
                <p:oleObj name="Equation" r:id="rId31" imgW="10152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5B46C0-5043-B45B-983F-59270879EC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589826" y="4779078"/>
                        <a:ext cx="282167" cy="493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A7752E-A925-2A55-1B02-358A71A6E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095379"/>
              </p:ext>
            </p:extLst>
          </p:nvPr>
        </p:nvGraphicFramePr>
        <p:xfrm>
          <a:off x="6962918" y="4608665"/>
          <a:ext cx="504681" cy="662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03040" imgH="266400" progId="Equation.DSMT4">
                  <p:embed/>
                </p:oleObj>
              </mc:Choice>
              <mc:Fallback>
                <p:oleObj name="Equation" r:id="rId32" imgW="203040" imgH="266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CE5D9A3-B83B-E80A-212B-C6386705BA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962918" y="4608665"/>
                        <a:ext cx="504681" cy="662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FE11309-61E9-CA86-C4D8-997FD0339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06966"/>
              </p:ext>
            </p:extLst>
          </p:nvPr>
        </p:nvGraphicFramePr>
        <p:xfrm>
          <a:off x="9729794" y="5694651"/>
          <a:ext cx="36671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26720" imgH="190440" progId="Equation.DSMT4">
                  <p:embed/>
                </p:oleObj>
              </mc:Choice>
              <mc:Fallback>
                <p:oleObj name="Equation" r:id="rId34" imgW="126720" imgH="1904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532A3EA-D36A-D66C-6815-1D66D5B52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9729794" y="5694651"/>
                        <a:ext cx="366712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94CEB97-A861-021E-AAE2-D80A6793B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091788"/>
              </p:ext>
            </p:extLst>
          </p:nvPr>
        </p:nvGraphicFramePr>
        <p:xfrm>
          <a:off x="4538023" y="5694651"/>
          <a:ext cx="5397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15640" imgH="177480" progId="Equation.DSMT4">
                  <p:embed/>
                </p:oleObj>
              </mc:Choice>
              <mc:Fallback>
                <p:oleObj name="Equation" r:id="rId36" imgW="21564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29DBC33-3ABE-B3B2-2CDE-9679FB2A0C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538023" y="5694651"/>
                        <a:ext cx="5397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F31150E-9AAB-4219-DD8A-D40D166E5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647664"/>
              </p:ext>
            </p:extLst>
          </p:nvPr>
        </p:nvGraphicFramePr>
        <p:xfrm>
          <a:off x="6764781" y="5618868"/>
          <a:ext cx="917972" cy="6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55320" imgH="266400" progId="Equation.DSMT4">
                  <p:embed/>
                </p:oleObj>
              </mc:Choice>
              <mc:Fallback>
                <p:oleObj name="Equation" r:id="rId38" imgW="355320" imgH="266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249C94A-E6DB-AD35-7050-2F61397E4D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6764781" y="5618868"/>
                        <a:ext cx="917972" cy="68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501AD45-9D02-EA92-D41E-C23610A58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260497"/>
              </p:ext>
            </p:extLst>
          </p:nvPr>
        </p:nvGraphicFramePr>
        <p:xfrm>
          <a:off x="9773106" y="2884500"/>
          <a:ext cx="363000" cy="5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6720" imgH="190440" progId="Equation.DSMT4">
                  <p:embed/>
                </p:oleObj>
              </mc:Choice>
              <mc:Fallback>
                <p:oleObj name="Equation" r:id="rId40" imgW="126720" imgH="1904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D448E08-C96C-D4C0-A4BF-E40A6B718B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9773106" y="2884500"/>
                        <a:ext cx="363000" cy="5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2894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2070" y="1673175"/>
            <a:ext cx="11373412" cy="1755825"/>
            <a:chOff x="442070" y="126596"/>
            <a:chExt cx="11292729" cy="1364278"/>
          </a:xfrm>
        </p:grpSpPr>
        <p:sp>
          <p:nvSpPr>
            <p:cNvPr id="22" name="TextBox 21"/>
            <p:cNvSpPr txBox="1"/>
            <p:nvPr/>
          </p:nvSpPr>
          <p:spPr>
            <a:xfrm>
              <a:off x="442070" y="126596"/>
              <a:ext cx="11292729" cy="1285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kumimoji="0" lang="en-US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Ví dụ 2: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</a:p>
            <a:p>
              <a:pPr lvl="0" algn="just">
                <a:lnSpc>
                  <a:spcPct val="150000"/>
                </a:lnSpc>
                <a:defRPr/>
              </a:pP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Xác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định hệ số, phần biến và bậc của đơn thức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195456"/>
                </p:ext>
              </p:extLst>
            </p:nvPr>
          </p:nvGraphicFramePr>
          <p:xfrm>
            <a:off x="9150180" y="923355"/>
            <a:ext cx="1625277" cy="567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409" imgH="266621" progId="Equation.DSMT4">
                    <p:embed/>
                  </p:oleObj>
                </mc:Choice>
                <mc:Fallback>
                  <p:oleObj name="Equation" r:id="rId2" imgW="761409" imgH="26662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150180" y="923355"/>
                          <a:ext cx="1625277" cy="5675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9327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D40E7-50DA-1ADE-97A5-28ABCA29166D}"/>
              </a:ext>
            </a:extLst>
          </p:cNvPr>
          <p:cNvSpPr txBox="1"/>
          <p:nvPr/>
        </p:nvSpPr>
        <p:spPr>
          <a:xfrm>
            <a:off x="5696282" y="6416703"/>
            <a:ext cx="292068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ID 2223 GA GV010</a:t>
            </a: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7270736" y="0"/>
            <a:ext cx="4533892" cy="2546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69FD99-E3E1-9FCB-2FA8-25A64A56C5CE}"/>
              </a:ext>
            </a:extLst>
          </p:cNvPr>
          <p:cNvSpPr txBox="1"/>
          <p:nvPr/>
        </p:nvSpPr>
        <p:spPr>
          <a:xfrm>
            <a:off x="-448235" y="98466"/>
            <a:ext cx="7100047" cy="281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TOÁN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cảnh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kg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/kg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4,5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EF7D1-B2C4-A8B8-3225-AD62C3B17A5F}"/>
              </a:ext>
            </a:extLst>
          </p:cNvPr>
          <p:cNvSpPr txBox="1"/>
          <p:nvPr/>
        </p:nvSpPr>
        <p:spPr>
          <a:xfrm>
            <a:off x="-448235" y="2760712"/>
            <a:ext cx="7019364" cy="420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: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12xy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4,5xy(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12xy + 4,5xy</a:t>
            </a: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: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12x+4,5x=16,5x 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Do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16,5xy(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16,5xy.</a:t>
            </a: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   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09FBC4-B88A-E57F-F350-95391EA25B40}"/>
              </a:ext>
            </a:extLst>
          </p:cNvPr>
          <p:cNvSpPr txBox="1"/>
          <p:nvPr/>
        </p:nvSpPr>
        <p:spPr>
          <a:xfrm>
            <a:off x="6741458" y="3120966"/>
            <a:ext cx="493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B2305D-81F6-61CA-8460-80578E4C3939}"/>
              </a:ext>
            </a:extLst>
          </p:cNvPr>
          <p:cNvSpPr txBox="1"/>
          <p:nvPr/>
        </p:nvSpPr>
        <p:spPr>
          <a:xfrm>
            <a:off x="6835587" y="4711973"/>
            <a:ext cx="5356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418952B-FADB-072A-1B51-5FFCAE1D7031}"/>
              </a:ext>
            </a:extLst>
          </p:cNvPr>
          <p:cNvCxnSpPr>
            <a:cxnSpLocks/>
          </p:cNvCxnSpPr>
          <p:nvPr/>
        </p:nvCxnSpPr>
        <p:spPr>
          <a:xfrm>
            <a:off x="6761540" y="0"/>
            <a:ext cx="73245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E45BA1F-7F78-CD6C-DAF7-E3C3815A3D69}"/>
              </a:ext>
            </a:extLst>
          </p:cNvPr>
          <p:cNvGrpSpPr/>
          <p:nvPr/>
        </p:nvGrpSpPr>
        <p:grpSpPr>
          <a:xfrm>
            <a:off x="6821425" y="3493009"/>
            <a:ext cx="2606040" cy="1208910"/>
            <a:chOff x="6821425" y="3493009"/>
            <a:chExt cx="2606040" cy="12089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F7E5DAD-53A6-56C1-0CBA-7CA2F4FC3C7F}"/>
                </a:ext>
              </a:extLst>
            </p:cNvPr>
            <p:cNvGrpSpPr/>
            <p:nvPr/>
          </p:nvGrpSpPr>
          <p:grpSpPr>
            <a:xfrm>
              <a:off x="7644125" y="3550022"/>
              <a:ext cx="1783340" cy="943222"/>
              <a:chOff x="7574974" y="4482006"/>
              <a:chExt cx="1458527" cy="864327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2FDAED7-13A1-B272-BA32-A019094C5D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74974" y="4691414"/>
                <a:ext cx="502023" cy="2600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FC3B707-578E-1686-0249-2A0B28BB76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974" y="4951486"/>
                <a:ext cx="528917" cy="2060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D06288-D3E3-61C9-7CFA-D3F80428C0D8}"/>
                  </a:ext>
                </a:extLst>
              </p:cNvPr>
              <p:cNvSpPr txBox="1"/>
              <p:nvPr/>
            </p:nvSpPr>
            <p:spPr>
              <a:xfrm>
                <a:off x="8009761" y="4482006"/>
                <a:ext cx="956509" cy="39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x kg </a:t>
                </a:r>
                <a:r>
                  <a:rPr lang="en-US" sz="2200" dirty="0" err="1"/>
                  <a:t>gạo</a:t>
                </a:r>
                <a:endParaRPr lang="en-US" sz="2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A005D7-D27D-A7A0-FA4C-869544E72A57}"/>
                  </a:ext>
                </a:extLst>
              </p:cNvPr>
              <p:cNvSpPr txBox="1"/>
              <p:nvPr/>
            </p:nvSpPr>
            <p:spPr>
              <a:xfrm>
                <a:off x="8076993" y="4951487"/>
                <a:ext cx="956508" cy="39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x </a:t>
                </a:r>
                <a:r>
                  <a:rPr lang="en-US" sz="2200" dirty="0" err="1"/>
                  <a:t>gói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mì</a:t>
                </a:r>
                <a:endParaRPr lang="en-US" sz="2200" dirty="0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6B5558F-2A3D-47EF-9F0F-44A6166D37DF}"/>
                </a:ext>
              </a:extLst>
            </p:cNvPr>
            <p:cNvSpPr/>
            <p:nvPr/>
          </p:nvSpPr>
          <p:spPr>
            <a:xfrm>
              <a:off x="6821425" y="3493009"/>
              <a:ext cx="790464" cy="120891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/>
                <a:t>Mỗi</a:t>
              </a:r>
              <a:r>
                <a:rPr lang="en-US" sz="2200" dirty="0"/>
                <a:t> </a:t>
              </a:r>
              <a:r>
                <a:rPr lang="en-US" sz="2200" dirty="0" err="1"/>
                <a:t>phần</a:t>
              </a:r>
              <a:r>
                <a:rPr lang="en-US" sz="2200" dirty="0"/>
                <a:t> </a:t>
              </a:r>
              <a:r>
                <a:rPr lang="en-US" sz="2200" dirty="0" err="1"/>
                <a:t>quà</a:t>
              </a:r>
              <a:r>
                <a:rPr lang="en-US" sz="2200" dirty="0"/>
                <a:t>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6C5461-71D4-0E69-0F3D-220FBA43E647}"/>
              </a:ext>
            </a:extLst>
          </p:cNvPr>
          <p:cNvGrpSpPr/>
          <p:nvPr/>
        </p:nvGrpSpPr>
        <p:grpSpPr>
          <a:xfrm>
            <a:off x="9178055" y="3522105"/>
            <a:ext cx="3046181" cy="943222"/>
            <a:chOff x="9178055" y="3522105"/>
            <a:chExt cx="3046181" cy="94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430259-7B16-AC82-7CA7-262B569D51E6}"/>
                </a:ext>
              </a:extLst>
            </p:cNvPr>
            <p:cNvSpPr txBox="1"/>
            <p:nvPr/>
          </p:nvSpPr>
          <p:spPr>
            <a:xfrm>
              <a:off x="9211234" y="4034440"/>
              <a:ext cx="30130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, </a:t>
              </a:r>
              <a:r>
                <a:rPr lang="en-US" sz="2200" dirty="0" err="1"/>
                <a:t>giá</a:t>
              </a:r>
              <a:r>
                <a:rPr lang="en-US" sz="2200" dirty="0"/>
                <a:t> 4,5 </a:t>
              </a:r>
              <a:r>
                <a:rPr lang="en-US" sz="2200" dirty="0" err="1"/>
                <a:t>nghìn</a:t>
              </a:r>
              <a:r>
                <a:rPr lang="en-US" sz="2200" dirty="0"/>
                <a:t> </a:t>
              </a:r>
              <a:r>
                <a:rPr lang="en-US" sz="2200" dirty="0" err="1"/>
                <a:t>đồng</a:t>
              </a:r>
              <a:r>
                <a:rPr lang="en-US" sz="2200" dirty="0"/>
                <a:t> /</a:t>
              </a:r>
              <a:r>
                <a:rPr lang="en-US" sz="2200" dirty="0" err="1"/>
                <a:t>gói</a:t>
              </a:r>
              <a:r>
                <a:rPr lang="en-US" sz="2200" dirty="0"/>
                <a:t>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76260B-CDC4-2C96-05AE-82587EAB8210}"/>
                </a:ext>
              </a:extLst>
            </p:cNvPr>
            <p:cNvSpPr txBox="1"/>
            <p:nvPr/>
          </p:nvSpPr>
          <p:spPr>
            <a:xfrm>
              <a:off x="9178055" y="3522105"/>
              <a:ext cx="29667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, </a:t>
              </a:r>
              <a:r>
                <a:rPr lang="en-US" sz="2200" dirty="0" err="1"/>
                <a:t>giá</a:t>
              </a:r>
              <a:r>
                <a:rPr lang="en-US" sz="2200" dirty="0"/>
                <a:t> 12 </a:t>
              </a:r>
              <a:r>
                <a:rPr lang="en-US" sz="2200" dirty="0" err="1"/>
                <a:t>nghìn</a:t>
              </a:r>
              <a:r>
                <a:rPr lang="en-US" sz="2200" dirty="0"/>
                <a:t> </a:t>
              </a:r>
              <a:r>
                <a:rPr lang="en-US" sz="2200" dirty="0" err="1"/>
                <a:t>đồng</a:t>
              </a:r>
              <a:r>
                <a:rPr lang="en-US" sz="2200" dirty="0"/>
                <a:t> /kg.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B8A7DA7-AF99-8DE9-F733-A411F853C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05" y="3216909"/>
            <a:ext cx="515367" cy="561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40D23-5FCA-D37A-5559-C661A49E2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4488"/>
            <a:ext cx="630936" cy="5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62753" y="731113"/>
            <a:ext cx="10856258" cy="730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25000"/>
              </a:lnSpc>
              <a:spcAft>
                <a:spcPts val="0"/>
              </a:spcAft>
            </a:pP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2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gọn và xác định bậc của đơn thức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520985"/>
              </p:ext>
            </p:extLst>
          </p:nvPr>
        </p:nvGraphicFramePr>
        <p:xfrm>
          <a:off x="3751188" y="1556635"/>
          <a:ext cx="3754591" cy="93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2582" imgH="275976" progId="Equation.DSMT4">
                  <p:embed/>
                </p:oleObj>
              </mc:Choice>
              <mc:Fallback>
                <p:oleObj name="Equation" r:id="rId2" imgW="1132582" imgH="2759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51188" y="1556635"/>
                        <a:ext cx="3754591" cy="938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AF965B0-74A2-6038-7A99-884A8FB8A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21547"/>
              </p:ext>
            </p:extLst>
          </p:nvPr>
        </p:nvGraphicFramePr>
        <p:xfrm>
          <a:off x="3302934" y="2270593"/>
          <a:ext cx="4030195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444240" progId="Equation.DSMT4">
                  <p:embed/>
                </p:oleObj>
              </mc:Choice>
              <mc:Fallback>
                <p:oleObj name="Equation" r:id="rId4" imgW="1282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934" y="2270593"/>
                        <a:ext cx="4030195" cy="140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BCCD357-5859-01BC-CAAE-7D6A79A0F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807551"/>
              </p:ext>
            </p:extLst>
          </p:nvPr>
        </p:nvGraphicFramePr>
        <p:xfrm>
          <a:off x="3302934" y="1489261"/>
          <a:ext cx="4518668" cy="95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480" imgH="279360" progId="Equation.DSMT4">
                  <p:embed/>
                </p:oleObj>
              </mc:Choice>
              <mc:Fallback>
                <p:oleObj name="Equation" r:id="rId6" imgW="1320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2934" y="1489261"/>
                        <a:ext cx="4518668" cy="955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BE3F491-9BE3-6372-E351-D7561DDD9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866258"/>
              </p:ext>
            </p:extLst>
          </p:nvPr>
        </p:nvGraphicFramePr>
        <p:xfrm>
          <a:off x="3247465" y="2329843"/>
          <a:ext cx="5697070" cy="128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68480" imgH="444240" progId="Equation.DSMT4">
                  <p:embed/>
                </p:oleObj>
              </mc:Choice>
              <mc:Fallback>
                <p:oleObj name="Equation" r:id="rId8" imgW="1968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7465" y="2329843"/>
                        <a:ext cx="5697070" cy="128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83DCEE-7F97-24D9-E68D-E9992DE95188}"/>
              </a:ext>
            </a:extLst>
          </p:cNvPr>
          <p:cNvSpPr txBox="1"/>
          <p:nvPr/>
        </p:nvSpPr>
        <p:spPr>
          <a:xfrm>
            <a:off x="4519012" y="3675528"/>
            <a:ext cx="562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Vậy</a:t>
            </a:r>
            <a:r>
              <a:rPr lang="en-US" sz="3600" dirty="0"/>
              <a:t>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bậc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20778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910D5-0A39-43FD-698A-BE014DD0F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786" y="1998556"/>
            <a:ext cx="1456628" cy="18213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7E0A9C-D9E0-FC25-F682-F560CFF2E25D}"/>
              </a:ext>
            </a:extLst>
          </p:cNvPr>
          <p:cNvSpPr txBox="1"/>
          <p:nvPr/>
        </p:nvSpPr>
        <p:spPr>
          <a:xfrm>
            <a:off x="6388194" y="3885918"/>
            <a:ext cx="261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12xy +4,5xy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031873-BB55-D763-FA65-F87FD9E2980E}"/>
              </a:ext>
            </a:extLst>
          </p:cNvPr>
          <p:cNvSpPr txBox="1"/>
          <p:nvPr/>
        </p:nvSpPr>
        <p:spPr>
          <a:xfrm>
            <a:off x="3836377" y="3877521"/>
            <a:ext cx="150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16,5xy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987583-DDB6-65F1-938F-BC00DE477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69" y="1947052"/>
            <a:ext cx="1831047" cy="192436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451894F-4374-D162-6714-353086921DC0}"/>
              </a:ext>
            </a:extLst>
          </p:cNvPr>
          <p:cNvSpPr/>
          <p:nvPr/>
        </p:nvSpPr>
        <p:spPr>
          <a:xfrm>
            <a:off x="6424052" y="3871420"/>
            <a:ext cx="2540654" cy="74835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AD9B6A-7299-3607-2CD1-67DC36FFDB06}"/>
              </a:ext>
            </a:extLst>
          </p:cNvPr>
          <p:cNvSpPr/>
          <p:nvPr/>
        </p:nvSpPr>
        <p:spPr>
          <a:xfrm>
            <a:off x="3916871" y="3826708"/>
            <a:ext cx="1346690" cy="76475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6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>
            <a:extLst>
              <a:ext uri="{FF2B5EF4-FFF2-40B4-BE49-F238E27FC236}">
                <a16:creationId xmlns:a16="http://schemas.microsoft.com/office/drawing/2014/main" id="{B2B937E5-C711-46E5-A272-4AFDA945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53" y="1840610"/>
            <a:ext cx="17526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>
            <a:extLst>
              <a:ext uri="{FF2B5EF4-FFF2-40B4-BE49-F238E27FC236}">
                <a16:creationId xmlns:a16="http://schemas.microsoft.com/office/drawing/2014/main" id="{A8D62910-A7B1-D1CD-871F-128BE427C9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8820370">
            <a:off x="6225859" y="2091482"/>
            <a:ext cx="1141519" cy="60564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2CA23436-98FF-F37C-E15A-8DC9C7904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253" y="981576"/>
            <a:ext cx="4121976" cy="1938992"/>
          </a:xfrm>
          <a:prstGeom prst="rect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: 1; x; 2ab …)</a:t>
            </a:r>
          </a:p>
        </p:txBody>
      </p:sp>
      <p:pic>
        <p:nvPicPr>
          <p:cNvPr id="2059" name="Picture 11">
            <a:extLst>
              <a:ext uri="{FF2B5EF4-FFF2-40B4-BE49-F238E27FC236}">
                <a16:creationId xmlns:a16="http://schemas.microsoft.com/office/drawing/2014/main" id="{0227DC0F-90E3-BF66-AD2F-C0A42CA2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22" y="3353270"/>
            <a:ext cx="20574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12">
            <a:extLst>
              <a:ext uri="{FF2B5EF4-FFF2-40B4-BE49-F238E27FC236}">
                <a16:creationId xmlns:a16="http://schemas.microsoft.com/office/drawing/2014/main" id="{3CB101DF-426A-4BDA-834C-A5CE5829A0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512525">
            <a:off x="6324601" y="3505201"/>
            <a:ext cx="1952625" cy="455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1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thu gọn</a:t>
            </a: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A28B83F7-3422-3181-0CD6-5C338CD14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3463927"/>
            <a:ext cx="1721069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7F63773B-8C2C-4AD4-1277-9F833136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2400">
            <a:off x="8450217" y="4152265"/>
            <a:ext cx="1721069" cy="15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>
            <a:extLst>
              <a:ext uri="{FF2B5EF4-FFF2-40B4-BE49-F238E27FC236}">
                <a16:creationId xmlns:a16="http://schemas.microsoft.com/office/drawing/2014/main" id="{23B4B846-8AA5-5780-3C01-0B2672FA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166">
            <a:off x="2551369" y="2667251"/>
            <a:ext cx="2187577" cy="205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WordArt 18">
            <a:extLst>
              <a:ext uri="{FF2B5EF4-FFF2-40B4-BE49-F238E27FC236}">
                <a16:creationId xmlns:a16="http://schemas.microsoft.com/office/drawing/2014/main" id="{64DA6520-6E76-B72E-2B65-B3DACA5F9E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283660">
            <a:off x="2465627" y="3379078"/>
            <a:ext cx="1712913" cy="4619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1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đơn thức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7B747693-886B-458E-89CC-8C929FFC2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24" y="1998254"/>
            <a:ext cx="1923422" cy="3046988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mũ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gọn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408B07B0-2773-A426-8AAD-FFE8C79AB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624" y="2810363"/>
            <a:ext cx="1752600" cy="1068486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ĐƠN THỨC</a:t>
            </a: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4F5AF13F-A1B5-F320-BFF5-F91E47AB2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12" y="152400"/>
            <a:ext cx="9314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SƠ ĐỒ TƯ DUY TÓM TẮT KIẾN THỨC VỀ ĐƠN THỨC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2052" grpId="0" animBg="1"/>
      <p:bldP spid="61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ôi nhà hoạt hình, phim hoạt hình png | Klipartz"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8" b="98547" l="6742" r="91798">
                        <a14:foregroundMark x1="11685" y1="4888" x2="18652" y2="19287"/>
                        <a14:foregroundMark x1="6742" y1="22061" x2="6742" y2="23910"/>
                        <a14:foregroundMark x1="90225" y1="45046" x2="91910" y2="49273"/>
                        <a14:foregroundMark x1="80899" y1="89960" x2="55169" y2="94848"/>
                        <a14:foregroundMark x1="55169" y1="94848" x2="34944" y2="88507"/>
                        <a14:foregroundMark x1="34944" y1="88507" x2="16292" y2="75826"/>
                        <a14:foregroundMark x1="16292" y1="75826" x2="17978" y2="59181"/>
                        <a14:foregroundMark x1="17978" y1="59181" x2="17978" y2="59181"/>
                        <a14:foregroundMark x1="55843" y1="98547" x2="49101" y2="9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76" y="876981"/>
            <a:ext cx="5020076" cy="49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26AF6-F803-4780-A560-0FCC3114307F}"/>
              </a:ext>
            </a:extLst>
          </p:cNvPr>
          <p:cNvSpPr txBox="1"/>
          <p:nvPr/>
        </p:nvSpPr>
        <p:spPr>
          <a:xfrm>
            <a:off x="5188165" y="658368"/>
            <a:ext cx="496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3712" y="1447704"/>
            <a:ext cx="7314438" cy="3112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thuộc các khái niệm đơn thức, đơn thức thu gọn, bậc của đơn thức</a:t>
            </a:r>
          </a:p>
          <a:p>
            <a:pPr marL="457200" indent="-457200">
              <a:lnSpc>
                <a:spcPct val="125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: 1.1; 1.2;1.3 (SGK Tr.10) </a:t>
            </a:r>
          </a:p>
          <a:p>
            <a:pPr marL="457200" indent="-457200">
              <a:lnSpc>
                <a:spcPct val="125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trước phần 2) Đơn thức đồng dạng để chuẩn bị cho tiết học sau.</a:t>
            </a:r>
          </a:p>
        </p:txBody>
      </p:sp>
    </p:spTree>
    <p:extLst>
      <p:ext uri="{BB962C8B-B14F-4D97-AF65-F5344CB8AC3E}">
        <p14:creationId xmlns:p14="http://schemas.microsoft.com/office/powerpoint/2010/main" val="383728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910D5-0A39-43FD-698A-BE014DD0F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6" y="2455859"/>
            <a:ext cx="762538" cy="830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D9ADAF-C534-508C-2635-8135DA3EA9FA}"/>
              </a:ext>
            </a:extLst>
          </p:cNvPr>
          <p:cNvSpPr txBox="1"/>
          <p:nvPr/>
        </p:nvSpPr>
        <p:spPr>
          <a:xfrm>
            <a:off x="58876" y="3259069"/>
            <a:ext cx="5621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A4044-2605-47E4-728F-E98F12C9C90C}"/>
              </a:ext>
            </a:extLst>
          </p:cNvPr>
          <p:cNvSpPr txBox="1"/>
          <p:nvPr/>
        </p:nvSpPr>
        <p:spPr>
          <a:xfrm>
            <a:off x="64042" y="4399314"/>
            <a:ext cx="57054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F8554-453C-B37D-877A-D45698D66DA1}"/>
              </a:ext>
            </a:extLst>
          </p:cNvPr>
          <p:cNvSpPr txBox="1"/>
          <p:nvPr/>
        </p:nvSpPr>
        <p:spPr>
          <a:xfrm>
            <a:off x="145551" y="5314964"/>
            <a:ext cx="37769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2881B-01AF-537B-50D7-334516EC58B2}"/>
              </a:ext>
            </a:extLst>
          </p:cNvPr>
          <p:cNvSpPr txBox="1"/>
          <p:nvPr/>
        </p:nvSpPr>
        <p:spPr>
          <a:xfrm>
            <a:off x="2127305" y="3771465"/>
            <a:ext cx="32493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12xy(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C599A-3389-62AC-B9E9-972D4978D639}"/>
              </a:ext>
            </a:extLst>
          </p:cNvPr>
          <p:cNvSpPr txBox="1"/>
          <p:nvPr/>
        </p:nvSpPr>
        <p:spPr>
          <a:xfrm>
            <a:off x="2149193" y="4880572"/>
            <a:ext cx="29735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4,5xy(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E0A9C-D9E0-FC25-F682-F560CFF2E25D}"/>
              </a:ext>
            </a:extLst>
          </p:cNvPr>
          <p:cNvSpPr txBox="1"/>
          <p:nvPr/>
        </p:nvSpPr>
        <p:spPr>
          <a:xfrm>
            <a:off x="1888924" y="5873997"/>
            <a:ext cx="39292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12xy +4,5xy (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53C51-A57A-71B4-21F3-60764D6FBBE0}"/>
              </a:ext>
            </a:extLst>
          </p:cNvPr>
          <p:cNvSpPr txBox="1"/>
          <p:nvPr/>
        </p:nvSpPr>
        <p:spPr>
          <a:xfrm>
            <a:off x="6527419" y="3233652"/>
            <a:ext cx="4020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6594D-E5C1-113F-8DB0-074F925EB724}"/>
              </a:ext>
            </a:extLst>
          </p:cNvPr>
          <p:cNvSpPr txBox="1"/>
          <p:nvPr/>
        </p:nvSpPr>
        <p:spPr>
          <a:xfrm>
            <a:off x="6350580" y="5271139"/>
            <a:ext cx="37769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95FA8-4FA9-F58C-7BB0-EB90BF30AF10}"/>
              </a:ext>
            </a:extLst>
          </p:cNvPr>
          <p:cNvSpPr txBox="1"/>
          <p:nvPr/>
        </p:nvSpPr>
        <p:spPr>
          <a:xfrm>
            <a:off x="8540419" y="4843176"/>
            <a:ext cx="33467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16,5xy(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031873-BB55-D763-FA65-F87FD9E2980E}"/>
              </a:ext>
            </a:extLst>
          </p:cNvPr>
          <p:cNvSpPr txBox="1"/>
          <p:nvPr/>
        </p:nvSpPr>
        <p:spPr>
          <a:xfrm>
            <a:off x="8558699" y="5930425"/>
            <a:ext cx="34107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16,5xy (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987583-DDB6-65F1-938F-BC00DE477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163" y="2446433"/>
            <a:ext cx="958545" cy="8779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4852241-BED6-B405-1E10-509666A226F9}"/>
              </a:ext>
            </a:extLst>
          </p:cNvPr>
          <p:cNvGrpSpPr/>
          <p:nvPr/>
        </p:nvGrpSpPr>
        <p:grpSpPr>
          <a:xfrm>
            <a:off x="7672871" y="3916333"/>
            <a:ext cx="4652916" cy="923330"/>
            <a:chOff x="8256191" y="3861544"/>
            <a:chExt cx="3955775" cy="923330"/>
          </a:xfrm>
        </p:grpSpPr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4D580194-85F6-FF9D-403A-B1804F4A87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6686287"/>
                </p:ext>
              </p:extLst>
            </p:nvPr>
          </p:nvGraphicFramePr>
          <p:xfrm>
            <a:off x="8256191" y="3943637"/>
            <a:ext cx="2018634" cy="42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06360" imgH="203040" progId="Equation.DSMT4">
                    <p:embed/>
                  </p:oleObj>
                </mc:Choice>
                <mc:Fallback>
                  <p:oleObj name="Equation" r:id="rId4" imgW="1206360" imgH="20304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4D580194-85F6-FF9D-403A-B1804F4A87C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256191" y="3943637"/>
                          <a:ext cx="2018634" cy="428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5D956D-2150-913C-5E4A-820CAFFD6D88}"/>
                </a:ext>
              </a:extLst>
            </p:cNvPr>
            <p:cNvSpPr txBox="1"/>
            <p:nvPr/>
          </p:nvSpPr>
          <p:spPr>
            <a:xfrm>
              <a:off x="10213395" y="3861544"/>
              <a:ext cx="19985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lang="en-US" sz="27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7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7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D6EF2A3-A4EF-D8DB-710F-DD32CEB8313D}"/>
              </a:ext>
            </a:extLst>
          </p:cNvPr>
          <p:cNvSpPr txBox="1"/>
          <p:nvPr/>
        </p:nvSpPr>
        <p:spPr>
          <a:xfrm>
            <a:off x="6447350" y="4439828"/>
            <a:ext cx="38487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B273D9-A9BF-2F51-E37F-D0CA14849724}"/>
              </a:ext>
            </a:extLst>
          </p:cNvPr>
          <p:cNvCxnSpPr>
            <a:cxnSpLocks/>
          </p:cNvCxnSpPr>
          <p:nvPr/>
        </p:nvCxnSpPr>
        <p:spPr>
          <a:xfrm>
            <a:off x="5995416" y="2936557"/>
            <a:ext cx="0" cy="3358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B59B075-6C37-535C-D6E4-50D8B76B7955}"/>
              </a:ext>
            </a:extLst>
          </p:cNvPr>
          <p:cNvSpPr txBox="1"/>
          <p:nvPr/>
        </p:nvSpPr>
        <p:spPr>
          <a:xfrm>
            <a:off x="756493" y="2767317"/>
            <a:ext cx="178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en-US" sz="3600" b="1" dirty="0" err="1">
                <a:solidFill>
                  <a:srgbClr val="FF0000"/>
                </a:solidFill>
              </a:rPr>
              <a:t>Đúng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6F909D-C393-FDBF-2D6D-AE3326594F21}"/>
              </a:ext>
            </a:extLst>
          </p:cNvPr>
          <p:cNvSpPr txBox="1"/>
          <p:nvPr/>
        </p:nvSpPr>
        <p:spPr>
          <a:xfrm>
            <a:off x="7129346" y="2598404"/>
            <a:ext cx="170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en-US" sz="3600" b="1" dirty="0" err="1">
                <a:solidFill>
                  <a:srgbClr val="FF0000"/>
                </a:solidFill>
              </a:rPr>
              <a:t>Đúng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B34A2B-185A-1B90-1451-85C5672CE067}"/>
              </a:ext>
            </a:extLst>
          </p:cNvPr>
          <p:cNvSpPr txBox="1"/>
          <p:nvPr/>
        </p:nvSpPr>
        <p:spPr>
          <a:xfrm>
            <a:off x="44890" y="47629"/>
            <a:ext cx="643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93F88A-3CEF-B269-ADCF-9123E233124F}"/>
              </a:ext>
            </a:extLst>
          </p:cNvPr>
          <p:cNvSpPr txBox="1"/>
          <p:nvPr/>
        </p:nvSpPr>
        <p:spPr>
          <a:xfrm>
            <a:off x="44890" y="1773562"/>
            <a:ext cx="1074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0A2346-CAD8-B65F-D025-1E1EEAB29481}"/>
              </a:ext>
            </a:extLst>
          </p:cNvPr>
          <p:cNvGrpSpPr/>
          <p:nvPr/>
        </p:nvGrpSpPr>
        <p:grpSpPr>
          <a:xfrm>
            <a:off x="1448044" y="422834"/>
            <a:ext cx="8729228" cy="1586929"/>
            <a:chOff x="6900251" y="3197725"/>
            <a:chExt cx="4582243" cy="158692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506EEF3-3D71-68D9-371A-455CA1E1E54E}"/>
                </a:ext>
              </a:extLst>
            </p:cNvPr>
            <p:cNvGrpSpPr/>
            <p:nvPr/>
          </p:nvGrpSpPr>
          <p:grpSpPr>
            <a:xfrm>
              <a:off x="8232643" y="3197725"/>
              <a:ext cx="3249851" cy="1586929"/>
              <a:chOff x="8064392" y="4075549"/>
              <a:chExt cx="2834910" cy="1586929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C517585-378B-F92A-6642-C9D2CCC215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64392" y="4372809"/>
                <a:ext cx="528917" cy="3637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07D4E722-6A12-9D90-D6C1-8C0771FD18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4392" y="4744868"/>
                <a:ext cx="528917" cy="2060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183E67-7A67-0163-E741-B3D38EE538FB}"/>
                  </a:ext>
                </a:extLst>
              </p:cNvPr>
              <p:cNvSpPr txBox="1"/>
              <p:nvPr/>
            </p:nvSpPr>
            <p:spPr>
              <a:xfrm>
                <a:off x="8579287" y="4075549"/>
                <a:ext cx="232001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 kg </a:t>
                </a:r>
                <a:r>
                  <a:rPr lang="en-US" sz="2800" dirty="0" err="1"/>
                  <a:t>gạo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12 </a:t>
                </a:r>
                <a:r>
                  <a:rPr lang="en-US" sz="2800" dirty="0" err="1"/>
                  <a:t>nghìn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/kg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3EA045-2354-EC05-B4E4-FD7DDBC71362}"/>
                  </a:ext>
                </a:extLst>
              </p:cNvPr>
              <p:cNvSpPr txBox="1"/>
              <p:nvPr/>
            </p:nvSpPr>
            <p:spPr>
              <a:xfrm>
                <a:off x="8581498" y="4708371"/>
                <a:ext cx="227174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x </a:t>
                </a:r>
                <a:r>
                  <a:rPr lang="en-US" sz="2800" dirty="0" err="1"/>
                  <a:t>gói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mì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4,5 </a:t>
                </a:r>
                <a:r>
                  <a:rPr lang="en-US" sz="2800" dirty="0" err="1"/>
                  <a:t>nghìn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/</a:t>
                </a:r>
                <a:r>
                  <a:rPr lang="en-US" sz="2800" dirty="0" err="1"/>
                  <a:t>gói</a:t>
                </a:r>
                <a:endParaRPr lang="en-US" sz="2800" dirty="0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881BA22-A115-2447-CC09-310E37737105}"/>
                </a:ext>
              </a:extLst>
            </p:cNvPr>
            <p:cNvSpPr/>
            <p:nvPr/>
          </p:nvSpPr>
          <p:spPr>
            <a:xfrm>
              <a:off x="6900251" y="3551937"/>
              <a:ext cx="1301561" cy="64816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phần</a:t>
              </a:r>
              <a:r>
                <a:rPr lang="en-US" sz="2800" dirty="0"/>
                <a:t> </a:t>
              </a:r>
              <a:r>
                <a:rPr lang="en-US" sz="2800" dirty="0" err="1"/>
                <a:t>quà</a:t>
              </a:r>
              <a:r>
                <a:rPr lang="en-US" sz="2800" dirty="0"/>
                <a:t>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6451894F-4374-D162-6714-353086921DC0}"/>
              </a:ext>
            </a:extLst>
          </p:cNvPr>
          <p:cNvSpPr/>
          <p:nvPr/>
        </p:nvSpPr>
        <p:spPr>
          <a:xfrm>
            <a:off x="1849474" y="5902232"/>
            <a:ext cx="1963574" cy="5158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AD9B6A-7299-3607-2CD1-67DC36FFDB06}"/>
              </a:ext>
            </a:extLst>
          </p:cNvPr>
          <p:cNvSpPr/>
          <p:nvPr/>
        </p:nvSpPr>
        <p:spPr>
          <a:xfrm>
            <a:off x="8469662" y="5929034"/>
            <a:ext cx="1195545" cy="52713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0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  <p:bldP spid="20" grpId="0"/>
      <p:bldP spid="22" grpId="0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8CBAC017-6929-EDA5-D0C0-88A9FF723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981" y="734146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8436" name="AutoShape 4">
            <a:extLst>
              <a:ext uri="{FF2B5EF4-FFF2-40B4-BE49-F238E27FC236}">
                <a16:creationId xmlns:a16="http://schemas.microsoft.com/office/drawing/2014/main" id="{753E06F1-6DBC-84F1-0370-5868DBDDC15B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267080" y="997671"/>
            <a:ext cx="5510213" cy="50625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5">
            <a:extLst>
              <a:ext uri="{FF2B5EF4-FFF2-40B4-BE49-F238E27FC236}">
                <a16:creationId xmlns:a16="http://schemas.microsoft.com/office/drawing/2014/main" id="{5C47059F-D25B-F4A9-8768-9736DFD6A993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1169016" y="1893826"/>
            <a:ext cx="4032250" cy="3899737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AutoShape 6">
            <a:extLst>
              <a:ext uri="{FF2B5EF4-FFF2-40B4-BE49-F238E27FC236}">
                <a16:creationId xmlns:a16="http://schemas.microsoft.com/office/drawing/2014/main" id="{0D278A64-9136-ACB7-7CC4-B8F6555D0E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15080" y="3277602"/>
            <a:ext cx="667692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sz="3300" dirty="0"/>
              <a:t>PHÉP CỘNG, PHÉP TRỪ ĐA THỨC</a:t>
            </a:r>
          </a:p>
        </p:txBody>
      </p:sp>
      <p:sp>
        <p:nvSpPr>
          <p:cNvPr id="18440" name="AutoShape 8">
            <a:extLst>
              <a:ext uri="{FF2B5EF4-FFF2-40B4-BE49-F238E27FC236}">
                <a16:creationId xmlns:a16="http://schemas.microsoft.com/office/drawing/2014/main" id="{541F21FB-679B-AB80-56AF-B825166D36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62133" y="1936580"/>
            <a:ext cx="205907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sz="3300" dirty="0"/>
              <a:t>ĐA THỨC</a:t>
            </a:r>
          </a:p>
        </p:txBody>
      </p:sp>
      <p:sp>
        <p:nvSpPr>
          <p:cNvPr id="18442" name="AutoShape 10">
            <a:extLst>
              <a:ext uri="{FF2B5EF4-FFF2-40B4-BE49-F238E27FC236}">
                <a16:creationId xmlns:a16="http://schemas.microsoft.com/office/drawing/2014/main" id="{13CF9F93-6776-D9C4-7F07-D9EAD0E601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3155" y="850033"/>
            <a:ext cx="2416557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sz="3300" dirty="0"/>
              <a:t>ĐƠN THỨC</a:t>
            </a:r>
          </a:p>
        </p:txBody>
      </p:sp>
      <p:grpSp>
        <p:nvGrpSpPr>
          <p:cNvPr id="18443" name="Group 11">
            <a:extLst>
              <a:ext uri="{FF2B5EF4-FFF2-40B4-BE49-F238E27FC236}">
                <a16:creationId xmlns:a16="http://schemas.microsoft.com/office/drawing/2014/main" id="{E4336303-56A5-34A2-AD1D-3D051B85243A}"/>
              </a:ext>
            </a:extLst>
          </p:cNvPr>
          <p:cNvGrpSpPr>
            <a:grpSpLocks/>
          </p:cNvGrpSpPr>
          <p:nvPr/>
        </p:nvGrpSpPr>
        <p:grpSpPr bwMode="auto">
          <a:xfrm>
            <a:off x="3991356" y="1085711"/>
            <a:ext cx="381000" cy="519245"/>
            <a:chOff x="2078" y="1387"/>
            <a:chExt cx="1615" cy="2201"/>
          </a:xfrm>
        </p:grpSpPr>
        <p:sp>
          <p:nvSpPr>
            <p:cNvPr id="18444" name="Oval 12">
              <a:extLst>
                <a:ext uri="{FF2B5EF4-FFF2-40B4-BE49-F238E27FC236}">
                  <a16:creationId xmlns:a16="http://schemas.microsoft.com/office/drawing/2014/main" id="{A7FEA918-DF97-0AB4-EBF0-D579EB9455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3">
              <a:extLst>
                <a:ext uri="{FF2B5EF4-FFF2-40B4-BE49-F238E27FC236}">
                  <a16:creationId xmlns:a16="http://schemas.microsoft.com/office/drawing/2014/main" id="{B6EA798A-DF0A-9544-AF3A-F2C469DC05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4">
              <a:extLst>
                <a:ext uri="{FF2B5EF4-FFF2-40B4-BE49-F238E27FC236}">
                  <a16:creationId xmlns:a16="http://schemas.microsoft.com/office/drawing/2014/main" id="{B696DF27-069D-5ADF-0FD8-D3B423B6B7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47" name="Oval 15">
              <a:extLst>
                <a:ext uri="{FF2B5EF4-FFF2-40B4-BE49-F238E27FC236}">
                  <a16:creationId xmlns:a16="http://schemas.microsoft.com/office/drawing/2014/main" id="{9C4D19CE-FE42-31FD-AF7D-D1F000A6EF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48" name="Oval 16">
              <a:extLst>
                <a:ext uri="{FF2B5EF4-FFF2-40B4-BE49-F238E27FC236}">
                  <a16:creationId xmlns:a16="http://schemas.microsoft.com/office/drawing/2014/main" id="{6302E9EF-1211-D5E7-0F92-3B36307D05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49" name="Oval 17">
              <a:extLst>
                <a:ext uri="{FF2B5EF4-FFF2-40B4-BE49-F238E27FC236}">
                  <a16:creationId xmlns:a16="http://schemas.microsoft.com/office/drawing/2014/main" id="{753DB55C-0EE4-E871-31C0-5C5EC698F5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457" name="Group 25">
            <a:extLst>
              <a:ext uri="{FF2B5EF4-FFF2-40B4-BE49-F238E27FC236}">
                <a16:creationId xmlns:a16="http://schemas.microsoft.com/office/drawing/2014/main" id="{594F5FAA-1997-97A2-A84E-8DA7CD34EABB}"/>
              </a:ext>
            </a:extLst>
          </p:cNvPr>
          <p:cNvGrpSpPr>
            <a:grpSpLocks/>
          </p:cNvGrpSpPr>
          <p:nvPr/>
        </p:nvGrpSpPr>
        <p:grpSpPr bwMode="auto">
          <a:xfrm>
            <a:off x="4792233" y="1981758"/>
            <a:ext cx="381000" cy="519245"/>
            <a:chOff x="2078" y="1387"/>
            <a:chExt cx="1615" cy="2201"/>
          </a:xfrm>
        </p:grpSpPr>
        <p:sp>
          <p:nvSpPr>
            <p:cNvPr id="18458" name="Oval 26">
              <a:extLst>
                <a:ext uri="{FF2B5EF4-FFF2-40B4-BE49-F238E27FC236}">
                  <a16:creationId xmlns:a16="http://schemas.microsoft.com/office/drawing/2014/main" id="{1AF6D226-7101-27D8-05C0-FD116708C5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Oval 27">
              <a:extLst>
                <a:ext uri="{FF2B5EF4-FFF2-40B4-BE49-F238E27FC236}">
                  <a16:creationId xmlns:a16="http://schemas.microsoft.com/office/drawing/2014/main" id="{34A6E226-4255-9537-76B3-A5CCD3554E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Oval 28">
              <a:extLst>
                <a:ext uri="{FF2B5EF4-FFF2-40B4-BE49-F238E27FC236}">
                  <a16:creationId xmlns:a16="http://schemas.microsoft.com/office/drawing/2014/main" id="{8DA2B789-6314-CE54-B596-4308F2195F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61" name="Oval 29">
              <a:extLst>
                <a:ext uri="{FF2B5EF4-FFF2-40B4-BE49-F238E27FC236}">
                  <a16:creationId xmlns:a16="http://schemas.microsoft.com/office/drawing/2014/main" id="{AC5D2C7F-1FF4-399A-C128-B0E3067A00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62" name="Oval 30">
              <a:extLst>
                <a:ext uri="{FF2B5EF4-FFF2-40B4-BE49-F238E27FC236}">
                  <a16:creationId xmlns:a16="http://schemas.microsoft.com/office/drawing/2014/main" id="{F8808509-5659-B321-802B-72CC43F91D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63" name="Oval 31">
              <a:extLst>
                <a:ext uri="{FF2B5EF4-FFF2-40B4-BE49-F238E27FC236}">
                  <a16:creationId xmlns:a16="http://schemas.microsoft.com/office/drawing/2014/main" id="{93BB6D7C-9DE5-F462-E2C2-317C1CBF68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471" name="Group 39">
            <a:extLst>
              <a:ext uri="{FF2B5EF4-FFF2-40B4-BE49-F238E27FC236}">
                <a16:creationId xmlns:a16="http://schemas.microsoft.com/office/drawing/2014/main" id="{67B2758A-3A62-96C6-4481-B7A37F193FB9}"/>
              </a:ext>
            </a:extLst>
          </p:cNvPr>
          <p:cNvGrpSpPr>
            <a:grpSpLocks/>
          </p:cNvGrpSpPr>
          <p:nvPr/>
        </p:nvGrpSpPr>
        <p:grpSpPr bwMode="auto">
          <a:xfrm>
            <a:off x="5108680" y="3271980"/>
            <a:ext cx="355600" cy="519245"/>
            <a:chOff x="2078" y="1387"/>
            <a:chExt cx="1615" cy="2201"/>
          </a:xfrm>
        </p:grpSpPr>
        <p:sp>
          <p:nvSpPr>
            <p:cNvPr id="18472" name="Oval 40">
              <a:extLst>
                <a:ext uri="{FF2B5EF4-FFF2-40B4-BE49-F238E27FC236}">
                  <a16:creationId xmlns:a16="http://schemas.microsoft.com/office/drawing/2014/main" id="{3BD8BC9E-1442-D42F-5032-1932BA6B78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Oval 41">
              <a:extLst>
                <a:ext uri="{FF2B5EF4-FFF2-40B4-BE49-F238E27FC236}">
                  <a16:creationId xmlns:a16="http://schemas.microsoft.com/office/drawing/2014/main" id="{9CC02F86-4D06-0BB5-EEA2-9ACD62F0CA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Oval 42">
              <a:extLst>
                <a:ext uri="{FF2B5EF4-FFF2-40B4-BE49-F238E27FC236}">
                  <a16:creationId xmlns:a16="http://schemas.microsoft.com/office/drawing/2014/main" id="{F24DC89E-B4A6-4B06-009F-3D9AAD436F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75" name="Oval 43">
              <a:extLst>
                <a:ext uri="{FF2B5EF4-FFF2-40B4-BE49-F238E27FC236}">
                  <a16:creationId xmlns:a16="http://schemas.microsoft.com/office/drawing/2014/main" id="{DADC4F65-896A-3AFA-2399-BE599C127B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76" name="Oval 44">
              <a:extLst>
                <a:ext uri="{FF2B5EF4-FFF2-40B4-BE49-F238E27FC236}">
                  <a16:creationId xmlns:a16="http://schemas.microsoft.com/office/drawing/2014/main" id="{58887CB2-2699-C81D-BEE0-8B98844ADE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77" name="Oval 45">
              <a:extLst>
                <a:ext uri="{FF2B5EF4-FFF2-40B4-BE49-F238E27FC236}">
                  <a16:creationId xmlns:a16="http://schemas.microsoft.com/office/drawing/2014/main" id="{4FC3FE25-0D13-4B96-DFF7-A08D54B268F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479" name="AutoShape 47">
            <a:extLst>
              <a:ext uri="{FF2B5EF4-FFF2-40B4-BE49-F238E27FC236}">
                <a16:creationId xmlns:a16="http://schemas.microsoft.com/office/drawing/2014/main" id="{EE4B6DDD-65A1-6128-4080-C705224668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01030" y="4795769"/>
            <a:ext cx="4509897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sz="3300" dirty="0"/>
              <a:t>PHÉP NHÂN ĐA THỨC</a:t>
            </a:r>
          </a:p>
        </p:txBody>
      </p:sp>
      <p:sp>
        <p:nvSpPr>
          <p:cNvPr id="18480" name="AutoShape 48">
            <a:extLst>
              <a:ext uri="{FF2B5EF4-FFF2-40B4-BE49-F238E27FC236}">
                <a16:creationId xmlns:a16="http://schemas.microsoft.com/office/drawing/2014/main" id="{7F66F497-6CAB-1FF4-1CE6-3FD7E8C030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86199" y="6030047"/>
            <a:ext cx="757123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en-US" sz="3300" dirty="0"/>
              <a:t>PHÉP CHIA ĐA THỨC CHO ĐƠN THỨC</a:t>
            </a:r>
          </a:p>
        </p:txBody>
      </p:sp>
      <p:grpSp>
        <p:nvGrpSpPr>
          <p:cNvPr id="18488" name="Group 56">
            <a:extLst>
              <a:ext uri="{FF2B5EF4-FFF2-40B4-BE49-F238E27FC236}">
                <a16:creationId xmlns:a16="http://schemas.microsoft.com/office/drawing/2014/main" id="{3698DF2E-34F6-5BB8-2DAE-A9D0FD50BD6F}"/>
              </a:ext>
            </a:extLst>
          </p:cNvPr>
          <p:cNvGrpSpPr>
            <a:grpSpLocks/>
          </p:cNvGrpSpPr>
          <p:nvPr/>
        </p:nvGrpSpPr>
        <p:grpSpPr bwMode="auto">
          <a:xfrm>
            <a:off x="4731131" y="4586947"/>
            <a:ext cx="381000" cy="519245"/>
            <a:chOff x="2078" y="1387"/>
            <a:chExt cx="1615" cy="2201"/>
          </a:xfrm>
        </p:grpSpPr>
        <p:sp>
          <p:nvSpPr>
            <p:cNvPr id="18489" name="Oval 57">
              <a:extLst>
                <a:ext uri="{FF2B5EF4-FFF2-40B4-BE49-F238E27FC236}">
                  <a16:creationId xmlns:a16="http://schemas.microsoft.com/office/drawing/2014/main" id="{F04C1693-C1C1-6B62-0BFE-268BBF51FE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0" name="Oval 58">
              <a:extLst>
                <a:ext uri="{FF2B5EF4-FFF2-40B4-BE49-F238E27FC236}">
                  <a16:creationId xmlns:a16="http://schemas.microsoft.com/office/drawing/2014/main" id="{A6C9B690-53D9-E266-89F9-E6E3E500D7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Oval 59">
              <a:extLst>
                <a:ext uri="{FF2B5EF4-FFF2-40B4-BE49-F238E27FC236}">
                  <a16:creationId xmlns:a16="http://schemas.microsoft.com/office/drawing/2014/main" id="{BF3BF31E-22E3-8362-23E6-356003F6E9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92" name="Oval 60">
              <a:extLst>
                <a:ext uri="{FF2B5EF4-FFF2-40B4-BE49-F238E27FC236}">
                  <a16:creationId xmlns:a16="http://schemas.microsoft.com/office/drawing/2014/main" id="{CAC1B0C1-77FF-A0F9-381C-CFCEBD021D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93" name="Oval 61">
              <a:extLst>
                <a:ext uri="{FF2B5EF4-FFF2-40B4-BE49-F238E27FC236}">
                  <a16:creationId xmlns:a16="http://schemas.microsoft.com/office/drawing/2014/main" id="{21098AE4-35BB-4995-088B-881C1678E8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94" name="Oval 62">
              <a:extLst>
                <a:ext uri="{FF2B5EF4-FFF2-40B4-BE49-F238E27FC236}">
                  <a16:creationId xmlns:a16="http://schemas.microsoft.com/office/drawing/2014/main" id="{1E7C8D7C-10DA-3936-82A9-997BF5493C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495" name="Group 63">
            <a:extLst>
              <a:ext uri="{FF2B5EF4-FFF2-40B4-BE49-F238E27FC236}">
                <a16:creationId xmlns:a16="http://schemas.microsoft.com/office/drawing/2014/main" id="{E7429C2D-AA9E-6781-E853-1ED373C58D83}"/>
              </a:ext>
            </a:extLst>
          </p:cNvPr>
          <p:cNvGrpSpPr>
            <a:grpSpLocks/>
          </p:cNvGrpSpPr>
          <p:nvPr/>
        </p:nvGrpSpPr>
        <p:grpSpPr bwMode="auto">
          <a:xfrm>
            <a:off x="3606800" y="5605325"/>
            <a:ext cx="381000" cy="519245"/>
            <a:chOff x="2078" y="1387"/>
            <a:chExt cx="1615" cy="2201"/>
          </a:xfrm>
        </p:grpSpPr>
        <p:sp>
          <p:nvSpPr>
            <p:cNvPr id="18496" name="Oval 64">
              <a:extLst>
                <a:ext uri="{FF2B5EF4-FFF2-40B4-BE49-F238E27FC236}">
                  <a16:creationId xmlns:a16="http://schemas.microsoft.com/office/drawing/2014/main" id="{E2491FCD-0D1E-83C0-727E-E3B9FB1D25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Oval 65">
              <a:extLst>
                <a:ext uri="{FF2B5EF4-FFF2-40B4-BE49-F238E27FC236}">
                  <a16:creationId xmlns:a16="http://schemas.microsoft.com/office/drawing/2014/main" id="{C77FD4A9-08DE-D8F2-B496-ABA1C4357E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Oval 66">
              <a:extLst>
                <a:ext uri="{FF2B5EF4-FFF2-40B4-BE49-F238E27FC236}">
                  <a16:creationId xmlns:a16="http://schemas.microsoft.com/office/drawing/2014/main" id="{C9D6D57C-C91D-3D2A-7631-5CEF0497F2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99" name="Oval 67">
              <a:extLst>
                <a:ext uri="{FF2B5EF4-FFF2-40B4-BE49-F238E27FC236}">
                  <a16:creationId xmlns:a16="http://schemas.microsoft.com/office/drawing/2014/main" id="{8D6FACD0-94FB-3652-05B9-548C8A2906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00" name="Oval 68">
              <a:extLst>
                <a:ext uri="{FF2B5EF4-FFF2-40B4-BE49-F238E27FC236}">
                  <a16:creationId xmlns:a16="http://schemas.microsoft.com/office/drawing/2014/main" id="{E2E11A8B-0881-C495-5034-0048B9B287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501" name="Oval 69">
              <a:extLst>
                <a:ext uri="{FF2B5EF4-FFF2-40B4-BE49-F238E27FC236}">
                  <a16:creationId xmlns:a16="http://schemas.microsoft.com/office/drawing/2014/main" id="{B25F4D4B-A2F0-86D0-974A-EC8B98EB419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C681A4-0CDB-A37C-DFB0-015F0E88C190}"/>
              </a:ext>
            </a:extLst>
          </p:cNvPr>
          <p:cNvSpPr txBox="1"/>
          <p:nvPr/>
        </p:nvSpPr>
        <p:spPr>
          <a:xfrm>
            <a:off x="-24094" y="3296773"/>
            <a:ext cx="498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CHƯƠNG I. ĐA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40" grpId="0" animBg="1"/>
      <p:bldP spid="18442" grpId="0" animBg="1"/>
      <p:bldP spid="18479" grpId="0" animBg="1"/>
      <p:bldP spid="184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5285" y="471026"/>
            <a:ext cx="11857382" cy="1654748"/>
            <a:chOff x="461120" y="1168545"/>
            <a:chExt cx="11507426" cy="1654748"/>
          </a:xfrm>
        </p:grpSpPr>
        <p:sp>
          <p:nvSpPr>
            <p:cNvPr id="22" name="TextBox 21"/>
            <p:cNvSpPr txBox="1"/>
            <p:nvPr/>
          </p:nvSpPr>
          <p:spPr>
            <a:xfrm>
              <a:off x="461120" y="1168545"/>
              <a:ext cx="11507426" cy="165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HĐ1: 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Biểu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phải là đơn thức một biến không? Vì sao?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Hãy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cho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vài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đơn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biến</a:t>
              </a: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1005937"/>
                </p:ext>
              </p:extLst>
            </p:nvPr>
          </p:nvGraphicFramePr>
          <p:xfrm>
            <a:off x="3655184" y="1278560"/>
            <a:ext cx="1521116" cy="717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61436" imgH="228481" progId="Equation.DSMT4">
                    <p:embed/>
                  </p:oleObj>
                </mc:Choice>
                <mc:Fallback>
                  <p:oleObj name="Equation" r:id="rId2" imgW="561436" imgH="22848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655184" y="1278560"/>
                          <a:ext cx="1521116" cy="7173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AE31481-B2CE-DC37-1C4F-4449C94551CE}"/>
              </a:ext>
            </a:extLst>
          </p:cNvPr>
          <p:cNvSpPr txBox="1"/>
          <p:nvPr/>
        </p:nvSpPr>
        <p:spPr>
          <a:xfrm>
            <a:off x="77298" y="2778607"/>
            <a:ext cx="11857382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A14C0-E720-DDC5-50F0-73AF63569768}"/>
              </a:ext>
            </a:extLst>
          </p:cNvPr>
          <p:cNvSpPr txBox="1"/>
          <p:nvPr/>
        </p:nvSpPr>
        <p:spPr>
          <a:xfrm>
            <a:off x="0" y="2138653"/>
            <a:ext cx="11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00FF"/>
                </a:solidFill>
              </a:rPr>
              <a:t>Giải</a:t>
            </a:r>
            <a:endParaRPr lang="en-US" sz="3600" b="1" u="sng" dirty="0">
              <a:solidFill>
                <a:srgbClr val="0000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3C08D8-2CB4-42A3-C5CB-0BBBDEE6232A}"/>
              </a:ext>
            </a:extLst>
          </p:cNvPr>
          <p:cNvGrpSpPr/>
          <p:nvPr/>
        </p:nvGrpSpPr>
        <p:grpSpPr>
          <a:xfrm>
            <a:off x="154596" y="2979853"/>
            <a:ext cx="11857382" cy="1317714"/>
            <a:chOff x="241940" y="4805329"/>
            <a:chExt cx="11448288" cy="13177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9D27F9-20A0-4B0B-1CB8-417B67769998}"/>
                </a:ext>
              </a:extLst>
            </p:cNvPr>
            <p:cNvSpPr txBox="1"/>
            <p:nvPr/>
          </p:nvSpPr>
          <p:spPr>
            <a:xfrm>
              <a:off x="241940" y="4922714"/>
              <a:ext cx="11448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/>
                <a:t>Biểu</a:t>
              </a:r>
              <a:r>
                <a:rPr lang="en-US" sz="3600" dirty="0"/>
                <a:t> </a:t>
              </a:r>
              <a:r>
                <a:rPr lang="en-US" sz="3600" dirty="0" err="1"/>
                <a:t>thức</a:t>
              </a:r>
              <a:r>
                <a:rPr lang="en-US" sz="3600" dirty="0"/>
                <a:t>                </a:t>
              </a:r>
              <a:r>
                <a:rPr lang="en-US" sz="3600" dirty="0" err="1"/>
                <a:t>không</a:t>
              </a:r>
              <a:r>
                <a:rPr lang="en-US" sz="3600" dirty="0"/>
                <a:t> </a:t>
              </a:r>
              <a:r>
                <a:rPr lang="en-US" sz="3600" dirty="0" err="1"/>
                <a:t>phải</a:t>
              </a:r>
              <a:r>
                <a:rPr lang="en-US" sz="3600" dirty="0"/>
                <a:t> </a:t>
              </a:r>
              <a:r>
                <a:rPr lang="en-US" sz="3600" dirty="0" err="1"/>
                <a:t>là</a:t>
              </a:r>
              <a:r>
                <a:rPr lang="en-US" sz="3600" dirty="0"/>
                <a:t> </a:t>
              </a:r>
              <a:r>
                <a:rPr lang="en-US" sz="3600" dirty="0" err="1"/>
                <a:t>đơn</a:t>
              </a:r>
              <a:r>
                <a:rPr lang="en-US" sz="3600" dirty="0"/>
                <a:t> </a:t>
              </a:r>
              <a:r>
                <a:rPr lang="en-US" sz="3600" dirty="0" err="1"/>
                <a:t>thức</a:t>
              </a:r>
              <a:r>
                <a:rPr lang="en-US" sz="3600" dirty="0"/>
                <a:t> </a:t>
              </a:r>
              <a:r>
                <a:rPr lang="en-US" sz="3600" dirty="0" err="1"/>
                <a:t>một</a:t>
              </a:r>
              <a:r>
                <a:rPr lang="en-US" sz="3600" dirty="0"/>
                <a:t> </a:t>
              </a:r>
              <a:r>
                <a:rPr lang="en-US" sz="3600" dirty="0" err="1"/>
                <a:t>biến</a:t>
              </a:r>
              <a:r>
                <a:rPr lang="en-US" sz="3600" dirty="0"/>
                <a:t> </a:t>
              </a:r>
              <a:r>
                <a:rPr lang="en-US" sz="3600" dirty="0" err="1"/>
                <a:t>vì</a:t>
              </a:r>
              <a:r>
                <a:rPr lang="en-US" sz="3600" dirty="0"/>
                <a:t> </a:t>
              </a:r>
              <a:r>
                <a:rPr lang="en-US" sz="3600" dirty="0" err="1"/>
                <a:t>nó</a:t>
              </a:r>
              <a:r>
                <a:rPr lang="en-US" sz="3600" dirty="0"/>
                <a:t> </a:t>
              </a:r>
              <a:r>
                <a:rPr lang="en-US" sz="3600" dirty="0" err="1"/>
                <a:t>không</a:t>
              </a:r>
              <a:r>
                <a:rPr lang="en-US" sz="3600" dirty="0"/>
                <a:t> </a:t>
              </a:r>
              <a:r>
                <a:rPr lang="en-US" sz="3600" dirty="0" err="1"/>
                <a:t>có</a:t>
              </a:r>
              <a:r>
                <a:rPr lang="en-US" sz="3600" dirty="0"/>
                <a:t> </a:t>
              </a:r>
              <a:r>
                <a:rPr lang="en-US" sz="3600" dirty="0" err="1"/>
                <a:t>dạng</a:t>
              </a:r>
              <a:r>
                <a:rPr lang="en-US" sz="3600" dirty="0"/>
                <a:t> </a:t>
              </a:r>
              <a:r>
                <a:rPr lang="en-US" sz="3600" dirty="0" err="1"/>
                <a:t>tích</a:t>
              </a:r>
              <a:r>
                <a:rPr lang="en-US" sz="3600" dirty="0"/>
                <a:t> </a:t>
              </a:r>
              <a:r>
                <a:rPr lang="en-US" sz="3600" dirty="0" err="1"/>
                <a:t>của</a:t>
              </a:r>
              <a:r>
                <a:rPr lang="en-US" sz="3600" dirty="0"/>
                <a:t> </a:t>
              </a:r>
              <a:r>
                <a:rPr lang="en-US" sz="3600" dirty="0" err="1"/>
                <a:t>một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thực</a:t>
              </a:r>
              <a:r>
                <a:rPr lang="en-US" sz="3600" dirty="0"/>
                <a:t> </a:t>
              </a:r>
              <a:r>
                <a:rPr lang="en-US" sz="3600" dirty="0" err="1"/>
                <a:t>với</a:t>
              </a:r>
              <a:r>
                <a:rPr lang="en-US" sz="3600" dirty="0"/>
                <a:t> </a:t>
              </a:r>
              <a:r>
                <a:rPr lang="en-US" sz="3600" dirty="0" err="1"/>
                <a:t>một</a:t>
              </a:r>
              <a:r>
                <a:rPr lang="en-US" sz="3600" dirty="0"/>
                <a:t> </a:t>
              </a:r>
              <a:r>
                <a:rPr lang="en-US" sz="3600" dirty="0" err="1"/>
                <a:t>lũy</a:t>
              </a:r>
              <a:r>
                <a:rPr lang="en-US" sz="3600" dirty="0"/>
                <a:t> </a:t>
              </a:r>
              <a:r>
                <a:rPr lang="en-US" sz="3600" dirty="0" err="1"/>
                <a:t>thừa</a:t>
              </a:r>
              <a:r>
                <a:rPr lang="en-US" sz="3600" dirty="0"/>
                <a:t> </a:t>
              </a:r>
              <a:r>
                <a:rPr lang="en-US" sz="3600" dirty="0" err="1"/>
                <a:t>của</a:t>
              </a:r>
              <a:r>
                <a:rPr lang="en-US" sz="3600" dirty="0"/>
                <a:t> </a:t>
              </a:r>
              <a:r>
                <a:rPr lang="en-US" sz="3600" dirty="0" err="1"/>
                <a:t>biến</a:t>
              </a:r>
              <a:r>
                <a:rPr lang="en-US" sz="3600" dirty="0"/>
                <a:t>.</a:t>
              </a: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4EA6A5D7-52B6-BDD6-F25C-A7DB71767B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7821496"/>
                </p:ext>
              </p:extLst>
            </p:nvPr>
          </p:nvGraphicFramePr>
          <p:xfrm>
            <a:off x="2111375" y="4805329"/>
            <a:ext cx="1568450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68154" imgH="717788" progId="Equation.DSMT4">
                    <p:embed/>
                  </p:oleObj>
                </mc:Choice>
                <mc:Fallback>
                  <p:oleObj name="Equation" r:id="rId4" imgW="1568154" imgH="717788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4BA8F8D5-9950-DE66-ACA1-0FED0A32F9B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11375" y="4805329"/>
                          <a:ext cx="1568450" cy="717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357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070" y="126596"/>
            <a:ext cx="11292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HĐ2: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Xét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các b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iểu thức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 số: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794529"/>
              </p:ext>
            </p:extLst>
          </p:nvPr>
        </p:nvGraphicFramePr>
        <p:xfrm>
          <a:off x="17463" y="817563"/>
          <a:ext cx="12085637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2920" imgH="723600" progId="Equation.DSMT4">
                  <p:embed/>
                </p:oleObj>
              </mc:Choice>
              <mc:Fallback>
                <p:oleObj name="Equation" r:id="rId2" imgW="401292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463" y="817563"/>
                        <a:ext cx="12085637" cy="252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90913" y="3205144"/>
            <a:ext cx="11292729" cy="238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các b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iểu thức </a:t>
            </a:r>
            <a:r>
              <a:rPr lang="en-US" sz="3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 thành hai nhóm:</a:t>
            </a:r>
          </a:p>
          <a:p>
            <a:pPr lvl="0" algn="just">
              <a:lnSpc>
                <a:spcPct val="150000"/>
              </a:lnSpc>
            </a:pP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Nhóm 1: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Những biểu thức có chứa phép cộng hoặc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Nhóm 2: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Các biểu thức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83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68201" y="-155433"/>
            <a:ext cx="6450713" cy="762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HĐ2: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các b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iểu thức </a:t>
            </a:r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 số: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933" y="2021047"/>
            <a:ext cx="5444126" cy="15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3300" i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 Những biểu thức có chứa phép cộng hoặc </a:t>
            </a:r>
            <a:r>
              <a:rPr lang="en-US" sz="3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D2C56-433C-C6F7-E0AE-CEC51D01E09B}"/>
              </a:ext>
            </a:extLst>
          </p:cNvPr>
          <p:cNvSpPr txBox="1"/>
          <p:nvPr/>
        </p:nvSpPr>
        <p:spPr>
          <a:xfrm>
            <a:off x="6037151" y="2021047"/>
            <a:ext cx="5917913" cy="66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3300" i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 Các biểu thức </a:t>
            </a:r>
            <a:r>
              <a:rPr lang="en-US" sz="3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4324C2-54A4-ABE2-3264-9CA3A3D96CB2}"/>
              </a:ext>
            </a:extLst>
          </p:cNvPr>
          <p:cNvCxnSpPr/>
          <p:nvPr/>
        </p:nvCxnSpPr>
        <p:spPr>
          <a:xfrm>
            <a:off x="5681059" y="2206845"/>
            <a:ext cx="0" cy="46511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E4BBF3D-4FCF-C38C-F60D-560EC74AD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022607"/>
              </p:ext>
            </p:extLst>
          </p:nvPr>
        </p:nvGraphicFramePr>
        <p:xfrm>
          <a:off x="3655343" y="441548"/>
          <a:ext cx="119221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253800" progId="Equation.DSMT4">
                  <p:embed/>
                </p:oleObj>
              </mc:Choice>
              <mc:Fallback>
                <p:oleObj name="Equation" r:id="rId2" imgW="48240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55343" y="441548"/>
                        <a:ext cx="1192213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5152DA1-F81D-EEAE-8248-055FED0B9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500856"/>
              </p:ext>
            </p:extLst>
          </p:nvPr>
        </p:nvGraphicFramePr>
        <p:xfrm>
          <a:off x="6161026" y="119408"/>
          <a:ext cx="14732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444240" progId="Equation.DSMT4">
                  <p:embed/>
                </p:oleObj>
              </mc:Choice>
              <mc:Fallback>
                <p:oleObj name="Equation" r:id="rId4" imgW="596880" imgH="4442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1026" y="119408"/>
                        <a:ext cx="1473200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A245247-1BD3-3E5F-558E-A8B46C8A6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940478"/>
              </p:ext>
            </p:extLst>
          </p:nvPr>
        </p:nvGraphicFramePr>
        <p:xfrm>
          <a:off x="8746774" y="408308"/>
          <a:ext cx="9715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253800" progId="Equation.DSMT4">
                  <p:embed/>
                </p:oleObj>
              </mc:Choice>
              <mc:Fallback>
                <p:oleObj name="Equation" r:id="rId6" imgW="39348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46774" y="408308"/>
                        <a:ext cx="97155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178C7DF-CEAC-1E9D-4C66-FD035ECD2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441175"/>
              </p:ext>
            </p:extLst>
          </p:nvPr>
        </p:nvGraphicFramePr>
        <p:xfrm>
          <a:off x="593026" y="1073790"/>
          <a:ext cx="1190881" cy="109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444240" progId="Equation.DSMT4">
                  <p:embed/>
                </p:oleObj>
              </mc:Choice>
              <mc:Fallback>
                <p:oleObj name="Equation" r:id="rId8" imgW="558720" imgH="4442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3026" y="1073790"/>
                        <a:ext cx="1190881" cy="1093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E4EB7A4-3EBC-753D-D698-597A46925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790119"/>
              </p:ext>
            </p:extLst>
          </p:nvPr>
        </p:nvGraphicFramePr>
        <p:xfrm>
          <a:off x="3097377" y="1519006"/>
          <a:ext cx="16002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640" imgH="203040" progId="Equation.DSMT4">
                  <p:embed/>
                </p:oleObj>
              </mc:Choice>
              <mc:Fallback>
                <p:oleObj name="Equation" r:id="rId10" imgW="647640" imgH="203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97377" y="1519006"/>
                        <a:ext cx="1600200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CA88FC4-7558-F785-0803-4932D4845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096087"/>
              </p:ext>
            </p:extLst>
          </p:nvPr>
        </p:nvGraphicFramePr>
        <p:xfrm>
          <a:off x="5885467" y="1356919"/>
          <a:ext cx="1043047" cy="60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82400" imgH="253800" progId="Equation.DSMT4">
                  <p:embed/>
                </p:oleObj>
              </mc:Choice>
              <mc:Fallback>
                <p:oleObj name="Equation" r:id="rId12" imgW="482400" imgH="2538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85467" y="1356919"/>
                        <a:ext cx="1043047" cy="603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BB1BCF8-20DE-A3E3-0D57-45276C3CF5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616931"/>
              </p:ext>
            </p:extLst>
          </p:nvPr>
        </p:nvGraphicFramePr>
        <p:xfrm>
          <a:off x="7885113" y="1452626"/>
          <a:ext cx="17240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400" imgH="203040" progId="Equation.DSMT4">
                  <p:embed/>
                </p:oleObj>
              </mc:Choice>
              <mc:Fallback>
                <p:oleObj name="Equation" r:id="rId14" imgW="698400" imgH="2030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85113" y="1452626"/>
                        <a:ext cx="1724025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A6F6F70-8EE9-C6E6-19F9-5D852B9138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555306"/>
              </p:ext>
            </p:extLst>
          </p:nvPr>
        </p:nvGraphicFramePr>
        <p:xfrm>
          <a:off x="78850" y="612816"/>
          <a:ext cx="935638" cy="53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80" imgH="215640" progId="Equation.DSMT4">
                  <p:embed/>
                </p:oleObj>
              </mc:Choice>
              <mc:Fallback>
                <p:oleObj name="Equation" r:id="rId16" imgW="3808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850" y="612816"/>
                        <a:ext cx="935638" cy="530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F0AEB32-5B0C-2D42-0507-168D8360B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228801"/>
              </p:ext>
            </p:extLst>
          </p:nvPr>
        </p:nvGraphicFramePr>
        <p:xfrm>
          <a:off x="2221781" y="639221"/>
          <a:ext cx="503790" cy="503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40" imgH="190440" progId="Equation.DSMT4">
                  <p:embed/>
                </p:oleObj>
              </mc:Choice>
              <mc:Fallback>
                <p:oleObj name="Equation" r:id="rId18" imgW="1904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21781" y="639221"/>
                        <a:ext cx="503790" cy="503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0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2267 -2.22222E-6 C -0.32826 -2.22222E-6 -0.45339 0.13634 -0.45339 0.24699 L -0.45339 0.4942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9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1852 L -0.10417 0.01852 C -0.1513 0.01852 -0.20924 0.14791 -0.20924 0.25324 L -0.20924 0.4881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-0.29948 4.81481E-6 C -0.43373 4.81481E-6 -0.59896 0.16967 -0.59896 0.30763 L -0.59896 0.6155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24011 7.40741E-7 C 0.34753 7.40741E-7 0.48021 0.08704 0.48021 0.15787 L 0.48021 0.31597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578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8 0.11458 L 0.19519 0.11458 C 0.25131 0.11458 0.32058 0.19352 0.32058 0.25764 L 0.32058 0.4007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9" y="143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09336 3.7037E-7 C 0.13515 3.7037E-7 0.18685 0.13542 0.18685 0.24583 L 0.18685 0.49213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2460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5046 L -0.10443 0.05046 C -0.1526 0.05046 -0.21198 0.20393 -0.21198 0.32893 L -0.21198 0.60741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278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3033 L 0.21849 0.03033 C 0.31614 0.03033 0.43711 0.1875 0.43711 0.31528 L 0.43711 0.6013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9" y="2854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00951 1.85185E-6 C 0.01367 1.85185E-6 0.01901 0.19398 0.01901 0.35162 L 0.01901 0.70347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933" y="48807"/>
            <a:ext cx="5444126" cy="13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3000" i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Những biểu thức có chứa phép cộng hoặc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D2C56-433C-C6F7-E0AE-CEC51D01E09B}"/>
              </a:ext>
            </a:extLst>
          </p:cNvPr>
          <p:cNvSpPr txBox="1"/>
          <p:nvPr/>
        </p:nvSpPr>
        <p:spPr>
          <a:xfrm>
            <a:off x="6037152" y="48807"/>
            <a:ext cx="5239872" cy="61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3000" i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Các biểu thức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4324C2-54A4-ABE2-3264-9CA3A3D96CB2}"/>
              </a:ext>
            </a:extLst>
          </p:cNvPr>
          <p:cNvCxnSpPr/>
          <p:nvPr/>
        </p:nvCxnSpPr>
        <p:spPr>
          <a:xfrm>
            <a:off x="5761741" y="68727"/>
            <a:ext cx="0" cy="46511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E4BBF3D-4FCF-C38C-F60D-560EC74AD2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48911"/>
              </p:ext>
            </p:extLst>
          </p:nvPr>
        </p:nvGraphicFramePr>
        <p:xfrm>
          <a:off x="6142038" y="1709738"/>
          <a:ext cx="10985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240" imgH="253800" progId="Equation.DSMT4">
                  <p:embed/>
                </p:oleObj>
              </mc:Choice>
              <mc:Fallback>
                <p:oleObj name="Equation" r:id="rId2" imgW="4442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E4BBF3D-4FCF-C38C-F60D-560EC74AD2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42038" y="1709738"/>
                        <a:ext cx="109855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5152DA1-F81D-EEAE-8248-055FED0B9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945821"/>
              </p:ext>
            </p:extLst>
          </p:nvPr>
        </p:nvGraphicFramePr>
        <p:xfrm>
          <a:off x="1185863" y="1355725"/>
          <a:ext cx="1379537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444240" progId="Equation.DSMT4">
                  <p:embed/>
                </p:oleObj>
              </mc:Choice>
              <mc:Fallback>
                <p:oleObj name="Equation" r:id="rId4" imgW="55872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5152DA1-F81D-EEAE-8248-055FED0B94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5863" y="1355725"/>
                        <a:ext cx="1379537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A245247-1BD3-3E5F-558E-A8B46C8A6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455318"/>
              </p:ext>
            </p:extLst>
          </p:nvPr>
        </p:nvGraphicFramePr>
        <p:xfrm>
          <a:off x="6329363" y="2489200"/>
          <a:ext cx="72548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120" imgH="228600" progId="Equation.DSMT4">
                  <p:embed/>
                </p:oleObj>
              </mc:Choice>
              <mc:Fallback>
                <p:oleObj name="Equation" r:id="rId6" imgW="33012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A245247-1BD3-3E5F-558E-A8B46C8A65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9363" y="2489200"/>
                        <a:ext cx="725487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178C7DF-CEAC-1E9D-4C66-FD035ECD2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892207"/>
              </p:ext>
            </p:extLst>
          </p:nvPr>
        </p:nvGraphicFramePr>
        <p:xfrm>
          <a:off x="6223000" y="3108325"/>
          <a:ext cx="10795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560" imgH="444240" progId="Equation.DSMT4">
                  <p:embed/>
                </p:oleObj>
              </mc:Choice>
              <mc:Fallback>
                <p:oleObj name="Equation" r:id="rId8" imgW="520560" imgH="4442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178C7DF-CEAC-1E9D-4C66-FD035ECD2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23000" y="3108325"/>
                        <a:ext cx="107950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E4EB7A4-3EBC-753D-D698-597A46925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595405"/>
              </p:ext>
            </p:extLst>
          </p:nvPr>
        </p:nvGraphicFramePr>
        <p:xfrm>
          <a:off x="1060450" y="2617788"/>
          <a:ext cx="15065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203040" progId="Equation.DSMT4">
                  <p:embed/>
                </p:oleObj>
              </mc:Choice>
              <mc:Fallback>
                <p:oleObj name="Equation" r:id="rId10" imgW="6094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E4EB7A4-3EBC-753D-D698-597A46925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0450" y="2617788"/>
                        <a:ext cx="1506538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CA88FC4-7558-F785-0803-4932D4845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387100"/>
              </p:ext>
            </p:extLst>
          </p:nvPr>
        </p:nvGraphicFramePr>
        <p:xfrm>
          <a:off x="6375400" y="4179888"/>
          <a:ext cx="9334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40" imgH="253800" progId="Equation.DSMT4">
                  <p:embed/>
                </p:oleObj>
              </mc:Choice>
              <mc:Fallback>
                <p:oleObj name="Equation" r:id="rId12" imgW="43164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CA88FC4-7558-F785-0803-4932D48451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75400" y="4179888"/>
                        <a:ext cx="9334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BB1BCF8-20DE-A3E3-0D57-45276C3CF5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018096"/>
              </p:ext>
            </p:extLst>
          </p:nvPr>
        </p:nvGraphicFramePr>
        <p:xfrm>
          <a:off x="982663" y="3590925"/>
          <a:ext cx="16621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203040" progId="Equation.DSMT4">
                  <p:embed/>
                </p:oleObj>
              </mc:Choice>
              <mc:Fallback>
                <p:oleObj name="Equation" r:id="rId14" imgW="67284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BB1BCF8-20DE-A3E3-0D57-45276C3CF5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2663" y="3590925"/>
                        <a:ext cx="1662112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A6F6F70-8EE9-C6E6-19F9-5D852B9138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938526"/>
              </p:ext>
            </p:extLst>
          </p:nvPr>
        </p:nvGraphicFramePr>
        <p:xfrm>
          <a:off x="6367463" y="635000"/>
          <a:ext cx="8413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20" imgH="215640" progId="Equation.DSMT4">
                  <p:embed/>
                </p:oleObj>
              </mc:Choice>
              <mc:Fallback>
                <p:oleObj name="Equation" r:id="rId16" imgW="342720" imgH="215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A6F6F70-8EE9-C6E6-19F9-5D852B913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67463" y="635000"/>
                        <a:ext cx="84137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F0AEB32-5B0C-2D42-0507-168D8360B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70216"/>
              </p:ext>
            </p:extLst>
          </p:nvPr>
        </p:nvGraphicFramePr>
        <p:xfrm>
          <a:off x="6499225" y="1216025"/>
          <a:ext cx="4032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280" imgH="190440" progId="Equation.DSMT4">
                  <p:embed/>
                </p:oleObj>
              </mc:Choice>
              <mc:Fallback>
                <p:oleObj name="Equation" r:id="rId18" imgW="152280" imgH="1904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F0AEB32-5B0C-2D42-0507-168D8360BA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499225" y="1216025"/>
                        <a:ext cx="4032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A9E85E41-DACE-CAD7-F5C4-CD3C30445B31}"/>
              </a:ext>
            </a:extLst>
          </p:cNvPr>
          <p:cNvSpPr/>
          <p:nvPr/>
        </p:nvSpPr>
        <p:spPr>
          <a:xfrm>
            <a:off x="405705" y="4447868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FE27C2-31FB-617B-BD75-A24C370C5C42}"/>
              </a:ext>
            </a:extLst>
          </p:cNvPr>
          <p:cNvSpPr/>
          <p:nvPr/>
        </p:nvSpPr>
        <p:spPr>
          <a:xfrm>
            <a:off x="405705" y="4991543"/>
            <a:ext cx="1138059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là biểu thức đại số chỉ gồm một số hoặc một biến, hoặc có dạng tích của những số và biến.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7A6787-5B8B-7349-F0D5-83DB249C349F}"/>
              </a:ext>
            </a:extLst>
          </p:cNvPr>
          <p:cNvGrpSpPr/>
          <p:nvPr/>
        </p:nvGrpSpPr>
        <p:grpSpPr>
          <a:xfrm>
            <a:off x="7364527" y="556719"/>
            <a:ext cx="2631119" cy="553998"/>
            <a:chOff x="7364542" y="556719"/>
            <a:chExt cx="1057256" cy="553998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477B481-8383-E518-08F3-F89388796551}"/>
                </a:ext>
              </a:extLst>
            </p:cNvPr>
            <p:cNvCxnSpPr/>
            <p:nvPr/>
          </p:nvCxnSpPr>
          <p:spPr>
            <a:xfrm>
              <a:off x="7364542" y="914400"/>
              <a:ext cx="4526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62BADB-F0CF-BDA3-04DB-644558D14A3F}"/>
                </a:ext>
              </a:extLst>
            </p:cNvPr>
            <p:cNvSpPr txBox="1"/>
            <p:nvPr/>
          </p:nvSpPr>
          <p:spPr>
            <a:xfrm>
              <a:off x="7832251" y="556719"/>
              <a:ext cx="5895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solidFill>
                    <a:srgbClr val="FF0000"/>
                  </a:solidFill>
                </a:rPr>
                <a:t>Một</a:t>
              </a:r>
              <a:r>
                <a:rPr lang="en-US" sz="3000" dirty="0">
                  <a:solidFill>
                    <a:srgbClr val="FF0000"/>
                  </a:solidFill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</a:rPr>
                <a:t>số</a:t>
              </a:r>
              <a:endParaRPr lang="en-US" sz="3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E63158-51AF-D81C-25FA-F1A5F94A0F57}"/>
              </a:ext>
            </a:extLst>
          </p:cNvPr>
          <p:cNvGrpSpPr/>
          <p:nvPr/>
        </p:nvGrpSpPr>
        <p:grpSpPr>
          <a:xfrm>
            <a:off x="7021424" y="1169020"/>
            <a:ext cx="2758943" cy="553998"/>
            <a:chOff x="7054850" y="1040817"/>
            <a:chExt cx="2758943" cy="553998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149A6D9-59EC-5E38-F91F-B411C2E2A2F0}"/>
                </a:ext>
              </a:extLst>
            </p:cNvPr>
            <p:cNvCxnSpPr>
              <a:cxnSpLocks/>
            </p:cNvCxnSpPr>
            <p:nvPr/>
          </p:nvCxnSpPr>
          <p:spPr>
            <a:xfrm>
              <a:off x="7054850" y="1398498"/>
              <a:ext cx="8161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411CBC-DB55-03E8-66B3-EC48DBC98F06}"/>
                </a:ext>
              </a:extLst>
            </p:cNvPr>
            <p:cNvSpPr txBox="1"/>
            <p:nvPr/>
          </p:nvSpPr>
          <p:spPr>
            <a:xfrm>
              <a:off x="8033722" y="1040817"/>
              <a:ext cx="17800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solidFill>
                    <a:srgbClr val="FF0000"/>
                  </a:solidFill>
                </a:rPr>
                <a:t>Một</a:t>
              </a:r>
              <a:r>
                <a:rPr lang="en-US" sz="3000" dirty="0">
                  <a:solidFill>
                    <a:srgbClr val="FF0000"/>
                  </a:solidFill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</a:rPr>
                <a:t>biến</a:t>
              </a:r>
              <a:endParaRPr lang="en-US" sz="3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D6EEBEE-1942-D552-FC82-C1840A8171AE}"/>
              </a:ext>
            </a:extLst>
          </p:cNvPr>
          <p:cNvGrpSpPr/>
          <p:nvPr/>
        </p:nvGrpSpPr>
        <p:grpSpPr>
          <a:xfrm>
            <a:off x="7326424" y="2019752"/>
            <a:ext cx="3989828" cy="2693853"/>
            <a:chOff x="7326424" y="2019752"/>
            <a:chExt cx="3989828" cy="2693853"/>
          </a:xfrm>
        </p:grpSpPr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0F58BFE9-BE32-B07C-629B-EEE3AD70BD78}"/>
                </a:ext>
              </a:extLst>
            </p:cNvPr>
            <p:cNvSpPr/>
            <p:nvPr/>
          </p:nvSpPr>
          <p:spPr>
            <a:xfrm>
              <a:off x="7326424" y="2019752"/>
              <a:ext cx="224599" cy="2693853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70D2A12-B74A-AB79-DA85-79725654A09B}"/>
                </a:ext>
              </a:extLst>
            </p:cNvPr>
            <p:cNvCxnSpPr/>
            <p:nvPr/>
          </p:nvCxnSpPr>
          <p:spPr>
            <a:xfrm>
              <a:off x="7767213" y="3319636"/>
              <a:ext cx="6799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9A953E6-71A0-F3AC-BBFA-6B7DB1BE1BFE}"/>
                </a:ext>
              </a:extLst>
            </p:cNvPr>
            <p:cNvSpPr txBox="1"/>
            <p:nvPr/>
          </p:nvSpPr>
          <p:spPr>
            <a:xfrm>
              <a:off x="8655756" y="2858709"/>
              <a:ext cx="2660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solidFill>
                    <a:srgbClr val="FF0000"/>
                  </a:solidFill>
                </a:rPr>
                <a:t>Tích</a:t>
              </a:r>
              <a:r>
                <a:rPr lang="en-US" sz="3000" dirty="0">
                  <a:solidFill>
                    <a:srgbClr val="FF0000"/>
                  </a:solidFill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</a:rPr>
                <a:t>của</a:t>
              </a:r>
              <a:r>
                <a:rPr lang="en-US" sz="3000" dirty="0">
                  <a:solidFill>
                    <a:srgbClr val="FF0000"/>
                  </a:solidFill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</a:rPr>
                <a:t>những</a:t>
              </a:r>
              <a:r>
                <a:rPr lang="en-US" sz="3000" dirty="0">
                  <a:solidFill>
                    <a:srgbClr val="FF0000"/>
                  </a:solidFill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</a:rPr>
                <a:t>số</a:t>
              </a:r>
              <a:r>
                <a:rPr lang="en-US" sz="3000" dirty="0">
                  <a:solidFill>
                    <a:srgbClr val="FF0000"/>
                  </a:solidFill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</a:rPr>
                <a:t>và</a:t>
              </a:r>
              <a:r>
                <a:rPr lang="en-US" sz="3000" dirty="0">
                  <a:solidFill>
                    <a:srgbClr val="FF0000"/>
                  </a:solidFill>
                </a:rPr>
                <a:t> </a:t>
              </a:r>
              <a:r>
                <a:rPr lang="en-US" sz="3000" dirty="0" err="1">
                  <a:solidFill>
                    <a:srgbClr val="FF0000"/>
                  </a:solidFill>
                </a:rPr>
                <a:t>biến</a:t>
              </a:r>
              <a:endParaRPr lang="en-US" sz="3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3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rot="19172439">
            <a:off x="-9279" y="720706"/>
            <a:ext cx="216409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9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5705" y="413747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0AEC6E-1669-E117-299E-0F85F313098C}"/>
              </a:ext>
            </a:extLst>
          </p:cNvPr>
          <p:cNvSpPr/>
          <p:nvPr/>
        </p:nvSpPr>
        <p:spPr>
          <a:xfrm>
            <a:off x="226411" y="1244293"/>
            <a:ext cx="1138059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là biểu thức đại số chỉ gồm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số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hoặc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biến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hoặc có dạng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 của những số và biến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44079"/>
      </p:ext>
    </p:extLst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4076</TotalTime>
  <Words>1258</Words>
  <PresentationFormat>Widescreen</PresentationFormat>
  <Paragraphs>135</Paragraphs>
  <Slides>23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2021-06-21T15:30:30Z</dcterms:created>
  <dcterms:modified xsi:type="dcterms:W3CDTF">2023-08-18T10:23:05Z</dcterms:modified>
</cp:coreProperties>
</file>