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7"/>
  </p:notesMasterIdLst>
  <p:sldIdLst>
    <p:sldId id="256" r:id="rId3"/>
    <p:sldId id="271" r:id="rId4"/>
    <p:sldId id="258" r:id="rId5"/>
    <p:sldId id="272" r:id="rId6"/>
    <p:sldId id="273" r:id="rId7"/>
    <p:sldId id="274" r:id="rId8"/>
    <p:sldId id="275" r:id="rId9"/>
    <p:sldId id="276" r:id="rId10"/>
    <p:sldId id="278" r:id="rId11"/>
    <p:sldId id="279" r:id="rId12"/>
    <p:sldId id="281" r:id="rId13"/>
    <p:sldId id="283" r:id="rId14"/>
    <p:sldId id="284" r:id="rId15"/>
    <p:sldId id="285" r:id="rId16"/>
    <p:sldId id="286" r:id="rId17"/>
    <p:sldId id="287" r:id="rId18"/>
    <p:sldId id="288" r:id="rId19"/>
    <p:sldId id="289" r:id="rId20"/>
    <p:sldId id="290" r:id="rId21"/>
    <p:sldId id="293" r:id="rId22"/>
    <p:sldId id="257" r:id="rId23"/>
    <p:sldId id="294" r:id="rId24"/>
    <p:sldId id="296" r:id="rId25"/>
    <p:sldId id="297" r:id="rId26"/>
    <p:sldId id="299" r:id="rId27"/>
    <p:sldId id="309" r:id="rId28"/>
    <p:sldId id="300" r:id="rId29"/>
    <p:sldId id="301" r:id="rId30"/>
    <p:sldId id="302" r:id="rId31"/>
    <p:sldId id="307" r:id="rId32"/>
    <p:sldId id="308" r:id="rId33"/>
    <p:sldId id="304" r:id="rId34"/>
    <p:sldId id="305" r:id="rId35"/>
    <p:sldId id="259" r:id="rId36"/>
    <p:sldId id="310" r:id="rId37"/>
    <p:sldId id="312" r:id="rId38"/>
    <p:sldId id="313" r:id="rId39"/>
    <p:sldId id="314" r:id="rId40"/>
    <p:sldId id="315" r:id="rId41"/>
    <p:sldId id="316" r:id="rId42"/>
    <p:sldId id="317" r:id="rId43"/>
    <p:sldId id="319" r:id="rId44"/>
    <p:sldId id="318" r:id="rId45"/>
    <p:sldId id="270" r:id="rId46"/>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276"/>
    <a:srgbClr val="FFFF93"/>
    <a:srgbClr val="FBF6EB"/>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76" d="100"/>
          <a:sy n="76" d="100"/>
        </p:scale>
        <p:origin x="4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30</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40</a:t>
            </a:fld>
            <a:endParaRPr lang="en-US"/>
          </a:p>
        </p:txBody>
      </p:sp>
    </p:spTree>
    <p:extLst>
      <p:ext uri="{BB962C8B-B14F-4D97-AF65-F5344CB8AC3E}">
        <p14:creationId xmlns:p14="http://schemas.microsoft.com/office/powerpoint/2010/main" val="95513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90.png"/><Relationship Id="rId7" Type="http://schemas.openxmlformats.org/officeDocument/2006/relationships/image" Target="../media/image7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76.png"/><Relationship Id="rId4" Type="http://schemas.openxmlformats.org/officeDocument/2006/relationships/image" Target="../media/image570.png"/></Relationships>
</file>

<file path=ppt/slides/_rels/slide12.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49.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49.png"/><Relationship Id="rId7"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9.svg"/><Relationship Id="rId5" Type="http://schemas.openxmlformats.org/officeDocument/2006/relationships/image" Target="../media/image78.png"/><Relationship Id="rId28" Type="http://schemas.openxmlformats.org/officeDocument/2006/relationships/image" Target="../media/image62.png"/><Relationship Id="rId4"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5.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13" Type="http://schemas.openxmlformats.org/officeDocument/2006/relationships/image" Target="../media/image640.png"/><Relationship Id="rId3" Type="http://schemas.openxmlformats.org/officeDocument/2006/relationships/image" Target="../media/image61.png"/><Relationship Id="rId2" Type="http://schemas.openxmlformats.org/officeDocument/2006/relationships/image" Target="../media/image63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37.png"/><Relationship Id="rId4" Type="http://schemas.openxmlformats.org/officeDocument/2006/relationships/image" Target="../media/image62.svg"/><Relationship Id="rId14" Type="http://schemas.openxmlformats.org/officeDocument/2006/relationships/image" Target="../media/image82.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2.svg"/><Relationship Id="rId7" Type="http://schemas.openxmlformats.org/officeDocument/2006/relationships/image" Target="../media/image6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13" Type="http://schemas.openxmlformats.org/officeDocument/2006/relationships/image" Target="../media/image670.png"/><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37.png"/><Relationship Id="rId15" Type="http://schemas.openxmlformats.org/officeDocument/2006/relationships/image" Target="../media/image680.png"/><Relationship Id="rId4" Type="http://schemas.openxmlformats.org/officeDocument/2006/relationships/image" Target="../media/image63.png"/><Relationship Id="rId14" Type="http://schemas.openxmlformats.org/officeDocument/2006/relationships/image" Target="../media/image82.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0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90.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20.png"/><Relationship Id="rId7" Type="http://schemas.openxmlformats.org/officeDocument/2006/relationships/image" Target="../media/image86.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50.png"/><Relationship Id="rId5" Type="http://schemas.openxmlformats.org/officeDocument/2006/relationships/image" Target="../media/image740.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70.png"/><Relationship Id="rId5" Type="http://schemas.openxmlformats.org/officeDocument/2006/relationships/image" Target="../media/image86.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30.png"/><Relationship Id="rId3" Type="http://schemas.openxmlformats.org/officeDocument/2006/relationships/image" Target="../media/image73.png"/><Relationship Id="rId7" Type="http://schemas.openxmlformats.org/officeDocument/2006/relationships/image" Target="../media/image82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840.png"/></Relationships>
</file>

<file path=ppt/slides/_rels/slide23.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73.png"/><Relationship Id="rId7" Type="http://schemas.openxmlformats.org/officeDocument/2006/relationships/image" Target="../media/image82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860.png"/></Relationships>
</file>

<file path=ppt/slides/_rels/slide24.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890.png"/><Relationship Id="rId5" Type="http://schemas.openxmlformats.org/officeDocument/2006/relationships/image" Target="../media/image20.png"/><Relationship Id="rId4" Type="http://schemas.openxmlformats.org/officeDocument/2006/relationships/image" Target="../media/image880.png"/></Relationships>
</file>

<file path=ppt/slides/_rels/slide25.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5.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2.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1.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13" Type="http://schemas.openxmlformats.org/officeDocument/2006/relationships/image" Target="../media/image103.png"/><Relationship Id="rId3" Type="http://schemas.openxmlformats.org/officeDocument/2006/relationships/image" Target="../media/image62.svg"/><Relationship Id="rId12" Type="http://schemas.openxmlformats.org/officeDocument/2006/relationships/image" Target="../media/image10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15" Type="http://schemas.openxmlformats.org/officeDocument/2006/relationships/image" Target="../media/image105.png"/><Relationship Id="rId4" Type="http://schemas.openxmlformats.org/officeDocument/2006/relationships/image" Target="../media/image63.png"/><Relationship Id="rId14" Type="http://schemas.openxmlformats.org/officeDocument/2006/relationships/image" Target="../media/image104.png"/></Relationships>
</file>

<file path=ppt/slides/_rels/slide36.xml.rels><?xml version="1.0" encoding="UTF-8" standalone="yes"?>
<Relationships xmlns="http://schemas.openxmlformats.org/package/2006/relationships"><Relationship Id="rId13" Type="http://schemas.openxmlformats.org/officeDocument/2006/relationships/image" Target="../media/image103.png"/><Relationship Id="rId3" Type="http://schemas.openxmlformats.org/officeDocument/2006/relationships/image" Target="../media/image62.svg"/><Relationship Id="rId12" Type="http://schemas.openxmlformats.org/officeDocument/2006/relationships/image" Target="../media/image10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15" Type="http://schemas.openxmlformats.org/officeDocument/2006/relationships/image" Target="../media/image105.png"/><Relationship Id="rId4" Type="http://schemas.openxmlformats.org/officeDocument/2006/relationships/image" Target="../media/image63.png"/><Relationship Id="rId14" Type="http://schemas.openxmlformats.org/officeDocument/2006/relationships/image" Target="../media/image106.png"/></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5.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png"/></Relationships>
</file>

<file path=ppt/slides/_rels/slide40.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61.png"/><Relationship Id="rId7" Type="http://schemas.openxmlformats.org/officeDocument/2006/relationships/image" Target="../media/image105.png"/><Relationship Id="rId17" Type="http://schemas.openxmlformats.org/officeDocument/2006/relationships/image" Target="../media/image129.png"/><Relationship Id="rId2" Type="http://schemas.openxmlformats.org/officeDocument/2006/relationships/notesSlide" Target="../notesSlides/notesSlide4.xml"/><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15" Type="http://schemas.openxmlformats.org/officeDocument/2006/relationships/image" Target="../media/image127.png"/><Relationship Id="rId4" Type="http://schemas.openxmlformats.org/officeDocument/2006/relationships/image" Target="../media/image62.svg"/><Relationship Id="rId14" Type="http://schemas.openxmlformats.org/officeDocument/2006/relationships/image" Target="../media/image126.png"/></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6.svg"/><Relationship Id="rId18" Type="http://schemas.openxmlformats.org/officeDocument/2006/relationships/image" Target="../media/image142.png"/><Relationship Id="rId3" Type="http://schemas.openxmlformats.org/officeDocument/2006/relationships/image" Target="../media/image42.svg"/><Relationship Id="rId21" Type="http://schemas.openxmlformats.org/officeDocument/2006/relationships/image" Target="../media/image145.svg"/><Relationship Id="rId7" Type="http://schemas.openxmlformats.org/officeDocument/2006/relationships/image" Target="../media/image139.svg"/><Relationship Id="rId12" Type="http://schemas.openxmlformats.org/officeDocument/2006/relationships/image" Target="../media/image35.png"/><Relationship Id="rId17" Type="http://schemas.openxmlformats.org/officeDocument/2006/relationships/image" Target="../media/image141.svg"/><Relationship Id="rId2" Type="http://schemas.openxmlformats.org/officeDocument/2006/relationships/image" Target="../media/image41.png"/><Relationship Id="rId16" Type="http://schemas.openxmlformats.org/officeDocument/2006/relationships/image" Target="../media/image140.png"/><Relationship Id="rId20"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38.png"/><Relationship Id="rId11" Type="http://schemas.openxmlformats.org/officeDocument/2006/relationships/image" Target="../media/image54.svg"/><Relationship Id="rId5" Type="http://schemas.openxmlformats.org/officeDocument/2006/relationships/image" Target="../media/image62.svg"/><Relationship Id="rId15" Type="http://schemas.openxmlformats.org/officeDocument/2006/relationships/image" Target="../media/image10.svg"/><Relationship Id="rId10" Type="http://schemas.openxmlformats.org/officeDocument/2006/relationships/image" Target="../media/image53.png"/><Relationship Id="rId19" Type="http://schemas.openxmlformats.org/officeDocument/2006/relationships/image" Target="../media/image143.svg"/><Relationship Id="rId4" Type="http://schemas.openxmlformats.org/officeDocument/2006/relationships/image" Target="../media/image61.png"/><Relationship Id="rId9" Type="http://schemas.openxmlformats.org/officeDocument/2006/relationships/image" Target="../media/image58.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5.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image" Target="../media/image41.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microsoft.com/office/2007/relationships/hdphoto" Target="../media/hdphoto2.wdp"/><Relationship Id="rId7" Type="http://schemas.openxmlformats.org/officeDocument/2006/relationships/image" Target="../media/image62.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36.pn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10.png"/><Relationship Id="rId3" Type="http://schemas.microsoft.com/office/2007/relationships/hdphoto" Target="../media/hdphoto2.wdp"/><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2.svg"/><Relationship Id="rId7" Type="http://schemas.openxmlformats.org/officeDocument/2006/relationships/image" Target="../media/image6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5"/>
          <p:cNvSpPr txBox="1"/>
          <p:nvPr/>
        </p:nvSpPr>
        <p:spPr>
          <a:xfrm>
            <a:off x="945680" y="736937"/>
            <a:ext cx="2667000" cy="1910779"/>
          </a:xfrm>
          <a:prstGeom prst="rect">
            <a:avLst/>
          </a:prstGeom>
        </p:spPr>
        <p:txBody>
          <a:bodyPr wrap="square" lIns="0" tIns="0" rIns="0" bIns="0" rtlCol="0" anchor="t">
            <a:spAutoFit/>
          </a:bodyPr>
          <a:lstStyle/>
          <a:p>
            <a:pPr algn="ctr">
              <a:lnSpc>
                <a:spcPts val="14857"/>
              </a:lnSpc>
            </a:pPr>
            <a:r>
              <a:rPr lang="en-US" sz="4200" b="1" u="sng">
                <a:solidFill>
                  <a:srgbClr val="5B96A9"/>
                </a:solidFill>
                <a:latin typeface="Arial" panose="020B0604020202020204" pitchFamily="34" charset="0"/>
                <a:cs typeface="Arial" panose="020B0604020202020204" pitchFamily="34" charset="0"/>
              </a:rPr>
              <a:t>Ví dụ 1:</a:t>
            </a:r>
          </a:p>
        </p:txBody>
      </p:sp>
      <mc:AlternateContent xmlns:mc="http://schemas.openxmlformats.org/markup-compatibility/2006" xmlns:a14="http://schemas.microsoft.com/office/drawing/2010/main">
        <mc:Choice Requires="a14">
          <p:sp>
            <p:nvSpPr>
              <p:cNvPr id="21" name="TextBox 20"/>
              <p:cNvSpPr txBox="1"/>
              <p:nvPr/>
            </p:nvSpPr>
            <p:spPr>
              <a:xfrm>
                <a:off x="3384079" y="1426845"/>
                <a:ext cx="13608521" cy="193899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Hãy kể ra các hạng tử của đa thức</a:t>
                </a:r>
              </a:p>
              <a:p>
                <a:pPr algn="ctr">
                  <a:lnSpc>
                    <a:spcPct val="150000"/>
                  </a:lnSpc>
                </a:pPr>
                <a:r>
                  <a:rPr lang="en-US" sz="400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+3</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−1</m:t>
                    </m:r>
                  </m:oMath>
                </a14:m>
                <a:r>
                  <a:rPr lang="en-US" sz="400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3384079" y="1426845"/>
                <a:ext cx="13608521" cy="1938992"/>
              </a:xfrm>
              <a:prstGeom prst="rect">
                <a:avLst/>
              </a:prstGeom>
              <a:blipFill>
                <a:blip r:embed="rId2"/>
                <a:stretch>
                  <a:fillRect l="-1567"/>
                </a:stretch>
              </a:blipFill>
            </p:spPr>
            <p:txBody>
              <a:bodyPr/>
              <a:lstStyle/>
              <a:p>
                <a:r>
                  <a:rPr lang="en-US">
                    <a:noFill/>
                  </a:rPr>
                  <a:t> </a:t>
                </a:r>
              </a:p>
            </p:txBody>
          </p:sp>
        </mc:Fallback>
      </mc:AlternateContent>
      <p:sp>
        <p:nvSpPr>
          <p:cNvPr id="22" name="Oval Callout 21"/>
          <p:cNvSpPr/>
          <p:nvPr/>
        </p:nvSpPr>
        <p:spPr>
          <a:xfrm>
            <a:off x="8547391" y="389103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326679" y="5331895"/>
                <a:ext cx="13995127" cy="2169825"/>
              </a:xfrm>
              <a:prstGeom prst="rect">
                <a:avLst/>
              </a:prstGeom>
            </p:spPr>
            <p:txBody>
              <a:bodyPr wrap="square">
                <a:spAutoFit/>
              </a:bodyPr>
              <a:lstStyle/>
              <a:p>
                <a:pPr lvl="0">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Ta có thể viết A dưới dạng tổng của 6 đơn thức</a:t>
                </a:r>
              </a:p>
              <a:p>
                <a:pPr lvl="0" algn="ctr">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e>
                    </m:d>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326679" y="5331895"/>
                <a:ext cx="13995127" cy="2169825"/>
              </a:xfrm>
              <a:prstGeom prst="rect">
                <a:avLst/>
              </a:prstGeom>
              <a:blipFill>
                <a:blip r:embed="rId3"/>
                <a:stretch>
                  <a:fillRect l="-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79079" y="7785437"/>
                <a:ext cx="14845659" cy="1015663"/>
              </a:xfrm>
              <a:prstGeom prst="rect">
                <a:avLst/>
              </a:prstGeom>
            </p:spPr>
            <p:txBody>
              <a:bodyPr wrap="square">
                <a:spAutoFit/>
              </a:bodyPr>
              <a:lstStyle/>
              <a:p>
                <a:pPr>
                  <a:lnSpc>
                    <a:spcPct val="150000"/>
                  </a:lnSpc>
                </a:pPr>
                <a:r>
                  <a:rPr lang="en-US" sz="4000">
                    <a:solidFill>
                      <a:prstClr val="black"/>
                    </a:solidFill>
                    <a:latin typeface="Arial" panose="020B0604020202020204" pitchFamily="34" charset="0"/>
                    <a:cs typeface="Arial" panose="020B0604020202020204" pitchFamily="34" charset="0"/>
                  </a:rPr>
                  <a:t>Vậy đa thức A có 6 hạng tử là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 −1.</m:t>
                    </m:r>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79079" y="7785437"/>
                <a:ext cx="14845659" cy="1015663"/>
              </a:xfrm>
              <a:prstGeom prst="rect">
                <a:avLst/>
              </a:prstGeom>
              <a:blipFill>
                <a:blip r:embed="rId4"/>
                <a:stretch>
                  <a:fillRect l="-1478" b="-13772"/>
                </a:stretch>
              </a:blipFill>
            </p:spPr>
            <p:txBody>
              <a:bodyPr/>
              <a:lstStyle/>
              <a:p>
                <a:r>
                  <a:rPr lang="en-US">
                    <a:noFill/>
                  </a:rPr>
                  <a:t> </a:t>
                </a:r>
              </a:p>
            </p:txBody>
          </p:sp>
        </mc:Fallback>
      </mc:AlternateContent>
      <p:pic>
        <p:nvPicPr>
          <p:cNvPr id="27" name="Picture 26"/>
          <p:cNvPicPr>
            <a:picLocks noChangeAspect="1"/>
          </p:cNvPicPr>
          <p:nvPr/>
        </p:nvPicPr>
        <p:blipFill>
          <a:blip r:embed="rId5"/>
          <a:stretch>
            <a:fillRect/>
          </a:stretch>
        </p:blipFill>
        <p:spPr>
          <a:xfrm>
            <a:off x="15480163" y="718890"/>
            <a:ext cx="2163975" cy="2832932"/>
          </a:xfrm>
          <a:prstGeom prst="rect">
            <a:avLst/>
          </a:prstGeom>
        </p:spPr>
      </p:pic>
      <p:pic>
        <p:nvPicPr>
          <p:cNvPr id="28" name="Picture 27"/>
          <p:cNvPicPr>
            <a:picLocks noChangeAspect="1"/>
          </p:cNvPicPr>
          <p:nvPr/>
        </p:nvPicPr>
        <p:blipFill>
          <a:blip r:embed="rId6"/>
          <a:stretch>
            <a:fillRect/>
          </a:stretch>
        </p:blipFill>
        <p:spPr>
          <a:xfrm>
            <a:off x="16304685" y="8572801"/>
            <a:ext cx="997903" cy="887025"/>
          </a:xfrm>
          <a:prstGeom prst="rect">
            <a:avLst/>
          </a:prstGeom>
        </p:spPr>
      </p:pic>
      <p:pic>
        <p:nvPicPr>
          <p:cNvPr id="29" name="Picture 28"/>
          <p:cNvPicPr>
            <a:picLocks noChangeAspect="1"/>
          </p:cNvPicPr>
          <p:nvPr/>
        </p:nvPicPr>
        <p:blipFill>
          <a:blip r:embed="rId7"/>
          <a:stretch>
            <a:fillRect/>
          </a:stretch>
        </p:blipFill>
        <p:spPr>
          <a:xfrm rot="3872335">
            <a:off x="59104" y="8930745"/>
            <a:ext cx="1391410" cy="1178291"/>
          </a:xfrm>
          <a:prstGeom prst="rect">
            <a:avLst/>
          </a:prstGeom>
        </p:spPr>
      </p:pic>
      <p:pic>
        <p:nvPicPr>
          <p:cNvPr id="30" name="Picture 29"/>
          <p:cNvPicPr>
            <a:picLocks noChangeAspect="1"/>
          </p:cNvPicPr>
          <p:nvPr/>
        </p:nvPicPr>
        <p:blipFill>
          <a:blip r:embed="rId8"/>
          <a:stretch>
            <a:fillRect/>
          </a:stretch>
        </p:blipFill>
        <p:spPr>
          <a:xfrm>
            <a:off x="567662" y="601537"/>
            <a:ext cx="843017" cy="701926"/>
          </a:xfrm>
          <a:prstGeom prst="rect">
            <a:avLst/>
          </a:prstGeom>
        </p:spPr>
      </p:pic>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8" dur="500"/>
                                        <p:tgtEl>
                                          <p:spTgt spid="23">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649038"/>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00271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33400" y="500422"/>
            <a:ext cx="2036240" cy="1682642"/>
          </a:xfrm>
          <a:prstGeom prst="rect">
            <a:avLst/>
          </a:prstGeom>
        </p:spPr>
      </p:pic>
      <p:sp>
        <p:nvSpPr>
          <p:cNvPr id="20" name="Rectangle 19"/>
          <p:cNvSpPr/>
          <p:nvPr/>
        </p:nvSpPr>
        <p:spPr>
          <a:xfrm>
            <a:off x="1163052" y="2476500"/>
            <a:ext cx="16038096" cy="1938992"/>
          </a:xfrm>
          <a:prstGeom prst="rect">
            <a:avLst/>
          </a:prstGeom>
        </p:spPr>
        <p:txBody>
          <a:bodyPr wrap="square">
            <a:spAutoFit/>
          </a:bodyPr>
          <a:lstStyle/>
          <a:p>
            <a:pPr lvl="0" algn="just">
              <a:lnSpc>
                <a:spcPct val="150000"/>
              </a:lnSpc>
              <a:spcAft>
                <a:spcPts val="1200"/>
              </a:spcAft>
              <a:defRPr/>
            </a:pPr>
            <a:r>
              <a:rPr lang="vi-VN" sz="4000">
                <a:solidFill>
                  <a:schemeClr val="bg1"/>
                </a:solidFill>
                <a:ea typeface="Times New Roman" panose="02020603050405020304" pitchFamily="18" charset="0"/>
              </a:rPr>
              <a:t>Biểu thức nào dưới đây là đa thức? Hãy chỉ rõ các hạng tử của mỗi đa thức ấy.</a:t>
            </a:r>
            <a:endParaRPr kumimoji="0" lang="en-US" sz="40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404637" y="7124700"/>
                <a:ext cx="11756360" cy="2285497"/>
              </a:xfrm>
              <a:prstGeom prst="rect">
                <a:avLst/>
              </a:prstGeom>
            </p:spPr>
            <p:txBody>
              <a:bodyPr wrap="square">
                <a:spAutoFit/>
              </a:bodyPr>
              <a:lstStyle/>
              <a:p>
                <a:pPr marL="571500" indent="-571500" algn="just" fontAlgn="base">
                  <a:lnSpc>
                    <a:spcPct val="150000"/>
                  </a:lnSpc>
                  <a:spcBef>
                    <a:spcPts val="1200"/>
                  </a:spcBef>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thức: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fontAlgn="base">
                  <a:lnSpc>
                    <a:spcPct val="150000"/>
                  </a:lnSpc>
                  <a:spcBef>
                    <a:spcPts val="1200"/>
                  </a:spcBef>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thức: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404637" y="7124700"/>
                <a:ext cx="11756360" cy="2285497"/>
              </a:xfrm>
              <a:prstGeom prst="rect">
                <a:avLst/>
              </a:prstGeom>
              <a:blipFill>
                <a:blip r:embed="rId3"/>
                <a:stretch>
                  <a:fillRect l="-1659" b="-45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03920" y="4891640"/>
                <a:ext cx="1175636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solidFill>
                                <a:prstClr val="white"/>
                              </a:solidFill>
                              <a:latin typeface="Cambria Math" panose="02040503050406030204" pitchFamily="18" charset="0"/>
                              <a:cs typeface="Times New Roman" panose="02020603050405020304" pitchFamily="18" charset="0"/>
                            </a:rPr>
                          </m:ctrlPr>
                        </m:fPr>
                        <m:num>
                          <m:r>
                            <a:rPr lang="en-US" sz="4000" b="0" i="1" smtClean="0">
                              <a:solidFill>
                                <a:prstClr val="white"/>
                              </a:solidFill>
                              <a:latin typeface="Cambria Math" panose="02040503050406030204" pitchFamily="18" charset="0"/>
                              <a:cs typeface="Times New Roman" panose="02020603050405020304" pitchFamily="18" charset="0"/>
                            </a:rPr>
                            <m:t>1</m:t>
                          </m:r>
                        </m:num>
                        <m:den>
                          <m:r>
                            <m:rPr>
                              <m:sty m:val="p"/>
                            </m:rPr>
                            <a:rPr lang="en-US" sz="4000" b="0" i="0" smtClean="0">
                              <a:solidFill>
                                <a:prstClr val="white"/>
                              </a:solidFill>
                              <a:latin typeface="Cambria Math" panose="02040503050406030204" pitchFamily="18" charset="0"/>
                              <a:cs typeface="Times New Roman" panose="02020603050405020304" pitchFamily="18" charset="0"/>
                            </a:rPr>
                            <m:t>x</m:t>
                          </m:r>
                        </m:den>
                      </m:f>
                      <m:r>
                        <a:rPr lang="en-US" sz="4000" b="0" i="1" smtClean="0">
                          <a:solidFill>
                            <a:prstClr val="white"/>
                          </a:solidFill>
                          <a:latin typeface="Cambria Math" panose="02040503050406030204" pitchFamily="18" charset="0"/>
                          <a:cs typeface="Times New Roman" panose="02020603050405020304" pitchFamily="18" charset="0"/>
                        </a:rPr>
                        <m:t>;        </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xy</m:t>
                          </m:r>
                        </m:e>
                      </m:rad>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oMath>
                  </m:oMathPara>
                </a14:m>
                <a:endParaRPr lang="en-US" sz="4000"/>
              </a:p>
            </p:txBody>
          </p:sp>
        </mc:Choice>
        <mc:Fallback xmlns="">
          <p:sp>
            <p:nvSpPr>
              <p:cNvPr id="23" name="Rectangle 22"/>
              <p:cNvSpPr>
                <a:spLocks noRot="1" noChangeAspect="1" noMove="1" noResize="1" noEditPoints="1" noAdjustHandles="1" noChangeArrowheads="1" noChangeShapeType="1" noTextEdit="1"/>
              </p:cNvSpPr>
              <p:nvPr/>
            </p:nvSpPr>
            <p:spPr>
              <a:xfrm>
                <a:off x="3303920" y="4891640"/>
                <a:ext cx="11756360" cy="1244828"/>
              </a:xfrm>
              <a:prstGeom prst="rect">
                <a:avLst/>
              </a:prstGeom>
              <a:blipFill>
                <a:blip r:embed="rId4"/>
                <a:stretch>
                  <a:fillRect/>
                </a:stretch>
              </a:blipFill>
            </p:spPr>
            <p:txBody>
              <a:bodyPr/>
              <a:lstStyle/>
              <a:p>
                <a:r>
                  <a:rPr lang="en-US">
                    <a:noFill/>
                  </a:rPr>
                  <a:t> </a:t>
                </a:r>
              </a:p>
            </p:txBody>
          </p:sp>
        </mc:Fallback>
      </mc:AlternateContent>
      <p:sp>
        <p:nvSpPr>
          <p:cNvPr id="24" name="Oval 23"/>
          <p:cNvSpPr/>
          <p:nvPr/>
        </p:nvSpPr>
        <p:spPr>
          <a:xfrm>
            <a:off x="3200400" y="4768898"/>
            <a:ext cx="26670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86800" y="4778630"/>
            <a:ext cx="29337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stretch>
            <a:fillRect/>
          </a:stretch>
        </p:blipFill>
        <p:spPr>
          <a:xfrm>
            <a:off x="1066800" y="7249055"/>
            <a:ext cx="1207113" cy="755970"/>
          </a:xfrm>
          <a:prstGeom prst="rect">
            <a:avLst/>
          </a:prstGeom>
        </p:spPr>
      </p:pic>
      <p:pic>
        <p:nvPicPr>
          <p:cNvPr id="30" name="Picture 29"/>
          <p:cNvPicPr>
            <a:picLocks noChangeAspect="1"/>
          </p:cNvPicPr>
          <p:nvPr/>
        </p:nvPicPr>
        <p:blipFill>
          <a:blip r:embed="rId6"/>
          <a:stretch>
            <a:fillRect/>
          </a:stretch>
        </p:blipFill>
        <p:spPr>
          <a:xfrm>
            <a:off x="15544800" y="6743700"/>
            <a:ext cx="2014721" cy="3276957"/>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4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638800" y="791722"/>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1" name="Rectangle 40"/>
          <p:cNvSpPr/>
          <p:nvPr/>
        </p:nvSpPr>
        <p:spPr>
          <a:xfrm>
            <a:off x="685800" y="2594826"/>
            <a:ext cx="16840200" cy="5749074"/>
          </a:xfrm>
          <a:prstGeom prst="rect">
            <a:avLst/>
          </a:prstGeom>
        </p:spPr>
        <p:txBody>
          <a:bodyPr wrap="square">
            <a:spAutoFit/>
          </a:bodyPr>
          <a:lstStyle/>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Mỗi quyển vở giá x đồng. Mỗi cái bút giá y đồng. Viết biểu thức biểu thị số tiền phải trả để mua:</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8 quyển vở và 7 cái bút;</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3 xấp vở và 2 hộp bút, biết rằng mỗi xấp vở có 10 quyển, mỗi hộp bút có 12 chiếc.</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Mỗi biểu thức tìm được ở hai câu trên có phải là đa thức không?</a:t>
            </a:r>
          </a:p>
        </p:txBody>
      </p:sp>
      <p:pic>
        <p:nvPicPr>
          <p:cNvPr id="45" name="Picture 44"/>
          <p:cNvPicPr>
            <a:picLocks noChangeAspect="1"/>
          </p:cNvPicPr>
          <p:nvPr/>
        </p:nvPicPr>
        <p:blipFill>
          <a:blip r:embed="rId2"/>
          <a:stretch>
            <a:fillRect/>
          </a:stretch>
        </p:blipFill>
        <p:spPr>
          <a:xfrm>
            <a:off x="15555366" y="590485"/>
            <a:ext cx="2275434" cy="1657415"/>
          </a:xfrm>
          <a:prstGeom prst="rect">
            <a:avLst/>
          </a:prstGeom>
        </p:spPr>
      </p:pic>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5174366" y="419100"/>
            <a:ext cx="2732634" cy="1990437"/>
          </a:xfrm>
          <a:prstGeom prst="rect">
            <a:avLst/>
          </a:prstGeom>
        </p:spPr>
      </p:pic>
      <p:sp>
        <p:nvSpPr>
          <p:cNvPr id="46" name="Freeform 21"/>
          <p:cNvSpPr/>
          <p:nvPr/>
        </p:nvSpPr>
        <p:spPr>
          <a:xfrm rot="10344784" flipV="1">
            <a:off x="430594" y="8887600"/>
            <a:ext cx="1474332" cy="1253156"/>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3"/>
          <p:cNvSpPr/>
          <p:nvPr/>
        </p:nvSpPr>
        <p:spPr>
          <a:xfrm rot="6313390">
            <a:off x="16519848" y="8551686"/>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4"/>
          <p:cNvSpPr/>
          <p:nvPr/>
        </p:nvSpPr>
        <p:spPr>
          <a:xfrm rot="15007607">
            <a:off x="17185007" y="8367907"/>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Oval Callout 12"/>
          <p:cNvSpPr/>
          <p:nvPr/>
        </p:nvSpPr>
        <p:spPr>
          <a:xfrm>
            <a:off x="533400" y="405976"/>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496395" y="910755"/>
                <a:ext cx="15791605" cy="910954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Arial" panose="020B0604020202020204" pitchFamily="34" charset="0"/>
                    <a:cs typeface="Arial" panose="020B0604020202020204" pitchFamily="34" charset="0"/>
                  </a:rPr>
                  <a:t>a) Giá tiền của 8 quyển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8 quyển vở và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b) Mỗi xấp vở có 10 quyển nên 3 xấp vở có: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3.10=30 </m:t>
                    </m:r>
                  </m:oMath>
                </a14:m>
                <a:r>
                  <a:rPr lang="en-US" sz="3800">
                    <a:effectLst/>
                    <a:latin typeface="Arial" panose="020B0604020202020204" pitchFamily="34" charset="0"/>
                    <a:ea typeface="Dotum" panose="020B0600000101010101" pitchFamily="34" charset="-127"/>
                    <a:cs typeface="Arial" panose="020B0604020202020204" pitchFamily="34" charset="0"/>
                  </a:rPr>
                  <a:t>(quyển vở).</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3 xấp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Mỗi hộp bút có 12 chiếc nên 2 hộp bút có: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12.2=24 </m:t>
                    </m:r>
                  </m:oMath>
                </a14:m>
                <a:r>
                  <a:rPr lang="en-US" sz="3800">
                    <a:effectLst/>
                    <a:latin typeface="Arial" panose="020B0604020202020204" pitchFamily="34" charset="0"/>
                    <a:ea typeface="Dotum" panose="020B0600000101010101" pitchFamily="34" charset="-127"/>
                    <a:cs typeface="Arial" panose="020B0604020202020204" pitchFamily="34" charset="0"/>
                  </a:rPr>
                  <a:t>(chiếc).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của 2 hộp bút là: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mua 3 xấp vở và 2 hộp bút là:</a:t>
                </a:r>
                <a:r>
                  <a:rPr lang="en-US" sz="380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30</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x</m:t>
                    </m:r>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Mỗi biểu thức tìm được ở câu a và b đều là các đa thức.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6395" y="910755"/>
                <a:ext cx="15791605" cy="9109545"/>
              </a:xfrm>
              <a:prstGeom prst="rect">
                <a:avLst/>
              </a:prstGeom>
              <a:blipFill>
                <a:blip r:embed="rId28"/>
                <a:stretch>
                  <a:fillRect l="-1274" b="-1739"/>
                </a:stretch>
              </a:blipFill>
            </p:spPr>
            <p:txBody>
              <a:bodyPr/>
              <a:lstStyle/>
              <a:p>
                <a:r>
                  <a:rPr lang="en-US">
                    <a:noFill/>
                  </a:rPr>
                  <a:t> </a:t>
                </a:r>
              </a:p>
            </p:txBody>
          </p:sp>
        </mc:Fallback>
      </mc:AlternateContent>
    </p:spTree>
    <p:extLst>
      <p:ext uri="{BB962C8B-B14F-4D97-AF65-F5344CB8AC3E}">
        <p14:creationId xmlns:p14="http://schemas.microsoft.com/office/powerpoint/2010/main" val="1398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896964" y="2993858"/>
            <a:ext cx="9144000" cy="3093154"/>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2.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ĐA THỨC THU GỌN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67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TextBox 25"/>
              <p:cNvSpPr txBox="1"/>
              <p:nvPr/>
            </p:nvSpPr>
            <p:spPr>
              <a:xfrm>
                <a:off x="1905000" y="6057900"/>
                <a:ext cx="16738715" cy="3447995"/>
              </a:xfrm>
              <a:prstGeom prst="rect">
                <a:avLst/>
              </a:prstGeom>
              <a:noFill/>
            </p:spPr>
            <p:txBody>
              <a:bodyPr wrap="square" rtlCol="0">
                <a:spAutoFit/>
              </a:bodyPr>
              <a:lstStyle/>
              <a:p>
                <a:pPr marL="571500" indent="-571500" algn="just">
                  <a:lnSpc>
                    <a:spcPct val="150000"/>
                  </a:lnSpc>
                  <a:spcAft>
                    <a:spcPts val="800"/>
                  </a:spcAft>
                  <a:buFont typeface="Arial" panose="020B0604020202020204" pitchFamily="34" charset="0"/>
                  <a:buChar char="•"/>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Đa thức A có hạng tử </a:t>
                </a:r>
                <a14:m>
                  <m:oMath xmlns:m="http://schemas.openxmlformats.org/officeDocument/2006/math">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đồng dạng.</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Đa thức B không có hạng tử nào đồng dạng.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Vậy ta nói đa thức B là một </a:t>
                </a:r>
                <a:r>
                  <a:rPr lang="nl-NL"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đa thức thu gọn</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05000" y="6057900"/>
                <a:ext cx="16738715" cy="3447995"/>
              </a:xfrm>
              <a:prstGeom prst="rect">
                <a:avLst/>
              </a:prstGeom>
              <a:blipFill>
                <a:blip r:embed="rId2"/>
                <a:stretch>
                  <a:fillRect l="-1311" b="-3540"/>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36" name="Picture 35"/>
          <p:cNvPicPr>
            <a:picLocks noChangeAspect="1"/>
          </p:cNvPicPr>
          <p:nvPr/>
        </p:nvPicPr>
        <p:blipFill>
          <a:blip r:embed="rId2"/>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5"/>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6"/>
          <a:stretch>
            <a:fillRect/>
          </a:stretch>
        </p:blipFill>
        <p:spPr>
          <a:xfrm>
            <a:off x="586456" y="9478804"/>
            <a:ext cx="873677" cy="77009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05000" y="2246694"/>
                <a:ext cx="13792200" cy="2744406"/>
              </a:xfrm>
              <a:prstGeom prst="rect">
                <a:avLst/>
              </a:prstGeom>
            </p:spPr>
            <p:txBody>
              <a:bodyPr wrap="square">
                <a:spAutoFit/>
              </a:bodyPr>
              <a:lstStyle/>
              <a:p>
                <a:pPr algn="just">
                  <a:lnSpc>
                    <a:spcPct val="150000"/>
                  </a:lnSpc>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Quan sát hai đa thức A và B sau:</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2246694"/>
                <a:ext cx="13792200" cy="2744406"/>
              </a:xfrm>
              <a:prstGeom prst="rect">
                <a:avLst/>
              </a:prstGeom>
              <a:blipFill>
                <a:blip r:embed="rId13"/>
                <a:stretch>
                  <a:fillRect l="-1592"/>
                </a:stretch>
              </a:blipFill>
            </p:spPr>
            <p:txBody>
              <a:bodyPr/>
              <a:lstStyle/>
              <a:p>
                <a:r>
                  <a:rPr lang="en-US">
                    <a:noFill/>
                  </a:rPr>
                  <a:t> </a:t>
                </a:r>
              </a:p>
            </p:txBody>
          </p:sp>
        </mc:Fallback>
      </mc:AlternateContent>
      <p:sp>
        <p:nvSpPr>
          <p:cNvPr id="22" name="Rectangle 21"/>
          <p:cNvSpPr/>
          <p:nvPr/>
        </p:nvSpPr>
        <p:spPr>
          <a:xfrm>
            <a:off x="1897756" y="5219700"/>
            <a:ext cx="2521844" cy="707886"/>
          </a:xfrm>
          <a:prstGeom prst="rect">
            <a:avLst/>
          </a:prstGeom>
        </p:spPr>
        <p:txBody>
          <a:bodyPr wrap="none">
            <a:spAutoFit/>
          </a:bodyPr>
          <a:lstStyle/>
          <a:p>
            <a:r>
              <a:rPr lang="en-US" sz="4000" b="1" i="1" u="sng">
                <a:solidFill>
                  <a:srgbClr val="C0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4000" b="1" i="1" u="sng">
              <a:solidFill>
                <a:srgbClr val="C00000"/>
              </a:solidFill>
            </a:endParaRPr>
          </a:p>
        </p:txBody>
      </p:sp>
      <p:pic>
        <p:nvPicPr>
          <p:cNvPr id="4" name="Picture 3"/>
          <p:cNvPicPr>
            <a:picLocks noChangeAspect="1"/>
          </p:cNvPicPr>
          <p:nvPr/>
        </p:nvPicPr>
        <p:blipFill>
          <a:blip r:embed="rId14"/>
          <a:stretch>
            <a:fillRect/>
          </a:stretch>
        </p:blipFill>
        <p:spPr>
          <a:xfrm>
            <a:off x="470010" y="563122"/>
            <a:ext cx="1749704" cy="1249788"/>
          </a:xfrm>
          <a:prstGeom prst="rect">
            <a:avLst/>
          </a:prstGeom>
        </p:spPr>
      </p:pic>
    </p:spTree>
    <p:extLst>
      <p:ext uri="{BB962C8B-B14F-4D97-AF65-F5344CB8AC3E}">
        <p14:creationId xmlns:p14="http://schemas.microsoft.com/office/powerpoint/2010/main" val="225638136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5" dur="500"/>
                                        <p:tgtEl>
                                          <p:spTgt spid="26">
                                            <p:txEl>
                                              <p:pRg st="1" end="1"/>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438400" y="2554637"/>
            <a:ext cx="12877800" cy="2969863"/>
            <a:chOff x="2368476" y="3476723"/>
            <a:chExt cx="12877800" cy="2969863"/>
          </a:xfrm>
        </p:grpSpPr>
        <p:pic>
          <p:nvPicPr>
            <p:cNvPr id="38" name="Picture 37"/>
            <p:cNvPicPr>
              <a:picLocks noChangeAspect="1"/>
            </p:cNvPicPr>
            <p:nvPr/>
          </p:nvPicPr>
          <p:blipFill>
            <a:blip r:embed="rId4"/>
            <a:stretch>
              <a:fillRect/>
            </a:stretch>
          </p:blipFill>
          <p:spPr>
            <a:xfrm>
              <a:off x="2368476" y="3476723"/>
              <a:ext cx="12877800" cy="2969863"/>
            </a:xfrm>
            <a:prstGeom prst="rect">
              <a:avLst/>
            </a:prstGeom>
          </p:spPr>
        </p:pic>
        <p:sp>
          <p:nvSpPr>
            <p:cNvPr id="41" name="Rectangle 40"/>
            <p:cNvSpPr/>
            <p:nvPr/>
          </p:nvSpPr>
          <p:spPr>
            <a:xfrm>
              <a:off x="3443333" y="3844014"/>
              <a:ext cx="10812344" cy="1954831"/>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thu gọn là đa thức không có hai hạng tử nào đồng dạng.</a:t>
              </a:r>
              <a:endPar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35001" y="4942113"/>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51521" y="6127551"/>
            <a:ext cx="13565859" cy="1911549"/>
          </a:xfrm>
          <a:prstGeom prst="rect">
            <a:avLst/>
          </a:prstGeom>
          <a:solidFill>
            <a:srgbClr val="FBF6EB"/>
          </a:solidFill>
        </p:spPr>
        <p:txBody>
          <a:bodyPr wrap="square">
            <a:spAutoFit/>
          </a:bodyPr>
          <a:lstStyle/>
          <a:p>
            <a:pPr lvl="0" algn="just" fontAlgn="base">
              <a:lnSpc>
                <a:spcPct val="150000"/>
              </a:lnSpc>
              <a:spcAft>
                <a:spcPts val="800"/>
              </a:spcAft>
            </a:pP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Chú ý: </a:t>
            </a:r>
            <a:r>
              <a:rPr lang="vi-VN" sz="4200">
                <a:solidFill>
                  <a:srgbClr val="000000"/>
                </a:solidFill>
                <a:ea typeface="Times New Roman" panose="02020603050405020304" pitchFamily="18" charset="0"/>
                <a:cs typeface="Arial" panose="020B0604020202020204" pitchFamily="34" charset="0"/>
              </a:rPr>
              <a:t>Ta thường viết một đa thức dưới dạng thu gọn (nếu không có yêu cầu gì khác).</a:t>
            </a:r>
          </a:p>
        </p:txBody>
      </p:sp>
      <p:pic>
        <p:nvPicPr>
          <p:cNvPr id="5" name="Picture 4"/>
          <p:cNvPicPr>
            <a:picLocks noChangeAspect="1"/>
          </p:cNvPicPr>
          <p:nvPr/>
        </p:nvPicPr>
        <p:blipFill>
          <a:blip r:embed="rId9"/>
          <a:stretch>
            <a:fillRect/>
          </a:stretch>
        </p:blipFill>
        <p:spPr>
          <a:xfrm>
            <a:off x="15354645" y="7403675"/>
            <a:ext cx="954583" cy="804133"/>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6" name="TextBox 25"/>
          <p:cNvSpPr txBox="1"/>
          <p:nvPr/>
        </p:nvSpPr>
        <p:spPr>
          <a:xfrm>
            <a:off x="1031761" y="5461107"/>
            <a:ext cx="16738715" cy="901593"/>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các đa thức có những hạng tử đồng dạng ta có thể thu gọn chúng.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5"/>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6"/>
          <a:stretch>
            <a:fillRect/>
          </a:stretch>
        </p:blipFill>
        <p:spPr>
          <a:xfrm>
            <a:off x="586456" y="9478804"/>
            <a:ext cx="873677" cy="77009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48693" y="2399094"/>
                <a:ext cx="15658439" cy="2744406"/>
              </a:xfrm>
              <a:prstGeom prst="rect">
                <a:avLst/>
              </a:prstGeom>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Quan sát hai đa thức A và B sau: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48693" y="2399094"/>
                <a:ext cx="15658439" cy="2744406"/>
              </a:xfrm>
              <a:prstGeom prst="rect">
                <a:avLst/>
              </a:prstGeom>
              <a:blipFill>
                <a:blip r:embed="rId13"/>
                <a:stretch>
                  <a:fillRect l="-1362"/>
                </a:stretch>
              </a:blipFill>
            </p:spPr>
            <p:txBody>
              <a:bodyPr/>
              <a:lstStyle/>
              <a:p>
                <a:r>
                  <a:rPr lang="en-US">
                    <a:noFill/>
                  </a:rPr>
                  <a:t> </a:t>
                </a:r>
              </a:p>
            </p:txBody>
          </p:sp>
        </mc:Fallback>
      </mc:AlternateContent>
      <p:pic>
        <p:nvPicPr>
          <p:cNvPr id="4" name="Picture 3"/>
          <p:cNvPicPr>
            <a:picLocks noChangeAspect="1"/>
          </p:cNvPicPr>
          <p:nvPr/>
        </p:nvPicPr>
        <p:blipFill>
          <a:blip r:embed="rId14"/>
          <a:stretch>
            <a:fillRect/>
          </a:stretch>
        </p:blipFill>
        <p:spPr>
          <a:xfrm>
            <a:off x="470010" y="563122"/>
            <a:ext cx="1749704" cy="124978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352800" y="6705568"/>
                <a:ext cx="10605660" cy="1257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3352800" y="6705568"/>
                <a:ext cx="10605660" cy="1257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98712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945680" y="813137"/>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2:</a:t>
            </a:r>
          </a:p>
        </p:txBody>
      </p:sp>
      <p:sp>
        <p:nvSpPr>
          <p:cNvPr id="22" name="Oval Callout 21"/>
          <p:cNvSpPr/>
          <p:nvPr/>
        </p:nvSpPr>
        <p:spPr>
          <a:xfrm>
            <a:off x="8433399" y="4258906"/>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5480163" y="647700"/>
            <a:ext cx="2163975" cy="2832932"/>
          </a:xfrm>
          <a:prstGeom prst="rect">
            <a:avLst/>
          </a:prstGeom>
        </p:spPr>
      </p:pic>
      <p:pic>
        <p:nvPicPr>
          <p:cNvPr id="28" name="Picture 27"/>
          <p:cNvPicPr>
            <a:picLocks noChangeAspect="1"/>
          </p:cNvPicPr>
          <p:nvPr/>
        </p:nvPicPr>
        <p:blipFill>
          <a:blip r:embed="rId3"/>
          <a:stretch>
            <a:fillRect/>
          </a:stretch>
        </p:blipFill>
        <p:spPr>
          <a:xfrm>
            <a:off x="15961447" y="8267701"/>
            <a:ext cx="1341142" cy="1192126"/>
          </a:xfrm>
          <a:prstGeom prst="rect">
            <a:avLst/>
          </a:prstGeom>
        </p:spPr>
      </p:pic>
      <p:pic>
        <p:nvPicPr>
          <p:cNvPr id="29" name="Picture 28"/>
          <p:cNvPicPr>
            <a:picLocks noChangeAspect="1"/>
          </p:cNvPicPr>
          <p:nvPr/>
        </p:nvPicPr>
        <p:blipFill>
          <a:blip r:embed="rId4"/>
          <a:stretch>
            <a:fillRect/>
          </a:stretch>
        </p:blipFill>
        <p:spPr>
          <a:xfrm rot="3872335">
            <a:off x="-144950" y="8358189"/>
            <a:ext cx="2075476" cy="1760350"/>
          </a:xfrm>
          <a:prstGeom prst="rect">
            <a:avLst/>
          </a:prstGeom>
        </p:spPr>
      </p:pic>
      <p:pic>
        <p:nvPicPr>
          <p:cNvPr id="30" name="Picture 29"/>
          <p:cNvPicPr>
            <a:picLocks noChangeAspect="1"/>
          </p:cNvPicPr>
          <p:nvPr/>
        </p:nvPicPr>
        <p:blipFill>
          <a:blip r:embed="rId5"/>
          <a:stretch>
            <a:fillRect/>
          </a:stretch>
        </p:blipFill>
        <p:spPr>
          <a:xfrm>
            <a:off x="493186" y="601537"/>
            <a:ext cx="1092632" cy="909764"/>
          </a:xfrm>
          <a:prstGeom prst="rect">
            <a:avLst/>
          </a:prstGeom>
        </p:spPr>
      </p:pic>
      <p:sp>
        <p:nvSpPr>
          <p:cNvPr id="2" name="Rectangle 1"/>
          <p:cNvSpPr/>
          <p:nvPr/>
        </p:nvSpPr>
        <p:spPr>
          <a:xfrm>
            <a:off x="3352800" y="1511301"/>
            <a:ext cx="13792200" cy="901593"/>
          </a:xfrm>
          <a:prstGeom prst="rect">
            <a:avLst/>
          </a:prstGeom>
        </p:spPr>
        <p:txBody>
          <a:bodyPr wrap="square">
            <a:spAutoFit/>
          </a:bodyPr>
          <a:lstStyle/>
          <a:p>
            <a:pPr algn="just">
              <a:lnSpc>
                <a:spcPct val="150000"/>
              </a:lnSpc>
              <a:spcAft>
                <a:spcPts val="800"/>
              </a:spcAft>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Thu gọn đa thức</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295400" y="5524500"/>
                <a:ext cx="15468600" cy="3170099"/>
              </a:xfrm>
              <a:prstGeom prst="rect">
                <a:avLst/>
              </a:prstGeom>
            </p:spPr>
            <p:txBody>
              <a:bodyPr wrap="square">
                <a:spAutoFit/>
              </a:bodyPr>
              <a:lstStyle/>
              <a:p>
                <a:pPr lvl="0" algn="just">
                  <a:lnSpc>
                    <a:spcPct val="150000"/>
                  </a:lnSpc>
                  <a:spcAft>
                    <a:spcPts val="800"/>
                  </a:spcAft>
                </a:pP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Ta có:</a:t>
                </a:r>
              </a:p>
              <a:p>
                <a:pPr lvl="0" algn="ctr">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oMath>
                </a14:m>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800"/>
                  </a:spcAft>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95400" y="5524500"/>
                <a:ext cx="15468600" cy="3170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98898" y="2653645"/>
                <a:ext cx="13779302" cy="1118255"/>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98898" y="2653645"/>
                <a:ext cx="13779302" cy="111825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451976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lvl="0" algn="just">
                <a:lnSpc>
                  <a:spcPct val="150000"/>
                </a:lnSpc>
                <a:spcAft>
                  <a:spcPts val="1200"/>
                </a:spcAft>
                <a:defRPr/>
              </a:pPr>
              <a:r>
                <a:rPr lang="vi-VN" sz="3800">
                  <a:solidFill>
                    <a:prstClr val="white"/>
                  </a:solidFill>
                  <a:ea typeface="Times New Roman" panose="02020603050405020304" pitchFamily="18" charset="0"/>
                </a:rPr>
                <a:t>Cho đa thức</a:t>
              </a:r>
              <a:r>
                <a:rPr lang="en-US" sz="3800">
                  <a:solidFill>
                    <a:prstClr val="white"/>
                  </a:solidFill>
                  <a:ea typeface="Times New Roman" panose="02020603050405020304" pitchFamily="18" charset="0"/>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4028761" y="2401769"/>
                  <a:ext cx="10827323" cy="11909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b="0" i="1" smtClean="0">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b="0" i="1" smtClean="0">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chemeClr val="bg1"/>
                  </a:solidFill>
                  <a:effectLst/>
                  <a:latin typeface="Arial" panose="020B0604020202020204" pitchFamily="34" charset="0"/>
                  <a:ea typeface="Open Sans"/>
                </a:rPr>
                <a:t>a) Thu gọn đa thức N.</a:t>
              </a:r>
              <a:endParaRPr kumimoji="0" lang="en-US" altLang="en-US" sz="3800" b="0" i="0" u="none" strike="noStrike" cap="none" normalizeH="0" baseline="0">
                <a:ln>
                  <a:noFill/>
                </a:ln>
                <a:solidFill>
                  <a:schemeClr val="bg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chemeClr val="bg1"/>
                  </a:solidFill>
                  <a:effectLst/>
                  <a:latin typeface="Arial" panose="020B0604020202020204" pitchFamily="34" charset="0"/>
                  <a:ea typeface="Open Sans"/>
                </a:rPr>
                <a:t>b) Xác định hệ số và bậc của từng hạng tử (tức là bậc của từng đơn thức) trong dạng thu gọn của N.</a:t>
              </a:r>
              <a:endParaRPr kumimoji="0" lang="en-US" altLang="en-US" sz="3800" b="0" i="0" u="none" strike="noStrike" cap="none" normalizeH="0" baseline="0">
                <a:ln>
                  <a:noFill/>
                </a:ln>
                <a:solidFill>
                  <a:schemeClr val="bg1"/>
                </a:solidFill>
                <a:effectLst/>
                <a:latin typeface="Arial" panose="020B0604020202020204" pitchFamily="34" charset="0"/>
              </a:endParaRPr>
            </a:p>
          </p:txBody>
        </p:sp>
      </p:grpSp>
      <p:sp>
        <p:nvSpPr>
          <p:cNvPr id="8" name="Rectangle 7"/>
          <p:cNvSpPr/>
          <p:nvPr/>
        </p:nvSpPr>
        <p:spPr>
          <a:xfrm>
            <a:off x="1193956" y="7000597"/>
            <a:ext cx="818775" cy="969496"/>
          </a:xfrm>
          <a:prstGeom prst="rect">
            <a:avLst/>
          </a:prstGeom>
        </p:spPr>
        <p:txBody>
          <a:bodyPr wrap="square">
            <a:spAutoFit/>
          </a:bodyPr>
          <a:lstStyle/>
          <a:p>
            <a:pPr algn="just" fontAlgn="base">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 </a:t>
            </a:r>
            <a:endPar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p:txBody>
      </p:sp>
      <p:sp>
        <p:nvSpPr>
          <p:cNvPr id="21" name="Oval Callout 20"/>
          <p:cNvSpPr/>
          <p:nvPr/>
        </p:nvSpPr>
        <p:spPr>
          <a:xfrm>
            <a:off x="8170185" y="58293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28600" y="6876494"/>
                <a:ext cx="15121121" cy="119090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lang="en-US" sz="380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28600" y="6876494"/>
                <a:ext cx="15121121" cy="11909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909831" y="8524597"/>
                <a:ext cx="15121121" cy="11909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smtClean="0">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smtClean="0">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m:oMathPara>
                </a14:m>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909831" y="8524597"/>
                <a:ext cx="15121121" cy="1190903"/>
              </a:xfrm>
              <a:prstGeom prst="rect">
                <a:avLst/>
              </a:prstGeom>
              <a:blipFill>
                <a:blip r:embed="rId6"/>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7"/>
          <a:stretch>
            <a:fillRect/>
          </a:stretch>
        </p:blipFill>
        <p:spPr>
          <a:xfrm>
            <a:off x="15969492" y="4991100"/>
            <a:ext cx="2351146" cy="2351146"/>
          </a:xfrm>
          <a:prstGeom prst="rect">
            <a:avLst/>
          </a:prstGeom>
        </p:spPr>
      </p:pic>
    </p:spTree>
    <p:extLst>
      <p:ext uri="{BB962C8B-B14F-4D97-AF65-F5344CB8AC3E}">
        <p14:creationId xmlns:p14="http://schemas.microsoft.com/office/powerpoint/2010/main" val="191400045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11"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585436" y="86544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6" name="Group 35"/>
          <p:cNvGrpSpPr/>
          <p:nvPr/>
        </p:nvGrpSpPr>
        <p:grpSpPr>
          <a:xfrm>
            <a:off x="3886200" y="5075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80984" y="2348448"/>
            <a:ext cx="16087816" cy="3785652"/>
          </a:xfrm>
          <a:prstGeom prst="rect">
            <a:avLst/>
          </a:prstGeom>
        </p:spPr>
        <p:txBody>
          <a:bodyPr wrap="square">
            <a:spAutoFit/>
          </a:bodyPr>
          <a:lstStyle/>
          <a:p>
            <a:pPr algn="just">
              <a:lnSpc>
                <a:spcPct val="150000"/>
              </a:lnSpc>
              <a:spcAft>
                <a:spcPts val="0"/>
              </a:spcAft>
            </a:pPr>
            <a:r>
              <a:rPr lang="nl-NL" sz="4000">
                <a:latin typeface="Arial" panose="020B0604020202020204" pitchFamily="34" charset="0"/>
                <a:ea typeface="Calibri" panose="020F0502020204030204" pitchFamily="34" charset="0"/>
                <a:cs typeface="Arial" panose="020B0604020202020204" pitchFamily="34" charset="0"/>
              </a:rPr>
              <a:t>Cho một tam giác vuông có độ dài hai cạnh góc vuông là và. Dựng hai hình vuông trên hai cạnh góc vuông của tam giác vuông (hình vẽ). Viết biểu thức biểu thị tổng diện tích của hình tạo bởi hình tam giác vuông và hai hình vuông đó.</a:t>
            </a:r>
            <a:endParaRPr lang="en-US" sz="4000">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8"/>
          <a:stretch>
            <a:fillRect/>
          </a:stretch>
        </p:blipFill>
        <p:spPr>
          <a:xfrm>
            <a:off x="6400800" y="5572609"/>
            <a:ext cx="5955907" cy="4676291"/>
          </a:xfrm>
          <a:prstGeom prst="rect">
            <a:avLst/>
          </a:prstGeom>
        </p:spPr>
      </p:pic>
      <p:pic>
        <p:nvPicPr>
          <p:cNvPr id="47" name="Picture 46"/>
          <p:cNvPicPr>
            <a:picLocks noChangeAspect="1"/>
          </p:cNvPicPr>
          <p:nvPr/>
        </p:nvPicPr>
        <p:blipFill>
          <a:blip r:embed="rId9"/>
          <a:stretch>
            <a:fillRect/>
          </a:stretch>
        </p:blipFill>
        <p:spPr>
          <a:xfrm>
            <a:off x="14633213" y="5917438"/>
            <a:ext cx="2451040" cy="3986632"/>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Cho đa thức</a:t>
              </a:r>
              <a:r>
                <a:rPr kumimoji="0" lang="en-US" sz="3800" b="0" i="0" u="none" strike="noStrike" kern="1200" cap="none" spc="0" normalizeH="0" baseline="0" noProof="0">
                  <a:ln>
                    <a:noFill/>
                  </a:ln>
                  <a:solidFill>
                    <a:prstClr val="white"/>
                  </a:solidFill>
                  <a:effectLst/>
                  <a:uLnTx/>
                  <a:uFillTx/>
                  <a:latin typeface="Calibri"/>
                  <a:ea typeface="Times New Roman" panose="02020603050405020304" pitchFamily="18" charset="0"/>
                  <a:cs typeface="+mn-cs"/>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23" name="Rectangle 22"/>
                <p:cNvSpPr/>
                <p:nvPr/>
              </p:nvSpPr>
              <p:spPr>
                <a:xfrm>
                  <a:off x="4028761" y="2401769"/>
                  <a:ext cx="10827323" cy="11909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num>
                          <m:den>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a) Thu gọn đa thức N.</a:t>
              </a:r>
              <a:endParaRPr kumimoji="0" lang="en-US" altLang="en-US" sz="3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b) Xác định hệ số và bậc của từng hạng tử (tức là bậc của từng đơn thức) trong dạng thu gọn của N.</a:t>
              </a:r>
              <a:endParaRPr kumimoji="0" lang="en-US" altLang="en-US" sz="3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1" name="Oval Callout 20"/>
          <p:cNvSpPr/>
          <p:nvPr/>
        </p:nvSpPr>
        <p:spPr>
          <a:xfrm>
            <a:off x="8170185" y="597834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p:pic>
        <p:nvPicPr>
          <p:cNvPr id="14" name="Picture 13"/>
          <p:cNvPicPr>
            <a:picLocks noChangeAspect="1"/>
          </p:cNvPicPr>
          <p:nvPr/>
        </p:nvPicPr>
        <p:blipFill>
          <a:blip r:embed="rId5"/>
          <a:stretch>
            <a:fillRect/>
          </a:stretch>
        </p:blipFill>
        <p:spPr>
          <a:xfrm>
            <a:off x="14935200" y="7048500"/>
            <a:ext cx="3229181" cy="32291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795682" y="7167493"/>
                <a:ext cx="9144000" cy="2929007"/>
              </a:xfrm>
              <a:prstGeom prst="rect">
                <a:avLst/>
              </a:prstGeom>
            </p:spPr>
            <p:txBody>
              <a:bodyPr>
                <a:spAutoFit/>
              </a:bodyPr>
              <a:lstStyle/>
              <a:p>
                <a:pPr lvl="0" algn="just" fontAlgn="base">
                  <a:lnSpc>
                    <a:spcPct val="150000"/>
                  </a:lnSpc>
                  <a:spcAft>
                    <a:spcPts val="800"/>
                  </a:spcAft>
                  <a:defRPr/>
                </a:pP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3,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r>
                      <a:rPr lang="en-US" sz="3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-1, bậc là 4. </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1,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95682" y="7167493"/>
                <a:ext cx="9144000" cy="2929007"/>
              </a:xfrm>
              <a:prstGeom prst="rect">
                <a:avLst/>
              </a:prstGeom>
              <a:blipFill>
                <a:blip r:embed="rId6"/>
                <a:stretch>
                  <a:fillRect l="-2200" b="-3750"/>
                </a:stretch>
              </a:blipFill>
            </p:spPr>
            <p:txBody>
              <a:bodyPr/>
              <a:lstStyle/>
              <a:p>
                <a:r>
                  <a:rPr lang="en-US">
                    <a:noFill/>
                  </a:rPr>
                  <a:t> </a:t>
                </a:r>
              </a:p>
            </p:txBody>
          </p:sp>
        </mc:Fallback>
      </mc:AlternateContent>
    </p:spTree>
    <p:extLst>
      <p:ext uri="{BB962C8B-B14F-4D97-AF65-F5344CB8AC3E}">
        <p14:creationId xmlns:p14="http://schemas.microsoft.com/office/powerpoint/2010/main" val="9122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976323" y="769274"/>
            <a:ext cx="16411554"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sp>
        <p:nvSpPr>
          <p:cNvPr id="17" name="Rectangle 16"/>
          <p:cNvSpPr/>
          <p:nvPr/>
        </p:nvSpPr>
        <p:spPr>
          <a:xfrm>
            <a:off x="2362200" y="2171700"/>
            <a:ext cx="13563600" cy="6678751"/>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200" b="1" i="0" u="sng"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 Chú ý:</a:t>
            </a:r>
            <a:endParaRPr kumimoji="0" lang="en-US" sz="4200" b="1" i="0"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200"/>
              </a:spcBef>
              <a:spcAft>
                <a:spcPts val="800"/>
              </a:spcAft>
              <a:buFontTx/>
              <a:buChar char="-"/>
            </a:pPr>
            <a:r>
              <a:rPr lang="vi-VN" sz="4200">
                <a:solidFill>
                  <a:prstClr val="black"/>
                </a:solidFill>
                <a:ea typeface="Dotum" panose="020B0600000101010101" pitchFamily="34" charset="-127"/>
                <a:cs typeface="Arial" panose="020B0604020202020204" pitchFamily="34" charset="0"/>
              </a:rPr>
              <a:t>Bậc của một đa thức là bậc của hạng tử có bậc cao nhất trong dạng thu gọn của đa thức đó.</a:t>
            </a:r>
          </a:p>
          <a:p>
            <a:pPr marL="571500" lvl="0" indent="-571500" algn="just">
              <a:lnSpc>
                <a:spcPct val="150000"/>
              </a:lnSpc>
              <a:spcBef>
                <a:spcPts val="1200"/>
              </a:spcBef>
              <a:spcAft>
                <a:spcPts val="800"/>
              </a:spcAft>
              <a:buFontTx/>
              <a:buChar char="-"/>
            </a:pPr>
            <a:r>
              <a:rPr lang="vi-VN" sz="4200">
                <a:solidFill>
                  <a:prstClr val="black"/>
                </a:solidFill>
                <a:ea typeface="Dotum" panose="020B0600000101010101" pitchFamily="34" charset="-127"/>
                <a:cs typeface="Arial" panose="020B0604020202020204" pitchFamily="34" charset="0"/>
              </a:rPr>
              <a:t>Một số khác 0 tùy ý được coi là một đa thức bậc 0.</a:t>
            </a:r>
          </a:p>
          <a:p>
            <a:pPr marL="571500" lvl="0" indent="-571500" algn="just">
              <a:lnSpc>
                <a:spcPct val="150000"/>
              </a:lnSpc>
              <a:spcBef>
                <a:spcPts val="600"/>
              </a:spcBef>
              <a:spcAft>
                <a:spcPts val="600"/>
              </a:spcAft>
              <a:buFontTx/>
              <a:buChar char="-"/>
            </a:pPr>
            <a:r>
              <a:rPr lang="vi-VN" sz="4200">
                <a:solidFill>
                  <a:prstClr val="black"/>
                </a:solidFill>
                <a:ea typeface="Dotum" panose="020B0600000101010101" pitchFamily="34" charset="-127"/>
                <a:cs typeface="Arial" panose="020B0604020202020204" pitchFamily="34" charset="0"/>
              </a:rPr>
              <a:t>Số 0 cũng là một đa thức, gọi là đa thức không. </a:t>
            </a:r>
            <a:r>
              <a:rPr lang="en-US" sz="4200">
                <a:solidFill>
                  <a:prstClr val="black"/>
                </a:solidFill>
                <a:ea typeface="Dotum" panose="020B0600000101010101" pitchFamily="34" charset="-127"/>
                <a:cs typeface="Arial" panose="020B0604020202020204" pitchFamily="34" charset="0"/>
              </a:rPr>
              <a:t>        </a:t>
            </a:r>
            <a:r>
              <a:rPr lang="vi-VN" sz="4200">
                <a:solidFill>
                  <a:prstClr val="black"/>
                </a:solidFill>
                <a:ea typeface="Dotum" panose="020B0600000101010101" pitchFamily="34" charset="-127"/>
                <a:cs typeface="Arial" panose="020B0604020202020204" pitchFamily="34" charset="0"/>
              </a:rPr>
              <a:t>Nó không có bậc xác định.</a:t>
            </a:r>
          </a:p>
        </p:txBody>
      </p:sp>
      <p:sp>
        <p:nvSpPr>
          <p:cNvPr id="26" name="Rounded Rectangle 25"/>
          <p:cNvSpPr/>
          <p:nvPr/>
        </p:nvSpPr>
        <p:spPr>
          <a:xfrm>
            <a:off x="5943600" y="575146"/>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a:stretch>
            <a:fillRect/>
          </a:stretch>
        </p:blipFill>
        <p:spPr>
          <a:xfrm>
            <a:off x="560709" y="7143224"/>
            <a:ext cx="1420491" cy="2438611"/>
          </a:xfrm>
          <a:prstGeom prst="rect">
            <a:avLst/>
          </a:prstGeom>
        </p:spPr>
      </p:pic>
      <p:pic>
        <p:nvPicPr>
          <p:cNvPr id="28" name="Picture 27"/>
          <p:cNvPicPr>
            <a:picLocks noChangeAspect="1"/>
          </p:cNvPicPr>
          <p:nvPr/>
        </p:nvPicPr>
        <p:blipFill>
          <a:blip r:embed="rId3"/>
          <a:stretch>
            <a:fillRect/>
          </a:stretch>
        </p:blipFill>
        <p:spPr>
          <a:xfrm>
            <a:off x="15546168" y="414517"/>
            <a:ext cx="2081379" cy="3071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4" dur="500"/>
                                        <p:tgtEl>
                                          <p:spTgt spid="17">
                                            <p:txEl>
                                              <p:pRg st="1" end="1"/>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570592" y="4076700"/>
            <a:ext cx="2093425" cy="1421592"/>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3:</a:t>
              </a: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a:t>
                </a:r>
                <a:r>
                  <a:rPr kumimoji="0" lang="nl-NL"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419600" y="952500"/>
                    <a:ext cx="13779302" cy="1923668"/>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a:t>
              </a:r>
              <a:r>
                <a:rPr kumimoji="0" lang="nl-NL" sz="4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a:t>
              </a:r>
              <a:r>
                <a:rPr kumimoji="0" lang="en-US" sz="4000" b="0" i="0" u="none" strike="noStrike" kern="1200" cap="none" spc="0" normalizeH="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6781800" y="2552700"/>
                  <a:ext cx="4988160"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𝑥</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=1;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𝑦</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=3;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𝑧</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m:t>
                        </m:r>
                        <m:f>
                          <m:fPr>
                            <m:ctrlPr>
                              <a:rPr lang="en-US" sz="400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p:cNvSpPr/>
              <p:nvPr/>
            </p:nvSpPr>
            <p:spPr>
              <a:xfrm>
                <a:off x="1585818" y="8005108"/>
                <a:ext cx="16078200" cy="1938992"/>
              </a:xfrm>
              <a:prstGeom prst="rect">
                <a:avLst/>
              </a:prstGeom>
            </p:spPr>
            <p:txBody>
              <a:bodyPr wrap="square">
                <a:spAutoFit/>
              </a:bodyPr>
              <a:lstStyle/>
              <a:p>
                <a:pPr lvl="0">
                  <a:lnSpc>
                    <a:spcPct val="150000"/>
                  </a:lnSpc>
                </a:pPr>
                <a:r>
                  <a:rPr lang="en-US" sz="4000">
                    <a:effectLst/>
                    <a:latin typeface="Arial" panose="020B0604020202020204" pitchFamily="34" charset="0"/>
                    <a:ea typeface="Dotum" panose="020B0600000101010101" pitchFamily="34" charset="-127"/>
                    <a:cs typeface="Arial" panose="020B0604020202020204" pitchFamily="34" charset="0"/>
                  </a:rPr>
                  <a:t>Trong kết quả, hai hạng tử </a:t>
                </a:r>
                <a14:m>
                  <m:oMath xmlns:m="http://schemas.openxmlformats.org/officeDocument/2006/math">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oMath>
                </a14:m>
                <a:r>
                  <a:rPr lang="en-US" sz="4000">
                    <a:effectLst/>
                    <a:latin typeface="Arial" panose="020B0604020202020204" pitchFamily="34" charset="0"/>
                    <a:ea typeface="Dotum" panose="020B0600000101010101" pitchFamily="34" charset="-127"/>
                    <a:cs typeface="Arial" panose="020B0604020202020204" pitchFamily="34" charset="0"/>
                  </a:rPr>
                  <a:t> và</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oMath>
                </a14:m>
                <a:r>
                  <a:rPr lang="en-US" sz="4000">
                    <a:effectLst/>
                    <a:latin typeface="Arial" panose="020B0604020202020204" pitchFamily="34" charset="0"/>
                    <a:ea typeface="Dotum" panose="020B0600000101010101" pitchFamily="34" charset="-127"/>
                    <a:cs typeface="Arial" panose="020B0604020202020204" pitchFamily="34" charset="0"/>
                  </a:rPr>
                  <a:t> cùng có bậc 3; hạng tử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có bậc 1. </a:t>
                </a:r>
                <a:r>
                  <a:rPr lang="en-US" sz="4000">
                    <a:latin typeface="Arial" panose="020B0604020202020204" pitchFamily="34" charset="0"/>
                    <a:ea typeface="Dotum" panose="020B0600000101010101" pitchFamily="34" charset="-127"/>
                    <a:cs typeface="Arial" panose="020B0604020202020204" pitchFamily="34" charset="0"/>
                  </a:rPr>
                  <a:t>Vậy b</a:t>
                </a:r>
                <a:r>
                  <a:rPr lang="en-US" sz="4000">
                    <a:effectLst/>
                    <a:latin typeface="Arial" panose="020B0604020202020204" pitchFamily="34" charset="0"/>
                    <a:ea typeface="Dotum" panose="020B0600000101010101" pitchFamily="34" charset="-127"/>
                    <a:cs typeface="Arial" panose="020B0604020202020204" pitchFamily="34" charset="0"/>
                  </a:rPr>
                  <a:t>ậc của đa thức P là 3.</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85818" y="8005108"/>
                <a:ext cx="16078200" cy="1938992"/>
              </a:xfrm>
              <a:prstGeom prst="rect">
                <a:avLst/>
              </a:prstGeom>
              <a:blipFill>
                <a:blip r:embed="rId8"/>
                <a:stretch>
                  <a:fillRect l="-1327" b="-6918"/>
                </a:stretch>
              </a:blipFill>
            </p:spPr>
            <p:txBody>
              <a:bodyPr/>
              <a:lstStyle/>
              <a:p>
                <a:r>
                  <a:rPr lang="en-US">
                    <a:noFill/>
                  </a:rPr>
                  <a:t> </a:t>
                </a:r>
              </a:p>
            </p:txBody>
          </p:sp>
        </mc:Fallback>
      </mc:AlternateContent>
      <p:sp>
        <p:nvSpPr>
          <p:cNvPr id="11" name="Rectangle 10"/>
          <p:cNvSpPr/>
          <p:nvPr/>
        </p:nvSpPr>
        <p:spPr>
          <a:xfrm>
            <a:off x="1585818" y="5423237"/>
            <a:ext cx="6911379" cy="1015663"/>
          </a:xfrm>
          <a:prstGeom prst="rect">
            <a:avLst/>
          </a:prstGeom>
        </p:spPr>
        <p:txBody>
          <a:bodyPr wrap="none">
            <a:spAutoFit/>
          </a:bodyPr>
          <a:lstStyle/>
          <a:p>
            <a:pPr lvl="0" algn="just">
              <a:lnSpc>
                <a:spcPct val="150000"/>
              </a:lnSpc>
              <a:spcAft>
                <a:spcPts val="800"/>
              </a:spcAft>
              <a:defRPr/>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a) Trước hết ta cần thu gọn P</a:t>
            </a:r>
          </a:p>
        </p:txBody>
      </p:sp>
      <mc:AlternateContent xmlns:mc="http://schemas.openxmlformats.org/markup-compatibility/2006" xmlns:a14="http://schemas.microsoft.com/office/drawing/2010/main">
        <mc:Choice Requires="a14">
          <p:sp>
            <p:nvSpPr>
              <p:cNvPr id="17" name="Rectangle 16"/>
              <p:cNvSpPr/>
              <p:nvPr/>
            </p:nvSpPr>
            <p:spPr>
              <a:xfrm>
                <a:off x="633318" y="6057900"/>
                <a:ext cx="16816482" cy="2269532"/>
              </a:xfrm>
              <a:prstGeom prst="rect">
                <a:avLst/>
              </a:prstGeom>
            </p:spPr>
            <p:txBody>
              <a:bodyPr wrap="squar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e>
                      </m:d>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e>
                      </m:d>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33318" y="6057900"/>
                <a:ext cx="16816482" cy="22695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47673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378018" y="8460306"/>
            <a:ext cx="2398886" cy="1629023"/>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3:</a:t>
              </a: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419600" y="952500"/>
                    <a:ext cx="13779302" cy="19236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 giá trị của P khi</a:t>
              </a:r>
            </a:p>
          </p:txBody>
        </p:sp>
        <mc:AlternateContent xmlns:mc="http://schemas.openxmlformats.org/markup-compatibility/2006" xmlns:a14="http://schemas.microsoft.com/office/drawing/2010/main">
          <mc:Choice Requires="a14">
            <p:sp>
              <p:nvSpPr>
                <p:cNvPr id="7" name="Rectangle 6"/>
                <p:cNvSpPr/>
                <p:nvPr/>
              </p:nvSpPr>
              <p:spPr>
                <a:xfrm>
                  <a:off x="6781800" y="2552700"/>
                  <a:ext cx="4988160" cy="192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=1;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=3;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p:grpSp>
        <p:nvGrpSpPr>
          <p:cNvPr id="6" name="Group 5"/>
          <p:cNvGrpSpPr/>
          <p:nvPr/>
        </p:nvGrpSpPr>
        <p:grpSpPr>
          <a:xfrm>
            <a:off x="1616026" y="5723497"/>
            <a:ext cx="16078200" cy="1248803"/>
            <a:chOff x="1616026" y="5266297"/>
            <a:chExt cx="16078200" cy="1248803"/>
          </a:xfrm>
        </p:grpSpPr>
        <p:sp>
          <p:nvSpPr>
            <p:cNvPr id="18" name="Rectangle 17"/>
            <p:cNvSpPr/>
            <p:nvPr/>
          </p:nvSpPr>
          <p:spPr>
            <a:xfrm>
              <a:off x="1616026" y="5411526"/>
              <a:ext cx="16078200"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Thay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vào đa thức P, ta có:</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429000" y="5266297"/>
                  <a:ext cx="43347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3429000" y="5266297"/>
                  <a:ext cx="4334713" cy="124880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3009900" y="7399897"/>
                <a:ext cx="1219200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−1.3.</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1</m:t>
                          </m:r>
                        </m:e>
                        <m:sup>
                          <m:r>
                            <a:rPr lang="en-US" sz="4000" i="1">
                              <a:solidFill>
                                <a:prstClr val="black"/>
                              </a:solidFill>
                              <a:latin typeface="Cambria Math" panose="02040503050406030204" pitchFamily="18" charset="0"/>
                              <a:cs typeface="Times New Roman" panose="02020603050405020304" pitchFamily="18" charset="0"/>
                            </a:rPr>
                            <m:t>2</m:t>
                          </m:r>
                        </m:sup>
                      </m:sSup>
                      <m:r>
                        <a:rPr lang="en-US" sz="4000" i="1">
                          <a:solidFill>
                            <a:prstClr val="black"/>
                          </a:solidFill>
                          <a:latin typeface="Cambria Math" panose="02040503050406030204" pitchFamily="18" charset="0"/>
                          <a:cs typeface="Times New Roman" panose="02020603050405020304" pitchFamily="18" charset="0"/>
                        </a:rPr>
                        <m:t>.3</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=−1</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3009900" y="7399897"/>
                <a:ext cx="12192000" cy="124880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335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4706600" y="7429500"/>
            <a:ext cx="3295906" cy="272356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algn="just" fontAlgn="base">
                  <a:lnSpc>
                    <a:spcPct val="150000"/>
                  </a:lnSpc>
                </a:pPr>
                <a:endParaRPr lang="en-US" sz="4000">
                  <a:solidFill>
                    <a:schemeClr val="bg1"/>
                  </a:solidFill>
                  <a:latin typeface="Arial" panose="020B0604020202020204" pitchFamily="34" charset="0"/>
                  <a:cs typeface="Arial" panose="020B0604020202020204" pitchFamily="34" charset="0"/>
                </a:endParaRPr>
              </a:p>
              <a:p>
                <a:pPr algn="just" fontAlgn="base">
                  <a:lnSpc>
                    <a:spcPct val="150000"/>
                  </a:lnSpc>
                </a:pPr>
                <a:r>
                  <a:rPr lang="en-US" sz="4000">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𝑄</m:t>
                    </m:r>
                    <m:r>
                      <a:rPr lang="en-US" sz="4000" i="1" smtClean="0">
                        <a:solidFill>
                          <a:schemeClr val="bg1"/>
                        </a:solidFill>
                        <a:latin typeface="Cambria Math" panose="02040503050406030204" pitchFamily="18" charset="0"/>
                        <a:cs typeface="Arial" panose="020B0604020202020204" pitchFamily="34" charset="0"/>
                      </a:rPr>
                      <m:t> = 5</m:t>
                    </m:r>
                    <m:r>
                      <a:rPr lang="en-US" sz="4000" i="1" smtClean="0">
                        <a:solidFill>
                          <a:schemeClr val="bg1"/>
                        </a:solidFill>
                        <a:latin typeface="Cambria Math" panose="02040503050406030204" pitchFamily="18" charset="0"/>
                        <a:cs typeface="Arial" panose="020B0604020202020204" pitchFamily="34" charset="0"/>
                      </a:rPr>
                      <m:t>𝑥</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 7</m:t>
                    </m:r>
                    <m:r>
                      <a:rPr lang="en-US" sz="4000" i="1">
                        <a:solidFill>
                          <a:schemeClr val="bg1"/>
                        </a:solidFill>
                        <a:latin typeface="Cambria Math" panose="02040503050406030204" pitchFamily="18" charset="0"/>
                        <a:cs typeface="Arial" panose="020B0604020202020204" pitchFamily="34" charset="0"/>
                      </a:rPr>
                      <m:t>𝑥𝑦</m:t>
                    </m:r>
                    <m:r>
                      <a:rPr lang="en-US" sz="4000" i="1">
                        <a:solidFill>
                          <a:schemeClr val="bg1"/>
                        </a:solidFill>
                        <a:latin typeface="Cambria Math" panose="02040503050406030204" pitchFamily="18" charset="0"/>
                        <a:cs typeface="Arial" panose="020B0604020202020204" pitchFamily="34" charset="0"/>
                      </a:rPr>
                      <m:t> + 2,5</m:t>
                    </m:r>
                    <m:r>
                      <a:rPr lang="en-US" sz="4000" i="1">
                        <a:solidFill>
                          <a:schemeClr val="bg1"/>
                        </a:solidFill>
                        <a:latin typeface="Cambria Math" panose="02040503050406030204" pitchFamily="18" charset="0"/>
                        <a:cs typeface="Arial" panose="020B0604020202020204" pitchFamily="34" charset="0"/>
                      </a:rPr>
                      <m:t>𝑦</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m:t>
                    </m:r>
                    <m:r>
                      <a:rPr lang="en-US" sz="4000" b="0" i="1" smtClean="0">
                        <a:solidFill>
                          <a:schemeClr val="bg1"/>
                        </a:solidFill>
                        <a:latin typeface="Cambria Math" panose="02040503050406030204" pitchFamily="18" charset="0"/>
                        <a:cs typeface="Arial" panose="020B0604020202020204" pitchFamily="34" charset="0"/>
                      </a:rPr>
                      <m:t>+2</m:t>
                    </m:r>
                    <m:r>
                      <a:rPr lang="en-US" sz="4000" b="0" i="1" smtClean="0">
                        <a:solidFill>
                          <a:schemeClr val="bg1"/>
                        </a:solidFill>
                        <a:latin typeface="Cambria Math" panose="02040503050406030204" pitchFamily="18" charset="0"/>
                        <a:cs typeface="Arial" panose="020B0604020202020204" pitchFamily="34" charset="0"/>
                      </a:rPr>
                      <m:t>𝑥</m:t>
                    </m:r>
                    <m:r>
                      <a:rPr lang="en-US" sz="4000" b="0" i="1" smtClean="0">
                        <a:solidFill>
                          <a:schemeClr val="bg1"/>
                        </a:solidFill>
                        <a:latin typeface="Cambria Math" panose="02040503050406030204" pitchFamily="18" charset="0"/>
                        <a:cs typeface="Arial" panose="020B0604020202020204" pitchFamily="34" charset="0"/>
                      </a:rPr>
                      <m:t> – 8,3</m:t>
                    </m:r>
                    <m:r>
                      <a:rPr lang="en-US" sz="4000" i="1">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 + 1;</m:t>
                    </m:r>
                  </m:oMath>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305544" y="7048500"/>
                <a:ext cx="14541792" cy="2554545"/>
              </a:xfrm>
              <a:prstGeom prst="rect">
                <a:avLst/>
              </a:prstGeom>
            </p:spPr>
            <p:txBody>
              <a:bodyPr wrap="square">
                <a:spAutoFit/>
              </a:bodyPr>
              <a:lstStyle/>
              <a:p>
                <a:pPr>
                  <a:lnSpc>
                    <a:spcPct val="200000"/>
                  </a:lnSpc>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Q</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Có bậc là 2.</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305544" y="7048500"/>
                <a:ext cx="14541792" cy="2554545"/>
              </a:xfrm>
              <a:prstGeom prst="rect">
                <a:avLst/>
              </a:prstGeom>
              <a:blipFill>
                <a:blip r:embed="rId4"/>
                <a:stretch>
                  <a:fillRect l="-1467" b="-1909"/>
                </a:stretch>
              </a:blipFill>
            </p:spPr>
            <p:txBody>
              <a:bodyPr/>
              <a:lstStyle/>
              <a:p>
                <a:r>
                  <a:rPr lang="en-US">
                    <a:noFill/>
                  </a:rPr>
                  <a:t> </a:t>
                </a:r>
              </a:p>
            </p:txBody>
          </p:sp>
        </mc:Fallback>
      </mc:AlternateContent>
      <p:pic>
        <p:nvPicPr>
          <p:cNvPr id="30" name="Picture 29"/>
          <p:cNvPicPr>
            <a:picLocks noChangeAspect="1"/>
          </p:cNvPicPr>
          <p:nvPr/>
        </p:nvPicPr>
        <p:blipFill>
          <a:blip r:embed="rId5"/>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a:lnSpc>
                <a:spcPct val="150000"/>
              </a:lnSpc>
            </a:pPr>
            <a:r>
              <a:rPr lang="en-US" sz="4000">
                <a:solidFill>
                  <a:prstClr val="white"/>
                </a:solidFill>
                <a:latin typeface="Arial" panose="020B0604020202020204" pitchFamily="34" charset="0"/>
                <a:cs typeface="Arial" panose="020B0604020202020204" pitchFamily="34" charset="0"/>
              </a:rPr>
              <a:t>Với mỗi đa thức sau, thu gọn (nếu cần) và tìm bậc của nó:</a:t>
            </a:r>
            <a:endParaRPr lang="en-US"/>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H</m:t>
                        </m:r>
                        <m: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b="0" i="1"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b="0" i="1" smtClean="0">
                                <a:solidFill>
                                  <a:prstClr val="white"/>
                                </a:solidFill>
                                <a:latin typeface="Cambria Math" panose="02040503050406030204" pitchFamily="18" charset="0"/>
                                <a:cs typeface="Times New Roman" panose="02020603050405020304" pitchFamily="18" charset="0"/>
                              </a:rPr>
                            </m:ctrlPr>
                          </m:sSupPr>
                          <m:e>
                            <m:r>
                              <a:rPr lang="en-US" sz="4000" b="0" i="1" smtClean="0">
                                <a:solidFill>
                                  <a:prstClr val="white"/>
                                </a:solidFill>
                                <a:latin typeface="Cambria Math" panose="02040503050406030204" pitchFamily="18" charset="0"/>
                                <a:cs typeface="Times New Roman" panose="02020603050405020304" pitchFamily="18" charset="0"/>
                              </a:rPr>
                              <m:t>𝑥</m:t>
                            </m:r>
                          </m:e>
                          <m:sup>
                            <m:r>
                              <a:rPr lang="en-US" sz="4000" b="0" i="1" smtClean="0">
                                <a:solidFill>
                                  <a:prstClr val="white"/>
                                </a:solidFill>
                                <a:latin typeface="Cambria Math" panose="02040503050406030204" pitchFamily="18" charset="0"/>
                                <a:cs typeface="Times New Roman" panose="02020603050405020304" pitchFamily="18" charset="0"/>
                              </a:rPr>
                              <m:t>5</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b="0" i="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5</m:t>
                            </m:r>
                          </m:sup>
                        </m:s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lvl="0" algn="just" fontAlgn="base">
                <a:lnSpc>
                  <a:spcPct val="150000"/>
                </a:lnSpc>
              </a:pPr>
              <a:r>
                <a:rPr lang="en-US" sz="4000">
                  <a:solidFill>
                    <a:prstClr val="white"/>
                  </a:solidFill>
                  <a:latin typeface="Arial" panose="020B0604020202020204" pitchFamily="34" charset="0"/>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06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3" dur="500"/>
                                        <p:tgtEl>
                                          <p:spTgt spid="22">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wipe(down)">
                                      <p:cBhvr>
                                        <p:cTn id="3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6916401" y="9105900"/>
            <a:ext cx="1472976" cy="121719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𝑄</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+ 2,5</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8,3</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p:sp>
        <p:nvSpPr>
          <p:cNvPr id="22" name="Rectangle 21"/>
          <p:cNvSpPr/>
          <p:nvPr/>
        </p:nvSpPr>
        <p:spPr>
          <a:xfrm>
            <a:off x="1143000" y="6667500"/>
            <a:ext cx="1278510" cy="132343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a:t>
            </a:r>
          </a:p>
        </p:txBody>
      </p:sp>
      <p:pic>
        <p:nvPicPr>
          <p:cNvPr id="30" name="Picture 29"/>
          <p:cNvPicPr>
            <a:picLocks noChangeAspect="1"/>
          </p:cNvPicPr>
          <p:nvPr/>
        </p:nvPicPr>
        <p:blipFill>
          <a:blip r:embed="rId4"/>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Với mỗi đa thức sau, thu gọn (nếu cần) và tìm bậc của nó:</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932979" y="7797685"/>
                <a:ext cx="16233868"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32979" y="7797685"/>
                <a:ext cx="16233868" cy="1244828"/>
              </a:xfrm>
              <a:prstGeom prst="rect">
                <a:avLst/>
              </a:prstGeom>
              <a:blipFill>
                <a:blip r:embed="rId6"/>
                <a:stretch>
                  <a:fillRect/>
                </a:stretch>
              </a:blipFill>
            </p:spPr>
            <p:txBody>
              <a:bodyPr/>
              <a:lstStyle/>
              <a:p>
                <a:r>
                  <a:rPr lang="en-US">
                    <a:noFill/>
                  </a:rPr>
                  <a:t> </a:t>
                </a:r>
              </a:p>
            </p:txBody>
          </p:sp>
        </mc:Fallback>
      </mc:AlternateContent>
      <p:sp>
        <p:nvSpPr>
          <p:cNvPr id="2" name="Rectangle 1"/>
          <p:cNvSpPr/>
          <p:nvPr/>
        </p:nvSpPr>
        <p:spPr>
          <a:xfrm>
            <a:off x="1102659" y="9022288"/>
            <a:ext cx="2922595" cy="1015663"/>
          </a:xfrm>
          <a:prstGeom prst="rect">
            <a:avLst/>
          </a:prstGeom>
        </p:spPr>
        <p:txBody>
          <a:bodyPr wrap="none">
            <a:spAutoFit/>
          </a:bodyPr>
          <a:lstStyle/>
          <a:p>
            <a:pPr lvl="0">
              <a:lnSpc>
                <a:spcPct val="150000"/>
              </a:lnSpc>
              <a:defRPr/>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Có bậc là 4.</a:t>
            </a:r>
          </a:p>
        </p:txBody>
      </p:sp>
    </p:spTree>
    <p:extLst>
      <p:ext uri="{BB962C8B-B14F-4D97-AF65-F5344CB8AC3E}">
        <p14:creationId xmlns:p14="http://schemas.microsoft.com/office/powerpoint/2010/main" val="8179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 name="Group 2"/>
          <p:cNvGrpSpPr/>
          <p:nvPr/>
        </p:nvGrpSpPr>
        <p:grpSpPr>
          <a:xfrm>
            <a:off x="5638800" y="486922"/>
            <a:ext cx="6019800" cy="2980178"/>
            <a:chOff x="5943600" y="288505"/>
            <a:chExt cx="6019800" cy="2980178"/>
          </a:xfrm>
        </p:grpSpPr>
        <p:grpSp>
          <p:nvGrpSpPr>
            <p:cNvPr id="4" name="Group 2"/>
            <p:cNvGrpSpPr/>
            <p:nvPr/>
          </p:nvGrpSpPr>
          <p:grpSpPr>
            <a:xfrm>
              <a:off x="5943600" y="288505"/>
              <a:ext cx="6019800" cy="2980178"/>
              <a:chOff x="0" y="-28575"/>
              <a:chExt cx="2246854" cy="841375"/>
            </a:xfrm>
          </p:grpSpPr>
          <p:sp>
            <p:nvSpPr>
              <p:cNvPr id="6"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7671839" y="440391"/>
              <a:ext cx="3717684"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TRANH LUẬN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0" name="Group 9"/>
          <p:cNvGrpSpPr/>
          <p:nvPr/>
        </p:nvGrpSpPr>
        <p:grpSpPr>
          <a:xfrm>
            <a:off x="609600" y="2476499"/>
            <a:ext cx="17145000" cy="6934201"/>
            <a:chOff x="847346" y="1063360"/>
            <a:chExt cx="16327517" cy="5668929"/>
          </a:xfrm>
        </p:grpSpPr>
        <p:sp>
          <p:nvSpPr>
            <p:cNvPr id="11" name="Google Shape;136;p4"/>
            <p:cNvSpPr/>
            <p:nvPr/>
          </p:nvSpPr>
          <p:spPr>
            <a:xfrm>
              <a:off x="847346" y="1063360"/>
              <a:ext cx="16327517" cy="5668929"/>
            </a:xfrm>
            <a:prstGeom prst="wedgeRoundRectCallout">
              <a:avLst>
                <a:gd name="adj1" fmla="val 20095"/>
                <a:gd name="adj2" fmla="val 56943"/>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2" name="TextBox 11"/>
            <p:cNvSpPr txBox="1"/>
            <p:nvPr/>
          </p:nvSpPr>
          <p:spPr>
            <a:xfrm>
              <a:off x="1403829" y="1344761"/>
              <a:ext cx="15287119" cy="5095246"/>
            </a:xfrm>
            <a:prstGeom prst="rect">
              <a:avLst/>
            </a:prstGeom>
            <a:noFill/>
          </p:spPr>
          <p:txBody>
            <a:bodyPr wrap="square" rtlCol="0">
              <a:spAutoFit/>
            </a:bodyPr>
            <a:lstStyle/>
            <a:p>
              <a:pPr lvl="0" algn="just">
                <a:lnSpc>
                  <a:spcPct val="150000"/>
                </a:lnSpc>
                <a:defRPr/>
              </a:pPr>
              <a:r>
                <a:rPr lang="vi-VN" sz="3800">
                  <a:solidFill>
                    <a:prstClr val="black"/>
                  </a:solidFill>
                  <a:cs typeface="Arial" panose="020B0604020202020204" pitchFamily="34" charset="0"/>
                </a:rPr>
                <a:t>Bạn Trang nêu vấn đề: Một đa thức bậc hai thu gọn với hai biến (x và y) mà mỗi hạng tử của nó đều có hệ số bằng 1 thì có nhiều nhất là mấy hạng tử? Có ba bạn trả lời như sau:</a:t>
              </a:r>
            </a:p>
            <a:p>
              <a:pPr lvl="0" algn="just">
                <a:lnSpc>
                  <a:spcPct val="150000"/>
                </a:lnSpc>
                <a:defRPr/>
              </a:pPr>
              <a:r>
                <a:rPr lang="vi-VN" sz="3800">
                  <a:solidFill>
                    <a:prstClr val="black"/>
                  </a:solidFill>
                  <a:cs typeface="Arial" panose="020B0604020202020204" pitchFamily="34" charset="0"/>
                </a:rPr>
                <a:t>Anh: Có 3 hạng tử.</a:t>
              </a:r>
            </a:p>
            <a:p>
              <a:pPr lvl="0" algn="just">
                <a:lnSpc>
                  <a:spcPct val="150000"/>
                </a:lnSpc>
                <a:defRPr/>
              </a:pPr>
              <a:r>
                <a:rPr lang="vi-VN" sz="3800">
                  <a:solidFill>
                    <a:prstClr val="black"/>
                  </a:solidFill>
                  <a:cs typeface="Arial" panose="020B0604020202020204" pitchFamily="34" charset="0"/>
                </a:rPr>
                <a:t>Bình: Có 5 hạng tử.</a:t>
              </a:r>
            </a:p>
            <a:p>
              <a:pPr lvl="0" algn="just">
                <a:lnSpc>
                  <a:spcPct val="150000"/>
                </a:lnSpc>
                <a:defRPr/>
              </a:pPr>
              <a:r>
                <a:rPr lang="vi-VN" sz="3800">
                  <a:solidFill>
                    <a:prstClr val="black"/>
                  </a:solidFill>
                  <a:cs typeface="Arial" panose="020B0604020202020204" pitchFamily="34" charset="0"/>
                </a:rPr>
                <a:t>Chung: Có 6 hạng tử.</a:t>
              </a:r>
              <a:endParaRPr lang="en-US" sz="3800">
                <a:solidFill>
                  <a:prstClr val="black"/>
                </a:solidFill>
                <a:cs typeface="Arial" panose="020B0604020202020204" pitchFamily="34" charset="0"/>
              </a:endParaRPr>
            </a:p>
            <a:p>
              <a:pPr lvl="0" algn="just">
                <a:lnSpc>
                  <a:spcPct val="150000"/>
                </a:lnSpc>
                <a:defRPr/>
              </a:pPr>
              <a:r>
                <a:rPr lang="en-US" sz="3800">
                  <a:latin typeface="Arial" panose="020B0604020202020204" pitchFamily="34" charset="0"/>
                  <a:cs typeface="Arial" panose="020B0604020202020204" pitchFamily="34" charset="0"/>
                </a:rPr>
                <a:t>Em hãy nêu ý kiến của mình và cho biết đó là đa thức nào?</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2"/>
          <a:stretch>
            <a:fillRect/>
          </a:stretch>
        </p:blipFill>
        <p:spPr>
          <a:xfrm>
            <a:off x="15852470" y="8181528"/>
            <a:ext cx="1978332" cy="1743308"/>
          </a:xfrm>
          <a:prstGeom prst="rect">
            <a:avLst/>
          </a:prstGeom>
        </p:spPr>
      </p:pic>
      <p:pic>
        <p:nvPicPr>
          <p:cNvPr id="15" name="Picture 14"/>
          <p:cNvPicPr>
            <a:picLocks noChangeAspect="1"/>
          </p:cNvPicPr>
          <p:nvPr/>
        </p:nvPicPr>
        <p:blipFill>
          <a:blip r:embed="rId3"/>
          <a:stretch>
            <a:fillRect/>
          </a:stretch>
        </p:blipFill>
        <p:spPr>
          <a:xfrm>
            <a:off x="304800" y="340222"/>
            <a:ext cx="2286175" cy="1749624"/>
          </a:xfrm>
          <a:prstGeom prst="rect">
            <a:avLst/>
          </a:prstGeom>
        </p:spPr>
      </p:pic>
    </p:spTree>
    <p:extLst>
      <p:ext uri="{BB962C8B-B14F-4D97-AF65-F5344CB8AC3E}">
        <p14:creationId xmlns:p14="http://schemas.microsoft.com/office/powerpoint/2010/main" val="16982496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457200" y="2545528"/>
            <a:ext cx="17297400"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3839006" y="6327315"/>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882202" y="6292959"/>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73764" y="8013832"/>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2</a:t>
            </a:r>
          </a:p>
        </p:txBody>
      </p:sp>
      <p:sp>
        <p:nvSpPr>
          <p:cNvPr id="7" name="Rectangle 6"/>
          <p:cNvSpPr/>
          <p:nvPr/>
        </p:nvSpPr>
        <p:spPr>
          <a:xfrm>
            <a:off x="12962202" y="836325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914400" y="2514888"/>
                <a:ext cx="16764000" cy="2650021"/>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Câu 1.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các biểu thức: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i="1">
                        <a:solidFill>
                          <a:schemeClr val="bg1"/>
                        </a:solidFill>
                        <a:effectLst/>
                        <a:latin typeface="Cambria Math" panose="02040503050406030204" pitchFamily="18" charset="0"/>
                        <a:ea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rPr>
                      <m:t>3+</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rPr>
                          <m:t>2</m:t>
                        </m:r>
                      </m:num>
                      <m:den>
                        <m:r>
                          <m:rPr>
                            <m:sty m:val="p"/>
                          </m:rPr>
                          <a:rPr lang="en-US" sz="4000">
                            <a:solidFill>
                              <a:schemeClr val="bg1"/>
                            </a:solidFill>
                            <a:effectLst/>
                            <a:latin typeface="Cambria Math" panose="02040503050406030204" pitchFamily="18" charset="0"/>
                            <a:ea typeface="Times New Roman" panose="02020603050405020304" pitchFamily="18" charset="0"/>
                          </a:rPr>
                          <m:t>x</m:t>
                        </m:r>
                      </m:den>
                    </m:f>
                    <m:r>
                      <a:rPr lang="en-US" sz="4000">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xyz</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ax</m:t>
                    </m:r>
                    <m:d>
                      <m:dPr>
                        <m:ctrlPr>
                          <a:rPr lang="en-US" sz="4000" i="1">
                            <a:solidFill>
                              <a:schemeClr val="bg1"/>
                            </a:solidFill>
                            <a:effectLst/>
                            <a:latin typeface="Cambria Math" panose="02040503050406030204" pitchFamily="18" charset="0"/>
                            <a:ea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Times New Roman" panose="02020603050405020304" pitchFamily="18" charset="0"/>
                          </a:rPr>
                          <m:t>by</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cz</m:t>
                        </m:r>
                      </m:e>
                    </m:d>
                    <m:r>
                      <a:rPr lang="en-US" sz="4000">
                        <a:solidFill>
                          <a:schemeClr val="bg1"/>
                        </a:solidFill>
                        <a:effectLst/>
                        <a:latin typeface="Cambria Math" panose="02040503050406030204" pitchFamily="18" charset="0"/>
                        <a:ea typeface="Times New Roman" panose="02020603050405020304" pitchFamily="18" charset="0"/>
                      </a:rPr>
                      <m:t>;</m:t>
                    </m:r>
                  </m:oMath>
                </a14:m>
                <a:endParaRPr lang="en-US" sz="4000">
                  <a:solidFill>
                    <a:schemeClr val="bg1"/>
                  </a:solidFill>
                  <a:effectLst/>
                  <a:ea typeface="Times New Roman" panose="02020603050405020304" pitchFamily="18" charset="0"/>
                </a:endParaRPr>
              </a:p>
              <a:p>
                <a:pPr marL="30480" marR="30480" algn="just">
                  <a:lnSpc>
                    <a:spcPct val="150000"/>
                  </a:lnSpc>
                  <a:spcAft>
                    <a:spcPts val="0"/>
                  </a:spcAft>
                </a:pP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rPr>
                          <m:t>x</m:t>
                        </m:r>
                      </m:num>
                      <m:den>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+1</m:t>
                        </m:r>
                      </m:den>
                    </m:f>
                    <m:r>
                      <a:rPr lang="en-US" sz="4000">
                        <a:solidFill>
                          <a:schemeClr val="bg1"/>
                        </a:solidFill>
                        <a:effectLst/>
                        <a:latin typeface="Cambria Math" panose="02040503050406030204" pitchFamily="18" charset="0"/>
                        <a:ea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là hằng số). Có bao nhiêu đa thức trong các biểu thức trên?</a:t>
                </a:r>
              </a:p>
            </p:txBody>
          </p:sp>
        </mc:Choice>
        <mc:Fallback xmlns="">
          <p:sp>
            <p:nvSpPr>
              <p:cNvPr id="12" name="Rectangle 11"/>
              <p:cNvSpPr>
                <a:spLocks noRot="1" noChangeAspect="1" noMove="1" noResize="1" noEditPoints="1" noAdjustHandles="1" noChangeArrowheads="1" noChangeShapeType="1" noTextEdit="1"/>
              </p:cNvSpPr>
              <p:nvPr/>
            </p:nvSpPr>
            <p:spPr>
              <a:xfrm>
                <a:off x="914400" y="2514888"/>
                <a:ext cx="16764000" cy="2650021"/>
              </a:xfrm>
              <a:prstGeom prst="rect">
                <a:avLst/>
              </a:prstGeom>
              <a:blipFill>
                <a:blip r:embed="rId5"/>
                <a:stretch>
                  <a:fillRect l="-1091" r="-36"/>
                </a:stretch>
              </a:blipFill>
            </p:spPr>
            <p:txBody>
              <a:bodyPr/>
              <a:lstStyle/>
              <a:p>
                <a:r>
                  <a:rPr lang="en-US">
                    <a:noFill/>
                  </a:rPr>
                  <a:t> </a:t>
                </a:r>
              </a:p>
            </p:txBody>
          </p:sp>
        </mc:Fallback>
      </mc:AlternateContent>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6" name="TextBox 6"/>
          <p:cNvSpPr txBox="1"/>
          <p:nvPr/>
        </p:nvSpPr>
        <p:spPr>
          <a:xfrm>
            <a:off x="2504421" y="3238500"/>
            <a:ext cx="13431558" cy="1141338"/>
          </a:xfrm>
          <a:prstGeom prst="rect">
            <a:avLst/>
          </a:prstGeom>
        </p:spPr>
        <p:txBody>
          <a:bodyPr lIns="0" tIns="0" rIns="0" bIns="0" rtlCol="0" anchor="t">
            <a:spAutoFit/>
          </a:bodyPr>
          <a:lstStyle/>
          <a:p>
            <a:pPr lvl="0" algn="ctr">
              <a:lnSpc>
                <a:spcPts val="8918"/>
              </a:lnSpc>
              <a:spcBef>
                <a:spcPct val="0"/>
              </a:spcBef>
            </a:pPr>
            <a:r>
              <a:rPr lang="vi-VN" sz="8200" b="1" spc="517">
                <a:solidFill>
                  <a:srgbClr val="5B96A9"/>
                </a:solidFill>
              </a:rPr>
              <a:t>CHƯƠNG I. ĐA THỨC</a:t>
            </a:r>
          </a:p>
        </p:txBody>
      </p:sp>
      <p:sp>
        <p:nvSpPr>
          <p:cNvPr id="7" name="Freeform 7"/>
          <p:cNvSpPr/>
          <p:nvPr/>
        </p:nvSpPr>
        <p:spPr>
          <a:xfrm rot="-1674719">
            <a:off x="1527418" y="1296961"/>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Rectangle 17"/>
          <p:cNvSpPr/>
          <p:nvPr/>
        </p:nvSpPr>
        <p:spPr>
          <a:xfrm>
            <a:off x="2476500" y="4973023"/>
            <a:ext cx="13487400" cy="1650132"/>
          </a:xfrm>
          <a:prstGeom prst="rect">
            <a:avLst/>
          </a:prstGeom>
        </p:spPr>
        <p:txBody>
          <a:bodyPr wrap="square">
            <a:spAutoFit/>
          </a:bodyPr>
          <a:lstStyle/>
          <a:p>
            <a:pPr lvl="0" algn="ctr">
              <a:lnSpc>
                <a:spcPct val="150000"/>
              </a:lnSpc>
              <a:defRPr/>
            </a:pPr>
            <a:r>
              <a:rPr lang="vi-VN" sz="7700" b="1" kern="0">
                <a:solidFill>
                  <a:schemeClr val="accent6">
                    <a:lumMod val="75000"/>
                  </a:schemeClr>
                </a:solidFill>
                <a:ea typeface="Calibri" panose="020F0502020204030204" pitchFamily="34" charset="0"/>
                <a:cs typeface="Arial" panose="020B0604020202020204" pitchFamily="34" charset="0"/>
              </a:rPr>
              <a:t>BÀI 2. ĐA THỨC </a:t>
            </a:r>
            <a:endParaRPr kumimoji="0" lang="en-US" sz="77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6"/>
          <a:stretch>
            <a:fillRect/>
          </a:stretch>
        </p:blipFill>
        <p:spPr>
          <a:xfrm>
            <a:off x="13283840" y="667331"/>
            <a:ext cx="3263292" cy="1777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791230" y="7968868"/>
            <a:ext cx="1165704"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7</a:t>
            </a:r>
          </a:p>
        </p:txBody>
      </p:sp>
      <p:sp>
        <p:nvSpPr>
          <p:cNvPr id="5" name="Rectangle 4"/>
          <p:cNvSpPr/>
          <p:nvPr/>
        </p:nvSpPr>
        <p:spPr>
          <a:xfrm>
            <a:off x="12878319" y="7942090"/>
            <a:ext cx="1196161"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4</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12851425" y="6183188"/>
            <a:ext cx="3033774"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5</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3962400" y="3296657"/>
            <a:ext cx="13745125" cy="100591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2.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xy + xy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yz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905000" y="2320514"/>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1472127" y="6211166"/>
            <a:ext cx="7439857" cy="1015663"/>
          </a:xfrm>
          <a:prstGeom prst="rect">
            <a:avLst/>
          </a:prstGeom>
        </p:spPr>
        <p:txBody>
          <a:bodyPr wrap="none">
            <a:spAutoFit/>
          </a:bodyPr>
          <a:lstStyle/>
          <a:p>
            <a:pPr>
              <a:lnSpc>
                <a:spcPct val="150000"/>
              </a:lnSpc>
              <a:spcAft>
                <a:spcPts val="0"/>
              </a:spcAft>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A. - 2x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371600" y="8585307"/>
            <a:ext cx="7011856"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B.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9927730" y="8585307"/>
            <a:ext cx="6912470"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9829800" y="6286500"/>
            <a:ext cx="7115725" cy="1015663"/>
          </a:xfrm>
          <a:prstGeom prst="rect">
            <a:avLst/>
          </a:prstGeom>
        </p:spPr>
        <p:txBody>
          <a:bodyPr wrap="squar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01312" y="2668871"/>
            <a:ext cx="13745125"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Thu gọn và tìm bậc của đa thức 12xyz - 3x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+ 3xyz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ta được?</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7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352800" y="2516475"/>
            <a:ext cx="11528410"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Giá trị của đa thức xy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 tại x = y = -1 là?</a:t>
            </a:r>
          </a:p>
        </p:txBody>
      </p:sp>
      <p:sp>
        <p:nvSpPr>
          <p:cNvPr id="2" name="Rectangle 1"/>
          <p:cNvSpPr/>
          <p:nvPr/>
        </p:nvSpPr>
        <p:spPr>
          <a:xfrm>
            <a:off x="4392632" y="6372790"/>
            <a:ext cx="954107"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40349" y="6337637"/>
            <a:ext cx="129715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89733" y="8332460"/>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12042" y="8452184"/>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72674" y="8423626"/>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5988" y="7997766"/>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1</a:t>
            </a:r>
          </a:p>
        </p:txBody>
      </p:sp>
      <p:sp>
        <p:nvSpPr>
          <p:cNvPr id="7" name="Rectangle 6"/>
          <p:cNvSpPr/>
          <p:nvPr/>
        </p:nvSpPr>
        <p:spPr>
          <a:xfrm>
            <a:off x="12820072" y="618986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781300"/>
            <a:ext cx="13745125" cy="2171428"/>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5. </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(4xy - 1) là</a:t>
            </a:r>
            <a:endParaRPr lang="en-US" sz="4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257274" y="723900"/>
            <a:ext cx="5856090" cy="962251"/>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1.8 (SGK-tr14)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p:cNvSpPr/>
          <p:nvPr/>
        </p:nvSpPr>
        <p:spPr>
          <a:xfrm>
            <a:off x="2895600" y="2100471"/>
            <a:ext cx="14249400" cy="1061829"/>
          </a:xfrm>
          <a:prstGeom prst="rect">
            <a:avLst/>
          </a:prstGeom>
        </p:spPr>
        <p:txBody>
          <a:bodyPr wrap="square">
            <a:spAutoFit/>
          </a:bodyPr>
          <a:lstStyle/>
          <a:p>
            <a:pPr lvl="0" algn="just">
              <a:lnSpc>
                <a:spcPct val="150000"/>
              </a:lnSpc>
              <a:spcAft>
                <a:spcPts val="1200"/>
              </a:spcAft>
              <a:defRPr/>
            </a:pPr>
            <a:r>
              <a:rPr lang="vi-VN" sz="4200">
                <a:ea typeface="Times New Roman" panose="02020603050405020304" pitchFamily="18" charset="0"/>
              </a:rPr>
              <a:t>Trong các biểu thức sau, biểu thức nào là đa thức?</a:t>
            </a:r>
            <a:endParaRPr kumimoji="0" lang="en-US" sz="4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ctangle 37"/>
              <p:cNvSpPr/>
              <p:nvPr/>
            </p:nvSpPr>
            <p:spPr>
              <a:xfrm>
                <a:off x="1700278" y="3543300"/>
                <a:ext cx="14970081" cy="512986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200" smtClean="0">
                          <a:latin typeface="Cambria Math" panose="02040503050406030204" pitchFamily="18" charset="0"/>
                        </a:rPr>
                        <m:t>−</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r>
                        <a:rPr lang="en-US" sz="4200" i="0">
                          <a:latin typeface="Cambria Math" panose="02040503050406030204" pitchFamily="18" charset="0"/>
                        </a:rPr>
                        <m:t>+3</m:t>
                      </m:r>
                      <m:r>
                        <m:rPr>
                          <m:sty m:val="p"/>
                        </m:rPr>
                        <a:rPr lang="en-US" sz="4200" i="0">
                          <a:latin typeface="Cambria Math" panose="02040503050406030204" pitchFamily="18" charset="0"/>
                        </a:rPr>
                        <m:t>x</m:t>
                      </m:r>
                      <m:r>
                        <a:rPr lang="en-US" sz="4200" i="0">
                          <a:latin typeface="Cambria Math" panose="02040503050406030204" pitchFamily="18" charset="0"/>
                        </a:rPr>
                        <m:t>+1;            </m:t>
                      </m:r>
                      <m:r>
                        <a:rPr lang="en-US" sz="4200" b="0" i="0" smtClean="0">
                          <a:latin typeface="Cambria Math" panose="02040503050406030204" pitchFamily="18" charset="0"/>
                        </a:rPr>
                        <m:t>          </m:t>
                      </m:r>
                      <m:f>
                        <m:fPr>
                          <m:ctrlPr>
                            <a:rPr lang="en-US" sz="4200" i="1">
                              <a:latin typeface="Cambria Math" panose="02040503050406030204" pitchFamily="18" charset="0"/>
                            </a:rPr>
                          </m:ctrlPr>
                        </m:fPr>
                        <m:num>
                          <m:r>
                            <m:rPr>
                              <m:sty m:val="p"/>
                            </m:rPr>
                            <a:rPr lang="en-US" sz="4200" i="0">
                              <a:latin typeface="Cambria Math" panose="02040503050406030204" pitchFamily="18" charset="0"/>
                            </a:rPr>
                            <m:t>x</m:t>
                          </m:r>
                        </m:num>
                        <m:den>
                          <m:rad>
                            <m:radPr>
                              <m:degHide m:val="on"/>
                              <m:ctrlPr>
                                <a:rPr lang="en-US" sz="4200" i="1">
                                  <a:latin typeface="Cambria Math" panose="02040503050406030204" pitchFamily="18" charset="0"/>
                                </a:rPr>
                              </m:ctrlPr>
                            </m:radPr>
                            <m:deg/>
                            <m:e>
                              <m:r>
                                <a:rPr lang="en-US" sz="4200" i="0">
                                  <a:latin typeface="Cambria Math" panose="02040503050406030204" pitchFamily="18" charset="0"/>
                                </a:rPr>
                                <m:t>5</m:t>
                              </m:r>
                            </m:e>
                          </m:rad>
                        </m:den>
                      </m:f>
                      <m:r>
                        <a:rPr lang="en-US" sz="4200" i="0">
                          <a:latin typeface="Cambria Math" panose="02040503050406030204" pitchFamily="18" charset="0"/>
                        </a:rPr>
                        <m:t>;</m:t>
                      </m:r>
                      <m:r>
                        <a:rPr lang="en-US" sz="4200" b="0" i="0" smtClean="0">
                          <a:latin typeface="Cambria Math" panose="02040503050406030204" pitchFamily="18" charset="0"/>
                        </a:rPr>
                        <m:t>                             </m:t>
                      </m:r>
                      <m:r>
                        <m:rPr>
                          <m:sty m:val="p"/>
                        </m:rPr>
                        <a:rPr lang="en-US" sz="4200" b="0" i="0" smtClean="0">
                          <a:latin typeface="Cambria Math" panose="02040503050406030204" pitchFamily="18" charset="0"/>
                        </a:rPr>
                        <m:t>x</m:t>
                      </m:r>
                      <m:r>
                        <a:rPr lang="en-US" sz="4200" b="0" i="0" smtClean="0">
                          <a:latin typeface="Cambria Math" panose="02040503050406030204" pitchFamily="18" charset="0"/>
                        </a:rPr>
                        <m:t>−</m:t>
                      </m:r>
                      <m:f>
                        <m:fPr>
                          <m:ctrlPr>
                            <a:rPr lang="en-US" sz="4200" i="1">
                              <a:latin typeface="Cambria Math" panose="02040503050406030204" pitchFamily="18" charset="0"/>
                            </a:rPr>
                          </m:ctrlPr>
                        </m:fPr>
                        <m:num>
                          <m:rad>
                            <m:radPr>
                              <m:degHide m:val="on"/>
                              <m:ctrlPr>
                                <a:rPr lang="en-US" sz="4200" i="1">
                                  <a:latin typeface="Cambria Math" panose="02040503050406030204" pitchFamily="18" charset="0"/>
                                </a:rPr>
                              </m:ctrlPr>
                            </m:radPr>
                            <m:deg/>
                            <m:e>
                              <m:r>
                                <a:rPr lang="en-US" sz="4200">
                                  <a:latin typeface="Cambria Math" panose="02040503050406030204" pitchFamily="18" charset="0"/>
                                </a:rPr>
                                <m:t>5</m:t>
                              </m:r>
                            </m:e>
                          </m:rad>
                        </m:num>
                        <m:den>
                          <m:r>
                            <m:rPr>
                              <m:sty m:val="p"/>
                            </m:rPr>
                            <a:rPr lang="en-US" sz="4200" b="0" i="0" smtClean="0">
                              <a:latin typeface="Cambria Math" panose="02040503050406030204" pitchFamily="18" charset="0"/>
                            </a:rPr>
                            <m:t>x</m:t>
                          </m:r>
                        </m:den>
                      </m:f>
                      <m:r>
                        <a:rPr lang="en-US" sz="4200" b="0" i="0" smtClean="0">
                          <a:latin typeface="Cambria Math" panose="02040503050406030204" pitchFamily="18" charset="0"/>
                        </a:rPr>
                        <m:t>;      </m:t>
                      </m:r>
                    </m:oMath>
                  </m:oMathPara>
                </a14:m>
                <a:endParaRPr lang="en-US" sz="4200" b="0" i="0">
                  <a:latin typeface="Cambria Math" panose="02040503050406030204" pitchFamily="18" charset="0"/>
                </a:endParaRPr>
              </a:p>
              <a:p>
                <a:pPr>
                  <a:lnSpc>
                    <a:spcPct val="150000"/>
                  </a:lnSpc>
                </a:pPr>
                <a:endParaRPr lang="en-US" sz="4200" b="0" i="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200" i="0">
                          <a:latin typeface="Cambria Math" panose="02040503050406030204" pitchFamily="18" charset="0"/>
                        </a:rPr>
                        <m:t>2024;</m:t>
                      </m:r>
                      <m:r>
                        <a:rPr lang="en-US" sz="4200" b="0" i="0" smtClean="0">
                          <a:latin typeface="Cambria Math" panose="02040503050406030204" pitchFamily="18" charset="0"/>
                        </a:rPr>
                        <m:t>                     </m:t>
                      </m:r>
                      <m:r>
                        <a:rPr lang="en-US" sz="4200" i="0">
                          <a:latin typeface="Cambria Math" panose="02040503050406030204" pitchFamily="18" charset="0"/>
                        </a:rPr>
                        <m:t>3</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y</m:t>
                          </m:r>
                        </m:e>
                        <m:sup>
                          <m:r>
                            <a:rPr lang="en-US" sz="4200" i="0">
                              <a:latin typeface="Cambria Math" panose="02040503050406030204" pitchFamily="18" charset="0"/>
                            </a:rPr>
                            <m:t>2</m:t>
                          </m:r>
                        </m:sup>
                      </m:sSup>
                      <m:r>
                        <a:rPr lang="en-US" sz="4200" i="0">
                          <a:latin typeface="Cambria Math" panose="02040503050406030204" pitchFamily="18" charset="0"/>
                        </a:rPr>
                        <m:t>−5</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3</m:t>
                          </m:r>
                        </m:sup>
                      </m:sSup>
                      <m:r>
                        <m:rPr>
                          <m:sty m:val="p"/>
                        </m:rPr>
                        <a:rPr lang="en-US" sz="4200" i="0">
                          <a:latin typeface="Cambria Math" panose="02040503050406030204" pitchFamily="18" charset="0"/>
                        </a:rPr>
                        <m:t>y</m:t>
                      </m:r>
                      <m:r>
                        <a:rPr lang="en-US" sz="4200" i="0">
                          <a:latin typeface="Cambria Math" panose="02040503050406030204" pitchFamily="18" charset="0"/>
                        </a:rPr>
                        <m:t>+2,4;   </m:t>
                      </m:r>
                      <m:r>
                        <a:rPr lang="en-US" sz="4200" b="0" i="0" smtClean="0">
                          <a:latin typeface="Cambria Math" panose="02040503050406030204" pitchFamily="18" charset="0"/>
                        </a:rPr>
                        <m:t>                   </m:t>
                      </m:r>
                      <m:f>
                        <m:fPr>
                          <m:ctrlPr>
                            <a:rPr lang="en-US" sz="4200" b="0" i="1" smtClean="0">
                              <a:latin typeface="Cambria Math" panose="02040503050406030204" pitchFamily="18" charset="0"/>
                            </a:rPr>
                          </m:ctrlPr>
                        </m:fPr>
                        <m:num>
                          <m:r>
                            <a:rPr lang="en-US" sz="4200" b="0" i="1" smtClean="0">
                              <a:latin typeface="Cambria Math" panose="02040503050406030204" pitchFamily="18" charset="0"/>
                            </a:rPr>
                            <m:t>1</m:t>
                          </m:r>
                        </m:num>
                        <m:den>
                          <m:sSup>
                            <m:sSupPr>
                              <m:ctrlPr>
                                <a:rPr lang="en-US" sz="4200" b="0" i="1" smtClean="0">
                                  <a:latin typeface="Cambria Math" panose="02040503050406030204" pitchFamily="18" charset="0"/>
                                </a:rPr>
                              </m:ctrlPr>
                            </m:sSupPr>
                            <m:e>
                              <m:r>
                                <m:rPr>
                                  <m:sty m:val="p"/>
                                </m:rPr>
                                <a:rPr lang="en-US" sz="4200" b="0" i="0" smtClean="0">
                                  <a:latin typeface="Cambria Math" panose="02040503050406030204" pitchFamily="18" charset="0"/>
                                </a:rPr>
                                <m:t>x</m:t>
                              </m:r>
                            </m:e>
                            <m:sup>
                              <m:r>
                                <a:rPr lang="en-US" sz="4200" b="0" i="1" smtClean="0">
                                  <a:latin typeface="Cambria Math" panose="02040503050406030204" pitchFamily="18" charset="0"/>
                                </a:rPr>
                                <m:t>2</m:t>
                              </m:r>
                            </m:sup>
                          </m:sSup>
                          <m:r>
                            <a:rPr lang="en-US" sz="4200" b="0" i="1" smtClean="0">
                              <a:latin typeface="Cambria Math" panose="02040503050406030204" pitchFamily="18" charset="0"/>
                            </a:rPr>
                            <m:t>+</m:t>
                          </m:r>
                          <m:r>
                            <m:rPr>
                              <m:sty m:val="p"/>
                            </m:rPr>
                            <a:rPr lang="en-US" sz="4200" b="0" i="0" smtClean="0">
                              <a:latin typeface="Cambria Math" panose="02040503050406030204" pitchFamily="18" charset="0"/>
                            </a:rPr>
                            <m:t>x</m:t>
                          </m:r>
                          <m:r>
                            <a:rPr lang="en-US" sz="4200" b="0" i="1" smtClean="0">
                              <a:latin typeface="Cambria Math" panose="02040503050406030204" pitchFamily="18" charset="0"/>
                            </a:rPr>
                            <m:t>+1</m:t>
                          </m:r>
                        </m:den>
                      </m:f>
                    </m:oMath>
                  </m:oMathPara>
                </a14:m>
                <a:endParaRPr lang="en-US" sz="4200"/>
              </a:p>
            </p:txBody>
          </p:sp>
        </mc:Choice>
        <mc:Fallback xmlns="">
          <p:sp>
            <p:nvSpPr>
              <p:cNvPr id="38" name="Rectangle 37"/>
              <p:cNvSpPr>
                <a:spLocks noRot="1" noChangeAspect="1" noMove="1" noResize="1" noEditPoints="1" noAdjustHandles="1" noChangeArrowheads="1" noChangeShapeType="1" noTextEdit="1"/>
              </p:cNvSpPr>
              <p:nvPr/>
            </p:nvSpPr>
            <p:spPr>
              <a:xfrm>
                <a:off x="1700278" y="3543300"/>
                <a:ext cx="14970081" cy="5129866"/>
              </a:xfrm>
              <a:prstGeom prst="rect">
                <a:avLst/>
              </a:prstGeom>
              <a:blipFill>
                <a:blip r:embed="rId2"/>
                <a:stretch>
                  <a:fillRect/>
                </a:stretch>
              </a:blipFill>
            </p:spPr>
            <p:txBody>
              <a:bodyPr/>
              <a:lstStyle/>
              <a:p>
                <a:r>
                  <a:rPr lang="en-US">
                    <a:noFill/>
                  </a:rPr>
                  <a:t> </a:t>
                </a:r>
              </a:p>
            </p:txBody>
          </p:sp>
        </mc:Fallback>
      </mc:AlternateContent>
      <p:sp>
        <p:nvSpPr>
          <p:cNvPr id="41" name="Oval 40"/>
          <p:cNvSpPr/>
          <p:nvPr/>
        </p:nvSpPr>
        <p:spPr>
          <a:xfrm>
            <a:off x="2286000" y="4229100"/>
            <a:ext cx="4191000" cy="1584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8001000" y="4102236"/>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2057400" y="6981960"/>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5815852" y="6973089"/>
            <a:ext cx="5385547" cy="17518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6" name="Picture 45"/>
          <p:cNvPicPr>
            <a:picLocks noChangeAspect="1"/>
          </p:cNvPicPr>
          <p:nvPr/>
        </p:nvPicPr>
        <p:blipFill>
          <a:blip r:embed="rId4"/>
          <a:stretch>
            <a:fillRect/>
          </a:stretch>
        </p:blipFill>
        <p:spPr>
          <a:xfrm>
            <a:off x="222020" y="460505"/>
            <a:ext cx="2011854" cy="3279932"/>
          </a:xfrm>
          <a:prstGeom prst="rect">
            <a:avLst/>
          </a:prstGeom>
        </p:spPr>
      </p:pic>
      <p:pic>
        <p:nvPicPr>
          <p:cNvPr id="47" name="Picture 46"/>
          <p:cNvPicPr>
            <a:picLocks noChangeAspect="1"/>
          </p:cNvPicPr>
          <p:nvPr/>
        </p:nvPicPr>
        <p:blipFill>
          <a:blip r:embed="rId5"/>
          <a:stretch>
            <a:fillRect/>
          </a:stretch>
        </p:blipFill>
        <p:spPr>
          <a:xfrm>
            <a:off x="16788606" y="266700"/>
            <a:ext cx="2036240" cy="2511770"/>
          </a:xfrm>
          <a:prstGeom prst="rect">
            <a:avLst/>
          </a:prstGeom>
        </p:spPr>
      </p:pic>
      <p:pic>
        <p:nvPicPr>
          <p:cNvPr id="48" name="Picture 47"/>
          <p:cNvPicPr>
            <a:picLocks noChangeAspect="1"/>
          </p:cNvPicPr>
          <p:nvPr/>
        </p:nvPicPr>
        <p:blipFill>
          <a:blip r:embed="rId6"/>
          <a:stretch>
            <a:fillRect/>
          </a:stretch>
        </p:blipFill>
        <p:spPr>
          <a:xfrm rot="18596849">
            <a:off x="97529" y="8759030"/>
            <a:ext cx="1620835" cy="2237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5"/>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1.9 (SGK-tr14)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Xác định hệ số và bậc của từng hạng tử trong đa thức sau:</a:t>
            </a: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 3</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+ 5</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+ 0,5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 4;</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40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742017"/>
                <a:ext cx="8330282" cy="6287683"/>
              </a:xfrm>
              <a:prstGeom prst="rect">
                <a:avLst/>
              </a:prstGeom>
            </p:spPr>
            <p:txBody>
              <a:bodyPr wrap="square">
                <a:spAutoFit/>
              </a:bodyPr>
              <a:lstStyle/>
              <a:p>
                <a:pPr algn="just">
                  <a:lnSpc>
                    <a:spcPct val="150000"/>
                  </a:lnSpc>
                  <a:spcBef>
                    <a:spcPts val="1200"/>
                  </a:spcBef>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1,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-3,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5, bậc là 4.</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có hệ số là 0,5, bậc là 1.</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-4 có hệ số là -4, bậc là 0.</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742017"/>
                <a:ext cx="8330282" cy="6287683"/>
              </a:xfrm>
              <a:prstGeom prst="rect">
                <a:avLst/>
              </a:prstGeom>
              <a:blipFill>
                <a:blip r:embed="rId14"/>
                <a:stretch>
                  <a:fillRect l="-2560" b="-3298"/>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wipe(down)">
                                      <p:cBhvr>
                                        <p:cTn id="32" dur="500"/>
                                        <p:tgtEl>
                                          <p:spTgt spid="23">
                                            <p:txEl>
                                              <p:pRg st="1" end="1"/>
                                            </p:txEl>
                                          </p:spTgt>
                                        </p:tgtEl>
                                      </p:cBhvr>
                                    </p:animEffect>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barn(inVertical)">
                                      <p:cBhvr>
                                        <p:cTn id="36" dur="500"/>
                                        <p:tgtEl>
                                          <p:spTgt spid="23">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40" dur="500"/>
                                        <p:tgtEl>
                                          <p:spTgt spid="23">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barn(inVertical)">
                                      <p:cBhvr>
                                        <p:cTn id="48"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 grpId="0"/>
      <p:bldP spid="5"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5"/>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1.9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Xác định hệ số và bậc của từng hạng tử trong đa thức sau:</a:t>
            </a: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+ 0,5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4;</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915516"/>
                <a:ext cx="8330282" cy="5504584"/>
              </a:xfrm>
              <a:prstGeom prst="rect">
                <a:avLst/>
              </a:prstGeom>
            </p:spPr>
            <p:txBody>
              <a:bodyPr wrap="square">
                <a:spAutoFit/>
              </a:bodyPr>
              <a:lstStyle/>
              <a:p>
                <a:pPr lvl="0" algn="just">
                  <a:lnSpc>
                    <a:spcPct val="150000"/>
                  </a:lnSpc>
                  <a:spcBef>
                    <a:spcPts val="1200"/>
                  </a:spcBef>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a:t>
                </a:r>
                <a14:m>
                  <m:oMath xmlns:m="http://schemas.openxmlformats.org/officeDocument/2006/math">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bậc là 1.</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hệ số là -2,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1, bậc là 3.</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-7,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915516"/>
                <a:ext cx="8330282" cy="5504584"/>
              </a:xfrm>
              <a:prstGeom prst="rect">
                <a:avLst/>
              </a:prstGeom>
              <a:blipFill>
                <a:blip r:embed="rId14"/>
                <a:stretch>
                  <a:fillRect l="-2560" b="-1772"/>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20149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down)">
                                      <p:cBhvr>
                                        <p:cTn id="11" dur="500"/>
                                        <p:tgtEl>
                                          <p:spTgt spid="2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5" dur="500"/>
                                        <p:tgtEl>
                                          <p:spTgt spid="2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500"/>
                                        <p:tgtEl>
                                          <p:spTgt spid="2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barn(inVertical)">
                                      <p:cBhvr>
                                        <p:cTn id="23"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1.10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42053"/>
          </a:xfrm>
          <a:prstGeom prst="rect">
            <a:avLst/>
          </a:prstGeom>
        </p:spPr>
        <p:txBody>
          <a:bodyPr wrap="square">
            <a:spAutoFit/>
          </a:bodyPr>
          <a:lstStyle/>
          <a:p>
            <a:pPr algn="just" fontAlgn="base">
              <a:lnSpc>
                <a:spcPct val="150000"/>
              </a:lnSpc>
            </a:pPr>
            <a:r>
              <a:rPr lang="en-US" sz="4100">
                <a:solidFill>
                  <a:srgbClr val="000000"/>
                </a:solidFill>
                <a:latin typeface="Arial" panose="020B0604020202020204" pitchFamily="34" charset="0"/>
                <a:cs typeface="Arial" panose="020B0604020202020204" pitchFamily="34" charset="0"/>
              </a:rPr>
              <a:t>Thu gọn các đa thức sau:</a:t>
            </a:r>
          </a:p>
        </p:txBody>
      </p:sp>
      <mc:AlternateContent xmlns:mc="http://schemas.openxmlformats.org/markup-compatibility/2006" xmlns:a14="http://schemas.microsoft.com/office/drawing/2010/main">
        <mc:Choice Requires="a14">
          <p:sp>
            <p:nvSpPr>
              <p:cNvPr id="9" name="Rectangle 8"/>
              <p:cNvSpPr/>
              <p:nvPr/>
            </p:nvSpPr>
            <p:spPr>
              <a:xfrm>
                <a:off x="3926542" y="8653671"/>
                <a:ext cx="4495800" cy="1061829"/>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z</m:t>
                      </m:r>
                      <m:r>
                        <a:rPr lang="fr-FR" sz="4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26542" y="8653671"/>
                <a:ext cx="4495800" cy="10618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0" y="2095500"/>
                <a:ext cx="12001197" cy="921663"/>
              </a:xfrm>
              <a:prstGeom prst="rect">
                <a:avLst/>
              </a:prstGeom>
            </p:spPr>
            <p:txBody>
              <a:bodyPr wrap="square">
                <a:spAutoFit/>
              </a:bodyPr>
              <a:lstStyle/>
              <a:p>
                <a:pPr algn="just">
                  <a:lnSpc>
                    <a:spcPct val="150000"/>
                  </a:lnSpc>
                  <a:spcAft>
                    <a:spcPts val="0"/>
                  </a:spcAft>
                </a:pPr>
                <a:r>
                  <a:rPr lang="fr-FR" sz="41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1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fr-FR" sz="4100" i="1">
                        <a:effectLst/>
                        <a:latin typeface="Cambria Math" panose="02040503050406030204" pitchFamily="18" charset="0"/>
                        <a:ea typeface="Calibri" panose="020F0502020204030204" pitchFamily="34" charset="0"/>
                        <a:cs typeface="Times New Roman" panose="02020603050405020304" pitchFamily="18" charset="0"/>
                      </a:rPr>
                      <m:t>−</m:t>
                    </m:r>
                    <m:r>
                      <a:rPr lang="fr-FR" sz="4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10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2095500"/>
                <a:ext cx="12001197" cy="921663"/>
              </a:xfrm>
              <a:prstGeom prst="rect">
                <a:avLst/>
              </a:prstGeom>
              <a:blipFill>
                <a:blip r:embed="rId4"/>
                <a:stretch>
                  <a:fillRect l="-1828" b="-27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48000" y="6411098"/>
                <a:ext cx="10210800" cy="738664"/>
              </a:xfrm>
              <a:prstGeom prst="rect">
                <a:avLst/>
              </a:prstGeom>
            </p:spPr>
            <p:txBody>
              <a:bodyPr wrap="square">
                <a:spAutoFit/>
              </a:bodyPr>
              <a:lstStyle/>
              <a:p>
                <a:r>
                  <a:rPr lang="fr-FR" sz="41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100"/>
              </a:p>
            </p:txBody>
          </p:sp>
        </mc:Choice>
        <mc:Fallback xmlns="">
          <p:sp>
            <p:nvSpPr>
              <p:cNvPr id="11" name="Rectangle 10"/>
              <p:cNvSpPr>
                <a:spLocks noRot="1" noChangeAspect="1" noMove="1" noResize="1" noEditPoints="1" noAdjustHandles="1" noChangeArrowheads="1" noChangeShapeType="1" noTextEdit="1"/>
              </p:cNvSpPr>
              <p:nvPr/>
            </p:nvSpPr>
            <p:spPr>
              <a:xfrm>
                <a:off x="3048000" y="6411098"/>
                <a:ext cx="10210800" cy="738664"/>
              </a:xfrm>
              <a:prstGeom prst="rect">
                <a:avLst/>
              </a:prstGeom>
              <a:blipFill>
                <a:blip r:embed="rId5"/>
                <a:stretch>
                  <a:fillRect l="-2149" t="-17355" b="-31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57600" y="3355141"/>
                <a:ext cx="11838049" cy="1061829"/>
              </a:xfrm>
              <a:prstGeom prst="rect">
                <a:avLst/>
              </a:prstGeom>
            </p:spPr>
            <p:txBody>
              <a:bodyPr wrap="none">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fr-FR"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−2+6</m:t>
                          </m:r>
                        </m:e>
                      </m:d>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en-US" sz="4100">
                          <a:latin typeface="Cambria Math" panose="02040503050406030204" pitchFamily="18" charset="0"/>
                          <a:ea typeface="Calibri" panose="020F0502020204030204" pitchFamily="34" charset="0"/>
                          <a:cs typeface="Times New Roman" panose="02020603050405020304" pitchFamily="18" charset="0"/>
                        </a:rPr>
                        <m:t>+</m:t>
                      </m:r>
                      <m:d>
                        <m:dPr>
                          <m:ctrlPr>
                            <a:rPr lang="en-US"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20+1</m:t>
                          </m:r>
                        </m:e>
                      </m:d>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i="1">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657600" y="3355141"/>
                <a:ext cx="11838049" cy="10618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657600" y="4632123"/>
                <a:ext cx="8664936" cy="1061829"/>
              </a:xfrm>
              <a:prstGeom prst="rect">
                <a:avLst/>
              </a:prstGeom>
            </p:spPr>
            <p:txBody>
              <a:bodyPr wrap="none">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4632123"/>
                <a:ext cx="8664936" cy="10618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93459" y="7629944"/>
                <a:ext cx="9658029" cy="73866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0,6+0,4</m:t>
                          </m:r>
                        </m:e>
                      </m:d>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e>
                      </m:d>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solidFill>
                    <a:prstClr val="black"/>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693459" y="7629944"/>
                <a:ext cx="9658029" cy="738664"/>
              </a:xfrm>
              <a:prstGeom prst="rect">
                <a:avLst/>
              </a:prstGeom>
              <a:blipFill>
                <a:blip r:embed="rId8"/>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9"/>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10"/>
          <a:stretch>
            <a:fillRect/>
          </a:stretch>
        </p:blipFill>
        <p:spPr>
          <a:xfrm>
            <a:off x="384861" y="419100"/>
            <a:ext cx="1572865" cy="1448239"/>
          </a:xfrm>
          <a:prstGeom prst="rect">
            <a:avLst/>
          </a:prstGeom>
        </p:spPr>
      </p:pic>
    </p:spTree>
    <p:extLst>
      <p:ext uri="{BB962C8B-B14F-4D97-AF65-F5344CB8AC3E}">
        <p14:creationId xmlns:p14="http://schemas.microsoft.com/office/powerpoint/2010/main" val="31859257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23" grpId="0"/>
      <p:bldP spid="11" grpId="0"/>
      <p:bldP spid="17" grpId="0"/>
      <p:bldP spid="21"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62000" y="701146"/>
            <a:ext cx="6162264" cy="9622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1.11 (SGK-tr14)</a:t>
            </a:r>
            <a:endParaRPr kumimoji="0" lang="en-US" sz="43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603621" y="1968072"/>
            <a:ext cx="12910149" cy="942053"/>
          </a:xfrm>
          <a:prstGeom prst="rect">
            <a:avLst/>
          </a:prstGeom>
        </p:spPr>
        <p:txBody>
          <a:bodyPr wrap="square">
            <a:spAutoFit/>
          </a:bodyPr>
          <a:lstStyle/>
          <a:p>
            <a:pPr algn="just" fontAlgn="base">
              <a:lnSpc>
                <a:spcPct val="150000"/>
              </a:lnSpc>
            </a:pPr>
            <a:r>
              <a:rPr lang="en-US" sz="4200">
                <a:solidFill>
                  <a:schemeClr val="bg1"/>
                </a:solidFill>
                <a:latin typeface="Arial" panose="020B0604020202020204" pitchFamily="34" charset="0"/>
                <a:cs typeface="Arial" panose="020B0604020202020204" pitchFamily="34" charset="0"/>
              </a:rPr>
              <a:t>Thu gọn (nếu cần) và tìm bậc của mỗi đa thức:</a:t>
            </a:r>
          </a:p>
        </p:txBody>
      </p:sp>
      <mc:AlternateContent xmlns:mc="http://schemas.openxmlformats.org/markup-compatibility/2006" xmlns:a14="http://schemas.microsoft.com/office/drawing/2010/main">
        <mc:Choice Requires="a14">
          <p:sp>
            <p:nvSpPr>
              <p:cNvPr id="6" name="Rectangle 5"/>
              <p:cNvSpPr/>
              <p:nvPr/>
            </p:nvSpPr>
            <p:spPr>
              <a:xfrm>
                <a:off x="835431" y="4000500"/>
                <a:ext cx="7210372"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b="0" i="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200"/>
              </a:p>
            </p:txBody>
          </p:sp>
        </mc:Choice>
        <mc:Fallback xmlns="">
          <p:sp>
            <p:nvSpPr>
              <p:cNvPr id="6" name="Rectangle 5"/>
              <p:cNvSpPr>
                <a:spLocks noRot="1" noChangeAspect="1" noMove="1" noResize="1" noEditPoints="1" noAdjustHandles="1" noChangeArrowheads="1" noChangeShapeType="1" noTextEdit="1"/>
              </p:cNvSpPr>
              <p:nvPr/>
            </p:nvSpPr>
            <p:spPr>
              <a:xfrm>
                <a:off x="835431" y="4000500"/>
                <a:ext cx="7210372" cy="738664"/>
              </a:xfrm>
              <a:prstGeom prst="rect">
                <a:avLst/>
              </a:prstGeom>
              <a:blipFill>
                <a:blip r:embed="rId2"/>
                <a:stretch>
                  <a:fillRect l="-3212" t="-18182"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763320" y="4008194"/>
                <a:ext cx="7768089"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200"/>
              </a:p>
            </p:txBody>
          </p:sp>
        </mc:Choice>
        <mc:Fallback xmlns="">
          <p:sp>
            <p:nvSpPr>
              <p:cNvPr id="9" name="Rectangle 8"/>
              <p:cNvSpPr>
                <a:spLocks noRot="1" noChangeAspect="1" noMove="1" noResize="1" noEditPoints="1" noAdjustHandles="1" noChangeArrowheads="1" noChangeShapeType="1" noTextEdit="1"/>
              </p:cNvSpPr>
              <p:nvPr/>
            </p:nvSpPr>
            <p:spPr>
              <a:xfrm>
                <a:off x="9763320" y="4008194"/>
                <a:ext cx="7768089" cy="738664"/>
              </a:xfrm>
              <a:prstGeom prst="rect">
                <a:avLst/>
              </a:prstGeom>
              <a:blipFill>
                <a:blip r:embed="rId3"/>
                <a:stretch>
                  <a:fillRect l="-3061" t="-19008"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26142" y="5297401"/>
                <a:ext cx="543174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p>
            </p:txBody>
          </p:sp>
        </mc:Choice>
        <mc:Fallback xmlns="">
          <p:sp>
            <p:nvSpPr>
              <p:cNvPr id="10" name="Rectangle 9"/>
              <p:cNvSpPr>
                <a:spLocks noRot="1" noChangeAspect="1" noMove="1" noResize="1" noEditPoints="1" noAdjustHandles="1" noChangeArrowheads="1" noChangeShapeType="1" noTextEdit="1"/>
              </p:cNvSpPr>
              <p:nvPr/>
            </p:nvSpPr>
            <p:spPr>
              <a:xfrm>
                <a:off x="1326142" y="5297401"/>
                <a:ext cx="5431743"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53580" y="6645414"/>
                <a:ext cx="3510898" cy="738664"/>
              </a:xfrm>
              <a:prstGeom prst="rect">
                <a:avLst/>
              </a:prstGeom>
            </p:spPr>
            <p:txBody>
              <a:bodyPr wrap="none">
                <a:spAutoFit/>
              </a:bodyPr>
              <a:lstStyle/>
              <a:p>
                <a14:m>
                  <m:oMath xmlns:m="http://schemas.openxmlformats.org/officeDocument/2006/math">
                    <m:r>
                      <a:rPr lang="fr-FR" sz="4200"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 Có bậc là 4</a:t>
                </a:r>
                <a:endParaRPr lang="en-US" sz="4200"/>
              </a:p>
            </p:txBody>
          </p:sp>
        </mc:Choice>
        <mc:Fallback xmlns="">
          <p:sp>
            <p:nvSpPr>
              <p:cNvPr id="11" name="Rectangle 10"/>
              <p:cNvSpPr>
                <a:spLocks noRot="1" noChangeAspect="1" noMove="1" noResize="1" noEditPoints="1" noAdjustHandles="1" noChangeArrowheads="1" noChangeShapeType="1" noTextEdit="1"/>
              </p:cNvSpPr>
              <p:nvPr/>
            </p:nvSpPr>
            <p:spPr>
              <a:xfrm>
                <a:off x="1553580" y="6645414"/>
                <a:ext cx="3510898" cy="738664"/>
              </a:xfrm>
              <a:prstGeom prst="rect">
                <a:avLst/>
              </a:prstGeom>
              <a:blipFill>
                <a:blip r:embed="rId5"/>
                <a:stretch>
                  <a:fillRect t="-18182" r="-5556" b="-35537"/>
                </a:stretch>
              </a:blipFill>
            </p:spPr>
            <p:txBody>
              <a:bodyPr/>
              <a:lstStyle/>
              <a:p>
                <a:r>
                  <a:rPr lang="en-US">
                    <a:noFill/>
                  </a:rPr>
                  <a:t> </a:t>
                </a:r>
              </a:p>
            </p:txBody>
          </p:sp>
        </mc:Fallback>
      </mc:AlternateContent>
      <p:cxnSp>
        <p:nvCxnSpPr>
          <p:cNvPr id="13" name="Straight Connector 12"/>
          <p:cNvCxnSpPr/>
          <p:nvPr/>
        </p:nvCxnSpPr>
        <p:spPr>
          <a:xfrm>
            <a:off x="8991600" y="3836338"/>
            <a:ext cx="0" cy="79365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0369555" y="5297401"/>
                <a:ext cx="285969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a:p>
            </p:txBody>
          </p:sp>
        </mc:Choice>
        <mc:Fallback xmlns="">
          <p:sp>
            <p:nvSpPr>
              <p:cNvPr id="26" name="Rectangle 25"/>
              <p:cNvSpPr>
                <a:spLocks noRot="1" noChangeAspect="1" noMove="1" noResize="1" noEditPoints="1" noAdjustHandles="1" noChangeArrowheads="1" noChangeShapeType="1" noTextEdit="1"/>
              </p:cNvSpPr>
              <p:nvPr/>
            </p:nvSpPr>
            <p:spPr>
              <a:xfrm>
                <a:off x="10369555" y="5297401"/>
                <a:ext cx="285969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0287000" y="6491525"/>
                <a:ext cx="3629520" cy="1061829"/>
              </a:xfrm>
              <a:prstGeom prst="rect">
                <a:avLst/>
              </a:prstGeom>
            </p:spPr>
            <p:txBody>
              <a:bodyPr wrap="none">
                <a:spAutoFit/>
              </a:bodyPr>
              <a:lstStyle/>
              <a:p>
                <a:pPr lvl="0" algn="just">
                  <a:lnSpc>
                    <a:spcPct val="150000"/>
                  </a:lnSpc>
                </a:pPr>
                <a14:m>
                  <m:oMath xmlns:m="http://schemas.openxmlformats.org/officeDocument/2006/math">
                    <m:r>
                      <a:rPr lang="fr-FR" sz="4200" i="1">
                        <a:solidFill>
                          <a:prstClr val="white"/>
                        </a:solidFill>
                        <a:latin typeface="Cambria Math" panose="02040503050406030204" pitchFamily="18" charset="0"/>
                        <a:ea typeface="Cambria Math" panose="02040503050406030204" pitchFamily="18" charset="0"/>
                        <a:cs typeface="Arial" panose="020B0604020202020204" pitchFamily="34" charset="0"/>
                      </a:rPr>
                      <m:t>→ </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Có bậc là 2.</a:t>
                </a:r>
                <a:endParaRPr lang="en-US" sz="42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0287000" y="6491525"/>
                <a:ext cx="3629520" cy="1061829"/>
              </a:xfrm>
              <a:prstGeom prst="rect">
                <a:avLst/>
              </a:prstGeom>
              <a:blipFill>
                <a:blip r:embed="rId7"/>
                <a:stretch>
                  <a:fillRect r="-5546" b="-14368"/>
                </a:stretch>
              </a:blipFill>
            </p:spPr>
            <p:txBody>
              <a:bodyPr/>
              <a:lstStyle/>
              <a:p>
                <a:r>
                  <a:rPr lang="en-US">
                    <a:noFill/>
                  </a:rPr>
                  <a:t> </a:t>
                </a:r>
              </a:p>
            </p:txBody>
          </p:sp>
        </mc:Fallback>
      </mc:AlternateContent>
      <p:pic>
        <p:nvPicPr>
          <p:cNvPr id="28" name="Picture 27"/>
          <p:cNvPicPr>
            <a:picLocks noChangeAspect="1"/>
          </p:cNvPicPr>
          <p:nvPr/>
        </p:nvPicPr>
        <p:blipFill>
          <a:blip r:embed="rId8"/>
          <a:stretch>
            <a:fillRect/>
          </a:stretch>
        </p:blipFill>
        <p:spPr>
          <a:xfrm>
            <a:off x="16306800" y="209998"/>
            <a:ext cx="1786283" cy="1731414"/>
          </a:xfrm>
          <a:prstGeom prst="rect">
            <a:avLst/>
          </a:prstGeom>
        </p:spPr>
      </p:pic>
      <p:pic>
        <p:nvPicPr>
          <p:cNvPr id="29" name="Picture 28"/>
          <p:cNvPicPr>
            <a:picLocks noChangeAspect="1"/>
          </p:cNvPicPr>
          <p:nvPr/>
        </p:nvPicPr>
        <p:blipFill>
          <a:blip r:embed="rId9"/>
          <a:stretch>
            <a:fillRect/>
          </a:stretch>
        </p:blipFill>
        <p:spPr>
          <a:xfrm>
            <a:off x="7620000" y="7179318"/>
            <a:ext cx="1883827" cy="2840982"/>
          </a:xfrm>
          <a:prstGeom prst="rect">
            <a:avLst/>
          </a:prstGeom>
        </p:spPr>
      </p:pic>
      <p:pic>
        <p:nvPicPr>
          <p:cNvPr id="31" name="Picture 30"/>
          <p:cNvPicPr>
            <a:picLocks noChangeAspect="1"/>
          </p:cNvPicPr>
          <p:nvPr/>
        </p:nvPicPr>
        <p:blipFill>
          <a:blip r:embed="rId10"/>
          <a:stretch>
            <a:fillRect/>
          </a:stretch>
        </p:blipFill>
        <p:spPr>
          <a:xfrm>
            <a:off x="17184674" y="8762167"/>
            <a:ext cx="908409" cy="1408232"/>
          </a:xfrm>
          <a:prstGeom prst="rect">
            <a:avLst/>
          </a:prstGeom>
        </p:spPr>
      </p:pic>
      <p:pic>
        <p:nvPicPr>
          <p:cNvPr id="32" name="Picture 31"/>
          <p:cNvPicPr>
            <a:picLocks noChangeAspect="1"/>
          </p:cNvPicPr>
          <p:nvPr/>
        </p:nvPicPr>
        <p:blipFill>
          <a:blip r:embed="rId11"/>
          <a:stretch>
            <a:fillRect/>
          </a:stretch>
        </p:blipFill>
        <p:spPr>
          <a:xfrm rot="18690423">
            <a:off x="368983" y="9115002"/>
            <a:ext cx="928108" cy="1103010"/>
          </a:xfrm>
          <a:prstGeom prst="rect">
            <a:avLst/>
          </a:prstGeom>
        </p:spPr>
      </p:pic>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6" grpId="0"/>
      <p:bldP spid="9" grpId="0"/>
      <p:bldP spid="10" grpId="0"/>
      <p:bldP spid="11"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5852998" y="34852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7376998" y="34671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Khái niệm đa thức </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5847348" y="59998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7371348" y="59817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Đa thức thu gọn</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33" name="Picture 32"/>
          <p:cNvPicPr>
            <a:picLocks noChangeAspect="1"/>
          </p:cNvPicPr>
          <p:nvPr/>
        </p:nvPicPr>
        <p:blipFill>
          <a:blip r:embed="rId6"/>
          <a:stretch>
            <a:fillRect/>
          </a:stretch>
        </p:blipFill>
        <p:spPr>
          <a:xfrm flipH="1">
            <a:off x="15335331" y="5453160"/>
            <a:ext cx="2658207" cy="4596920"/>
          </a:xfrm>
          <a:prstGeom prst="rect">
            <a:avLst/>
          </a:prstGeom>
        </p:spPr>
      </p:pic>
      <p:pic>
        <p:nvPicPr>
          <p:cNvPr id="35" name="Picture 34"/>
          <p:cNvPicPr>
            <a:picLocks noChangeAspect="1"/>
          </p:cNvPicPr>
          <p:nvPr/>
        </p:nvPicPr>
        <p:blipFill>
          <a:blip r:embed="rId7"/>
          <a:stretch>
            <a:fillRect/>
          </a:stretch>
        </p:blipFill>
        <p:spPr>
          <a:xfrm>
            <a:off x="83379" y="-118785"/>
            <a:ext cx="3389670" cy="3694496"/>
          </a:xfrm>
          <a:prstGeom prst="rect">
            <a:avLst/>
          </a:prstGeom>
        </p:spPr>
      </p:pic>
      <p:pic>
        <p:nvPicPr>
          <p:cNvPr id="36" name="Picture 35"/>
          <p:cNvPicPr>
            <a:picLocks noChangeAspect="1"/>
          </p:cNvPicPr>
          <p:nvPr/>
        </p:nvPicPr>
        <p:blipFill>
          <a:blip r:embed="rId8"/>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9"/>
          <a:stretch>
            <a:fillRect/>
          </a:stretch>
        </p:blipFill>
        <p:spPr>
          <a:xfrm>
            <a:off x="228600" y="7467123"/>
            <a:ext cx="2736021" cy="2582957"/>
          </a:xfrm>
          <a:prstGeom prst="rect">
            <a:avLst/>
          </a:prstGeom>
        </p:spPr>
      </p:pic>
    </p:spTree>
    <p:extLst>
      <p:ext uri="{BB962C8B-B14F-4D97-AF65-F5344CB8AC3E}">
        <p14:creationId xmlns:p14="http://schemas.microsoft.com/office/powerpoint/2010/main" val="4060060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36" name="Picture 35"/>
          <p:cNvPicPr>
            <a:picLocks noChangeAspect="1"/>
          </p:cNvPicPr>
          <p:nvPr/>
        </p:nvPicPr>
        <p:blipFill>
          <a:blip r:embed="rId5"/>
          <a:stretch>
            <a:fillRect/>
          </a:stretch>
        </p:blipFill>
        <p:spPr>
          <a:xfrm rot="14162721">
            <a:off x="245484" y="-58349"/>
            <a:ext cx="810532" cy="1405766"/>
          </a:xfrm>
          <a:prstGeom prst="rect">
            <a:avLst/>
          </a:prstGeom>
        </p:spPr>
      </p:pic>
      <p:pic>
        <p:nvPicPr>
          <p:cNvPr id="39" name="Picture 38"/>
          <p:cNvPicPr>
            <a:picLocks noChangeAspect="1"/>
          </p:cNvPicPr>
          <p:nvPr/>
        </p:nvPicPr>
        <p:blipFill>
          <a:blip r:embed="rId6"/>
          <a:stretch>
            <a:fillRect/>
          </a:stretch>
        </p:blipFill>
        <p:spPr>
          <a:xfrm>
            <a:off x="586456" y="9478804"/>
            <a:ext cx="873677" cy="770096"/>
          </a:xfrm>
          <a:prstGeom prst="rect">
            <a:avLst/>
          </a:prstGeom>
        </p:spPr>
      </p:pic>
      <p:sp>
        <p:nvSpPr>
          <p:cNvPr id="22" name="Rectangle 21"/>
          <p:cNvSpPr/>
          <p:nvPr/>
        </p:nvSpPr>
        <p:spPr>
          <a:xfrm>
            <a:off x="1774437" y="419100"/>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1.12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961802" y="480919"/>
            <a:ext cx="8763000" cy="88139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Thu gọn</a:t>
            </a:r>
            <a:r>
              <a:rPr kumimoji="0" lang="en-US" sz="39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rPr>
              <a:t> rồi tính giá trị của đa thức:</a:t>
            </a:r>
            <a:endPar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val Callout 37"/>
          <p:cNvSpPr/>
          <p:nvPr/>
        </p:nvSpPr>
        <p:spPr>
          <a:xfrm>
            <a:off x="8377823" y="33223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7"/>
          <a:stretch>
            <a:fillRect/>
          </a:stretch>
        </p:blipFill>
        <p:spPr>
          <a:xfrm>
            <a:off x="15163800" y="7147540"/>
            <a:ext cx="2526069" cy="270212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902523" y="5968930"/>
                <a:ext cx="15318677" cy="3578287"/>
              </a:xfrm>
              <a:prstGeom prst="rect">
                <a:avLst/>
              </a:prstGeom>
            </p:spPr>
            <p:txBody>
              <a:bodyPr wrap="square">
                <a:spAutoFit/>
              </a:bodyPr>
              <a:lstStyle/>
              <a:p>
                <a:pPr algn="just">
                  <a:lnSpc>
                    <a:spcPct val="150000"/>
                  </a:lnSpc>
                  <a:spcAft>
                    <a:spcPts val="0"/>
                  </a:spcAft>
                </a:pPr>
                <a:r>
                  <a:rPr lang="en-US" sz="3900">
                    <a:effectLst/>
                    <a:latin typeface="Arial" panose="020B0604020202020204" pitchFamily="34" charset="0"/>
                    <a:ea typeface="Dotum" panose="020B0600000101010101" pitchFamily="34" charset="-127"/>
                    <a:cs typeface="Arial" panose="020B0604020202020204" pitchFamily="34" charset="0"/>
                  </a:rPr>
                  <a:t>Thay</a:t>
                </a:r>
                <a:r>
                  <a:rPr lang="en-US" sz="39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x</m:t>
                    </m:r>
                    <m:r>
                      <a:rPr lang="fr-FR" sz="3900">
                        <a:effectLst/>
                        <a:latin typeface="Cambria Math" panose="02040503050406030204" pitchFamily="18" charset="0"/>
                        <a:ea typeface="Calibri" panose="020F0502020204030204" pitchFamily="34" charset="0"/>
                        <a:cs typeface="Times New Roman" panose="02020603050405020304" pitchFamily="18" charset="0"/>
                      </a:rPr>
                      <m:t>=0,5</m:t>
                    </m:r>
                  </m:oMath>
                </a14:m>
                <a:r>
                  <a:rPr lang="fr-FR" sz="3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y</m:t>
                    </m:r>
                    <m:r>
                      <a:rPr lang="fr-FR" sz="39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 vào M, ta có:</a:t>
                </a: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M</m:t>
                      </m:r>
                      <m:r>
                        <a:rPr lang="en-US" sz="39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2</m:t>
                          </m:r>
                        </m:den>
                      </m:f>
                      <m:r>
                        <a:rPr lang="en-US" sz="3900">
                          <a:effectLst/>
                          <a:latin typeface="Cambria Math" panose="02040503050406030204" pitchFamily="18" charset="0"/>
                          <a:ea typeface="Arial" panose="020B0604020202020204" pitchFamily="34" charset="0"/>
                          <a:cs typeface="Times New Roman" panose="02020603050405020304" pitchFamily="18" charset="0"/>
                        </a:rPr>
                        <m:t>.0,5 </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6.0,5 .1=</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900">
                    <a:effectLst/>
                    <a:latin typeface="Arial" panose="020B0604020202020204" pitchFamily="34" charset="0"/>
                    <a:ea typeface="Dotum" panose="020B0600000101010101" pitchFamily="34" charset="-127"/>
                    <a:cs typeface="Arial" panose="020B0604020202020204" pitchFamily="34" charset="0"/>
                  </a:rPr>
                  <a:t>Vậy                tại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x</m:t>
                    </m:r>
                    <m:r>
                      <a:rPr lang="en-US" sz="3900">
                        <a:effectLst/>
                        <a:latin typeface="Cambria Math" panose="02040503050406030204" pitchFamily="18" charset="0"/>
                        <a:ea typeface="Dotum" panose="020B0600000101010101" pitchFamily="34" charset="-127"/>
                        <a:cs typeface="Times New Roman" panose="02020603050405020304" pitchFamily="18" charset="0"/>
                      </a:rPr>
                      <m:t>=0,5 </m:t>
                    </m:r>
                  </m:oMath>
                </a14:m>
                <a:r>
                  <a:rPr lang="en-US" sz="39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y</m:t>
                    </m:r>
                    <m:r>
                      <a:rPr lang="en-US" sz="3900">
                        <a:effectLst/>
                        <a:latin typeface="Cambria Math" panose="02040503050406030204" pitchFamily="18" charset="0"/>
                        <a:ea typeface="Dotum" panose="020B0600000101010101" pitchFamily="34" charset="-127"/>
                        <a:cs typeface="Times New Roman" panose="02020603050405020304" pitchFamily="18" charset="0"/>
                      </a:rPr>
                      <m:t>=</m:t>
                    </m:r>
                    <m:r>
                      <a:rPr lang="en-US" sz="3900" i="1">
                        <a:effectLst/>
                        <a:latin typeface="Cambria Math" panose="02040503050406030204" pitchFamily="18" charset="0"/>
                        <a:ea typeface="Dotum" panose="020B0600000101010101" pitchFamily="34" charset="-127"/>
                        <a:cs typeface="Times New Roman" panose="02020603050405020304" pitchFamily="18" charset="0"/>
                      </a:rPr>
                      <m:t>−</m:t>
                    </m:r>
                    <m:r>
                      <a:rPr lang="en-US" sz="3900">
                        <a:effectLst/>
                        <a:latin typeface="Cambria Math" panose="02040503050406030204" pitchFamily="18" charset="0"/>
                        <a:ea typeface="Dotum" panose="020B0600000101010101" pitchFamily="34" charset="-127"/>
                        <a:cs typeface="Times New Roman" panose="02020603050405020304" pitchFamily="18" charset="0"/>
                      </a:rPr>
                      <m:t>1</m:t>
                    </m:r>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02523" y="5968930"/>
                <a:ext cx="15318677" cy="3578287"/>
              </a:xfrm>
              <a:prstGeom prst="rect">
                <a:avLst/>
              </a:prstGeom>
              <a:blipFill>
                <a:blip r:embed="rId13"/>
                <a:stretch>
                  <a:fillRect l="-1353" b="-3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501721" y="1841194"/>
                <a:ext cx="15490524" cy="881395"/>
              </a:xfrm>
              <a:prstGeom prst="rect">
                <a:avLst/>
              </a:prstGeom>
            </p:spPr>
            <p:txBody>
              <a:bodyPr wrap="square">
                <a:spAutoFit/>
              </a:bodyPr>
              <a:lstStyle/>
              <a:p>
                <a:pPr lvl="0" algn="just">
                  <a:lnSpc>
                    <a:spcPct val="150000"/>
                  </a:lnSpc>
                </a:pPr>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=0,5</m:t>
                    </m:r>
                  </m:oMath>
                </a14:m>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9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01721" y="1841194"/>
                <a:ext cx="15490524" cy="881395"/>
              </a:xfrm>
              <a:prstGeom prst="rect">
                <a:avLst/>
              </a:prstGeom>
              <a:blipFill>
                <a:blip r:embed="rId14"/>
                <a:stretch>
                  <a:fillRect l="-1338"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79" y="1761097"/>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9" name="Rectangle 8"/>
              <p:cNvSpPr>
                <a:spLocks noRot="1" noChangeAspect="1" noMove="1" noResize="1" noEditPoints="1" noAdjustHandles="1" noChangeArrowheads="1" noChangeShapeType="1" noTextEdit="1"/>
              </p:cNvSpPr>
              <p:nvPr/>
            </p:nvSpPr>
            <p:spPr>
              <a:xfrm>
                <a:off x="-4479" y="1761097"/>
                <a:ext cx="13189560"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0" y="4570345"/>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24" name="Rectangle 23"/>
              <p:cNvSpPr>
                <a:spLocks noRot="1" noChangeAspect="1" noMove="1" noResize="1" noEditPoints="1" noAdjustHandles="1" noChangeArrowheads="1" noChangeShapeType="1" noTextEdit="1"/>
              </p:cNvSpPr>
              <p:nvPr/>
            </p:nvSpPr>
            <p:spPr>
              <a:xfrm>
                <a:off x="0" y="4570345"/>
                <a:ext cx="13189560"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896600" y="4580497"/>
                <a:ext cx="4112546"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9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3900"/>
              </a:p>
            </p:txBody>
          </p:sp>
        </mc:Choice>
        <mc:Fallback xmlns="">
          <p:sp>
            <p:nvSpPr>
              <p:cNvPr id="25" name="Rectangle 24"/>
              <p:cNvSpPr>
                <a:spLocks noRot="1" noChangeAspect="1" noMove="1" noResize="1" noEditPoints="1" noAdjustHandles="1" noChangeArrowheads="1" noChangeShapeType="1" noTextEdit="1"/>
              </p:cNvSpPr>
              <p:nvPr/>
            </p:nvSpPr>
            <p:spPr>
              <a:xfrm>
                <a:off x="10896600" y="4580497"/>
                <a:ext cx="4112546"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8238" y="8423326"/>
                <a:ext cx="2091214" cy="1215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m:t>
                      </m:r>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num>
                        <m:den>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858238" y="8423326"/>
                <a:ext cx="2091214" cy="121597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7" grpId="0"/>
      <p:bldP spid="9" grpId="0"/>
      <p:bldP spid="24" grpId="0"/>
      <p:bldP spid="2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1.13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lang="en-US" sz="4000">
                <a:solidFill>
                  <a:srgbClr val="000000"/>
                </a:solidFill>
                <a:latin typeface="Arial" panose="020B0604020202020204" pitchFamily="34" charset="0"/>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76600" y="2937577"/>
                <a:ext cx="128016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a) Thu gọn và tìm bậc của đa thức P;</a:t>
                </a:r>
              </a:p>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938992"/>
              </a:xfrm>
              <a:prstGeom prst="rect">
                <a:avLst/>
              </a:prstGeom>
              <a:blipFill>
                <a:blip r:embed="rId6"/>
                <a:stretch>
                  <a:fillRect l="-1714" b="-6918"/>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2595985" y="6624578"/>
                <a:ext cx="12915900" cy="2862322"/>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m:rPr>
                          <m:nor/>
                        </m:rPr>
                        <a:rPr lang="en-US" sz="4000" smtClean="0">
                          <a:latin typeface="Arial" panose="020B0604020202020204" pitchFamily="34" charset="0"/>
                          <a:ea typeface="Calibri" panose="020F0502020204030204" pitchFamily="34" charset="0"/>
                          <a:cs typeface="Arial" panose="020B0604020202020204" pitchFamily="34" charset="0"/>
                        </a:rPr>
                        <m:t>a</m:t>
                      </m:r>
                      <m:r>
                        <m:rPr>
                          <m:nor/>
                        </m:rPr>
                        <a:rPr lang="en-US" sz="4000" smtClean="0">
                          <a:latin typeface="Arial" panose="020B0604020202020204" pitchFamily="34" charset="0"/>
                          <a:ea typeface="Calibri" panose="020F0502020204030204" pitchFamily="34" charset="0"/>
                          <a:cs typeface="Arial" panose="020B0604020202020204" pitchFamily="34" charset="0"/>
                        </a:rPr>
                        <m:t>)</m:t>
                      </m:r>
                      <m:r>
                        <a:rPr lang="en-US" sz="4000" b="0" i="0"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4000">
                          <a:latin typeface="Cambria Math" panose="02040503050406030204" pitchFamily="18" charset="0"/>
                          <a:ea typeface="Calibri" panose="020F0502020204030204" pitchFamily="34" charset="0"/>
                          <a:cs typeface="Times New Roman" panose="02020603050405020304" pitchFamily="18" charset="0"/>
                        </a:rPr>
                        <m:t>P</m:t>
                      </m:r>
                      <m:r>
                        <a:rPr lang="en-US" sz="40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    Bậc của P là 4</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95985" y="6624578"/>
                <a:ext cx="12915900" cy="2862322"/>
              </a:xfrm>
              <a:prstGeom prst="rect">
                <a:avLst/>
              </a:prstGeom>
              <a:blipFill>
                <a:blip r:embed="rId7"/>
                <a:stretch>
                  <a:fillRect b="-4478"/>
                </a:stretch>
              </a:blipFill>
            </p:spPr>
            <p:txBody>
              <a:bodyPr/>
              <a:lstStyle/>
              <a:p>
                <a:r>
                  <a:rPr lang="en-US">
                    <a:noFill/>
                  </a:rPr>
                  <a:t> </a:t>
                </a:r>
              </a:p>
            </p:txBody>
          </p:sp>
        </mc:Fallback>
      </mc:AlternateContent>
    </p:spTree>
    <p:extLst>
      <p:ext uri="{BB962C8B-B14F-4D97-AF65-F5344CB8AC3E}">
        <p14:creationId xmlns:p14="http://schemas.microsoft.com/office/powerpoint/2010/main" val="29904528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3"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1.13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đa thức</a:t>
            </a: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76600" y="2937577"/>
                <a:ext cx="12801600" cy="18249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Thu gọn và tìm bậc của đa thức P;</a:t>
                </a:r>
              </a:p>
              <a:p>
                <a:pPr lvl="0" algn="just" fontAlgn="base">
                  <a:lnSpc>
                    <a:spcPct val="150000"/>
                  </a:lnSpc>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824923"/>
              </a:xfrm>
              <a:prstGeom prst="rect">
                <a:avLst/>
              </a:prstGeom>
              <a:blipFill>
                <a:blip r:embed="rId6"/>
                <a:stretch>
                  <a:fillRect l="-1714" b="-13712"/>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3306580" y="6875004"/>
                <a:ext cx="12915900" cy="1824730"/>
              </a:xfrm>
              <a:prstGeom prst="rect">
                <a:avLst/>
              </a:prstGeom>
            </p:spPr>
            <p:txBody>
              <a:bodyPr wrap="square">
                <a:spAutoFit/>
              </a:bodyPr>
              <a:lstStyle/>
              <a:p>
                <a:pPr lvl="0" algn="just">
                  <a:lnSpc>
                    <a:spcPct val="150000"/>
                  </a:lnSpc>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Thay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vào P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06580" y="6875004"/>
                <a:ext cx="12915900" cy="1824730"/>
              </a:xfrm>
              <a:prstGeom prst="rect">
                <a:avLst/>
              </a:prstGeom>
              <a:blipFill>
                <a:blip r:embed="rId7"/>
                <a:stretch>
                  <a:fillRect l="-1652"/>
                </a:stretch>
              </a:blipFill>
            </p:spPr>
            <p:txBody>
              <a:bodyPr/>
              <a:lstStyle/>
              <a:p>
                <a:r>
                  <a:rPr lang="en-US">
                    <a:noFill/>
                  </a:rPr>
                  <a:t> </a:t>
                </a:r>
              </a:p>
            </p:txBody>
          </p:sp>
        </mc:Fallback>
      </mc:AlternateContent>
    </p:spTree>
    <p:extLst>
      <p:ext uri="{BB962C8B-B14F-4D97-AF65-F5344CB8AC3E}">
        <p14:creationId xmlns:p14="http://schemas.microsoft.com/office/powerpoint/2010/main" val="32012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4" name="Rectangle 13"/>
            <p:cNvSpPr/>
            <p:nvPr/>
          </p:nvSpPr>
          <p:spPr>
            <a:xfrm>
              <a:off x="122666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2" name="Rectangle 31"/>
            <p:cNvSpPr/>
            <p:nvPr/>
          </p:nvSpPr>
          <p:spPr>
            <a:xfrm>
              <a:off x="12756290" y="3976014"/>
              <a:ext cx="5196871" cy="3597183"/>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3. Phép cộng và phép trừ đa thức</a:t>
              </a:r>
              <a:r>
                <a:rPr lang="en-US" sz="4000" b="1" ker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896964" y="2993858"/>
            <a:ext cx="9144000" cy="290778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KHÁI NIỆM ĐA THỨC</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4844941" y="440391"/>
              <a:ext cx="9371476"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00300"/>
            <a:ext cx="979790" cy="914400"/>
          </a:xfrm>
          <a:prstGeom prst="rect">
            <a:avLst/>
          </a:prstGeom>
        </p:spPr>
      </p:pic>
      <p:sp>
        <p:nvSpPr>
          <p:cNvPr id="21" name="TextBox 20"/>
          <p:cNvSpPr txBox="1"/>
          <p:nvPr/>
        </p:nvSpPr>
        <p:spPr>
          <a:xfrm>
            <a:off x="1534321" y="25286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856521" y="3749814"/>
            <a:ext cx="16738715"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Hãy nhớ lại, đa thức một biến là gì? Nêu một ví dụ về đa thức một biến.</a:t>
            </a:r>
          </a:p>
        </p:txBody>
      </p:sp>
      <p:sp>
        <p:nvSpPr>
          <p:cNvPr id="27" name="Rectangle 26"/>
          <p:cNvSpPr/>
          <p:nvPr/>
        </p:nvSpPr>
        <p:spPr>
          <a:xfrm>
            <a:off x="8142827" y="5143500"/>
            <a:ext cx="1917833" cy="707886"/>
          </a:xfrm>
          <a:prstGeom prst="rect">
            <a:avLst/>
          </a:prstGeom>
        </p:spPr>
        <p:txBody>
          <a:bodyPr wrap="none">
            <a:spAutoFit/>
          </a:bodyPr>
          <a:lstStyle/>
          <a:p>
            <a:r>
              <a:rPr lang="en-US" sz="40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4000" b="1" i="1" u="sng">
              <a:solidFill>
                <a:schemeClr val="tx2"/>
              </a:solidFill>
            </a:endParaRPr>
          </a:p>
        </p:txBody>
      </p:sp>
      <p:sp>
        <p:nvSpPr>
          <p:cNvPr id="28" name="Rectangle 27"/>
          <p:cNvSpPr/>
          <p:nvPr/>
        </p:nvSpPr>
        <p:spPr>
          <a:xfrm>
            <a:off x="952499" y="6286500"/>
            <a:ext cx="16383000" cy="901593"/>
          </a:xfrm>
          <a:prstGeom prst="rect">
            <a:avLst/>
          </a:prstGeom>
        </p:spPr>
        <p:txBody>
          <a:bodyPr wrap="square">
            <a:spAutoFit/>
          </a:bodyPr>
          <a:lstStyle/>
          <a:p>
            <a:pPr marL="571500" indent="-571500" algn="just" fontAlgn="base">
              <a:lnSpc>
                <a:spcPct val="150000"/>
              </a:lnSpc>
              <a:spcBef>
                <a:spcPts val="2400"/>
              </a:spcBef>
              <a:spcAft>
                <a:spcPts val="800"/>
              </a:spcAft>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Đa thức một biến là tổng của những đơn thức của cùng một biến.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952499" y="7658100"/>
                <a:ext cx="6447791" cy="1015663"/>
              </a:xfrm>
              <a:prstGeom prst="rect">
                <a:avLst/>
              </a:prstGeom>
            </p:spPr>
            <p:txBody>
              <a:bodyPr wrap="none">
                <a:spAutoFit/>
              </a:bodyPr>
              <a:lstStyle/>
              <a:p>
                <a:pPr marL="571500" lvl="0" indent="-571500" algn="just" fontAlgn="base">
                  <a:lnSpc>
                    <a:spcPct val="150000"/>
                  </a:lnSpc>
                  <a:spcBef>
                    <a:spcPts val="2400"/>
                  </a:spcBef>
                  <a:spcAft>
                    <a:spcPts val="800"/>
                  </a:spcAft>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Ví dụ: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952499" y="7658100"/>
                <a:ext cx="6447791" cy="1015663"/>
              </a:xfrm>
              <a:prstGeom prst="rect">
                <a:avLst/>
              </a:prstGeom>
              <a:blipFill>
                <a:blip r:embed="rId5"/>
                <a:stretch>
                  <a:fillRect l="-3025" b="-13772"/>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6">
                <a:extLst>
                  <a:ext uri="{96DAC541-7B7A-43D3-8B79-37D633B846F1}">
                    <asvg:svgBlip xmlns:asvg="http://schemas.microsoft.com/office/drawing/2016/SVG/main" r:embed="rId7"/>
                  </a:ext>
                </a:extLst>
              </a:blip>
              <a:stretch>
                <a:fillRect/>
              </a:stretch>
            </a:blipFill>
          </p:spPr>
        </p:sp>
      </p:grpSp>
      <p:pic>
        <p:nvPicPr>
          <p:cNvPr id="36" name="Picture 35"/>
          <p:cNvPicPr>
            <a:picLocks noChangeAspect="1"/>
          </p:cNvPicPr>
          <p:nvPr/>
        </p:nvPicPr>
        <p:blipFill>
          <a:blip r:embed="rId8"/>
          <a:stretch>
            <a:fillRect/>
          </a:stretch>
        </p:blipFill>
        <p:spPr>
          <a:xfrm rot="3211349">
            <a:off x="301809" y="-63562"/>
            <a:ext cx="810532" cy="1405766"/>
          </a:xfrm>
          <a:prstGeom prst="rect">
            <a:avLst/>
          </a:prstGeom>
        </p:spPr>
      </p:pic>
      <p:pic>
        <p:nvPicPr>
          <p:cNvPr id="37" name="Picture 36"/>
          <p:cNvPicPr>
            <a:picLocks noChangeAspect="1"/>
          </p:cNvPicPr>
          <p:nvPr/>
        </p:nvPicPr>
        <p:blipFill>
          <a:blip r:embed="rId9"/>
          <a:stretch>
            <a:fillRect/>
          </a:stretch>
        </p:blipFill>
        <p:spPr>
          <a:xfrm flipH="1">
            <a:off x="16665259" y="7702138"/>
            <a:ext cx="1340479" cy="2302350"/>
          </a:xfrm>
          <a:prstGeom prst="rect">
            <a:avLst/>
          </a:prstGeom>
        </p:spPr>
      </p:pic>
      <p:pic>
        <p:nvPicPr>
          <p:cNvPr id="39" name="Picture 38"/>
          <p:cNvPicPr>
            <a:picLocks noChangeAspect="1"/>
          </p:cNvPicPr>
          <p:nvPr/>
        </p:nvPicPr>
        <p:blipFill>
          <a:blip r:embed="rId10"/>
          <a:stretch>
            <a:fillRect/>
          </a:stretch>
        </p:blipFill>
        <p:spPr>
          <a:xfrm>
            <a:off x="586456" y="9478804"/>
            <a:ext cx="873677" cy="770096"/>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586456" y="3543300"/>
            <a:ext cx="17149217" cy="2862322"/>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Em hãy viết ra hai đơn thức tùy ý (không chứa biến, hoặc chứa từ một đến ba biến trong các biến x, y, z) rồi trao đổi với bạn ngồi cạnh để kiểm tra lại xem đã viết đúng chưa. Nếu chưa đúng, hãy cùng bạn sửa lại cho đúng.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351667" y="7376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1" u="sng" strike="noStrike" kern="1200" cap="none" spc="0" normalizeH="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dụ</a:t>
            </a: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r:embed="rId6"/>
                  </a:ext>
                </a:extLst>
              </a:blip>
              <a:stretch>
                <a:fillRect/>
              </a:stretch>
            </a:blipFill>
          </p:spPr>
        </p:sp>
      </p:grpSp>
      <p:pic>
        <p:nvPicPr>
          <p:cNvPr id="36" name="Picture 35"/>
          <p:cNvPicPr>
            <a:picLocks noChangeAspect="1"/>
          </p:cNvPicPr>
          <p:nvPr/>
        </p:nvPicPr>
        <p:blipFill>
          <a:blip r:embed="rId7"/>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8"/>
          <a:stretch>
            <a:fillRect/>
          </a:stretch>
        </p:blipFill>
        <p:spPr>
          <a:xfrm>
            <a:off x="586456" y="9478804"/>
            <a:ext cx="873677" cy="770096"/>
          </a:xfrm>
          <a:prstGeom prst="rect">
            <a:avLst/>
          </a:prstGeom>
        </p:spPr>
      </p:pic>
      <p:sp>
        <p:nvSpPr>
          <p:cNvPr id="23" name="Oval Callout 22"/>
          <p:cNvSpPr/>
          <p:nvPr/>
        </p:nvSpPr>
        <p:spPr>
          <a:xfrm>
            <a:off x="11353800" y="7316720"/>
            <a:ext cx="3401654" cy="1941580"/>
          </a:xfrm>
          <a:prstGeom prst="wedgeEllipseCallout">
            <a:avLst>
              <a:gd name="adj1" fmla="val 55293"/>
              <a:gd name="adj2" fmla="val 2840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mn-cs"/>
              </a:rPr>
              <a:t>Làm</a:t>
            </a:r>
            <a:r>
              <a:rPr kumimoji="0" lang="en-US" sz="4000" b="1" i="0" u="none" strike="noStrike" kern="1200" cap="none" spc="0" normalizeH="0" noProof="0">
                <a:ln>
                  <a:noFill/>
                </a:ln>
                <a:solidFill>
                  <a:schemeClr val="bg1"/>
                </a:solidFill>
                <a:effectLst/>
                <a:uLnTx/>
                <a:uFillTx/>
                <a:latin typeface="Arial" panose="020B0604020202020204" pitchFamily="34" charset="0"/>
                <a:ea typeface="+mn-ea"/>
                <a:cs typeface="+mn-cs"/>
              </a:rPr>
              <a:t> việc theo bàn</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4" name="Picture 3"/>
          <p:cNvPicPr>
            <a:picLocks noChangeAspect="1"/>
          </p:cNvPicPr>
          <p:nvPr/>
        </p:nvPicPr>
        <p:blipFill>
          <a:blip r:embed="rId9"/>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285579" y="7169523"/>
                <a:ext cx="2798523" cy="908967"/>
              </a:xfrm>
              <a:prstGeom prst="rect">
                <a:avLst/>
              </a:prstGeom>
            </p:spPr>
            <p:txBody>
              <a:bodyPr wrap="none">
                <a:spAutoFit/>
              </a:bodyPr>
              <a:lstStyle/>
              <a:p>
                <a:pPr algn="just" fontAlgn="base">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285579" y="7169523"/>
                <a:ext cx="2798523" cy="908967"/>
              </a:xfrm>
              <a:prstGeom prst="rect">
                <a:avLst/>
              </a:prstGeom>
              <a:blipFill>
                <a:blip r:embed="rId13"/>
                <a:stretch>
                  <a:fillRect b="-28188"/>
                </a:stretch>
              </a:blipFill>
            </p:spPr>
            <p:txBody>
              <a:bodyPr/>
              <a:lstStyle/>
              <a:p>
                <a:r>
                  <a:rPr lang="en-US">
                    <a:noFill/>
                  </a:rPr>
                  <a:t> </a:t>
                </a:r>
              </a:p>
            </p:txBody>
          </p:sp>
        </mc:Fallback>
      </mc:AlternateContent>
    </p:spTree>
    <p:extLst>
      <p:ext uri="{BB962C8B-B14F-4D97-AF65-F5344CB8AC3E}">
        <p14:creationId xmlns:p14="http://schemas.microsoft.com/office/powerpoint/2010/main" val="11668494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2209800" y="3403707"/>
            <a:ext cx="17149217" cy="901593"/>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Viết tổng của bốn đơn thức mà em và bạn ngồi cạnh đã viết.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8380866" y="4709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 dụ:</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r:embed="rId6"/>
                  </a:ext>
                </a:extLst>
              </a:blip>
              <a:stretch>
                <a:fillRect/>
              </a:stretch>
            </a:blipFill>
          </p:spPr>
        </p:sp>
      </p:grpSp>
      <p:pic>
        <p:nvPicPr>
          <p:cNvPr id="36" name="Picture 35"/>
          <p:cNvPicPr>
            <a:picLocks noChangeAspect="1"/>
          </p:cNvPicPr>
          <p:nvPr/>
        </p:nvPicPr>
        <p:blipFill>
          <a:blip r:embed="rId7"/>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8"/>
          <a:stretch>
            <a:fillRect/>
          </a:stretch>
        </p:blipFill>
        <p:spPr>
          <a:xfrm>
            <a:off x="586456" y="9478804"/>
            <a:ext cx="873677" cy="770096"/>
          </a:xfrm>
          <a:prstGeom prst="rect">
            <a:avLst/>
          </a:prstGeom>
        </p:spPr>
      </p:pic>
      <p:sp>
        <p:nvSpPr>
          <p:cNvPr id="23" name="Oval Callout 22"/>
          <p:cNvSpPr/>
          <p:nvPr/>
        </p:nvSpPr>
        <p:spPr>
          <a:xfrm>
            <a:off x="14554200" y="5600700"/>
            <a:ext cx="3401654" cy="2093980"/>
          </a:xfrm>
          <a:prstGeom prst="wedgeEllipseCallout">
            <a:avLst>
              <a:gd name="adj1" fmla="val 4832"/>
              <a:gd name="adj2" fmla="val 6641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mn-cs"/>
              </a:rPr>
              <a:t>Làm việc theo bàn</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9"/>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866688" y="5753100"/>
                <a:ext cx="11687512" cy="3806683"/>
              </a:xfrm>
              <a:prstGeom prst="rect">
                <a:avLst/>
              </a:prstGeom>
            </p:spPr>
            <p:txBody>
              <a:bodyPr wrap="square">
                <a:spAutoFit/>
              </a:bodyPr>
              <a:lstStyle/>
              <a:p>
                <a:pPr marL="571500" lvl="0" indent="-571500" algn="just" fontAlgn="base">
                  <a:lnSpc>
                    <a:spcPct val="150000"/>
                  </a:lnSpc>
                  <a:buFont typeface="Arial" panose="020B0604020202020204" pitchFamily="34" charset="0"/>
                  <a:buChar char="•"/>
                  <a:defRP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Em viết </a:t>
                </a: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lnSpc>
                    <a:spcPct val="150000"/>
                  </a:lnSpc>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Bạn ngồi cạnh viết được: </a:t>
                </a:r>
                <a14:m>
                  <m:oMath xmlns:m="http://schemas.openxmlformats.org/officeDocument/2006/math">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fontAlgn="base">
                  <a:lnSpc>
                    <a:spcPct val="150000"/>
                  </a:lnSpc>
                </a:pPr>
                <a14:m>
                  <m:oMath xmlns:m="http://schemas.openxmlformats.org/officeDocument/2006/math">
                    <m:r>
                      <a:rPr lang="nl-NL"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Tổng 4 đơn thức là:</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fontAlgn="base">
                  <a:lnSpc>
                    <a:spcPct val="150000"/>
                  </a:lnSpc>
                </a:pPr>
                <a14:m>
                  <m:oMath xmlns:m="http://schemas.openxmlformats.org/officeDocument/2006/math">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66688" y="5753100"/>
                <a:ext cx="11687512" cy="3806683"/>
              </a:xfrm>
              <a:prstGeom prst="rect">
                <a:avLst/>
              </a:prstGeom>
              <a:blipFill>
                <a:blip r:embed="rId13"/>
                <a:stretch>
                  <a:fillRect l="-1668"/>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00"/>
                                        <p:tgtEl>
                                          <p:spTgt spid="2">
                                            <p:txEl>
                                              <p:pRg st="0" end="0"/>
                                            </p:txEl>
                                          </p:spTgt>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9" dur="500"/>
                                        <p:tgtEl>
                                          <p:spTgt spid="2">
                                            <p:txEl>
                                              <p:pRg st="1" end="1"/>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362199" y="2478437"/>
            <a:ext cx="12877800" cy="3960463"/>
            <a:chOff x="2368476" y="3400523"/>
            <a:chExt cx="12877800" cy="3960463"/>
          </a:xfrm>
        </p:grpSpPr>
        <p:pic>
          <p:nvPicPr>
            <p:cNvPr id="38" name="Picture 37"/>
            <p:cNvPicPr>
              <a:picLocks noChangeAspect="1"/>
            </p:cNvPicPr>
            <p:nvPr/>
          </p:nvPicPr>
          <p:blipFill>
            <a:blip r:embed="rId4"/>
            <a:stretch>
              <a:fillRect/>
            </a:stretch>
          </p:blipFill>
          <p:spPr>
            <a:xfrm>
              <a:off x="2368476" y="3400523"/>
              <a:ext cx="12877800" cy="3960463"/>
            </a:xfrm>
            <a:prstGeom prst="rect">
              <a:avLst/>
            </a:prstGeom>
          </p:spPr>
        </p:pic>
        <p:sp>
          <p:nvSpPr>
            <p:cNvPr id="41" name="Rectangle 40"/>
            <p:cNvSpPr/>
            <p:nvPr/>
          </p:nvSpPr>
          <p:spPr>
            <a:xfrm>
              <a:off x="3443333" y="3844014"/>
              <a:ext cx="10812344" cy="2947410"/>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vi-VN" sz="4300" dirty="0">
                <a:solidFill>
                  <a:prstClr val="black"/>
                </a:solidFill>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78081" y="5618924"/>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33600" y="6819900"/>
            <a:ext cx="13565859" cy="1084912"/>
          </a:xfrm>
          <a:prstGeom prst="rect">
            <a:avLst/>
          </a:prstGeom>
          <a:solidFill>
            <a:srgbClr val="FBF6EB"/>
          </a:solidFill>
        </p:spPr>
        <p:txBody>
          <a:bodyPr wrap="square">
            <a:spAutoFit/>
          </a:bodyPr>
          <a:lstStyle/>
          <a:p>
            <a:pPr algn="just" fontAlgn="base">
              <a:lnSpc>
                <a:spcPct val="150000"/>
              </a:lnSpc>
              <a:spcAft>
                <a:spcPts val="800"/>
              </a:spcAft>
            </a:pPr>
            <a:r>
              <a:rPr lang="nl-NL" sz="4300" b="1" i="1" u="sng">
                <a:solidFill>
                  <a:schemeClr val="tx2"/>
                </a:solidFill>
                <a:latin typeface="Arial" panose="020B0604020202020204" pitchFamily="34" charset="0"/>
                <a:ea typeface="Times New Roman" panose="02020603050405020304" pitchFamily="18" charset="0"/>
                <a:cs typeface="Arial" panose="020B0604020202020204" pitchFamily="34" charset="0"/>
              </a:rPr>
              <a:t>Nhận xét:</a:t>
            </a:r>
            <a:r>
              <a:rPr lang="nl-NL" sz="4300" b="1" i="1">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4300">
                <a:solidFill>
                  <a:srgbClr val="000000"/>
                </a:solidFill>
                <a:latin typeface="Arial" panose="020B0604020202020204" pitchFamily="34" charset="0"/>
                <a:ea typeface="Times New Roman" panose="02020603050405020304" pitchFamily="18" charset="0"/>
                <a:cs typeface="Arial" panose="020B0604020202020204" pitchFamily="34" charset="0"/>
              </a:rPr>
              <a:t>Mỗi đơn thức cũng được coi là một đa thức.</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4C33EF-12B4-C49F-92E7-B7B9C8FDFA47}"/>
              </a:ext>
            </a:extLst>
          </p:cNvPr>
          <p:cNvSpPr txBox="1"/>
          <p:nvPr/>
        </p:nvSpPr>
        <p:spPr>
          <a:xfrm>
            <a:off x="1981200" y="9257963"/>
            <a:ext cx="9144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441716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6813</TotalTime>
  <Words>2951</Words>
  <Application>Microsoft Office PowerPoint</Application>
  <PresentationFormat>Custom</PresentationFormat>
  <Paragraphs>283</Paragraphs>
  <Slides>44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Times New Roman</vt:lpstr>
      <vt:lpstr>Cambria Math</vt:lpstr>
      <vt:lpstr>Calibri</vt:lpstr>
      <vt:lpstr>Kavoon</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2023-10-27T15:47:31Z</dcterms:modified>
  <dc:identifier>DAFmgXVejE8</dc:identifier>
</cp:coreProperties>
</file>