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2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8" r:id="rId14"/>
    <p:sldId id="267" r:id="rId15"/>
    <p:sldId id="285" r:id="rId16"/>
    <p:sldId id="286" r:id="rId17"/>
    <p:sldId id="287" r:id="rId18"/>
    <p:sldId id="288" r:id="rId19"/>
    <p:sldId id="289" r:id="rId20"/>
    <p:sldId id="290" r:id="rId21"/>
    <p:sldId id="292" r:id="rId22"/>
    <p:sldId id="293" r:id="rId23"/>
    <p:sldId id="294" r:id="rId24"/>
    <p:sldId id="295" r:id="rId25"/>
    <p:sldId id="296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2" autoAdjust="0"/>
    <p:restoredTop sz="94660"/>
  </p:normalViewPr>
  <p:slideViewPr>
    <p:cSldViewPr>
      <p:cViewPr varScale="1">
        <p:scale>
          <a:sx n="69" d="100"/>
          <a:sy n="69" d="100"/>
        </p:scale>
        <p:origin x="10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26/04/2021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7F2F9-3BB7-4309-94B4-2B10FFD2C3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0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4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4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9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3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33.png"/><Relationship Id="rId18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17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microsoft.com/office/2007/relationships/hdphoto" Target="../media/hdphoto25.wdp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34.png"/><Relationship Id="rId10" Type="http://schemas.microsoft.com/office/2007/relationships/hdphoto" Target="../media/hdphoto23.wdp"/><Relationship Id="rId19" Type="http://schemas.openxmlformats.org/officeDocument/2006/relationships/image" Target="../media/image6.png"/><Relationship Id="rId4" Type="http://schemas.openxmlformats.org/officeDocument/2006/relationships/image" Target="../media/image30.jpg"/><Relationship Id="rId9" Type="http://schemas.openxmlformats.org/officeDocument/2006/relationships/image" Target="../media/image32.png"/><Relationship Id="rId1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gif"/><Relationship Id="rId5" Type="http://schemas.openxmlformats.org/officeDocument/2006/relationships/image" Target="../media/image6.png"/><Relationship Id="rId10" Type="http://schemas.microsoft.com/office/2007/relationships/hdphoto" Target="../media/hdphoto26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slide" Target="slide6.xml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10" Type="http://schemas.microsoft.com/office/2007/relationships/hdphoto" Target="../media/hdphoto7.wdp"/><Relationship Id="rId19" Type="http://schemas.microsoft.com/office/2007/relationships/hdphoto" Target="../media/hdphoto11.wdp"/><Relationship Id="rId4" Type="http://schemas.openxmlformats.org/officeDocument/2006/relationships/image" Target="../media/image8.jpg"/><Relationship Id="rId9" Type="http://schemas.openxmlformats.org/officeDocument/2006/relationships/image" Target="../media/image11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10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0.wdp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17" Type="http://schemas.openxmlformats.org/officeDocument/2006/relationships/slide" Target="slide7.xml"/><Relationship Id="rId2" Type="http://schemas.openxmlformats.org/officeDocument/2006/relationships/audio" Target="../media/media3.mp3"/><Relationship Id="rId16" Type="http://schemas.microsoft.com/office/2007/relationships/hdphoto" Target="../media/hdphoto16.wdp"/><Relationship Id="rId20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23" Type="http://schemas.openxmlformats.org/officeDocument/2006/relationships/image" Target="../media/image6.png"/><Relationship Id="rId10" Type="http://schemas.microsoft.com/office/2007/relationships/hdphoto" Target="../media/hdphoto14.wdp"/><Relationship Id="rId19" Type="http://schemas.microsoft.com/office/2007/relationships/hdphoto" Target="../media/hdphoto17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microsoft.com/office/2007/relationships/hdphoto" Target="../media/hdphoto15.wdp"/><Relationship Id="rId22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8.wdp"/><Relationship Id="rId1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26.png"/><Relationship Id="rId17" Type="http://schemas.microsoft.com/office/2007/relationships/hdphoto" Target="../media/hdphoto19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microsoft.com/office/2007/relationships/hdphoto" Target="../media/hdphoto20.wdp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24" Type="http://schemas.openxmlformats.org/officeDocument/2006/relationships/image" Target="../media/image6.png"/><Relationship Id="rId5" Type="http://schemas.openxmlformats.org/officeDocument/2006/relationships/image" Target="../media/image25.jpg"/><Relationship Id="rId15" Type="http://schemas.microsoft.com/office/2007/relationships/hdphoto" Target="../media/hdphoto8.wdp"/><Relationship Id="rId23" Type="http://schemas.openxmlformats.org/officeDocument/2006/relationships/slide" Target="slide10.xml"/><Relationship Id="rId10" Type="http://schemas.openxmlformats.org/officeDocument/2006/relationships/image" Target="../media/image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microsoft.com/office/2007/relationships/hdphoto" Target="../media/hdphoto7.wdp"/><Relationship Id="rId14" Type="http://schemas.openxmlformats.org/officeDocument/2006/relationships/image" Target="../media/image12.png"/><Relationship Id="rId22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0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534" y="894081"/>
            <a:ext cx="8480213" cy="6667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733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0033" y="1913083"/>
            <a:ext cx="2892651" cy="748988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42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5082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11049000" y="6289964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55599 -0.6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1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55872 -0.467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56979 -0.013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046275" y="6309089"/>
            <a:ext cx="109634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7" y="2172258"/>
            <a:ext cx="4763165" cy="3381847"/>
          </a:xfrm>
        </p:spPr>
      </p:pic>
      <p:sp>
        <p:nvSpPr>
          <p:cNvPr id="16" name="Rounded Rectangle 15"/>
          <p:cNvSpPr/>
          <p:nvPr/>
        </p:nvSpPr>
        <p:spPr>
          <a:xfrm>
            <a:off x="1600200" y="0"/>
            <a:ext cx="9753600" cy="838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khung cảnh nào của bức tranh hơn? Vì sao? 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590800" y="1160318"/>
            <a:ext cx="8229600" cy="2667000"/>
          </a:xfrm>
          <a:prstGeom prst="cloudCallout">
            <a:avLst>
              <a:gd name="adj1" fmla="val -65109"/>
              <a:gd name="adj2" fmla="val 697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khung </a:t>
            </a:r>
            <a:r>
              <a:rPr lang="en-US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1 hơn vì:  cánh đồng quê với cánh đồng lúa màu vàng óng, cò bay lượn trên bầu trời, không khí trong lành, sạch sẽ.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1257300" cy="182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8" y="24849"/>
            <a:ext cx="12112849" cy="64246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2000" y="189214"/>
            <a:ext cx="4876800" cy="604655"/>
            <a:chOff x="147304" y="315612"/>
            <a:chExt cx="4876800" cy="604655"/>
          </a:xfrm>
          <a:solidFill>
            <a:schemeClr val="accent6">
              <a:lumMod val="75000"/>
            </a:schemeClr>
          </a:solidFill>
        </p:grpSpPr>
        <p:sp>
          <p:nvSpPr>
            <p:cNvPr id="26" name="Oval 25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9507" y="315612"/>
              <a:ext cx="4204597" cy="58476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endPara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572000" y="6068449"/>
            <a:ext cx="7050332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912093"/>
            <a:ext cx="12033699" cy="1938980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ngược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phương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Ở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nhiễm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4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89567" y="263830"/>
            <a:ext cx="975360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  <a:endParaRPr lang="en-US" sz="72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00400" y="3193764"/>
            <a:ext cx="7772400" cy="1454435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 rot="177000">
            <a:off x="1356981" y="3654350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" fmla="*/ 6 w 1371606"/>
              <a:gd name="connsiteY0" fmla="*/ 0 h 1295400"/>
              <a:gd name="connsiteX1" fmla="*/ 1371606 w 1371606"/>
              <a:gd name="connsiteY1" fmla="*/ 0 h 1295400"/>
              <a:gd name="connsiteX2" fmla="*/ 1371606 w 1371606"/>
              <a:gd name="connsiteY2" fmla="*/ 1295400 h 1295400"/>
              <a:gd name="connsiteX3" fmla="*/ 6 w 1371606"/>
              <a:gd name="connsiteY3" fmla="*/ 1295400 h 1295400"/>
              <a:gd name="connsiteX4" fmla="*/ 630388 w 1371606"/>
              <a:gd name="connsiteY4" fmla="*/ 609600 h 1295400"/>
              <a:gd name="connsiteX5" fmla="*/ 6 w 1371606"/>
              <a:gd name="connsiteY5" fmla="*/ 0 h 1295400"/>
              <a:gd name="connsiteX0" fmla="*/ 9 w 1371609"/>
              <a:gd name="connsiteY0" fmla="*/ 0 h 1295400"/>
              <a:gd name="connsiteX1" fmla="*/ 1371609 w 1371609"/>
              <a:gd name="connsiteY1" fmla="*/ 0 h 1295400"/>
              <a:gd name="connsiteX2" fmla="*/ 1371609 w 1371609"/>
              <a:gd name="connsiteY2" fmla="*/ 1295400 h 1295400"/>
              <a:gd name="connsiteX3" fmla="*/ 9 w 1371609"/>
              <a:gd name="connsiteY3" fmla="*/ 1295400 h 1295400"/>
              <a:gd name="connsiteX4" fmla="*/ 434971 w 1371609"/>
              <a:gd name="connsiteY4" fmla="*/ 564951 h 1295400"/>
              <a:gd name="connsiteX5" fmla="*/ 9 w 1371609"/>
              <a:gd name="connsiteY5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 rot="326385">
            <a:off x="1658745" y="3757302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" fmla="*/ 307 w 1246399"/>
              <a:gd name="connsiteY0" fmla="*/ 0 h 1219200"/>
              <a:gd name="connsiteX1" fmla="*/ 1246399 w 1246399"/>
              <a:gd name="connsiteY1" fmla="*/ 0 h 1219200"/>
              <a:gd name="connsiteX2" fmla="*/ 1246399 w 1246399"/>
              <a:gd name="connsiteY2" fmla="*/ 1219200 h 1219200"/>
              <a:gd name="connsiteX3" fmla="*/ 307 w 1246399"/>
              <a:gd name="connsiteY3" fmla="*/ 1219200 h 1219200"/>
              <a:gd name="connsiteX4" fmla="*/ 7234 w 1246399"/>
              <a:gd name="connsiteY4" fmla="*/ 41564 h 1219200"/>
              <a:gd name="connsiteX5" fmla="*/ 307 w 1246399"/>
              <a:gd name="connsiteY5" fmla="*/ 0 h 1219200"/>
              <a:gd name="connsiteX0" fmla="*/ 307 w 1246399"/>
              <a:gd name="connsiteY0" fmla="*/ 0 h 1219200"/>
              <a:gd name="connsiteX1" fmla="*/ 1246399 w 1246399"/>
              <a:gd name="connsiteY1" fmla="*/ 0 h 1219200"/>
              <a:gd name="connsiteX2" fmla="*/ 1246399 w 1246399"/>
              <a:gd name="connsiteY2" fmla="*/ 1219200 h 1219200"/>
              <a:gd name="connsiteX3" fmla="*/ 307 w 1246399"/>
              <a:gd name="connsiteY3" fmla="*/ 1219200 h 1219200"/>
              <a:gd name="connsiteX4" fmla="*/ 7234 w 1246399"/>
              <a:gd name="connsiteY4" fmla="*/ 41564 h 1219200"/>
              <a:gd name="connsiteX5" fmla="*/ 307 w 1246399"/>
              <a:gd name="connsiteY5" fmla="*/ 0 h 1219200"/>
              <a:gd name="connsiteX0" fmla="*/ 3 w 1246095"/>
              <a:gd name="connsiteY0" fmla="*/ 0 h 1219200"/>
              <a:gd name="connsiteX1" fmla="*/ 1246095 w 1246095"/>
              <a:gd name="connsiteY1" fmla="*/ 0 h 1219200"/>
              <a:gd name="connsiteX2" fmla="*/ 1246095 w 1246095"/>
              <a:gd name="connsiteY2" fmla="*/ 1219200 h 1219200"/>
              <a:gd name="connsiteX3" fmla="*/ 3 w 1246095"/>
              <a:gd name="connsiteY3" fmla="*/ 1219200 h 1219200"/>
              <a:gd name="connsiteX4" fmla="*/ 6930 w 1246095"/>
              <a:gd name="connsiteY4" fmla="*/ 41564 h 1219200"/>
              <a:gd name="connsiteX5" fmla="*/ 3 w 1246095"/>
              <a:gd name="connsiteY5" fmla="*/ 0 h 1219200"/>
              <a:gd name="connsiteX0" fmla="*/ 11917 w 1258009"/>
              <a:gd name="connsiteY0" fmla="*/ 0 h 1219200"/>
              <a:gd name="connsiteX1" fmla="*/ 1258009 w 1258009"/>
              <a:gd name="connsiteY1" fmla="*/ 0 h 1219200"/>
              <a:gd name="connsiteX2" fmla="*/ 1258009 w 1258009"/>
              <a:gd name="connsiteY2" fmla="*/ 1219200 h 1219200"/>
              <a:gd name="connsiteX3" fmla="*/ 11917 w 1258009"/>
              <a:gd name="connsiteY3" fmla="*/ 1219200 h 1219200"/>
              <a:gd name="connsiteX4" fmla="*/ 441405 w 1258009"/>
              <a:gd name="connsiteY4" fmla="*/ 625256 h 1219200"/>
              <a:gd name="connsiteX5" fmla="*/ 18844 w 1258009"/>
              <a:gd name="connsiteY5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360459" y="3172365"/>
            <a:ext cx="1378806" cy="1412343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81196" y="3172365"/>
            <a:ext cx="990600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0509" y="3405465"/>
            <a:ext cx="6605191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CÁNH CÒ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2727" y="243387"/>
            <a:ext cx="10820400" cy="6344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Nam) </a:t>
            </a:r>
          </a:p>
        </p:txBody>
      </p:sp>
      <p:sp>
        <p:nvSpPr>
          <p:cNvPr id="18" name="Cloud 17"/>
          <p:cNvSpPr/>
          <p:nvPr/>
        </p:nvSpPr>
        <p:spPr>
          <a:xfrm>
            <a:off x="8810392" y="0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09025" y="261861"/>
            <a:ext cx="1602334" cy="646319"/>
            <a:chOff x="147304" y="315612"/>
            <a:chExt cx="1602334" cy="646319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9508" y="315612"/>
              <a:ext cx="93013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87984" y="6093318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971572" y="2854035"/>
            <a:ext cx="8196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34945" y="4110313"/>
            <a:ext cx="1090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2608" y="6099281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573624" y="1548245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96890" y="201583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56151" y="235053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855969" y="2905798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85604" y="3732000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21108" y="4184854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74691" y="4563698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992591" y="502157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018310" y="4114800"/>
            <a:ext cx="508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616276" y="3692235"/>
            <a:ext cx="508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46806" y="4124168"/>
            <a:ext cx="1090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Hành trang số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978" y="740102"/>
            <a:ext cx="609600" cy="6096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>
            <a:off x="9067800" y="4144950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4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6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2756" y="338462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0440" y="2214800"/>
            <a:ext cx="8838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43400" y="2352568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7" y="315191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9" y="2885258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39239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34911"/>
            <a:ext cx="969152" cy="1981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0058400" y="3446380"/>
            <a:ext cx="209355" cy="467591"/>
            <a:chOff x="6766969" y="2478092"/>
            <a:chExt cx="209355" cy="467591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H="1">
            <a:off x="6643542" y="289050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722525" y="342965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625784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67000" y="4962620"/>
            <a:ext cx="2537685" cy="1981200"/>
            <a:chOff x="2667000" y="4962620"/>
            <a:chExt cx="2537685" cy="19812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533" y="5553094"/>
              <a:ext cx="969152" cy="134916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5566948"/>
              <a:ext cx="969152" cy="13049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248" y="4962620"/>
              <a:ext cx="969152" cy="198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4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615546"/>
            <a:chOff x="0" y="0"/>
            <a:chExt cx="12192000" cy="6615546"/>
          </a:xfrm>
        </p:grpSpPr>
        <p:sp>
          <p:nvSpPr>
            <p:cNvPr id="2" name="TextBox 1"/>
            <p:cNvSpPr txBox="1"/>
            <p:nvPr/>
          </p:nvSpPr>
          <p:spPr>
            <a:xfrm>
              <a:off x="2971800" y="1981200"/>
              <a:ext cx="4419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0"/>
              <a:ext cx="12192000" cy="228600"/>
            </a:xfrm>
            <a:prstGeom prst="rect">
              <a:avLst/>
            </a:prstGeom>
            <a:solidFill>
              <a:srgbClr val="EC7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92727" y="271096"/>
              <a:ext cx="10820400" cy="6344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defRPr/>
              </a:pP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duyên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Hằng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đầm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defRPr/>
              </a:pP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Bây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tòa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vút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tỏa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mịt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chẳng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sợ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ồn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defRPr/>
              </a:pP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r">
                <a:defRPr/>
              </a:pPr>
              <a:r>
                <a:rPr lang="en-US" sz="2800" i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(Theo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Hoài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Nam) 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209025" y="261861"/>
              <a:ext cx="1602334" cy="646319"/>
              <a:chOff x="147304" y="315612"/>
              <a:chExt cx="1602334" cy="646319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20" name="Oval 19"/>
              <p:cNvSpPr/>
              <p:nvPr/>
            </p:nvSpPr>
            <p:spPr>
              <a:xfrm>
                <a:off x="147304" y="324847"/>
                <a:ext cx="595420" cy="5954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16" b="1" dirty="0">
                    <a:solidFill>
                      <a:schemeClr val="bg1"/>
                    </a:solidFill>
                    <a:latin typeface="Arial Rounded MT Bold" pitchFamily="34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19508" y="315612"/>
                <a:ext cx="930130" cy="646319"/>
              </a:xfrm>
              <a:prstGeom prst="rect">
                <a:avLst/>
              </a:prstGeom>
              <a:noFill/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3600" b="1" dirty="0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Đọc</a:t>
                </a:r>
                <a:endPara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flipH="1">
              <a:off x="4971572" y="2854035"/>
              <a:ext cx="8196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434945" y="4110313"/>
              <a:ext cx="1090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573624" y="1548245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296890" y="2015836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946929" y="2483427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581400" y="2869569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0585604" y="3732000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521108" y="4184854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074691" y="4563698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9992591" y="5021577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18310" y="4114800"/>
              <a:ext cx="5089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0616276" y="3692235"/>
              <a:ext cx="5089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446806" y="4124168"/>
              <a:ext cx="1090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881229" y="6147955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9134048" y="412706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5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51521" y="220766"/>
            <a:ext cx="10820400" cy="63709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Nam)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09025" y="209550"/>
            <a:ext cx="1525550" cy="656966"/>
            <a:chOff x="147304" y="263301"/>
            <a:chExt cx="1525550" cy="656966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724" y="263301"/>
              <a:ext cx="93013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45374" y="5773368"/>
            <a:ext cx="642037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VB chia thành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34303" y="1594907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83678" y="3379845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724400" y="2938627"/>
            <a:ext cx="209355" cy="467591"/>
            <a:chOff x="6766969" y="2478092"/>
            <a:chExt cx="209355" cy="467591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829800" y="5105400"/>
            <a:ext cx="209355" cy="467591"/>
            <a:chOff x="6766969" y="2478092"/>
            <a:chExt cx="209355" cy="467591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145374" y="5815898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9811" y="360840"/>
            <a:ext cx="3325776" cy="76940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854" y="662940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64" y="1525941"/>
            <a:ext cx="6705600" cy="4271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369" y="1327002"/>
            <a:ext cx="7010399" cy="4258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274" y="1238058"/>
            <a:ext cx="7262587" cy="4599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274" y="1853048"/>
            <a:ext cx="7148513" cy="40411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50462" y="5903279"/>
            <a:ext cx="51766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 độ 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3241" y="5964721"/>
            <a:ext cx="733265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 thành hàng rất 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dày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81199" y="5964721"/>
            <a:ext cx="8763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cao, vươn thẳng lên không 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52600" y="5936371"/>
            <a:ext cx="946828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thấy gì do khói, bụi, hơi nước,...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EC7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83810" y="241030"/>
            <a:ext cx="10820400" cy="65517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4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Nam)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09025" y="209550"/>
            <a:ext cx="1525550" cy="656966"/>
            <a:chOff x="147304" y="263301"/>
            <a:chExt cx="1525550" cy="656966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724" y="263301"/>
              <a:ext cx="93013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3" name="Oval 32"/>
          <p:cNvSpPr/>
          <p:nvPr/>
        </p:nvSpPr>
        <p:spPr>
          <a:xfrm>
            <a:off x="886690" y="1837201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00545" y="3545796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00600" y="3071433"/>
            <a:ext cx="209355" cy="467591"/>
            <a:chOff x="6766969" y="2478092"/>
            <a:chExt cx="209355" cy="467591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906000" y="5257800"/>
            <a:ext cx="209355" cy="467591"/>
            <a:chOff x="6766969" y="2478092"/>
            <a:chExt cx="209355" cy="467591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485953" y="6145107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6735" y="6196916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1371" y="6157537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9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29401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456199" y="84200"/>
            <a:ext cx="3718474" cy="656966"/>
            <a:chOff x="147304" y="263301"/>
            <a:chExt cx="3718474" cy="656966"/>
          </a:xfrm>
          <a:solidFill>
            <a:schemeClr val="accent6">
              <a:lumMod val="75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2724" y="263301"/>
              <a:ext cx="3123054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Trả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344547" y="246731"/>
            <a:ext cx="4510124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17468" y="936493"/>
            <a:ext cx="7621732" cy="3243363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010355" y="2678145"/>
            <a:ext cx="2556233" cy="2409922"/>
          </a:xfrm>
          <a:prstGeom prst="wedgeRoundRectCallout">
            <a:avLst>
              <a:gd name="adj1" fmla="val -58834"/>
              <a:gd name="adj2" fmla="val -9106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Theo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156075" y="2043545"/>
            <a:ext cx="1897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33210" y="3048000"/>
            <a:ext cx="36409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99" y="4228973"/>
            <a:ext cx="6248400" cy="2611808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8742235" y="2678145"/>
            <a:ext cx="2916365" cy="2409922"/>
          </a:xfrm>
          <a:prstGeom prst="wedgeRoundRectCallout">
            <a:avLst>
              <a:gd name="adj1" fmla="val -45842"/>
              <a:gd name="adj2" fmla="val -8761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793742" y="2871040"/>
            <a:ext cx="2910317" cy="1762922"/>
          </a:xfrm>
          <a:prstGeom prst="wedgeRoundRectCallout">
            <a:avLst>
              <a:gd name="adj1" fmla="val -48837"/>
              <a:gd name="adj2" fmla="val -11935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mò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447800" y="3962400"/>
            <a:ext cx="2055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05879" y="3505200"/>
            <a:ext cx="7095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29401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456199" y="1004792"/>
            <a:ext cx="9440401" cy="35359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56199" y="84200"/>
            <a:ext cx="3718474" cy="656966"/>
            <a:chOff x="147304" y="263301"/>
            <a:chExt cx="3718474" cy="656966"/>
          </a:xfrm>
          <a:solidFill>
            <a:schemeClr val="accent6">
              <a:lumMod val="75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2724" y="263301"/>
              <a:ext cx="3123054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Trả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50370" y="231101"/>
            <a:ext cx="4510124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506285" y="5345432"/>
            <a:ext cx="6927272" cy="966843"/>
          </a:xfrm>
          <a:prstGeom prst="wedgeRoundRectCallout">
            <a:avLst>
              <a:gd name="adj1" fmla="val -5903"/>
              <a:gd name="adj2" fmla="val -4846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,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đầm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22907" y="1981200"/>
            <a:ext cx="8546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23780" y="2504205"/>
            <a:ext cx="55152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00400" y="3006435"/>
            <a:ext cx="507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2499358" y="5365028"/>
            <a:ext cx="6927272" cy="966843"/>
          </a:xfrm>
          <a:prstGeom prst="wedgeRoundRectCallout">
            <a:avLst>
              <a:gd name="adj1" fmla="val -5903"/>
              <a:gd name="adj2" fmla="val -4846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hãi</a:t>
            </a:r>
            <a:r>
              <a:rPr lang="en-US" sz="32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726382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9764" y="312878"/>
            <a:ext cx="3546941" cy="646282"/>
            <a:chOff x="49789" y="401907"/>
            <a:chExt cx="3546941" cy="646282"/>
          </a:xfrm>
        </p:grpSpPr>
        <p:sp>
          <p:nvSpPr>
            <p:cNvPr id="5" name="Oval 4"/>
            <p:cNvSpPr/>
            <p:nvPr/>
          </p:nvSpPr>
          <p:spPr>
            <a:xfrm>
              <a:off x="49789" y="401907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2367" y="401907"/>
              <a:ext cx="2794363" cy="64628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16180" y="2030279"/>
            <a:ext cx="9968664" cy="3901895"/>
            <a:chOff x="1243243" y="1676400"/>
            <a:chExt cx="9968664" cy="3901895"/>
          </a:xfrm>
        </p:grpSpPr>
        <p:grpSp>
          <p:nvGrpSpPr>
            <p:cNvPr id="39" name="Group 38"/>
            <p:cNvGrpSpPr/>
            <p:nvPr/>
          </p:nvGrpSpPr>
          <p:grpSpPr>
            <a:xfrm>
              <a:off x="1243243" y="1676400"/>
              <a:ext cx="9968664" cy="3901895"/>
              <a:chOff x="1300636" y="2845612"/>
              <a:chExt cx="9968664" cy="390189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14496" y="2845612"/>
                <a:ext cx="9954804" cy="2421840"/>
                <a:chOff x="118658" y="3503806"/>
                <a:chExt cx="8780606" cy="2147323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314" y="3503806"/>
                  <a:ext cx="8743950" cy="2147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118658" y="3986388"/>
                  <a:ext cx="2472609" cy="5730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vi-VN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du</a:t>
                  </a:r>
                  <a:r>
                    <a:rPr lang="el-GR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ΐ</a:t>
                  </a:r>
                  <a:r>
                    <a:rPr lang="vi-VN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łn dáng</a:t>
                  </a:r>
                  <a:endPara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</p:grpSp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6056" y="4325667"/>
                <a:ext cx="9913242" cy="2421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1300636" y="4866853"/>
                <a:ext cx="236546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âm</a:t>
                </a:r>
                <a:r>
                  <a: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l-GR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κ</a:t>
                </a:r>
                <a:r>
                  <a: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a</a:t>
                </a:r>
                <a:r>
                  <a:rPr lang="el-GR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ζ</a:t>
                </a:r>
                <a:endPara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255623" y="2200190"/>
              <a:ext cx="28117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du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ΐ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dáng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56118" y="2220675"/>
              <a:ext cx="25046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du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ΐ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dáng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42753" y="3697069"/>
              <a:ext cx="23562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28408" y="3701938"/>
              <a:ext cx="24555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28600"/>
            <a:ext cx="2519264" cy="166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6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726382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03568" y="528755"/>
            <a:ext cx="9728200" cy="643499"/>
            <a:chOff x="49789" y="368008"/>
            <a:chExt cx="9728200" cy="643499"/>
          </a:xfrm>
        </p:grpSpPr>
        <p:sp>
          <p:nvSpPr>
            <p:cNvPr id="5" name="Oval 4"/>
            <p:cNvSpPr/>
            <p:nvPr/>
          </p:nvSpPr>
          <p:spPr>
            <a:xfrm>
              <a:off x="49789" y="401907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9389" y="368008"/>
              <a:ext cx="9118600" cy="584727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 ở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1759630" y="2231334"/>
            <a:ext cx="198119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59631" y="1514917"/>
            <a:ext cx="198119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0" y="1336829"/>
            <a:ext cx="998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(………….             ).  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9520" y="2029789"/>
            <a:ext cx="893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(…………………..          )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6533" y="1307994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endParaRPr lang="en-US" sz="3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3375" y="2022727"/>
            <a:ext cx="4289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3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67219" y="2722749"/>
            <a:ext cx="10919979" cy="3369316"/>
            <a:chOff x="967219" y="2722749"/>
            <a:chExt cx="10919979" cy="3369316"/>
          </a:xfrm>
        </p:grpSpPr>
        <p:grpSp>
          <p:nvGrpSpPr>
            <p:cNvPr id="14" name="Group 13"/>
            <p:cNvGrpSpPr/>
            <p:nvPr/>
          </p:nvGrpSpPr>
          <p:grpSpPr>
            <a:xfrm>
              <a:off x="967219" y="2722749"/>
              <a:ext cx="10919979" cy="3369316"/>
              <a:chOff x="967219" y="2722749"/>
              <a:chExt cx="10919979" cy="336931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967219" y="2722749"/>
                <a:ext cx="10919979" cy="2421840"/>
                <a:chOff x="1339994" y="2845612"/>
                <a:chExt cx="10516374" cy="2421840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1356057" y="2845612"/>
                  <a:ext cx="10500311" cy="2421840"/>
                  <a:chOff x="155314" y="3503806"/>
                  <a:chExt cx="9261772" cy="2147323"/>
                </a:xfrm>
              </p:grpSpPr>
              <p:pic>
                <p:nvPicPr>
                  <p:cNvPr id="4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5314" y="3503806"/>
                    <a:ext cx="8743950" cy="21473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4" name="Rectangle 43"/>
                  <p:cNvSpPr/>
                  <p:nvPr/>
                </p:nvSpPr>
                <p:spPr>
                  <a:xfrm>
                    <a:off x="747802" y="3985816"/>
                    <a:ext cx="8669284" cy="5730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Hằng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wgày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cò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đi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jò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Ǉį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bắt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cá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ở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các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ao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  <a:r>
                      <a:rPr lang="en-US" sz="3600" b="1" dirty="0" err="1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hồ</a:t>
                    </a:r>
                    <a:r>
                      <a:rPr lang="en-US" sz="3600" b="1" dirty="0">
                        <a:solidFill>
                          <a:srgbClr val="7030A0"/>
                        </a:solidFill>
                        <a:latin typeface="HP001 4 hàng" pitchFamily="34" charset="0"/>
                        <a:ea typeface="Arial-Rounded" pitchFamily="34" charset="0"/>
                        <a:cs typeface="Arial-Rounded" pitchFamily="34" charset="0"/>
                      </a:rPr>
                      <a:t>, </a:t>
                    </a:r>
                  </a:p>
                </p:txBody>
              </p:sp>
            </p:grpSp>
            <p:sp>
              <p:nvSpPr>
                <p:cNvPr id="42" name="Rectangle 41"/>
                <p:cNvSpPr/>
                <p:nvPr/>
              </p:nvSpPr>
              <p:spPr>
                <a:xfrm>
                  <a:off x="1339994" y="4121993"/>
                  <a:ext cx="9081654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600" b="1" dirty="0" err="1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đầm</a:t>
                  </a:r>
                  <a:r>
                    <a:rPr lang="en-US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.</a:t>
                  </a:r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7753" y="5130040"/>
                <a:ext cx="10296525" cy="962025"/>
              </a:xfrm>
              <a:prstGeom prst="rect">
                <a:avLst/>
              </a:prstGeom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1698167" y="4745735"/>
              <a:ext cx="97486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Nǖững âm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 </a:t>
              </a:r>
              <a:r>
                <a:rPr lang="vi-VN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Ŭ </a:t>
              </a:r>
              <a:r>
                <a:rPr lang="vi-VN" sz="3600" b="1" dirty="0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3600" b="1" dirty="0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δΗ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hãi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04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8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" y="119967"/>
            <a:ext cx="12060814" cy="67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  <a:endParaRPr 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trời-ơi; công-nông; gà-nhà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trời-ơi; phải-mãi; không-công; gió-to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gió-to; mai-mãi; cuội-chuối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ba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đọc thuộc lòng bài thơ và tìm ở cuối các dòng thơ những tiếng cùng vần với nhau trong bài thơ Hỏi mẹ.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44" y="1600200"/>
            <a:ext cx="4722112" cy="45259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có gió?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bầu trời xanh? Vì sao cuội phải chăn trâu mãi?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ba đáp án trên đều đúng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ông sao thì bé, trăng rằm tròn to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thơ Hỏi mẹ em hãy cho biết bạn nhỏ có những thắc mắc gì?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có khung cảnh, khung cảnh 1 khi chưa có nhà cao tầng, nhà máy cò bay về mò tôm bắt cá ở ao hồ. Khung cảnh 2 khi có nhà máy cao tầng, nhà máy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khói mù mịt đàn cò bay đi.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rId3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7" y="2172258"/>
            <a:ext cx="4763165" cy="3381847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Em thấy gì trong bức tranh?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1423</Words>
  <PresentationFormat>Widescreen</PresentationFormat>
  <Paragraphs>121</Paragraphs>
  <Slides>26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Rounded MT Bold</vt:lpstr>
      <vt:lpstr>Arial-Rounded</vt:lpstr>
      <vt:lpstr>Calibri</vt:lpstr>
      <vt:lpstr>HP001 4 hàng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2020-05-04T22:33:34Z</dcterms:created>
  <dcterms:modified xsi:type="dcterms:W3CDTF">2021-04-26T01:50:40Z</dcterms:modified>
</cp:coreProperties>
</file>