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7" r:id="rId2"/>
    <p:sldId id="298" r:id="rId3"/>
    <p:sldId id="299" r:id="rId4"/>
    <p:sldId id="284" r:id="rId5"/>
    <p:sldId id="302" r:id="rId6"/>
    <p:sldId id="300" r:id="rId7"/>
    <p:sldId id="303" r:id="rId8"/>
    <p:sldId id="285" r:id="rId9"/>
    <p:sldId id="301" r:id="rId10"/>
    <p:sldId id="305" r:id="rId11"/>
    <p:sldId id="278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A5C6"/>
    <a:srgbClr val="99CCFF"/>
    <a:srgbClr val="CC0066"/>
    <a:srgbClr val="99FF66"/>
    <a:srgbClr val="0033CC"/>
    <a:srgbClr val="FFFFFF"/>
    <a:srgbClr val="00FF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0" autoAdjust="0"/>
    <p:restoredTop sz="94434" autoAdjust="0"/>
  </p:normalViewPr>
  <p:slideViewPr>
    <p:cSldViewPr>
      <p:cViewPr varScale="1">
        <p:scale>
          <a:sx n="98" d="100"/>
          <a:sy n="98" d="100"/>
        </p:scale>
        <p:origin x="51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42A68-3E4B-43D1-82C1-BC1FC0BF6417}" type="datetimeFigureOut">
              <a:rPr lang="en-US" smtClean="0"/>
              <a:t>27/7/2021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BFBA4-2432-4764-A31E-7A29734F2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86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0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39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37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C9E20-9F47-4F51-884F-AD10BE9068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4541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7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61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7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74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009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7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8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69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-81643"/>
            <a:ext cx="7924800" cy="5225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0" y="3097823"/>
            <a:ext cx="2152480" cy="2038350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130003" y="514350"/>
            <a:ext cx="2438400" cy="2362200"/>
          </a:xfrm>
          <a:prstGeom prst="cloudCallout">
            <a:avLst>
              <a:gd name="adj1" fmla="val -16795"/>
              <a:gd name="adj2" fmla="val 72029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54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32148"/>
            <a:ext cx="89916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96533" y="3291338"/>
            <a:ext cx="6498431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alt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3" name="Rectangle 11"/>
          <p:cNvSpPr>
            <a:spLocks noChangeArrowheads="1"/>
          </p:cNvSpPr>
          <p:nvPr/>
        </p:nvSpPr>
        <p:spPr bwMode="auto">
          <a:xfrm>
            <a:off x="1143001" y="-150041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pic>
        <p:nvPicPr>
          <p:cNvPr id="11274" name="Picture 4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56" y="3377653"/>
            <a:ext cx="1863044" cy="1115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425320"/>
            <a:ext cx="3701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024" y="948540"/>
            <a:ext cx="73914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1,3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qua.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781" y="3099219"/>
            <a:ext cx="2381297" cy="173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7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56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6018" y="639084"/>
            <a:ext cx="785939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7.12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7.16 (SGK/39) </a:t>
            </a: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31.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7" name="Picture 25" descr="2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39084"/>
            <a:ext cx="1482436" cy="98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11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235869" y="3771900"/>
            <a:ext cx="6743700" cy="1061829"/>
          </a:xfrm>
          <a:prstGeom prst="rect">
            <a:avLst/>
          </a:prstGeom>
          <a:solidFill>
            <a:srgbClr val="FF00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 dirty="0">
                <a:solidFill>
                  <a:srgbClr val="FFFF00"/>
                </a:solidFill>
              </a:rPr>
              <a:t> -</a:t>
            </a:r>
            <a:r>
              <a:rPr lang="en-US" altLang="en-US" sz="2100" dirty="0" err="1">
                <a:solidFill>
                  <a:srgbClr val="FFFF00"/>
                </a:solidFill>
              </a:rPr>
              <a:t>Mặt</a:t>
            </a:r>
            <a:r>
              <a:rPr lang="en-US" altLang="en-US" sz="2100" dirty="0">
                <a:solidFill>
                  <a:srgbClr val="FFFF00"/>
                </a:solidFill>
              </a:rPr>
              <a:t> </a:t>
            </a:r>
            <a:r>
              <a:rPr lang="en-US" altLang="en-US" sz="2100" dirty="0" err="1">
                <a:solidFill>
                  <a:srgbClr val="FFFF00"/>
                </a:solidFill>
              </a:rPr>
              <a:t>Trăng</a:t>
            </a:r>
            <a:r>
              <a:rPr lang="en-US" altLang="en-US" sz="2100" dirty="0">
                <a:solidFill>
                  <a:srgbClr val="FFFF00"/>
                </a:solidFill>
              </a:rPr>
              <a:t> </a:t>
            </a:r>
            <a:r>
              <a:rPr lang="en-US" altLang="en-US" sz="2100" dirty="0" err="1">
                <a:solidFill>
                  <a:srgbClr val="FFFF00"/>
                </a:solidFill>
              </a:rPr>
              <a:t>cách</a:t>
            </a:r>
            <a:r>
              <a:rPr lang="en-US" altLang="en-US" sz="2100" dirty="0">
                <a:solidFill>
                  <a:srgbClr val="FFFF00"/>
                </a:solidFill>
              </a:rPr>
              <a:t> </a:t>
            </a:r>
            <a:r>
              <a:rPr lang="en-US" altLang="en-US" sz="2100" dirty="0" err="1">
                <a:solidFill>
                  <a:srgbClr val="FFFF00"/>
                </a:solidFill>
              </a:rPr>
              <a:t>Trái</a:t>
            </a:r>
            <a:r>
              <a:rPr lang="en-US" altLang="en-US" sz="2100" dirty="0">
                <a:solidFill>
                  <a:srgbClr val="FFFF00"/>
                </a:solidFill>
              </a:rPr>
              <a:t> </a:t>
            </a:r>
            <a:r>
              <a:rPr lang="en-US" altLang="en-US" sz="2100" dirty="0" err="1">
                <a:solidFill>
                  <a:srgbClr val="FFFF00"/>
                </a:solidFill>
              </a:rPr>
              <a:t>Đất</a:t>
            </a:r>
            <a:r>
              <a:rPr lang="en-US" altLang="en-US" sz="2100" dirty="0">
                <a:solidFill>
                  <a:srgbClr val="FFFF00"/>
                </a:solidFill>
              </a:rPr>
              <a:t> </a:t>
            </a:r>
            <a:r>
              <a:rPr lang="en-US" altLang="en-US" sz="2100" b="1" u="sng" dirty="0" err="1">
                <a:solidFill>
                  <a:srgbClr val="FFFF00"/>
                </a:solidFill>
              </a:rPr>
              <a:t>khoảng</a:t>
            </a:r>
            <a:r>
              <a:rPr lang="en-US" altLang="en-US" sz="2100" b="1" u="sng" dirty="0">
                <a:solidFill>
                  <a:srgbClr val="FFFF00"/>
                </a:solidFill>
              </a:rPr>
              <a:t> 400 </a:t>
            </a:r>
            <a:r>
              <a:rPr lang="en-US" altLang="en-US" sz="2100" b="1" u="sng" dirty="0" err="1">
                <a:solidFill>
                  <a:srgbClr val="FFFF00"/>
                </a:solidFill>
              </a:rPr>
              <a:t>nghìn</a:t>
            </a:r>
            <a:r>
              <a:rPr lang="en-US" altLang="en-US" sz="2100" dirty="0">
                <a:solidFill>
                  <a:srgbClr val="FFFF00"/>
                </a:solidFill>
              </a:rPr>
              <a:t> </a:t>
            </a:r>
            <a:r>
              <a:rPr lang="en-US" altLang="en-US" sz="2100" dirty="0" err="1">
                <a:solidFill>
                  <a:srgbClr val="FFFF00"/>
                </a:solidFill>
              </a:rPr>
              <a:t>kilômét</a:t>
            </a:r>
            <a:endParaRPr lang="en-US" altLang="en-US" sz="2100" dirty="0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sz="2100" dirty="0">
                <a:solidFill>
                  <a:srgbClr val="FFFF00"/>
                </a:solidFill>
              </a:rPr>
              <a:t> -</a:t>
            </a:r>
            <a:r>
              <a:rPr lang="en-US" altLang="en-US" sz="2100" dirty="0" err="1">
                <a:solidFill>
                  <a:srgbClr val="FFFF00"/>
                </a:solidFill>
              </a:rPr>
              <a:t>Diện</a:t>
            </a:r>
            <a:r>
              <a:rPr lang="en-US" altLang="en-US" sz="2100" dirty="0">
                <a:solidFill>
                  <a:srgbClr val="FFFF00"/>
                </a:solidFill>
              </a:rPr>
              <a:t> </a:t>
            </a:r>
            <a:r>
              <a:rPr lang="en-US" altLang="en-US" sz="2100" dirty="0" err="1">
                <a:solidFill>
                  <a:srgbClr val="FFFF00"/>
                </a:solidFill>
              </a:rPr>
              <a:t>tích</a:t>
            </a:r>
            <a:r>
              <a:rPr lang="en-US" altLang="en-US" sz="2100" dirty="0">
                <a:solidFill>
                  <a:srgbClr val="FFFF00"/>
                </a:solidFill>
              </a:rPr>
              <a:t> </a:t>
            </a:r>
            <a:r>
              <a:rPr lang="en-US" altLang="en-US" sz="2100" dirty="0" err="1">
                <a:solidFill>
                  <a:srgbClr val="FFFF00"/>
                </a:solidFill>
              </a:rPr>
              <a:t>bề</a:t>
            </a:r>
            <a:r>
              <a:rPr lang="en-US" altLang="en-US" sz="2100" dirty="0">
                <a:solidFill>
                  <a:srgbClr val="FFFF00"/>
                </a:solidFill>
              </a:rPr>
              <a:t> </a:t>
            </a:r>
            <a:r>
              <a:rPr lang="en-US" altLang="en-US" sz="2100" dirty="0" err="1">
                <a:solidFill>
                  <a:srgbClr val="FFFF00"/>
                </a:solidFill>
              </a:rPr>
              <a:t>mặt</a:t>
            </a:r>
            <a:r>
              <a:rPr lang="en-US" altLang="en-US" sz="2100" dirty="0">
                <a:solidFill>
                  <a:srgbClr val="FFFF00"/>
                </a:solidFill>
              </a:rPr>
              <a:t> </a:t>
            </a:r>
            <a:r>
              <a:rPr lang="en-US" altLang="en-US" sz="2100" dirty="0" err="1">
                <a:solidFill>
                  <a:srgbClr val="FFFF00"/>
                </a:solidFill>
              </a:rPr>
              <a:t>Trái</a:t>
            </a:r>
            <a:r>
              <a:rPr lang="en-US" altLang="en-US" sz="2100" dirty="0">
                <a:solidFill>
                  <a:srgbClr val="FFFF00"/>
                </a:solidFill>
              </a:rPr>
              <a:t> </a:t>
            </a:r>
            <a:r>
              <a:rPr lang="en-US" altLang="en-US" sz="2100" dirty="0" err="1">
                <a:solidFill>
                  <a:srgbClr val="FFFF00"/>
                </a:solidFill>
              </a:rPr>
              <a:t>Đất</a:t>
            </a:r>
            <a:r>
              <a:rPr lang="en-US" altLang="en-US" sz="2100" dirty="0">
                <a:solidFill>
                  <a:srgbClr val="FFFF00"/>
                </a:solidFill>
              </a:rPr>
              <a:t> </a:t>
            </a:r>
            <a:r>
              <a:rPr lang="en-US" altLang="en-US" sz="2100" b="1" u="sng" dirty="0" err="1">
                <a:solidFill>
                  <a:srgbClr val="FFFF00"/>
                </a:solidFill>
              </a:rPr>
              <a:t>khoảng</a:t>
            </a:r>
            <a:r>
              <a:rPr lang="en-US" altLang="en-US" sz="2100" b="1" u="sng" dirty="0">
                <a:solidFill>
                  <a:srgbClr val="FFFF00"/>
                </a:solidFill>
              </a:rPr>
              <a:t> 510,2 </a:t>
            </a:r>
            <a:r>
              <a:rPr lang="en-US" altLang="en-US" sz="2100" b="1" u="sng" dirty="0" err="1">
                <a:solidFill>
                  <a:srgbClr val="FFFF00"/>
                </a:solidFill>
              </a:rPr>
              <a:t>triệu</a:t>
            </a:r>
            <a:r>
              <a:rPr lang="en-US" altLang="en-US" sz="2100" dirty="0">
                <a:solidFill>
                  <a:srgbClr val="FFFF00"/>
                </a:solidFill>
              </a:rPr>
              <a:t> km</a:t>
            </a:r>
            <a:r>
              <a:rPr lang="en-US" altLang="en-US" sz="2100" baseline="30000" dirty="0">
                <a:solidFill>
                  <a:srgbClr val="FFFF00"/>
                </a:solidFill>
              </a:rPr>
              <a:t>2</a:t>
            </a:r>
            <a:endParaRPr lang="en-US" altLang="en-US" sz="2100" dirty="0">
              <a:solidFill>
                <a:srgbClr val="FFFF00"/>
              </a:solidFill>
            </a:endParaRPr>
          </a:p>
          <a:p>
            <a:pPr eaLnBrk="1" hangingPunct="1"/>
            <a:endParaRPr lang="en-US" altLang="en-US" sz="21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89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6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708074" y="361816"/>
            <a:ext cx="2035126" cy="990600"/>
          </a:xfrm>
          <a:prstGeom prst="wedgeEllipseCallout">
            <a:avLst>
              <a:gd name="adj1" fmla="val 51751"/>
              <a:gd name="adj2" fmla="val 12799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khoảng 6kg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6248400" y="447245"/>
            <a:ext cx="2060327" cy="826630"/>
          </a:xfrm>
          <a:prstGeom prst="wedgeEllipseCallout">
            <a:avLst>
              <a:gd name="adj1" fmla="val -28177"/>
              <a:gd name="adj2" fmla="val 17468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5 kg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234362"/>
            <a:ext cx="6019800" cy="29100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1046071"/>
            <a:ext cx="7818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kg hay 7 kg?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476684"/>
            <a:ext cx="11673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kg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07080" y="875362"/>
            <a:ext cx="55050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kg hay 5 kg?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67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10" grpId="0"/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0"/>
            <a:ext cx="9144000" cy="514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524000" y="180975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30. LÀM TRÒN VÀ ƯỚC LƯỢNG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65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1" y="-32148"/>
            <a:ext cx="89916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5800" y="438150"/>
            <a:ext cx="6498431" cy="283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àm</a:t>
            </a:r>
            <a:r>
              <a:rPr lang="en-US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3" name="Rectangle 11"/>
          <p:cNvSpPr>
            <a:spLocks noChangeArrowheads="1"/>
          </p:cNvSpPr>
          <p:nvPr/>
        </p:nvSpPr>
        <p:spPr bwMode="auto">
          <a:xfrm>
            <a:off x="1143001" y="-150041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pic>
        <p:nvPicPr>
          <p:cNvPr id="11274" name="Picture 4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51347"/>
            <a:ext cx="2151460" cy="128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38200" y="3262939"/>
            <a:ext cx="7839075" cy="204796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None/>
            </a:pP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</a:rPr>
              <a:t>a)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None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b)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endParaRPr lang="en-US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None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c)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1524000" y="2924615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400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1  </a:t>
            </a:r>
            <a:r>
              <a:rPr lang="en-US" altLang="en-US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2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736,3826</a:t>
            </a:r>
            <a:endParaRPr lang="en-US" altLang="en-US" sz="20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79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9" descr="B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2" y="-3810"/>
            <a:ext cx="955463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75229" y="1063229"/>
            <a:ext cx="4499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ƯỚC LÀM TRÒN SỐ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1549814"/>
            <a:ext cx="835600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ta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+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+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+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+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54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Content Placeholder 2" descr="hoadon.jpg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0"/>
            <a:ext cx="6858000" cy="5049441"/>
          </a:xfrm>
        </p:spPr>
      </p:pic>
      <p:sp>
        <p:nvSpPr>
          <p:cNvPr id="4" name="Rectangular Callout 3"/>
          <p:cNvSpPr/>
          <p:nvPr/>
        </p:nvSpPr>
        <p:spPr>
          <a:xfrm>
            <a:off x="5657850" y="114300"/>
            <a:ext cx="2343150" cy="1657350"/>
          </a:xfrm>
          <a:prstGeom prst="wedgeRectCallout">
            <a:avLst>
              <a:gd name="adj1" fmla="val -46914"/>
              <a:gd name="adj2" fmla="val 206475"/>
            </a:avLst>
          </a:prstGeom>
          <a:solidFill>
            <a:srgbClr val="00B0F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tròn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70.000</a:t>
            </a:r>
          </a:p>
        </p:txBody>
      </p:sp>
    </p:spTree>
    <p:extLst>
      <p:ext uri="{BB962C8B-B14F-4D97-AF65-F5344CB8AC3E}">
        <p14:creationId xmlns:p14="http://schemas.microsoft.com/office/powerpoint/2010/main" val="415433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-171450"/>
            <a:ext cx="9677400" cy="55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8"/>
          <p:cNvSpPr txBox="1">
            <a:spLocks noChangeArrowheads="1"/>
          </p:cNvSpPr>
          <p:nvPr/>
        </p:nvSpPr>
        <p:spPr bwMode="auto">
          <a:xfrm>
            <a:off x="1744540" y="2923475"/>
            <a:ext cx="5943600" cy="140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25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2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22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2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402" y="3079837"/>
            <a:ext cx="1175147" cy="118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905636" y="3333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21020" y="2145866"/>
            <a:ext cx="66865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alt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– ” </a:t>
            </a:r>
            <a:r>
              <a:rPr lang="en-US" alt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altLang="en-US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01666" y="514237"/>
            <a:ext cx="62293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79,13651; 99,999; - 10,349 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alt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altLang="en-US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33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enu kem bingsu cực hot đến từ Hàn Quốc - tất cả menu bingsu cần thiế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98" t="25268" r="-1"/>
          <a:stretch/>
        </p:blipFill>
        <p:spPr bwMode="auto">
          <a:xfrm>
            <a:off x="6183053" y="45507"/>
            <a:ext cx="2518813" cy="270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4" t="8519" r="48149" b="67778"/>
          <a:stretch/>
        </p:blipFill>
        <p:spPr>
          <a:xfrm>
            <a:off x="-23446" y="10258"/>
            <a:ext cx="4007644" cy="2914650"/>
          </a:xfrm>
          <a:prstGeom prst="rect">
            <a:avLst/>
          </a:prstGeom>
        </p:spPr>
      </p:pic>
      <p:pic>
        <p:nvPicPr>
          <p:cNvPr id="1030" name="Picture 6" descr="Ảnh Động Powerpoint Đẹp ❤️ Tải 777+ Hình Động PPT Cut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770" y="2419350"/>
            <a:ext cx="2479430" cy="201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10"/>
          <p:cNvSpPr/>
          <p:nvPr/>
        </p:nvSpPr>
        <p:spPr>
          <a:xfrm>
            <a:off x="424550" y="2917581"/>
            <a:ext cx="2887220" cy="1711569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130000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3665979" y="1507961"/>
            <a:ext cx="1981200" cy="990600"/>
          </a:xfrm>
          <a:prstGeom prst="leftArrow">
            <a:avLst>
              <a:gd name="adj1" fmla="val 68935"/>
              <a:gd name="adj2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112600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6172198" y="2924908"/>
            <a:ext cx="2667002" cy="2041239"/>
          </a:xfrm>
          <a:prstGeom prst="cloudCallout">
            <a:avLst>
              <a:gd name="adj1" fmla="val -77638"/>
              <a:gd name="adj2" fmla="val -4439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71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430</Words>
  <PresentationFormat>On-screen Show (16:9)</PresentationFormat>
  <Paragraphs>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VnTeach.Com;</dc:title>
  <dc:creator>VnTeach.Com</dc:creator>
  <cp:keywords>VnTeach.Com</cp:keywords>
  <dcterms:created xsi:type="dcterms:W3CDTF">2018-03-26T15:53:56Z</dcterms:created>
  <dcterms:modified xsi:type="dcterms:W3CDTF">2021-07-27T16:16:36Z</dcterms:modified>
</cp:coreProperties>
</file>