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0"/>
  </p:notesMasterIdLst>
  <p:sldIdLst>
    <p:sldId id="2965" r:id="rId2"/>
    <p:sldId id="3079" r:id="rId3"/>
    <p:sldId id="3080" r:id="rId4"/>
    <p:sldId id="3082" r:id="rId5"/>
    <p:sldId id="3083" r:id="rId6"/>
    <p:sldId id="3085" r:id="rId7"/>
    <p:sldId id="2944" r:id="rId8"/>
    <p:sldId id="28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05/08/2022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52108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507027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xmlns="" id="{B550C177-7C67-4A61-9BED-D9462332A4E3}"/>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E0E6A3E6-3C14-4474-A78A-03C74DD7CF1D}"/>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1.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xmlns=""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xmlns=""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71364" y="321232"/>
            <a:ext cx="1664763" cy="1512215"/>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xmlns="" id="{51158C0F-91EC-40AE-8532-8ECFFAF5A3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7840" y="833616"/>
            <a:ext cx="9364268" cy="1999661"/>
          </a:xfrm>
          <a:prstGeom prst="rect">
            <a:avLst/>
          </a:prstGeom>
        </p:spPr>
      </p:pic>
      <p:pic>
        <p:nvPicPr>
          <p:cNvPr id="8" name="Picture 7">
            <a:extLst>
              <a:ext uri="{FF2B5EF4-FFF2-40B4-BE49-F238E27FC236}">
                <a16:creationId xmlns:a16="http://schemas.microsoft.com/office/drawing/2014/main" xmlns="" id="{D3035618-4861-43D8-B128-7D85CB5E5450}"/>
              </a:ext>
            </a:extLst>
          </p:cNvPr>
          <p:cNvPicPr>
            <a:picLocks noChangeAspect="1"/>
          </p:cNvPicPr>
          <p:nvPr/>
        </p:nvPicPr>
        <p:blipFill>
          <a:blip r:embed="rId9"/>
          <a:stretch>
            <a:fillRect/>
          </a:stretch>
        </p:blipFill>
        <p:spPr>
          <a:xfrm>
            <a:off x="0" y="192093"/>
            <a:ext cx="1735904" cy="548770"/>
          </a:xfrm>
          <a:prstGeom prst="rect">
            <a:avLst/>
          </a:prstGeom>
        </p:spPr>
      </p:pic>
      <p:pic>
        <p:nvPicPr>
          <p:cNvPr id="9" name="Picture 8">
            <a:extLst>
              <a:ext uri="{FF2B5EF4-FFF2-40B4-BE49-F238E27FC236}">
                <a16:creationId xmlns:a16="http://schemas.microsoft.com/office/drawing/2014/main" xmlns="" id="{A45842CD-DFCB-415A-BB1D-520402C2925A}"/>
              </a:ext>
            </a:extLst>
          </p:cNvPr>
          <p:cNvPicPr>
            <a:picLocks noChangeAspect="1"/>
          </p:cNvPicPr>
          <p:nvPr/>
        </p:nvPicPr>
        <p:blipFill>
          <a:blip r:embed="rId10"/>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1888665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E567E2E3-81A3-474B-9899-B5B6FFDF583B}"/>
              </a:ext>
            </a:extLst>
          </p:cNvPr>
          <p:cNvSpPr/>
          <p:nvPr/>
        </p:nvSpPr>
        <p:spPr>
          <a:xfrm>
            <a:off x="4127030" y="393986"/>
            <a:ext cx="7086573" cy="2585323"/>
          </a:xfrm>
          <a:prstGeom prst="rect">
            <a:avLst/>
          </a:prstGeom>
        </p:spPr>
        <p:txBody>
          <a:bodyPr wrap="square">
            <a:spAutoFit/>
          </a:bodyPr>
          <a:lstStyle/>
          <a:p>
            <a:pPr algn="just" defTabSz="342900">
              <a:lnSpc>
                <a:spcPct val="135000"/>
              </a:lnSpc>
            </a:pPr>
            <a:r>
              <a:rPr lang="vi-VN" sz="2000" b="1" dirty="0">
                <a:latin typeface="UTM Avo" panose="02040603050506020204" pitchFamily="18" charset="0"/>
                <a:cs typeface="Times New Roman" panose="02020603050405020304" pitchFamily="18" charset="0"/>
              </a:rPr>
              <a:t>Minh:</a:t>
            </a:r>
            <a:r>
              <a:rPr lang="vi-VN" sz="2000" dirty="0">
                <a:latin typeface="UTM Avo" panose="02040603050506020204" pitchFamily="18" charset="0"/>
                <a:cs typeface="Times New Roman" panose="02020603050405020304" pitchFamily="18" charset="0"/>
              </a:rPr>
              <a:t> Các bạn ơi, nhà trường có thông báo về phong trào trồng cây, trồng hoa </a:t>
            </a:r>
            <a:r>
              <a:rPr lang="en-US" sz="2000" dirty="0" err="1">
                <a:latin typeface="UTM Avo" panose="02040603050506020204" pitchFamily="18" charset="0"/>
                <a:cs typeface="Times New Roman" panose="02020603050405020304" pitchFamily="18" charset="0"/>
              </a:rPr>
              <a:t>vì</a:t>
            </a:r>
            <a:r>
              <a:rPr lang="vi-VN" sz="2000" dirty="0">
                <a:latin typeface="UTM Avo" panose="02040603050506020204" pitchFamily="18" charset="0"/>
                <a:cs typeface="Times New Roman" panose="02020603050405020304" pitchFamily="18" charset="0"/>
              </a:rPr>
              <a:t> môi trường. Nhóm mình sẽ xây dựng bài trình chiếu để thuyết minh trước cả lớp về kế hoạch trồng hoa</a:t>
            </a:r>
            <a:r>
              <a:rPr lang="en-US" sz="2000" dirty="0">
                <a:latin typeface="UTM Avo" panose="02040603050506020204" pitchFamily="18" charset="0"/>
                <a:cs typeface="Times New Roman" panose="02020603050405020304" pitchFamily="18" charset="0"/>
              </a:rPr>
              <a:t>.</a:t>
            </a:r>
          </a:p>
          <a:p>
            <a:pPr algn="just" defTabSz="342900">
              <a:lnSpc>
                <a:spcPct val="135000"/>
              </a:lnSpc>
            </a:pPr>
            <a:r>
              <a:rPr lang="vi-VN" sz="2000" b="1" dirty="0">
                <a:latin typeface="UTM Avo" panose="02040603050506020204" pitchFamily="18" charset="0"/>
                <a:cs typeface="Times New Roman" panose="02020603050405020304" pitchFamily="18" charset="0"/>
              </a:rPr>
              <a:t>An: </a:t>
            </a:r>
            <a:r>
              <a:rPr lang="vi-VN" sz="2000" dirty="0">
                <a:latin typeface="UTM Avo" panose="02040603050506020204" pitchFamily="18" charset="0"/>
                <a:cs typeface="Times New Roman" panose="02020603050405020304" pitchFamily="18" charset="0"/>
              </a:rPr>
              <a:t>Để xây dựng bài trình chiếu, chúng ta cần dựa trên thông báo của nhà trường và kế hoạch của lớp mình.</a:t>
            </a:r>
          </a:p>
          <a:p>
            <a:pPr algn="just" defTabSz="342900">
              <a:lnSpc>
                <a:spcPct val="135000"/>
              </a:lnSpc>
            </a:pPr>
            <a:r>
              <a:rPr lang="vi-VN" sz="2000" b="1" dirty="0">
                <a:latin typeface="UTM Avo" panose="02040603050506020204" pitchFamily="18" charset="0"/>
                <a:cs typeface="Times New Roman" panose="02020603050405020304" pitchFamily="18" charset="0"/>
              </a:rPr>
              <a:t>Khoa:</a:t>
            </a:r>
            <a:r>
              <a:rPr lang="vi-VN" sz="2000" dirty="0">
                <a:latin typeface="UTM Avo" panose="02040603050506020204" pitchFamily="18" charset="0"/>
                <a:cs typeface="Times New Roman" panose="02020603050405020304" pitchFamily="18" charset="0"/>
              </a:rPr>
              <a:t> Bắt đầu thôi các bạn! </a:t>
            </a:r>
            <a:r>
              <a:rPr lang="en-US" sz="2000" smtClean="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xmlns="" id="{536F184E-D211-4B1E-9509-12841527E311}"/>
              </a:ext>
            </a:extLst>
          </p:cNvPr>
          <p:cNvGrpSpPr/>
          <p:nvPr/>
        </p:nvGrpSpPr>
        <p:grpSpPr>
          <a:xfrm>
            <a:off x="300961" y="493969"/>
            <a:ext cx="3748526" cy="2265071"/>
            <a:chOff x="301091" y="301982"/>
            <a:chExt cx="4134561" cy="2508169"/>
          </a:xfrm>
        </p:grpSpPr>
        <p:pic>
          <p:nvPicPr>
            <p:cNvPr id="7" name="Picture 6">
              <a:extLst>
                <a:ext uri="{FF2B5EF4-FFF2-40B4-BE49-F238E27FC236}">
                  <a16:creationId xmlns:a16="http://schemas.microsoft.com/office/drawing/2014/main" xmlns="" id="{CBDF7708-F478-4D4F-A7BE-CF2B19914E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xmlns="" id="{C0AAC961-EA07-45CE-A60F-44C0C8C01BB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9" name="Rectangle 8">
            <a:extLst>
              <a:ext uri="{FF2B5EF4-FFF2-40B4-BE49-F238E27FC236}">
                <a16:creationId xmlns:a16="http://schemas.microsoft.com/office/drawing/2014/main" xmlns="" id="{560B05EC-9D47-4153-9B4C-89C74F97060A}"/>
              </a:ext>
            </a:extLst>
          </p:cNvPr>
          <p:cNvSpPr/>
          <p:nvPr/>
        </p:nvSpPr>
        <p:spPr>
          <a:xfrm>
            <a:off x="983541" y="1245103"/>
            <a:ext cx="2615017" cy="800284"/>
          </a:xfrm>
          <a:prstGeom prst="rect">
            <a:avLst/>
          </a:prstGeom>
        </p:spPr>
        <p:txBody>
          <a:bodyPr wrap="square">
            <a:spAutoFit/>
          </a:bodyPr>
          <a:lstStyle/>
          <a:p>
            <a:pPr defTabSz="342900">
              <a:lnSpc>
                <a:spcPct val="150000"/>
              </a:lnSpc>
            </a:pPr>
            <a:r>
              <a:rPr lang="en-US" sz="3600" b="1">
                <a:solidFill>
                  <a:srgbClr val="0998D7"/>
                </a:solidFill>
                <a:latin typeface="SVN-SAF" panose="02040603050506020204" pitchFamily="18" charset="0"/>
                <a:cs typeface="Times New Roman" panose="02020603050405020304" pitchFamily="18" charset="0"/>
              </a:rPr>
              <a:t>KHỞI ĐỘNG</a:t>
            </a:r>
            <a:endParaRPr lang="vi-VN" sz="3600" b="1">
              <a:solidFill>
                <a:srgbClr val="0998D7"/>
              </a:solidFill>
              <a:latin typeface="SVN-SAF"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xmlns="" id="{478DA71B-9648-4CBE-A8BE-EAABABD6D9E8}"/>
              </a:ext>
            </a:extLst>
          </p:cNvPr>
          <p:cNvSpPr/>
          <p:nvPr/>
        </p:nvSpPr>
        <p:spPr>
          <a:xfrm>
            <a:off x="859287" y="4586655"/>
            <a:ext cx="5797209" cy="488660"/>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Em hãy đọc đoạn hội thoại trên và cho biết:</a:t>
            </a:r>
            <a:endParaRPr lang="vi-VN" sz="2000">
              <a:latin typeface="UTM Avo" panose="02040603050506020204" pitchFamily="18" charset="0"/>
              <a:cs typeface="Times New Roman" panose="02020603050405020304" pitchFamily="18" charset="0"/>
            </a:endParaRPr>
          </a:p>
        </p:txBody>
      </p:sp>
      <p:grpSp>
        <p:nvGrpSpPr>
          <p:cNvPr id="25" name="Group 24">
            <a:extLst>
              <a:ext uri="{FF2B5EF4-FFF2-40B4-BE49-F238E27FC236}">
                <a16:creationId xmlns:a16="http://schemas.microsoft.com/office/drawing/2014/main" xmlns="" id="{FEF41FF7-C82B-41FF-A4FF-DB9C1D2A30BE}"/>
              </a:ext>
            </a:extLst>
          </p:cNvPr>
          <p:cNvGrpSpPr/>
          <p:nvPr/>
        </p:nvGrpSpPr>
        <p:grpSpPr>
          <a:xfrm>
            <a:off x="579432" y="3642688"/>
            <a:ext cx="10030534" cy="2644998"/>
            <a:chOff x="429493" y="3501611"/>
            <a:chExt cx="10030534" cy="2644998"/>
          </a:xfrm>
        </p:grpSpPr>
        <p:sp>
          <p:nvSpPr>
            <p:cNvPr id="11" name="Rectangle 10">
              <a:extLst>
                <a:ext uri="{FF2B5EF4-FFF2-40B4-BE49-F238E27FC236}">
                  <a16:creationId xmlns:a16="http://schemas.microsoft.com/office/drawing/2014/main" xmlns="" id="{01D24BDA-5254-44E8-A4C1-DE7F2C7335FA}"/>
                </a:ext>
              </a:extLst>
            </p:cNvPr>
            <p:cNvSpPr/>
            <p:nvPr/>
          </p:nvSpPr>
          <p:spPr>
            <a:xfrm>
              <a:off x="3286672" y="3688140"/>
              <a:ext cx="7173355" cy="655885"/>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Công việc cần làm</a:t>
              </a:r>
              <a:endParaRPr lang="vi-VN" sz="2800" b="1">
                <a:solidFill>
                  <a:srgbClr val="7FC354"/>
                </a:solidFill>
                <a:cs typeface="Times New Roman" panose="02020603050405020304" pitchFamily="18" charset="0"/>
              </a:endParaRPr>
            </a:p>
          </p:txBody>
        </p:sp>
        <p:sp>
          <p:nvSpPr>
            <p:cNvPr id="12" name="Rectangle: Rounded Corners 11">
              <a:extLst>
                <a:ext uri="{FF2B5EF4-FFF2-40B4-BE49-F238E27FC236}">
                  <a16:creationId xmlns:a16="http://schemas.microsoft.com/office/drawing/2014/main" xmlns="" id="{292DDA10-A769-495B-84EB-A34BF77320D5}"/>
                </a:ext>
              </a:extLst>
            </p:cNvPr>
            <p:cNvSpPr/>
            <p:nvPr/>
          </p:nvSpPr>
          <p:spPr>
            <a:xfrm>
              <a:off x="429494" y="3638440"/>
              <a:ext cx="7591070" cy="2508169"/>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xmlns="" id="{2EEA86AC-1BED-406E-B702-F96628E7FFE0}"/>
                </a:ext>
              </a:extLst>
            </p:cNvPr>
            <p:cNvGrpSpPr/>
            <p:nvPr/>
          </p:nvGrpSpPr>
          <p:grpSpPr>
            <a:xfrm>
              <a:off x="429493" y="3501611"/>
              <a:ext cx="2898644" cy="880803"/>
              <a:chOff x="522612" y="900102"/>
              <a:chExt cx="2898644" cy="880803"/>
            </a:xfrm>
          </p:grpSpPr>
          <p:grpSp>
            <p:nvGrpSpPr>
              <p:cNvPr id="16" name="Group 15">
                <a:extLst>
                  <a:ext uri="{FF2B5EF4-FFF2-40B4-BE49-F238E27FC236}">
                    <a16:creationId xmlns:a16="http://schemas.microsoft.com/office/drawing/2014/main" xmlns="" id="{00A35ECC-AA3C-4790-81F4-7CACC9E785BC}"/>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xmlns="" id="{B2132E5D-8190-4E25-B809-18E8199D659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xmlns="" id="{EA4F7613-FAF7-41CF-925D-8846354E0441}"/>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xmlns="" id="{C0BDA9D2-82DF-4390-8C3F-69BFC8EEC167}"/>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xmlns="" id="{1D6DE92E-7F51-48AC-B0BD-476D7B91D01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xmlns="" id="{991B1FDF-3CA6-4033-8D8A-6E21A60769C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xmlns="" id="{90D77A4C-D662-42F0-83AB-6EDAA27F8989}"/>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15" name="Rectangle 14">
            <a:extLst>
              <a:ext uri="{FF2B5EF4-FFF2-40B4-BE49-F238E27FC236}">
                <a16:creationId xmlns:a16="http://schemas.microsoft.com/office/drawing/2014/main" xmlns="" id="{560BF4A5-7ED1-4A6D-A75C-208AF48DE447}"/>
              </a:ext>
            </a:extLst>
          </p:cNvPr>
          <p:cNvSpPr/>
          <p:nvPr/>
        </p:nvSpPr>
        <p:spPr>
          <a:xfrm>
            <a:off x="892999" y="5068494"/>
            <a:ext cx="7056683" cy="488660"/>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en-US" sz="2000">
                <a:latin typeface="UTM Avo" panose="02040603050506020204" pitchFamily="18" charset="0"/>
                <a:cs typeface="Times New Roman" panose="02020603050405020304" pitchFamily="18" charset="0"/>
              </a:rPr>
              <a:t>Ba bạn An, Minh, Khoa cần tạo ra sản phẩm gì?</a:t>
            </a:r>
            <a:endParaRPr lang="vi-VN" sz="2000">
              <a:latin typeface="UTM Avo" panose="020406030505060202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xmlns="" id="{040B68B9-71DC-4015-BA7E-628D40510798}"/>
              </a:ext>
            </a:extLst>
          </p:cNvPr>
          <p:cNvPicPr>
            <a:picLocks noChangeAspect="1"/>
          </p:cNvPicPr>
          <p:nvPr/>
        </p:nvPicPr>
        <p:blipFill rotWithShape="1">
          <a:blip r:embed="rId8">
            <a:extLst>
              <a:ext uri="{28A0092B-C50C-407E-A947-70E740481C1C}">
                <a14:useLocalDpi xmlns:a14="http://schemas.microsoft.com/office/drawing/2010/main" val="0"/>
              </a:ext>
            </a:extLst>
          </a:blip>
          <a:srcRect b="11861"/>
          <a:stretch/>
        </p:blipFill>
        <p:spPr>
          <a:xfrm>
            <a:off x="8511929" y="3429000"/>
            <a:ext cx="3107814" cy="2955594"/>
          </a:xfrm>
          <a:prstGeom prst="rect">
            <a:avLst/>
          </a:prstGeom>
        </p:spPr>
      </p:pic>
      <p:sp>
        <p:nvSpPr>
          <p:cNvPr id="24" name="Rectangle 23">
            <a:extLst>
              <a:ext uri="{FF2B5EF4-FFF2-40B4-BE49-F238E27FC236}">
                <a16:creationId xmlns:a16="http://schemas.microsoft.com/office/drawing/2014/main" xmlns="" id="{9C2CD580-5177-4059-B309-AFD229D06909}"/>
              </a:ext>
            </a:extLst>
          </p:cNvPr>
          <p:cNvSpPr/>
          <p:nvPr/>
        </p:nvSpPr>
        <p:spPr>
          <a:xfrm>
            <a:off x="892999" y="5555279"/>
            <a:ext cx="7056683"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a:t>
            </a:r>
            <a:r>
              <a:rPr lang="en-US" sz="2000">
                <a:latin typeface="UTM Avo" panose="02040603050506020204" pitchFamily="18" charset="0"/>
                <a:cs typeface="Times New Roman" panose="02020603050405020304" pitchFamily="18" charset="0"/>
              </a:rPr>
              <a:t> Các bạn dựa vào những gì để tạo ra sản phẩm đó?</a:t>
            </a:r>
          </a:p>
        </p:txBody>
      </p:sp>
    </p:spTree>
    <p:extLst>
      <p:ext uri="{BB962C8B-B14F-4D97-AF65-F5344CB8AC3E}">
        <p14:creationId xmlns:p14="http://schemas.microsoft.com/office/powerpoint/2010/main" val="36643333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3.54167E-6 3.7037E-6 L -3.54167E-6 -0.07223 " pathEditMode="relative" rAng="0" ptsTypes="AA">
                                      <p:cBhvr>
                                        <p:cTn id="13" dur="250" accel="50000" decel="50000" autoRev="1" fill="hold">
                                          <p:stCondLst>
                                            <p:cond delay="0"/>
                                          </p:stCondLst>
                                        </p:cTn>
                                        <p:tgtEl>
                                          <p:spTgt spid="9"/>
                                        </p:tgtEl>
                                        <p:attrNameLst>
                                          <p:attrName>ppt_x</p:attrName>
                                          <p:attrName>ppt_y</p:attrName>
                                        </p:attrNameLst>
                                      </p:cBhvr>
                                      <p:rCtr x="0" y="-3611"/>
                                    </p:animMotion>
                                    <p:animRot by="1500000">
                                      <p:cBhvr>
                                        <p:cTn id="14" dur="125" fill="hold">
                                          <p:stCondLst>
                                            <p:cond delay="0"/>
                                          </p:stCondLst>
                                        </p:cTn>
                                        <p:tgtEl>
                                          <p:spTgt spid="9"/>
                                        </p:tgtEl>
                                        <p:attrNameLst>
                                          <p:attrName>r</p:attrName>
                                        </p:attrNameLst>
                                      </p:cBhvr>
                                    </p:animRot>
                                    <p:animRot by="-1500000">
                                      <p:cBhvr>
                                        <p:cTn id="15" dur="125" fill="hold">
                                          <p:stCondLst>
                                            <p:cond delay="125"/>
                                          </p:stCondLst>
                                        </p:cTn>
                                        <p:tgtEl>
                                          <p:spTgt spid="9"/>
                                        </p:tgtEl>
                                        <p:attrNameLst>
                                          <p:attrName>r</p:attrName>
                                        </p:attrNameLst>
                                      </p:cBhvr>
                                    </p:animRot>
                                    <p:animRot by="-1500000">
                                      <p:cBhvr>
                                        <p:cTn id="16" dur="125" fill="hold">
                                          <p:stCondLst>
                                            <p:cond delay="250"/>
                                          </p:stCondLst>
                                        </p:cTn>
                                        <p:tgtEl>
                                          <p:spTgt spid="9"/>
                                        </p:tgtEl>
                                        <p:attrNameLst>
                                          <p:attrName>r</p:attrName>
                                        </p:attrNameLst>
                                      </p:cBhvr>
                                    </p:animRot>
                                    <p:animRot by="1500000">
                                      <p:cBhvr>
                                        <p:cTn id="17" dur="125" fill="hold">
                                          <p:stCondLst>
                                            <p:cond delay="375"/>
                                          </p:stCondLst>
                                        </p:cTn>
                                        <p:tgtEl>
                                          <p:spTgt spid="9"/>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3"/>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1000" fill="hold"/>
                                        <p:tgtEl>
                                          <p:spTgt spid="23"/>
                                        </p:tgtEl>
                                        <p:attrNameLst>
                                          <p:attrName>ppt_w</p:attrName>
                                        </p:attrNameLst>
                                      </p:cBhvr>
                                      <p:tavLst>
                                        <p:tav tm="0">
                                          <p:val>
                                            <p:strVal val="#ppt_w+.3"/>
                                          </p:val>
                                        </p:tav>
                                        <p:tav tm="100000">
                                          <p:val>
                                            <p:strVal val="#ppt_w"/>
                                          </p:val>
                                        </p:tav>
                                      </p:tavLst>
                                    </p:anim>
                                    <p:anim calcmode="lin" valueType="num">
                                      <p:cBhvr>
                                        <p:cTn id="28" dur="1000" fill="hold"/>
                                        <p:tgtEl>
                                          <p:spTgt spid="23"/>
                                        </p:tgtEl>
                                        <p:attrNameLst>
                                          <p:attrName>ppt_h</p:attrName>
                                        </p:attrNameLst>
                                      </p:cBhvr>
                                      <p:tavLst>
                                        <p:tav tm="0">
                                          <p:val>
                                            <p:strVal val="#ppt_h"/>
                                          </p:val>
                                        </p:tav>
                                        <p:tav tm="100000">
                                          <p:val>
                                            <p:strVal val="#ppt_h"/>
                                          </p:val>
                                        </p:tav>
                                      </p:tavLst>
                                    </p:anim>
                                    <p:animEffect transition="in" filter="fade">
                                      <p:cBhvr>
                                        <p:cTn id="29" dur="1000"/>
                                        <p:tgtEl>
                                          <p:spTgt spid="23"/>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9" grpId="1"/>
      <p:bldP spid="13" grpId="0"/>
      <p:bldP spid="15"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BF05CACA-FC86-4A09-99C8-53DEEE45480F}"/>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CÔNG VIỆC CỦA EM</a:t>
            </a:r>
            <a:endParaRPr lang="vi-VN" sz="2800" b="1">
              <a:solidFill>
                <a:srgbClr val="F03C69"/>
              </a:solidFill>
              <a:cs typeface="Times New Roman" panose="02020603050405020304" pitchFamily="18" charset="0"/>
            </a:endParaRPr>
          </a:p>
        </p:txBody>
      </p:sp>
      <p:sp>
        <p:nvSpPr>
          <p:cNvPr id="4" name="Rectangle 3">
            <a:extLst>
              <a:ext uri="{FF2B5EF4-FFF2-40B4-BE49-F238E27FC236}">
                <a16:creationId xmlns:a16="http://schemas.microsoft.com/office/drawing/2014/main" xmlns="" id="{D81B5F7C-9ABE-4C5A-8A21-496D0559CAD6}"/>
              </a:ext>
            </a:extLst>
          </p:cNvPr>
          <p:cNvSpPr/>
          <p:nvPr/>
        </p:nvSpPr>
        <p:spPr>
          <a:xfrm>
            <a:off x="1315616" y="980284"/>
            <a:ext cx="10121247"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Để thực hiện tốt một việc, trước tiên chúng ta cần xác định những gì</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đã có và kết quả cần đạt được của việc đó là gì. </a:t>
            </a:r>
          </a:p>
        </p:txBody>
      </p:sp>
      <p:pic>
        <p:nvPicPr>
          <p:cNvPr id="5" name="Picture 4">
            <a:extLst>
              <a:ext uri="{FF2B5EF4-FFF2-40B4-BE49-F238E27FC236}">
                <a16:creationId xmlns:a16="http://schemas.microsoft.com/office/drawing/2014/main" xmlns="" id="{3926985C-8AFB-45BE-B465-50CE4EA36B41}"/>
              </a:ext>
            </a:extLst>
          </p:cNvPr>
          <p:cNvPicPr>
            <a:picLocks noChangeAspect="1"/>
          </p:cNvPicPr>
          <p:nvPr/>
        </p:nvPicPr>
        <p:blipFill>
          <a:blip r:embed="rId2"/>
          <a:stretch>
            <a:fillRect/>
          </a:stretch>
        </p:blipFill>
        <p:spPr>
          <a:xfrm>
            <a:off x="581103" y="1082092"/>
            <a:ext cx="734513" cy="653278"/>
          </a:xfrm>
          <a:prstGeom prst="rect">
            <a:avLst/>
          </a:prstGeom>
        </p:spPr>
      </p:pic>
      <p:sp>
        <p:nvSpPr>
          <p:cNvPr id="18" name="Rectangle 17">
            <a:extLst>
              <a:ext uri="{FF2B5EF4-FFF2-40B4-BE49-F238E27FC236}">
                <a16:creationId xmlns:a16="http://schemas.microsoft.com/office/drawing/2014/main" xmlns="" id="{4B02388E-1D19-46FC-B94A-8B15CA6DE51C}"/>
              </a:ext>
            </a:extLst>
          </p:cNvPr>
          <p:cNvSpPr/>
          <p:nvPr/>
        </p:nvSpPr>
        <p:spPr>
          <a:xfrm>
            <a:off x="755136" y="1951625"/>
            <a:ext cx="10681727" cy="2116028"/>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Việc cần làm của nhóm An, Minh, Khoa là xây dựng bài trình chiếu để trình bày Với Cô giáo và các bạn về kế hoạch trồng hoa. Thông báo của nhà trường và</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kế hoạch của lớp là những điều đã cho để các bạn xây dựng bài trình chiếu. Để xây dựng bài trình chiếu, nhóm An, Minh, Khoa cần xác định các việc nhỏ hơn cần thực hiện như sau:</a:t>
            </a:r>
          </a:p>
        </p:txBody>
      </p:sp>
      <p:pic>
        <p:nvPicPr>
          <p:cNvPr id="19" name="Picture 18">
            <a:extLst>
              <a:ext uri="{FF2B5EF4-FFF2-40B4-BE49-F238E27FC236}">
                <a16:creationId xmlns:a16="http://schemas.microsoft.com/office/drawing/2014/main" xmlns="" id="{7C5FA3BC-10BE-4B92-9FDD-F26904A886B4}"/>
              </a:ext>
            </a:extLst>
          </p:cNvPr>
          <p:cNvPicPr>
            <a:picLocks noChangeAspect="1"/>
          </p:cNvPicPr>
          <p:nvPr/>
        </p:nvPicPr>
        <p:blipFill>
          <a:blip r:embed="rId3"/>
          <a:stretch>
            <a:fillRect/>
          </a:stretch>
        </p:blipFill>
        <p:spPr>
          <a:xfrm>
            <a:off x="2661868" y="4067653"/>
            <a:ext cx="6728562" cy="2497392"/>
          </a:xfrm>
          <a:prstGeom prst="rect">
            <a:avLst/>
          </a:prstGeom>
        </p:spPr>
      </p:pic>
    </p:spTree>
    <p:extLst>
      <p:ext uri="{BB962C8B-B14F-4D97-AF65-F5344CB8AC3E}">
        <p14:creationId xmlns:p14="http://schemas.microsoft.com/office/powerpoint/2010/main" val="3281765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par>
                                <p:cTn id="17" presetID="14"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53" presetClass="entr" presetSubtype="16"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25EE5E3-94FA-4A47-AF51-3DD82905F24F}"/>
              </a:ext>
            </a:extLst>
          </p:cNvPr>
          <p:cNvSpPr/>
          <p:nvPr/>
        </p:nvSpPr>
        <p:spPr>
          <a:xfrm>
            <a:off x="587185" y="468058"/>
            <a:ext cx="5365745" cy="4633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sym typeface="Wingdings 2" panose="05020102010507070707" pitchFamily="18" charset="2"/>
              </a:rPr>
              <a:t></a:t>
            </a: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solidFill>
                  <a:srgbClr val="FF3399"/>
                </a:solidFill>
                <a:latin typeface="UTM Avo" panose="02040603050506020204" pitchFamily="18" charset="0"/>
                <a:cs typeface="Times New Roman" panose="02020603050405020304" pitchFamily="18" charset="0"/>
              </a:rPr>
              <a:t>Việc 1:</a:t>
            </a:r>
            <a:r>
              <a:rPr lang="vi-VN" sz="2000">
                <a:latin typeface="UTM Avo" panose="02040603050506020204" pitchFamily="18" charset="0"/>
                <a:cs typeface="Times New Roman" panose="02020603050405020304" pitchFamily="18" charset="0"/>
              </a:rPr>
              <a:t> Lên ý tưởng</a:t>
            </a:r>
            <a:r>
              <a:rPr lang="en-US" sz="2000">
                <a:latin typeface="UTM Avo" panose="02040603050506020204" pitchFamily="18" charset="0"/>
                <a:cs typeface="Times New Roman" panose="02020603050405020304" pitchFamily="18" charset="0"/>
              </a:rPr>
              <a:t>:</a:t>
            </a:r>
            <a:endParaRPr lang="vi-VN" sz="2000">
              <a:solidFill>
                <a:srgbClr val="0000FF"/>
              </a:solidFill>
              <a:latin typeface="UTM Avo"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xmlns="" id="{704975B8-EF94-4325-9CA0-CC8E59E57C0D}"/>
              </a:ext>
            </a:extLst>
          </p:cNvPr>
          <p:cNvSpPr/>
          <p:nvPr/>
        </p:nvSpPr>
        <p:spPr>
          <a:xfrm>
            <a:off x="587184" y="1006641"/>
            <a:ext cx="3745825" cy="4633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sym typeface="Wingdings 2" panose="05020102010507070707" pitchFamily="18" charset="2"/>
              </a:rPr>
              <a:t></a:t>
            </a: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solidFill>
                  <a:srgbClr val="FF3399"/>
                </a:solidFill>
                <a:latin typeface="UTM Avo" panose="02040603050506020204" pitchFamily="18" charset="0"/>
                <a:cs typeface="Times New Roman" panose="02020603050405020304" pitchFamily="18" charset="0"/>
              </a:rPr>
              <a:t>Việc 2: </a:t>
            </a:r>
            <a:r>
              <a:rPr lang="vi-VN" sz="2000">
                <a:latin typeface="UTM Avo" panose="02040603050506020204" pitchFamily="18" charset="0"/>
                <a:cs typeface="Times New Roman" panose="02020603050405020304" pitchFamily="18" charset="0"/>
              </a:rPr>
              <a:t>Chuẩn bị nội dung</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9F23D268-3799-483A-B699-87FC2EDF7735}"/>
              </a:ext>
            </a:extLst>
          </p:cNvPr>
          <p:cNvPicPr>
            <a:picLocks noChangeAspect="1"/>
          </p:cNvPicPr>
          <p:nvPr/>
        </p:nvPicPr>
        <p:blipFill>
          <a:blip r:embed="rId2"/>
          <a:stretch>
            <a:fillRect/>
          </a:stretch>
        </p:blipFill>
        <p:spPr>
          <a:xfrm>
            <a:off x="7065965" y="1012308"/>
            <a:ext cx="4792061" cy="3693881"/>
          </a:xfrm>
          <a:prstGeom prst="rect">
            <a:avLst/>
          </a:prstGeom>
        </p:spPr>
      </p:pic>
      <p:sp>
        <p:nvSpPr>
          <p:cNvPr id="5" name="Rectangle 4">
            <a:extLst>
              <a:ext uri="{FF2B5EF4-FFF2-40B4-BE49-F238E27FC236}">
                <a16:creationId xmlns:a16="http://schemas.microsoft.com/office/drawing/2014/main" xmlns="" id="{38CF2746-0B96-4609-B622-13DE80FAF741}"/>
              </a:ext>
            </a:extLst>
          </p:cNvPr>
          <p:cNvSpPr/>
          <p:nvPr/>
        </p:nvSpPr>
        <p:spPr>
          <a:xfrm>
            <a:off x="587185" y="1544749"/>
            <a:ext cx="3642528" cy="4633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sym typeface="Wingdings 2" panose="05020102010507070707" pitchFamily="18" charset="2"/>
              </a:rPr>
              <a:t></a:t>
            </a: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solidFill>
                  <a:srgbClr val="FF3399"/>
                </a:solidFill>
                <a:latin typeface="UTM Avo" panose="02040603050506020204" pitchFamily="18" charset="0"/>
                <a:cs typeface="Times New Roman" panose="02020603050405020304" pitchFamily="18" charset="0"/>
              </a:rPr>
              <a:t>Việc </a:t>
            </a:r>
            <a:r>
              <a:rPr lang="en-US" sz="2000">
                <a:solidFill>
                  <a:srgbClr val="FF3399"/>
                </a:solidFill>
                <a:latin typeface="UTM Avo" panose="02040603050506020204" pitchFamily="18" charset="0"/>
                <a:cs typeface="Times New Roman" panose="02020603050405020304" pitchFamily="18" charset="0"/>
              </a:rPr>
              <a:t>3</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Tạo bài trình chiếu</a:t>
            </a:r>
            <a:r>
              <a:rPr lang="en-US" sz="2000">
                <a:latin typeface="UTM Avo" panose="02040603050506020204" pitchFamily="18" charset="0"/>
                <a:cs typeface="Times New Roman" panose="02020603050405020304" pitchFamily="18" charset="0"/>
              </a:rPr>
              <a:t>:</a:t>
            </a:r>
            <a:endParaRPr lang="vi-VN" sz="2000">
              <a:solidFill>
                <a:srgbClr val="3DC3EC"/>
              </a:solidFill>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E154A95A-B0E2-44EF-A11C-4C3C04020591}"/>
              </a:ext>
            </a:extLst>
          </p:cNvPr>
          <p:cNvSpPr/>
          <p:nvPr/>
        </p:nvSpPr>
        <p:spPr>
          <a:xfrm>
            <a:off x="587184" y="2082857"/>
            <a:ext cx="4171427" cy="4633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sym typeface="Wingdings 2" panose="05020102010507070707" pitchFamily="18" charset="2"/>
              </a:rPr>
              <a:t></a:t>
            </a: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solidFill>
                  <a:srgbClr val="FF3399"/>
                </a:solidFill>
                <a:latin typeface="UTM Avo" panose="02040603050506020204" pitchFamily="18" charset="0"/>
                <a:cs typeface="Times New Roman" panose="02020603050405020304" pitchFamily="18" charset="0"/>
              </a:rPr>
              <a:t>Việc </a:t>
            </a:r>
            <a:r>
              <a:rPr lang="en-US" sz="2000">
                <a:solidFill>
                  <a:srgbClr val="FF3399"/>
                </a:solidFill>
                <a:latin typeface="UTM Avo" panose="02040603050506020204" pitchFamily="18" charset="0"/>
                <a:cs typeface="Times New Roman" panose="02020603050405020304" pitchFamily="18" charset="0"/>
              </a:rPr>
              <a:t>4</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Hoàn thiện sản phẩm</a:t>
            </a:r>
          </a:p>
        </p:txBody>
      </p:sp>
      <p:grpSp>
        <p:nvGrpSpPr>
          <p:cNvPr id="7" name="Group 6">
            <a:extLst>
              <a:ext uri="{FF2B5EF4-FFF2-40B4-BE49-F238E27FC236}">
                <a16:creationId xmlns:a16="http://schemas.microsoft.com/office/drawing/2014/main" xmlns="" id="{3C70134E-CD36-4AA8-8905-6828CCED614D}"/>
              </a:ext>
            </a:extLst>
          </p:cNvPr>
          <p:cNvGrpSpPr/>
          <p:nvPr/>
        </p:nvGrpSpPr>
        <p:grpSpPr>
          <a:xfrm>
            <a:off x="587184" y="2828151"/>
            <a:ext cx="6130858" cy="2039218"/>
            <a:chOff x="176038" y="681141"/>
            <a:chExt cx="6130858" cy="2039218"/>
          </a:xfrm>
        </p:grpSpPr>
        <p:grpSp>
          <p:nvGrpSpPr>
            <p:cNvPr id="8" name="Group 7">
              <a:extLst>
                <a:ext uri="{FF2B5EF4-FFF2-40B4-BE49-F238E27FC236}">
                  <a16:creationId xmlns:a16="http://schemas.microsoft.com/office/drawing/2014/main" xmlns="" id="{97481A36-934D-415A-B2CB-253146B960D1}"/>
                </a:ext>
              </a:extLst>
            </p:cNvPr>
            <p:cNvGrpSpPr/>
            <p:nvPr/>
          </p:nvGrpSpPr>
          <p:grpSpPr>
            <a:xfrm>
              <a:off x="176038" y="681141"/>
              <a:ext cx="6130858" cy="1825373"/>
              <a:chOff x="176038" y="681141"/>
              <a:chExt cx="6130858" cy="1825373"/>
            </a:xfrm>
          </p:grpSpPr>
          <p:grpSp>
            <p:nvGrpSpPr>
              <p:cNvPr id="10" name="Group 9">
                <a:extLst>
                  <a:ext uri="{FF2B5EF4-FFF2-40B4-BE49-F238E27FC236}">
                    <a16:creationId xmlns:a16="http://schemas.microsoft.com/office/drawing/2014/main" xmlns="" id="{8AB97A04-28EA-4A78-A54D-A0395075C0EF}"/>
                  </a:ext>
                </a:extLst>
              </p:cNvPr>
              <p:cNvGrpSpPr/>
              <p:nvPr/>
            </p:nvGrpSpPr>
            <p:grpSpPr>
              <a:xfrm>
                <a:off x="552796" y="917810"/>
                <a:ext cx="5754100" cy="1588704"/>
                <a:chOff x="1338208" y="943284"/>
                <a:chExt cx="5176638" cy="2343777"/>
              </a:xfrm>
            </p:grpSpPr>
            <p:sp>
              <p:nvSpPr>
                <p:cNvPr id="12" name="Rectangle: Rounded Corners 11">
                  <a:extLst>
                    <a:ext uri="{FF2B5EF4-FFF2-40B4-BE49-F238E27FC236}">
                      <a16:creationId xmlns:a16="http://schemas.microsoft.com/office/drawing/2014/main" xmlns="" id="{D06CEE62-6FA9-4156-BEE5-176139632AA5}"/>
                    </a:ext>
                  </a:extLst>
                </p:cNvPr>
                <p:cNvSpPr/>
                <p:nvPr/>
              </p:nvSpPr>
              <p:spPr>
                <a:xfrm>
                  <a:off x="1424712" y="1063553"/>
                  <a:ext cx="5090134" cy="222350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xmlns="" id="{EAE1FDD3-B3F5-4223-8A0F-16C02B97A4A4}"/>
                    </a:ext>
                  </a:extLst>
                </p:cNvPr>
                <p:cNvSpPr/>
                <p:nvPr/>
              </p:nvSpPr>
              <p:spPr>
                <a:xfrm>
                  <a:off x="1338208" y="943284"/>
                  <a:ext cx="5090137" cy="222350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xmlns="" id="{D0B4C9C4-749F-4CC2-BE92-0FCA04A789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038" y="681141"/>
                <a:ext cx="831069" cy="735908"/>
              </a:xfrm>
              <a:prstGeom prst="rect">
                <a:avLst/>
              </a:prstGeom>
            </p:spPr>
          </p:pic>
        </p:grpSp>
        <p:sp>
          <p:nvSpPr>
            <p:cNvPr id="9" name="Rectangle 8">
              <a:extLst>
                <a:ext uri="{FF2B5EF4-FFF2-40B4-BE49-F238E27FC236}">
                  <a16:creationId xmlns:a16="http://schemas.microsoft.com/office/drawing/2014/main" xmlns="" id="{6FEADFE6-BF91-4610-94CD-870273955026}"/>
                </a:ext>
              </a:extLst>
            </p:cNvPr>
            <p:cNvSpPr/>
            <p:nvPr/>
          </p:nvSpPr>
          <p:spPr>
            <a:xfrm>
              <a:off x="771340" y="1014379"/>
              <a:ext cx="5274298" cy="1705980"/>
            </a:xfrm>
            <a:prstGeom prst="rect">
              <a:avLst/>
            </a:prstGeom>
          </p:spPr>
          <p:txBody>
            <a:bodyPr wrap="square">
              <a:spAutoFit/>
            </a:bodyPr>
            <a:lstStyle/>
            <a:p>
              <a:pPr algn="ctr" defTabSz="342900">
                <a:lnSpc>
                  <a:spcPct val="135000"/>
                </a:lnSpc>
              </a:pPr>
              <a:r>
                <a:rPr lang="vi-VN" sz="2000" b="1">
                  <a:solidFill>
                    <a:srgbClr val="F03C69"/>
                  </a:solidFill>
                  <a:latin typeface="UTM Avo" panose="02040603050506020204" pitchFamily="18" charset="0"/>
                  <a:cs typeface="Times New Roman" panose="02020603050405020304" pitchFamily="18" charset="0"/>
                </a:rPr>
                <a:t>Công việc được chia thành những việc nhỏ hơn,</a:t>
              </a:r>
              <a:r>
                <a:rPr lang="en-US" sz="2000" b="1">
                  <a:solidFill>
                    <a:srgbClr val="F03C69"/>
                  </a:solidFill>
                  <a:latin typeface="UTM Avo" panose="02040603050506020204" pitchFamily="18" charset="0"/>
                  <a:cs typeface="Times New Roman" panose="02020603050405020304" pitchFamily="18" charset="0"/>
                </a:rPr>
                <a:t> </a:t>
              </a:r>
              <a:r>
                <a:rPr lang="vi-VN" sz="2000" b="1">
                  <a:solidFill>
                    <a:srgbClr val="F03C69"/>
                  </a:solidFill>
                  <a:latin typeface="UTM Avo" panose="02040603050506020204" pitchFamily="18" charset="0"/>
                  <a:cs typeface="Times New Roman" panose="02020603050405020304" pitchFamily="18" charset="0"/>
                </a:rPr>
                <a:t>có những việc được thực hiện trên máy tính.</a:t>
              </a:r>
            </a:p>
            <a:p>
              <a:pPr algn="ctr" defTabSz="342900">
                <a:lnSpc>
                  <a:spcPct val="135000"/>
                </a:lnSpc>
              </a:pPr>
              <a:endParaRPr lang="vi-VN" sz="2000" b="1">
                <a:solidFill>
                  <a:srgbClr val="F03C69"/>
                </a:solidFill>
                <a:latin typeface="UTM Avo" panose="02040603050506020204" pitchFamily="18" charset="0"/>
                <a:cs typeface="Times New Roman" panose="02020603050405020304" pitchFamily="18" charset="0"/>
              </a:endParaRPr>
            </a:p>
          </p:txBody>
        </p:sp>
      </p:grpSp>
      <p:pic>
        <p:nvPicPr>
          <p:cNvPr id="14" name="Picture 13">
            <a:extLst>
              <a:ext uri="{FF2B5EF4-FFF2-40B4-BE49-F238E27FC236}">
                <a16:creationId xmlns:a16="http://schemas.microsoft.com/office/drawing/2014/main" xmlns="" id="{3D7AB528-C698-4B77-B2B7-18ADB69435CF}"/>
              </a:ext>
            </a:extLst>
          </p:cNvPr>
          <p:cNvPicPr>
            <a:picLocks noChangeAspect="1"/>
          </p:cNvPicPr>
          <p:nvPr/>
        </p:nvPicPr>
        <p:blipFill>
          <a:blip r:embed="rId4"/>
          <a:stretch>
            <a:fillRect/>
          </a:stretch>
        </p:blipFill>
        <p:spPr>
          <a:xfrm>
            <a:off x="593640" y="5056912"/>
            <a:ext cx="745392" cy="733836"/>
          </a:xfrm>
          <a:prstGeom prst="rect">
            <a:avLst/>
          </a:prstGeom>
        </p:spPr>
      </p:pic>
      <p:sp>
        <p:nvSpPr>
          <p:cNvPr id="15" name="Rectangle 14">
            <a:extLst>
              <a:ext uri="{FF2B5EF4-FFF2-40B4-BE49-F238E27FC236}">
                <a16:creationId xmlns:a16="http://schemas.microsoft.com/office/drawing/2014/main" xmlns="" id="{4E9CE8DC-8167-4750-A89A-D5CDC39A348D}"/>
              </a:ext>
            </a:extLst>
          </p:cNvPr>
          <p:cNvSpPr/>
          <p:nvPr/>
        </p:nvSpPr>
        <p:spPr>
          <a:xfrm>
            <a:off x="1418253" y="5153576"/>
            <a:ext cx="9842272"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các việc nhỏ để xây dựng bài trình chiếu ở trên, việc nào cần sử dụng máy tính?</a:t>
            </a:r>
          </a:p>
        </p:txBody>
      </p:sp>
      <p:pic>
        <p:nvPicPr>
          <p:cNvPr id="17" name="Picture 16">
            <a:extLst>
              <a:ext uri="{FF2B5EF4-FFF2-40B4-BE49-F238E27FC236}">
                <a16:creationId xmlns:a16="http://schemas.microsoft.com/office/drawing/2014/main" xmlns="" id="{CAF550ED-5772-48C9-B2CB-D8E1B3F961D9}"/>
              </a:ext>
            </a:extLst>
          </p:cNvPr>
          <p:cNvPicPr>
            <a:picLocks noChangeAspect="1"/>
          </p:cNvPicPr>
          <p:nvPr/>
        </p:nvPicPr>
        <p:blipFill>
          <a:blip r:embed="rId5"/>
          <a:stretch>
            <a:fillRect/>
          </a:stretch>
        </p:blipFill>
        <p:spPr>
          <a:xfrm>
            <a:off x="5970248" y="1603031"/>
            <a:ext cx="394781" cy="346767"/>
          </a:xfrm>
          <a:prstGeom prst="rect">
            <a:avLst/>
          </a:prstGeom>
        </p:spPr>
      </p:pic>
      <p:sp>
        <p:nvSpPr>
          <p:cNvPr id="18" name="Rectangle 17">
            <a:extLst>
              <a:ext uri="{FF2B5EF4-FFF2-40B4-BE49-F238E27FC236}">
                <a16:creationId xmlns:a16="http://schemas.microsoft.com/office/drawing/2014/main" xmlns="" id="{D7A54096-84CE-453F-84D9-5117C75DA619}"/>
              </a:ext>
            </a:extLst>
          </p:cNvPr>
          <p:cNvSpPr/>
          <p:nvPr/>
        </p:nvSpPr>
        <p:spPr>
          <a:xfrm>
            <a:off x="3304309" y="465046"/>
            <a:ext cx="3702978" cy="463332"/>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 </a:t>
            </a:r>
            <a:r>
              <a:rPr lang="en-US" sz="2000">
                <a:solidFill>
                  <a:srgbClr val="0000FF"/>
                </a:solidFill>
                <a:latin typeface="UTM Avo" panose="02040603050506020204" pitchFamily="18" charset="0"/>
                <a:cs typeface="Times New Roman" panose="02020603050405020304" pitchFamily="18" charset="0"/>
              </a:rPr>
              <a:t>dự án trồng hoa </a:t>
            </a:r>
            <a:endParaRPr lang="vi-VN" sz="2000">
              <a:solidFill>
                <a:srgbClr val="0000FF"/>
              </a:solidFill>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xmlns="" id="{EBC606A3-C352-479C-96F0-9E50DA7EA104}"/>
              </a:ext>
            </a:extLst>
          </p:cNvPr>
          <p:cNvSpPr/>
          <p:nvPr/>
        </p:nvSpPr>
        <p:spPr>
          <a:xfrm>
            <a:off x="4156015" y="1000952"/>
            <a:ext cx="2851272" cy="463332"/>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 dự kiến có </a:t>
            </a:r>
            <a:r>
              <a:rPr lang="en-US" sz="2000">
                <a:solidFill>
                  <a:srgbClr val="0000FF"/>
                </a:solidFill>
                <a:latin typeface="UTM Avo" panose="02040603050506020204" pitchFamily="18" charset="0"/>
                <a:cs typeface="Times New Roman" panose="02020603050405020304" pitchFamily="18" charset="0"/>
              </a:rPr>
              <a:t>6 trang</a:t>
            </a:r>
            <a:endParaRPr lang="vi-VN" sz="2000">
              <a:solidFill>
                <a:srgbClr val="0000FF"/>
              </a:solidFill>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xmlns="" id="{6434D266-F497-47E6-ADB9-88BF065DF18C}"/>
              </a:ext>
            </a:extLst>
          </p:cNvPr>
          <p:cNvSpPr/>
          <p:nvPr/>
        </p:nvSpPr>
        <p:spPr>
          <a:xfrm>
            <a:off x="4111397" y="1544749"/>
            <a:ext cx="2851272" cy="463332"/>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 </a:t>
            </a:r>
            <a:r>
              <a:rPr lang="en-US" sz="2000">
                <a:solidFill>
                  <a:srgbClr val="3DC3EC"/>
                </a:solidFill>
                <a:latin typeface="UTM Avo" panose="02040603050506020204" pitchFamily="18" charset="0"/>
                <a:cs typeface="Times New Roman" panose="02020603050405020304" pitchFamily="18" charset="0"/>
              </a:rPr>
              <a:t>PowerPoint</a:t>
            </a:r>
            <a:endParaRPr lang="vi-VN" sz="2000">
              <a:solidFill>
                <a:srgbClr val="0000FF"/>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818774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par>
                          <p:cTn id="40" fill="hold">
                            <p:stCondLst>
                              <p:cond delay="500"/>
                            </p:stCondLst>
                            <p:childTnLst>
                              <p:par>
                                <p:cTn id="41" presetID="14" presetClass="entr" presetSubtype="1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randombar(horizontal)">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left)">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randombar(horizontal)">
                                      <p:cBhvr>
                                        <p:cTn id="60" dur="500"/>
                                        <p:tgtEl>
                                          <p:spTgt spid="14"/>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randombar(horizontal)">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15" grpId="0"/>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7C9169C-9A19-4DBA-AF5A-CD456C57A50A}"/>
              </a:ext>
            </a:extLst>
          </p:cNvPr>
          <p:cNvSpPr/>
          <p:nvPr/>
        </p:nvSpPr>
        <p:spPr>
          <a:xfrm>
            <a:off x="599940" y="400777"/>
            <a:ext cx="10992119" cy="621324"/>
          </a:xfrm>
          <a:prstGeom prst="rect">
            <a:avLst/>
          </a:prstGeom>
        </p:spPr>
        <p:txBody>
          <a:bodyPr wrap="square">
            <a:spAutoFit/>
          </a:bodyPr>
          <a:lstStyle/>
          <a:p>
            <a:pPr defTabSz="342900">
              <a:lnSpc>
                <a:spcPct val="150000"/>
              </a:lnSpc>
            </a:pPr>
            <a:r>
              <a:rPr lang="en-US" sz="2500" b="1">
                <a:solidFill>
                  <a:srgbClr val="F03C69"/>
                </a:solidFill>
                <a:latin typeface="SVN-SAF" panose="02040603050506020204" pitchFamily="18" charset="0"/>
                <a:cs typeface="Times New Roman" panose="02020603050405020304" pitchFamily="18" charset="0"/>
              </a:rPr>
              <a:t>2. THỰC HÀNH “GIẢI QUYẾT VẤN ĐỀ VỚI SỰ TRỢ GIÚP CỦA MÁY TÍNH”</a:t>
            </a:r>
            <a:endParaRPr lang="vi-VN" sz="2500" b="1">
              <a:solidFill>
                <a:srgbClr val="F03C69"/>
              </a:solidFill>
              <a:cs typeface="Times New Roman" panose="02020603050405020304" pitchFamily="18" charset="0"/>
            </a:endParaRPr>
          </a:p>
        </p:txBody>
      </p:sp>
      <p:sp>
        <p:nvSpPr>
          <p:cNvPr id="3" name="Rectangle 2">
            <a:extLst>
              <a:ext uri="{FF2B5EF4-FFF2-40B4-BE49-F238E27FC236}">
                <a16:creationId xmlns:a16="http://schemas.microsoft.com/office/drawing/2014/main" xmlns="" id="{D5D7053F-B992-465F-9689-CBD8FFBF4991}"/>
              </a:ext>
            </a:extLst>
          </p:cNvPr>
          <p:cNvSpPr/>
          <p:nvPr/>
        </p:nvSpPr>
        <p:spPr>
          <a:xfrm>
            <a:off x="762220" y="2629064"/>
            <a:ext cx="8870154" cy="1873654"/>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Khởi động phần mềm trình chiếu.</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a:t>
            </a:r>
            <a:r>
              <a:rPr lang="vi-VN" sz="2000">
                <a:latin typeface="UTM Avo" panose="02040603050506020204" pitchFamily="18" charset="0"/>
                <a:cs typeface="Times New Roman" panose="02020603050405020304" pitchFamily="18" charset="0"/>
              </a:rPr>
              <a:t> Tạo 6 trang chiếu theo gợi ý</a:t>
            </a:r>
            <a:r>
              <a:rPr lang="en-US" sz="2000">
                <a:latin typeface="UTM Avo" panose="02040603050506020204" pitchFamily="18" charset="0"/>
                <a:cs typeface="Times New Roman" panose="02020603050405020304" pitchFamily="18" charset="0"/>
              </a:rPr>
              <a:t> (SGK/73)</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3</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Chèn thêm hình ảnh minh hoạ để trang chiếu sinh động hơn.</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4</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Trình chiếu toàn màn hình và lưu tập trình chiếu.</a:t>
            </a:r>
          </a:p>
        </p:txBody>
      </p:sp>
      <p:sp>
        <p:nvSpPr>
          <p:cNvPr id="4" name="Rectangle 3">
            <a:extLst>
              <a:ext uri="{FF2B5EF4-FFF2-40B4-BE49-F238E27FC236}">
                <a16:creationId xmlns:a16="http://schemas.microsoft.com/office/drawing/2014/main" xmlns="" id="{C1E7E4B5-D280-42CA-99EC-7A0937D4EB32}"/>
              </a:ext>
            </a:extLst>
          </p:cNvPr>
          <p:cNvSpPr/>
          <p:nvPr/>
        </p:nvSpPr>
        <p:spPr>
          <a:xfrm>
            <a:off x="614525" y="1095510"/>
            <a:ext cx="10846647" cy="950325"/>
          </a:xfrm>
          <a:prstGeom prst="rect">
            <a:avLst/>
          </a:prstGeom>
        </p:spPr>
        <p:txBody>
          <a:bodyPr wrap="square">
            <a:spAutoFit/>
          </a:bodyPr>
          <a:lstStyle/>
          <a:p>
            <a:pPr indent="1257300" algn="just" defTabSz="342900">
              <a:lnSpc>
                <a:spcPct val="150000"/>
              </a:lnSpc>
            </a:pPr>
            <a:r>
              <a:rPr lang="vi-VN" sz="2000">
                <a:latin typeface="UTM Avo" panose="02040603050506020204" pitchFamily="18" charset="0"/>
                <a:cs typeface="Times New Roman" panose="02020603050405020304" pitchFamily="18" charset="0"/>
              </a:rPr>
              <a:t>Em hãy tạo bài trình chiếu trên máy tính theo nội dung ở mục 1 để trình bày ý tưởng trồng hoa trước của lớp.</a:t>
            </a:r>
          </a:p>
        </p:txBody>
      </p:sp>
      <p:sp>
        <p:nvSpPr>
          <p:cNvPr id="7" name="Rectangle 6">
            <a:extLst>
              <a:ext uri="{FF2B5EF4-FFF2-40B4-BE49-F238E27FC236}">
                <a16:creationId xmlns:a16="http://schemas.microsoft.com/office/drawing/2014/main" xmlns="" id="{D2E6898D-DB4A-4CE8-AB5A-B2A55AB803AB}"/>
              </a:ext>
            </a:extLst>
          </p:cNvPr>
          <p:cNvSpPr/>
          <p:nvPr/>
        </p:nvSpPr>
        <p:spPr>
          <a:xfrm>
            <a:off x="581290" y="1091471"/>
            <a:ext cx="1361810" cy="492699"/>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    </a:t>
            </a:r>
            <a:endParaRPr lang="vi-VN" sz="2000">
              <a:solidFill>
                <a:srgbClr val="F03C69"/>
              </a:solidFill>
              <a:latin typeface="SVN-SAF"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1337CDFA-4543-4CA9-8D78-DCE3F4EA8777}"/>
              </a:ext>
            </a:extLst>
          </p:cNvPr>
          <p:cNvSpPr/>
          <p:nvPr/>
        </p:nvSpPr>
        <p:spPr>
          <a:xfrm>
            <a:off x="581290" y="2136365"/>
            <a:ext cx="1523780" cy="492699"/>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81659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
                                        <p:tgtEl>
                                          <p:spTgt spid="4"/>
                                        </p:tgtEl>
                                      </p:cBhvr>
                                    </p:animEffect>
                                    <p:anim calcmode="lin" valueType="num">
                                      <p:cBhvr>
                                        <p:cTn id="17" dur="400" fill="hold"/>
                                        <p:tgtEl>
                                          <p:spTgt spid="4"/>
                                        </p:tgtEl>
                                        <p:attrNameLst>
                                          <p:attrName>ppt_x</p:attrName>
                                        </p:attrNameLst>
                                      </p:cBhvr>
                                      <p:tavLst>
                                        <p:tav tm="0">
                                          <p:val>
                                            <p:strVal val="#ppt_x"/>
                                          </p:val>
                                        </p:tav>
                                        <p:tav tm="100000">
                                          <p:val>
                                            <p:strVal val="#ppt_x"/>
                                          </p:val>
                                        </p:tav>
                                      </p:tavLst>
                                    </p:anim>
                                    <p:anim calcmode="lin" valueType="num">
                                      <p:cBhvr>
                                        <p:cTn id="18" dur="400" fill="hold"/>
                                        <p:tgtEl>
                                          <p:spTgt spid="4"/>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1" presetID="43"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
                                        <p:tgtEl>
                                          <p:spTgt spid="7"/>
                                        </p:tgtEl>
                                      </p:cBhvr>
                                    </p:animEffect>
                                    <p:anim calcmode="lin" valueType="num">
                                      <p:cBhvr>
                                        <p:cTn id="24" dur="400" fill="hold"/>
                                        <p:tgtEl>
                                          <p:spTgt spid="7"/>
                                        </p:tgtEl>
                                        <p:attrNameLst>
                                          <p:attrName>ppt_x</p:attrName>
                                        </p:attrNameLst>
                                      </p:cBhvr>
                                      <p:tavLst>
                                        <p:tav tm="0">
                                          <p:val>
                                            <p:strVal val="#ppt_x"/>
                                          </p:val>
                                        </p:tav>
                                        <p:tav tm="100000">
                                          <p:val>
                                            <p:strVal val="#ppt_x"/>
                                          </p:val>
                                        </p:tav>
                                      </p:tavLst>
                                    </p:anim>
                                    <p:anim calcmode="lin" valueType="num">
                                      <p:cBhvr>
                                        <p:cTn id="25" dur="400" fill="hold"/>
                                        <p:tgtEl>
                                          <p:spTgt spid="7"/>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fade">
                                      <p:cBhvr>
                                        <p:cTn id="37" dur="1000"/>
                                        <p:tgtEl>
                                          <p:spTgt spid="3">
                                            <p:txEl>
                                              <p:pRg st="0" end="0"/>
                                            </p:txEl>
                                          </p:spTgt>
                                        </p:tgtEl>
                                      </p:cBhvr>
                                    </p:animEffect>
                                    <p:anim calcmode="lin" valueType="num">
                                      <p:cBhvr>
                                        <p:cTn id="3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1" end="1"/>
                                            </p:txEl>
                                          </p:spTgt>
                                        </p:tgtEl>
                                        <p:attrNameLst>
                                          <p:attrName>style.visibility</p:attrName>
                                        </p:attrNameLst>
                                      </p:cBhvr>
                                      <p:to>
                                        <p:strVal val="visible"/>
                                      </p:to>
                                    </p:set>
                                    <p:animEffect transition="in" filter="fade">
                                      <p:cBhvr>
                                        <p:cTn id="44" dur="1000"/>
                                        <p:tgtEl>
                                          <p:spTgt spid="3">
                                            <p:txEl>
                                              <p:pRg st="1" end="1"/>
                                            </p:txEl>
                                          </p:spTgt>
                                        </p:tgtEl>
                                      </p:cBhvr>
                                    </p:animEffect>
                                    <p:anim calcmode="lin" valueType="num">
                                      <p:cBhvr>
                                        <p:cTn id="4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animEffect transition="in" filter="fade">
                                      <p:cBhvr>
                                        <p:cTn id="51" dur="1000"/>
                                        <p:tgtEl>
                                          <p:spTgt spid="3">
                                            <p:txEl>
                                              <p:pRg st="2" end="2"/>
                                            </p:txEl>
                                          </p:spTgt>
                                        </p:tgtEl>
                                      </p:cBhvr>
                                    </p:animEffect>
                                    <p:anim calcmode="lin" valueType="num">
                                      <p:cBhvr>
                                        <p:cTn id="5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3">
                                            <p:txEl>
                                              <p:pRg st="3" end="3"/>
                                            </p:txEl>
                                          </p:spTgt>
                                        </p:tgtEl>
                                        <p:attrNameLst>
                                          <p:attrName>style.visibility</p:attrName>
                                        </p:attrNameLst>
                                      </p:cBhvr>
                                      <p:to>
                                        <p:strVal val="visible"/>
                                      </p:to>
                                    </p:set>
                                    <p:animEffect transition="in" filter="fade">
                                      <p:cBhvr>
                                        <p:cTn id="58" dur="1000"/>
                                        <p:tgtEl>
                                          <p:spTgt spid="3">
                                            <p:txEl>
                                              <p:pRg st="3" end="3"/>
                                            </p:txEl>
                                          </p:spTgt>
                                        </p:tgtEl>
                                      </p:cBhvr>
                                    </p:animEffect>
                                    <p:anim calcmode="lin" valueType="num">
                                      <p:cBhvr>
                                        <p:cTn id="5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CB2AB6A-C448-44B7-AD25-BA1B268D61E4}"/>
              </a:ext>
            </a:extLst>
          </p:cNvPr>
          <p:cNvGrpSpPr/>
          <p:nvPr/>
        </p:nvGrpSpPr>
        <p:grpSpPr>
          <a:xfrm>
            <a:off x="414536" y="410130"/>
            <a:ext cx="3761537" cy="1014929"/>
            <a:chOff x="371924" y="467376"/>
            <a:chExt cx="3761537" cy="1014929"/>
          </a:xfrm>
        </p:grpSpPr>
        <p:pic>
          <p:nvPicPr>
            <p:cNvPr id="2" name="Picture 1">
              <a:extLst>
                <a:ext uri="{FF2B5EF4-FFF2-40B4-BE49-F238E27FC236}">
                  <a16:creationId xmlns:a16="http://schemas.microsoft.com/office/drawing/2014/main" xmlns=""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xmlns=""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xmlns="" id="{CFA3C315-AA91-476B-A7B7-B4D787C9E3A9}"/>
              </a:ext>
            </a:extLst>
          </p:cNvPr>
          <p:cNvSpPr/>
          <p:nvPr/>
        </p:nvSpPr>
        <p:spPr>
          <a:xfrm>
            <a:off x="570830" y="1851090"/>
            <a:ext cx="1092071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ghép mỗi mục ở cột A Với mục thích hợp ở cột B.</a:t>
            </a:r>
          </a:p>
        </p:txBody>
      </p:sp>
      <p:sp>
        <p:nvSpPr>
          <p:cNvPr id="15" name="Rectangle 14">
            <a:extLst>
              <a:ext uri="{FF2B5EF4-FFF2-40B4-BE49-F238E27FC236}">
                <a16:creationId xmlns:a16="http://schemas.microsoft.com/office/drawing/2014/main" xmlns="" id="{BD32BAAE-06EA-4CC7-91DE-74881536AC87}"/>
              </a:ext>
            </a:extLst>
          </p:cNvPr>
          <p:cNvSpPr/>
          <p:nvPr/>
        </p:nvSpPr>
        <p:spPr>
          <a:xfrm>
            <a:off x="570830" y="4278825"/>
            <a:ext cx="1092071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chuẩn bị nội dung giới thiệu cảnh đẹp quê hương em.</a:t>
            </a:r>
          </a:p>
        </p:txBody>
      </p:sp>
      <p:sp>
        <p:nvSpPr>
          <p:cNvPr id="19" name="Rectangle 18">
            <a:extLst>
              <a:ext uri="{FF2B5EF4-FFF2-40B4-BE49-F238E27FC236}">
                <a16:creationId xmlns:a16="http://schemas.microsoft.com/office/drawing/2014/main" xmlns="" id="{A9311E36-AFA4-42DD-A7AC-93E3127BB6D0}"/>
              </a:ext>
            </a:extLst>
          </p:cNvPr>
          <p:cNvSpPr/>
          <p:nvPr/>
        </p:nvSpPr>
        <p:spPr>
          <a:xfrm>
            <a:off x="570830" y="1389425"/>
            <a:ext cx="10920710" cy="493148"/>
          </a:xfrm>
          <a:prstGeom prst="rect">
            <a:avLst/>
          </a:prstGeom>
        </p:spPr>
        <p:txBody>
          <a:bodyPr wrap="square">
            <a:spAutoFit/>
          </a:bodyPr>
          <a:lstStyle/>
          <a:p>
            <a:pPr algn="just" defTabSz="342900">
              <a:lnSpc>
                <a:spcPct val="150000"/>
              </a:lnSpc>
            </a:pPr>
            <a:r>
              <a:rPr lang="vi-VN" sz="2000" i="1">
                <a:solidFill>
                  <a:srgbClr val="FF0000"/>
                </a:solidFill>
                <a:latin typeface="UTM Avo" panose="02040603050506020204" pitchFamily="18" charset="0"/>
                <a:cs typeface="Times New Roman" panose="02020603050405020304" pitchFamily="18" charset="0"/>
              </a:rPr>
              <a:t>Tạo bài trình chiếu trên máy tính để giới thiệu cảnh đẹp quê hương em.</a:t>
            </a:r>
          </a:p>
        </p:txBody>
      </p:sp>
      <p:pic>
        <p:nvPicPr>
          <p:cNvPr id="20" name="Picture 19">
            <a:extLst>
              <a:ext uri="{FF2B5EF4-FFF2-40B4-BE49-F238E27FC236}">
                <a16:creationId xmlns:a16="http://schemas.microsoft.com/office/drawing/2014/main" xmlns="" id="{AE985C2C-828E-4EDC-9499-FE1E10BE9E19}"/>
              </a:ext>
            </a:extLst>
          </p:cNvPr>
          <p:cNvPicPr>
            <a:picLocks noChangeAspect="1"/>
          </p:cNvPicPr>
          <p:nvPr/>
        </p:nvPicPr>
        <p:blipFill>
          <a:blip r:embed="rId3"/>
          <a:stretch>
            <a:fillRect/>
          </a:stretch>
        </p:blipFill>
        <p:spPr>
          <a:xfrm>
            <a:off x="1694807" y="2404354"/>
            <a:ext cx="8947502" cy="1814355"/>
          </a:xfrm>
          <a:prstGeom prst="rect">
            <a:avLst/>
          </a:prstGeom>
        </p:spPr>
      </p:pic>
      <p:sp>
        <p:nvSpPr>
          <p:cNvPr id="21" name="Rectangle 20">
            <a:extLst>
              <a:ext uri="{FF2B5EF4-FFF2-40B4-BE49-F238E27FC236}">
                <a16:creationId xmlns:a16="http://schemas.microsoft.com/office/drawing/2014/main" xmlns="" id="{66BE9B24-0FBA-4AFB-A401-F3EEDA30F8D7}"/>
              </a:ext>
            </a:extLst>
          </p:cNvPr>
          <p:cNvSpPr/>
          <p:nvPr/>
        </p:nvSpPr>
        <p:spPr>
          <a:xfrm>
            <a:off x="570830" y="4832089"/>
            <a:ext cx="1092071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3. </a:t>
            </a:r>
            <a:r>
              <a:rPr lang="vi-VN" sz="2000">
                <a:latin typeface="UTM Avo" panose="02040603050506020204" pitchFamily="18" charset="0"/>
                <a:cs typeface="Times New Roman" panose="02020603050405020304" pitchFamily="18" charset="0"/>
              </a:rPr>
              <a:t>Em hãy tạo bài trình chiếu trên máy tính với nội dung đã chuẩn bị ở câu 2.</a:t>
            </a:r>
          </a:p>
        </p:txBody>
      </p:sp>
    </p:spTree>
    <p:extLst>
      <p:ext uri="{BB962C8B-B14F-4D97-AF65-F5344CB8AC3E}">
        <p14:creationId xmlns:p14="http://schemas.microsoft.com/office/powerpoint/2010/main" val="950974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9"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11">
            <a:extLst>
              <a:ext uri="{FF2B5EF4-FFF2-40B4-BE49-F238E27FC236}">
                <a16:creationId xmlns:a16="http://schemas.microsoft.com/office/drawing/2014/main" xmlns="" id="{DEF0BA82-D733-4580-B937-EB0D682FDCAE}"/>
              </a:ext>
            </a:extLst>
          </p:cNvPr>
          <p:cNvSpPr/>
          <p:nvPr/>
        </p:nvSpPr>
        <p:spPr>
          <a:xfrm>
            <a:off x="2418639" y="425132"/>
            <a:ext cx="7354721" cy="6007735"/>
          </a:xfrm>
          <a:prstGeom prst="ellipse">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Print"/>
              <a:cs typeface="+mn-cs"/>
            </a:endParaRPr>
          </a:p>
        </p:txBody>
      </p:sp>
      <p:grpSp>
        <p:nvGrpSpPr>
          <p:cNvPr id="6" name="Group 5">
            <a:extLst>
              <a:ext uri="{FF2B5EF4-FFF2-40B4-BE49-F238E27FC236}">
                <a16:creationId xmlns:a16="http://schemas.microsoft.com/office/drawing/2014/main" xmlns="" id="{F0F88F87-7D18-4516-9D4A-CA1D3FF470E3}"/>
              </a:ext>
            </a:extLst>
          </p:cNvPr>
          <p:cNvGrpSpPr/>
          <p:nvPr/>
        </p:nvGrpSpPr>
        <p:grpSpPr>
          <a:xfrm>
            <a:off x="4336764" y="1093542"/>
            <a:ext cx="3761537" cy="1181202"/>
            <a:chOff x="371924" y="384240"/>
            <a:chExt cx="3761537" cy="1181202"/>
          </a:xfrm>
        </p:grpSpPr>
        <p:pic>
          <p:nvPicPr>
            <p:cNvPr id="7" name="Picture 6">
              <a:extLst>
                <a:ext uri="{FF2B5EF4-FFF2-40B4-BE49-F238E27FC236}">
                  <a16:creationId xmlns:a16="http://schemas.microsoft.com/office/drawing/2014/main" xmlns="" id="{B0E22D8F-3DF1-4C68-85D9-D066A8B0A56F}"/>
                </a:ext>
              </a:extLst>
            </p:cNvPr>
            <p:cNvPicPr>
              <a:picLocks noChangeAspect="1"/>
            </p:cNvPicPr>
            <p:nvPr/>
          </p:nvPicPr>
          <p:blipFill>
            <a:blip r:embed="rId4"/>
            <a:stretch>
              <a:fillRect/>
            </a:stretch>
          </p:blipFill>
          <p:spPr>
            <a:xfrm>
              <a:off x="371924" y="384240"/>
              <a:ext cx="1280271" cy="1181202"/>
            </a:xfrm>
            <a:prstGeom prst="rect">
              <a:avLst/>
            </a:prstGeom>
          </p:spPr>
        </p:pic>
        <p:sp>
          <p:nvSpPr>
            <p:cNvPr id="8" name="Rectangle 7">
              <a:extLst>
                <a:ext uri="{FF2B5EF4-FFF2-40B4-BE49-F238E27FC236}">
                  <a16:creationId xmlns:a16="http://schemas.microsoft.com/office/drawing/2014/main" xmlns="" id="{433CD329-0B17-4D0E-B372-FBE29020FEB6}"/>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9" name="Rectangle 8">
            <a:extLst>
              <a:ext uri="{FF2B5EF4-FFF2-40B4-BE49-F238E27FC236}">
                <a16:creationId xmlns:a16="http://schemas.microsoft.com/office/drawing/2014/main" xmlns="" id="{8115CFE2-EF45-49FF-92AA-5F7433054AD1}"/>
              </a:ext>
            </a:extLst>
          </p:cNvPr>
          <p:cNvSpPr/>
          <p:nvPr/>
        </p:nvSpPr>
        <p:spPr>
          <a:xfrm>
            <a:off x="4336764" y="2391305"/>
            <a:ext cx="3889404" cy="573234"/>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Trò ch</a:t>
            </a:r>
            <a:r>
              <a:rPr lang="vi-VN" sz="2400" b="1">
                <a:latin typeface="UTM Avo" panose="02040603050506020204" pitchFamily="18" charset="0"/>
                <a:cs typeface="Times New Roman" panose="02020603050405020304" pitchFamily="18" charset="0"/>
              </a:rPr>
              <a:t>ơi</a:t>
            </a:r>
            <a:r>
              <a:rPr lang="en-US" sz="2400" b="1">
                <a:latin typeface="UTM Avo" panose="02040603050506020204" pitchFamily="18" charset="0"/>
                <a:cs typeface="Times New Roman" panose="02020603050405020304" pitchFamily="18" charset="0"/>
              </a:rPr>
              <a:t>: </a:t>
            </a:r>
            <a:r>
              <a:rPr lang="en-US" sz="2400">
                <a:latin typeface="UTM Avo" panose="02040603050506020204" pitchFamily="18" charset="0"/>
                <a:cs typeface="Times New Roman" panose="02020603050405020304" pitchFamily="18" charset="0"/>
              </a:rPr>
              <a:t>Em làm </a:t>
            </a:r>
            <a:r>
              <a:rPr lang="en-US" sz="2400">
                <a:solidFill>
                  <a:srgbClr val="3DC3EC"/>
                </a:solidFill>
                <a:latin typeface="UTM Avo" panose="02040603050506020204" pitchFamily="18" charset="0"/>
                <a:cs typeface="Times New Roman" panose="02020603050405020304" pitchFamily="18" charset="0"/>
              </a:rPr>
              <a:t>rô-bốt</a:t>
            </a:r>
            <a:endParaRPr lang="vi-VN" sz="2400">
              <a:solidFill>
                <a:srgbClr val="3DC3EC"/>
              </a:solidFill>
              <a:latin typeface="UTM Avo" panose="0204060305050602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xmlns="" id="{7CFA28A6-13BC-49A1-AF3C-C4F5D637B425}"/>
              </a:ext>
            </a:extLst>
          </p:cNvPr>
          <p:cNvPicPr>
            <a:picLocks noChangeAspect="1"/>
          </p:cNvPicPr>
          <p:nvPr/>
        </p:nvPicPr>
        <p:blipFill>
          <a:blip r:embed="rId5"/>
          <a:stretch>
            <a:fillRect/>
          </a:stretch>
        </p:blipFill>
        <p:spPr>
          <a:xfrm>
            <a:off x="4033613" y="3142529"/>
            <a:ext cx="4124770" cy="2646237"/>
          </a:xfrm>
          <a:prstGeom prst="rect">
            <a:avLst/>
          </a:prstGeom>
        </p:spPr>
      </p:pic>
      <p:pic>
        <p:nvPicPr>
          <p:cNvPr id="11" name="Picture 10">
            <a:extLst>
              <a:ext uri="{FF2B5EF4-FFF2-40B4-BE49-F238E27FC236}">
                <a16:creationId xmlns:a16="http://schemas.microsoft.com/office/drawing/2014/main" xmlns="" id="{55E5F4FA-A2FE-4685-AFC3-77EE27FC66CC}"/>
              </a:ext>
            </a:extLst>
          </p:cNvPr>
          <p:cNvPicPr>
            <a:picLocks noChangeAspect="1"/>
          </p:cNvPicPr>
          <p:nvPr/>
        </p:nvPicPr>
        <p:blipFill>
          <a:blip r:embed="rId6"/>
          <a:stretch>
            <a:fillRect/>
          </a:stretch>
        </p:blipFill>
        <p:spPr>
          <a:xfrm>
            <a:off x="5801133" y="572920"/>
            <a:ext cx="589731" cy="520622"/>
          </a:xfrm>
          <a:prstGeom prst="rect">
            <a:avLst/>
          </a:prstGeom>
        </p:spPr>
      </p:pic>
    </p:spTree>
    <p:custDataLst>
      <p:tags r:id="rId1"/>
    </p:custDataLst>
    <p:extLst>
      <p:ext uri="{BB962C8B-B14F-4D97-AF65-F5344CB8AC3E}">
        <p14:creationId xmlns:p14="http://schemas.microsoft.com/office/powerpoint/2010/main" val="29654166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xmlns=""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xmlns=""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xmlns=""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xmlns=""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xmlns=""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xmlns=""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xmlns=""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xmlns=""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xmlns=""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xmlns=""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xmlns=""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xmlns=""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xmlns=""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xmlns=""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xmlns=""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xmlns=""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xmlns=""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xmlns=""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xmlns=""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xmlns=""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xmlns=""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xmlns=""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xmlns=""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xmlns=""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xmlns=""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xmlns=""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xmlns=""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xmlns=""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xmlns=""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xmlns=""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xmlns=""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xmlns=""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xmlns=""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xmlns=""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xmlns=""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xmlns=""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xmlns=""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xmlns=""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xmlns=""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xmlns=""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xmlns=""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xmlns=""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xmlns=""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xmlns=""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xmlns=""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xmlns=""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xmlns=""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xmlns=""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xmlns=""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xmlns=""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xmlns=""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xmlns=""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xmlns=""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xmlns=""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xmlns=""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xmlns=""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xmlns=""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xmlns=""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xmlns="" id="{2A3753B1-7807-4C33-B53B-A1895CE756E8}"/>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6168</TotalTime>
  <Words>538</Words>
  <PresentationFormat>Custom</PresentationFormat>
  <Paragraphs>51</Paragraphs>
  <Slides>8</Slides>
  <Notes>3</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2021-11-14T08:33:55Z</dcterms:created>
  <dcterms:modified xsi:type="dcterms:W3CDTF">2022-08-05T14:59:54Z</dcterms:modified>
</cp:coreProperties>
</file>