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5"/>
  </p:notesMasterIdLst>
  <p:sldIdLst>
    <p:sldId id="313" r:id="rId3"/>
    <p:sldId id="301" r:id="rId4"/>
    <p:sldId id="268" r:id="rId5"/>
    <p:sldId id="314" r:id="rId6"/>
    <p:sldId id="315" r:id="rId7"/>
    <p:sldId id="316" r:id="rId8"/>
    <p:sldId id="317" r:id="rId9"/>
    <p:sldId id="318" r:id="rId10"/>
    <p:sldId id="326" r:id="rId11"/>
    <p:sldId id="321" r:id="rId12"/>
    <p:sldId id="323" r:id="rId13"/>
    <p:sldId id="325" r:id="rId14"/>
  </p:sldIdLst>
  <p:sldSz cx="24384000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61" autoAdjust="0"/>
    <p:restoredTop sz="94139" autoAdjust="0"/>
  </p:normalViewPr>
  <p:slideViewPr>
    <p:cSldViewPr>
      <p:cViewPr varScale="1">
        <p:scale>
          <a:sx n="37" d="100"/>
          <a:sy n="37" d="100"/>
        </p:scale>
        <p:origin x="120" y="25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817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81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122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81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81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5447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713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2709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3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38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A64B-0B25-4D7F-AF80-0EBC67221BA8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EE28-2476-49D8-954B-0B2DB80F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  <p:sldLayoutId id="2147483783" r:id="rId13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0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A. TRẮC NGHIỆM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B. TỰ LUẬN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 CUỐI CHƯƠNG VII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"/>
          <p:cNvSpPr/>
          <p:nvPr/>
        </p:nvSpPr>
        <p:spPr>
          <a:xfrm>
            <a:off x="269034" y="3843717"/>
            <a:ext cx="23863168" cy="9567483"/>
          </a:xfrm>
          <a:prstGeom prst="roundRect">
            <a:avLst>
              <a:gd name="adj" fmla="val 2239"/>
            </a:avLst>
          </a:prstGeom>
          <a:solidFill>
            <a:srgbClr val="BBD6EE"/>
          </a:solidFill>
          <a:ln w="2857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48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2077163" y="2659598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14</a:t>
            </a:r>
            <a:endParaRPr sz="48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8166378" y="2659588"/>
            <a:ext cx="2970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48</a:t>
            </a:r>
            <a:endParaRPr sz="48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624351" y="2659598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6</a:t>
            </a:r>
            <a:endParaRPr sz="48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442" name="Google Shape;442;p3"/>
          <p:cNvSpPr/>
          <p:nvPr/>
        </p:nvSpPr>
        <p:spPr>
          <a:xfrm>
            <a:off x="302378" y="1752600"/>
            <a:ext cx="23741054" cy="1797349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4800"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181600" y="1813523"/>
                <a:ext cx="16905846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  <m:r>
                          <a:rPr lang="en-US" sz="4800" b="1" i="1">
                            <a:latin typeface="Cambria Math"/>
                          </a:rPr>
                          <m:t>;−</m:t>
                        </m:r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813523"/>
                <a:ext cx="16905846" cy="1569660"/>
              </a:xfrm>
              <a:prstGeom prst="rect">
                <a:avLst/>
              </a:prstGeom>
              <a:blipFill>
                <a:blip r:embed="rId3"/>
                <a:stretch>
                  <a:fillRect l="-1623" t="-9302" r="-685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91148" y="3733800"/>
                <a:ext cx="23741054" cy="630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en-US" sz="48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latin typeface="Cambria Math"/>
                          </a:rPr>
                          <m:t>𝟓</m:t>
                        </m:r>
                        <m:r>
                          <a:rPr lang="en-US" sz="4800" b="1" i="1">
                            <a:latin typeface="Cambria Math"/>
                          </a:rPr>
                          <m:t>;−</m:t>
                        </m:r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𝑩𝑪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𝟓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/>
                          </a:rPr>
                          <m:t>𝟐𝟔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𝒏</m:t>
                        </m:r>
                      </m:e>
                    </m:acc>
                    <m:r>
                      <a:rPr lang="en-US" sz="48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  <m:r>
                          <a:rPr lang="en-US" sz="4800" b="1" i="1">
                            <a:latin typeface="Cambria Math"/>
                          </a:rPr>
                          <m:t>;−</m:t>
                        </m:r>
                        <m:r>
                          <a:rPr lang="en-US" sz="48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</m:t>
                    </m:r>
                    <m:r>
                      <a:rPr lang="en-US" sz="48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𝒚</m:t>
                        </m:r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endParaRPr lang="en-US" sz="4800" b="1" i="1" dirty="0">
                  <a:latin typeface="Cambria Math"/>
                </a:endParaRPr>
              </a:p>
              <a:p>
                <a:r>
                  <a:rPr lang="en-US" sz="4800" b="1" dirty="0"/>
                  <a:t>				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⇔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𝒚</m:t>
                    </m:r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𝟐𝟐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  <m:r>
                          <a:rPr lang="en-US" sz="4800" b="1" i="1">
                            <a:latin typeface="Cambria Math"/>
                          </a:rPr>
                          <m:t>;−</m:t>
                        </m:r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r>
                          <a:rPr lang="en-US" sz="4800" b="1" i="1"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latin typeface="Cambria Math"/>
                          </a:rPr>
                          <m:t>𝑩𝑪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𝟐𝟐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𝟐𝟖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𝟐𝟔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𝜟</m:t>
                        </m:r>
                        <m:r>
                          <a:rPr lang="en-US" sz="4800" b="1" i="1">
                            <a:latin typeface="Cambria Math"/>
                          </a:rPr>
                          <m:t>𝑨𝑩𝑪</m:t>
                        </m:r>
                      </m:sub>
                    </m:sSub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r>
                          <a:rPr lang="en-US" sz="4800" b="1" i="1"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latin typeface="Cambria Math"/>
                          </a:rPr>
                          <m:t>𝑩𝑪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𝑩𝑪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𝟐𝟖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𝟐𝟔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latin typeface="Cambria Math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/>
                          </a:rPr>
                          <m:t>𝟐𝟔</m:t>
                        </m:r>
                      </m:e>
                    </m:rad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𝟏𝟒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48" y="3733800"/>
                <a:ext cx="23741054" cy="6300571"/>
              </a:xfrm>
              <a:prstGeom prst="rect">
                <a:avLst/>
              </a:prstGeom>
              <a:blipFill>
                <a:blip r:embed="rId4"/>
                <a:stretch>
                  <a:fillRect l="-1155" t="-194" r="-539" b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20">
            <a:extLst>
              <a:ext uri="{FF2B5EF4-FFF2-40B4-BE49-F238E27FC236}">
                <a16:creationId xmlns:a16="http://schemas.microsoft.com/office/drawing/2014/main" id="{3601DCAB-AAE2-4457-BB99-3A6E09DD7F59}"/>
              </a:ext>
            </a:extLst>
          </p:cNvPr>
          <p:cNvSpPr>
            <a:spLocks/>
          </p:cNvSpPr>
          <p:nvPr/>
        </p:nvSpPr>
        <p:spPr bwMode="auto">
          <a:xfrm rot="5400000">
            <a:off x="2691059" y="636960"/>
            <a:ext cx="970880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bg1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90EEF2-59CC-4DC0-AF4A-C3E065823857}"/>
              </a:ext>
            </a:extLst>
          </p:cNvPr>
          <p:cNvSpPr txBox="1"/>
          <p:nvPr/>
        </p:nvSpPr>
        <p:spPr>
          <a:xfrm>
            <a:off x="1515401" y="1981055"/>
            <a:ext cx="332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7.32.</a:t>
            </a:r>
          </a:p>
        </p:txBody>
      </p:sp>
      <p:sp>
        <p:nvSpPr>
          <p:cNvPr id="38" name="Freeform 20">
            <a:extLst>
              <a:ext uri="{FF2B5EF4-FFF2-40B4-BE49-F238E27FC236}">
                <a16:creationId xmlns:a16="http://schemas.microsoft.com/office/drawing/2014/main" id="{706928F7-76B0-404C-90C6-322A826A2A0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132661" y="2699867"/>
            <a:ext cx="828632" cy="2996406"/>
          </a:xfrm>
          <a:prstGeom prst="round1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160972-61F8-4185-A43C-A6815E3AE609}"/>
              </a:ext>
            </a:extLst>
          </p:cNvPr>
          <p:cNvSpPr txBox="1"/>
          <p:nvPr/>
        </p:nvSpPr>
        <p:spPr>
          <a:xfrm>
            <a:off x="1005915" y="3746566"/>
            <a:ext cx="2872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giải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A80407D-3FFE-419D-8516-84AA8DC806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-35767" y="3687171"/>
            <a:ext cx="1058948" cy="1079474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9BB0D8-8961-477D-9B89-1538273224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348613" y="1896243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6C87BBC-0D22-1FFE-7014-F61F0EDB3F61}"/>
                  </a:ext>
                </a:extLst>
              </p:cNvPr>
              <p:cNvSpPr/>
              <p:nvPr/>
            </p:nvSpPr>
            <p:spPr>
              <a:xfrm>
                <a:off x="493707" y="9601200"/>
                <a:ext cx="14527944" cy="3811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</a:rPr>
                  <a:t> 2:</a:t>
                </a:r>
              </a:p>
              <a:p>
                <a:r>
                  <a:rPr lang="en-US" sz="4800" b="1" dirty="0"/>
                  <a:t>Ta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</m:e>
                    </m:d>
                  </m:oMath>
                </a14:m>
                <a:endParaRPr lang="en-US" sz="4800" b="1" i="1" dirty="0"/>
              </a:p>
              <a:p>
                <a:r>
                  <a:rPr lang="en-US" sz="4800" b="1" dirty="0" err="1"/>
                  <a:t>Khi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đó</a:t>
                </a:r>
                <a:r>
                  <a:rPr lang="en-US" sz="4800" b="1" dirty="0"/>
                  <a:t>: </a:t>
                </a:r>
              </a:p>
              <a:p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latin typeface="Cambria Math"/>
                      </a:rPr>
                      <m:t>⇒</m:t>
                    </m:r>
                    <m:r>
                      <a:rPr lang="en-US" sz="4800" b="1" i="1">
                        <a:latin typeface="Cambria Math"/>
                      </a:rPr>
                      <m:t>𝑨𝑩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endParaRPr lang="en-US" sz="4800" b="1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6C87BBC-0D22-1FFE-7014-F61F0EDB3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07" y="9601200"/>
                <a:ext cx="14527944" cy="3811428"/>
              </a:xfrm>
              <a:prstGeom prst="rect">
                <a:avLst/>
              </a:prstGeom>
              <a:blipFill>
                <a:blip r:embed="rId7"/>
                <a:stretch>
                  <a:fillRect l="-1930" t="-3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3430C0-35CB-6073-4E0D-9533DFF90D46}"/>
              </a:ext>
            </a:extLst>
          </p:cNvPr>
          <p:cNvCxnSpPr/>
          <p:nvPr/>
        </p:nvCxnSpPr>
        <p:spPr>
          <a:xfrm>
            <a:off x="15021651" y="10081000"/>
            <a:ext cx="0" cy="3177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56D4C6-A340-807C-1ED0-219AE85ACB9B}"/>
                  </a:ext>
                </a:extLst>
              </p:cNvPr>
              <p:cNvSpPr/>
              <p:nvPr/>
            </p:nvSpPr>
            <p:spPr>
              <a:xfrm>
                <a:off x="15566341" y="10455625"/>
                <a:ext cx="8021170" cy="2428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/>
                                </a:rPr>
                                <m:t>𝑪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/>
                                </a:rPr>
                                <m:t>𝑪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800" b="1" i="1">
                          <a:latin typeface="Cambria Math"/>
                        </a:rPr>
                        <m:t>⇒</m:t>
                      </m:r>
                      <m:r>
                        <a:rPr lang="en-US" sz="4800" b="1" i="1">
                          <a:latin typeface="Cambria Math"/>
                        </a:rPr>
                        <m:t>𝑨𝑪</m:t>
                      </m:r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4800" b="1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56D4C6-A340-807C-1ED0-219AE85AC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341" y="10455625"/>
                <a:ext cx="8021170" cy="24285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53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"/>
          <p:cNvSpPr/>
          <p:nvPr/>
        </p:nvSpPr>
        <p:spPr>
          <a:xfrm>
            <a:off x="264530" y="3973106"/>
            <a:ext cx="23774398" cy="9438094"/>
          </a:xfrm>
          <a:prstGeom prst="roundRect">
            <a:avLst>
              <a:gd name="adj" fmla="val 2239"/>
            </a:avLst>
          </a:prstGeom>
          <a:solidFill>
            <a:srgbClr val="BBD6EE"/>
          </a:solidFill>
          <a:ln w="2857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48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4785" y="2659598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14</a:t>
            </a:r>
            <a:endParaRPr sz="48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000" y="2659588"/>
            <a:ext cx="2970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48</a:t>
            </a:r>
            <a:endParaRPr sz="48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973" y="2659598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6</a:t>
            </a:r>
            <a:endParaRPr sz="48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442" name="Google Shape;442;p3"/>
          <p:cNvSpPr/>
          <p:nvPr/>
        </p:nvSpPr>
        <p:spPr>
          <a:xfrm>
            <a:off x="297874" y="1708168"/>
            <a:ext cx="23741054" cy="1797349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4800"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876800" y="1752600"/>
                <a:ext cx="16633336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  <m:r>
                          <a:rPr lang="en-US" sz="4800" b="1" i="1">
                            <a:latin typeface="Cambria Math"/>
                          </a:rPr>
                          <m:t>;−</m:t>
                        </m:r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752600"/>
                <a:ext cx="16633336" cy="1569660"/>
              </a:xfrm>
              <a:prstGeom prst="rect">
                <a:avLst/>
              </a:prstGeom>
              <a:blipFill>
                <a:blip r:embed="rId3"/>
                <a:stretch>
                  <a:fillRect l="-1649" t="-9339" r="-1502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86297" y="3958133"/>
                <a:ext cx="24178703" cy="5978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𝑩𝑨𝑪</m:t>
                            </m:r>
                          </m:e>
                        </m:acc>
                      </m:e>
                    </m:func>
                    <m:r>
                      <a:rPr lang="en-US" sz="4800" b="1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𝑩𝑨𝑪</m:t>
                            </m:r>
                          </m:e>
                        </m:acc>
                      </m:e>
                    </m:func>
                    <m:r>
                      <a:rPr lang="en-US" sz="4800" b="1" i="1">
                        <a:latin typeface="Cambria Math"/>
                      </a:rPr>
                      <m:t>&gt;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𝑩𝑨𝑪</m:t>
                              </m:r>
                            </m:e>
                          </m:acc>
                        </m:e>
                      </m:func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𝑩𝑨𝑪</m:t>
                                  </m:r>
                                </m:e>
                              </m:acc>
                            </m:e>
                          </m:func>
                        </m:e>
                      </m:rad>
                      <m:r>
                        <a:rPr lang="en-US" sz="48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𝜟</m:t>
                        </m:r>
                        <m:r>
                          <a:rPr lang="en-US" sz="4800" b="1" i="1">
                            <a:latin typeface="Cambria Math"/>
                          </a:rPr>
                          <m:t>𝑨𝑩𝑪</m:t>
                        </m:r>
                      </m:sub>
                    </m:sSub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𝑨𝑩</m:t>
                    </m:r>
                    <m:r>
                      <a:rPr lang="en-US" sz="4800" b="1" i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𝑨𝑪</m:t>
                    </m:r>
                    <m:r>
                      <a:rPr lang="en-US" sz="4800" b="1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𝑩𝑨𝑪</m:t>
                            </m:r>
                          </m:e>
                        </m:acc>
                      </m:e>
                    </m:func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97" y="3958133"/>
                <a:ext cx="24178703" cy="5978368"/>
              </a:xfrm>
              <a:prstGeom prst="rect">
                <a:avLst/>
              </a:prstGeom>
              <a:blipFill>
                <a:blip r:embed="rId4"/>
                <a:stretch>
                  <a:fillRect l="-1134" t="-612" b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20">
            <a:extLst>
              <a:ext uri="{FF2B5EF4-FFF2-40B4-BE49-F238E27FC236}">
                <a16:creationId xmlns:a16="http://schemas.microsoft.com/office/drawing/2014/main" id="{3601DCAB-AAE2-4457-BB99-3A6E09DD7F59}"/>
              </a:ext>
            </a:extLst>
          </p:cNvPr>
          <p:cNvSpPr>
            <a:spLocks/>
          </p:cNvSpPr>
          <p:nvPr/>
        </p:nvSpPr>
        <p:spPr bwMode="auto">
          <a:xfrm rot="5400000">
            <a:off x="2388681" y="417117"/>
            <a:ext cx="970880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bg1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90EEF2-59CC-4DC0-AF4A-C3E065823857}"/>
              </a:ext>
            </a:extLst>
          </p:cNvPr>
          <p:cNvSpPr txBox="1"/>
          <p:nvPr/>
        </p:nvSpPr>
        <p:spPr>
          <a:xfrm>
            <a:off x="1213023" y="1761212"/>
            <a:ext cx="332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7.32.</a:t>
            </a:r>
          </a:p>
        </p:txBody>
      </p:sp>
      <p:sp>
        <p:nvSpPr>
          <p:cNvPr id="38" name="Freeform 20">
            <a:extLst>
              <a:ext uri="{FF2B5EF4-FFF2-40B4-BE49-F238E27FC236}">
                <a16:creationId xmlns:a16="http://schemas.microsoft.com/office/drawing/2014/main" id="{706928F7-76B0-404C-90C6-322A826A2A0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147646" y="2574468"/>
            <a:ext cx="828632" cy="2996406"/>
          </a:xfrm>
          <a:prstGeom prst="round1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160972-61F8-4185-A43C-A6815E3AE609}"/>
              </a:ext>
            </a:extLst>
          </p:cNvPr>
          <p:cNvSpPr txBox="1"/>
          <p:nvPr/>
        </p:nvSpPr>
        <p:spPr>
          <a:xfrm>
            <a:off x="1020900" y="3621167"/>
            <a:ext cx="2872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giải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A80407D-3FFE-419D-8516-84AA8DC806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-20782" y="3561772"/>
            <a:ext cx="1058948" cy="1079474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9BB0D8-8961-477D-9B89-1538273224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46235" y="1676400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3E2186-6286-03C9-7BD3-6E7584948424}"/>
                  </a:ext>
                </a:extLst>
              </p:cNvPr>
              <p:cNvSpPr txBox="1"/>
              <p:nvPr/>
            </p:nvSpPr>
            <p:spPr>
              <a:xfrm>
                <a:off x="7836948" y="5726148"/>
                <a:ext cx="9677400" cy="2966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kumimoji="0" lang="en-US" sz="4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Sup>
                                            <m:sSubSupPr>
                                              <m:ctrlP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𝟏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  <m: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𝟏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</m:e>
                                      </m:rad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Sup>
                                            <m:sSubSupPr>
                                              <m:ctrlP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𝟐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  <m:r>
                                            <a:rPr kumimoji="0" lang="en-US" sz="4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𝟐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0" lang="en-US" sz="4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3E2186-6286-03C9-7BD3-6E7584948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948" y="5726148"/>
                <a:ext cx="9677400" cy="2966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1ADBD9-1240-AAFA-8D6F-67BF84C6EF98}"/>
                  </a:ext>
                </a:extLst>
              </p:cNvPr>
              <p:cNvSpPr txBox="1"/>
              <p:nvPr/>
            </p:nvSpPr>
            <p:spPr>
              <a:xfrm>
                <a:off x="17514348" y="5989585"/>
                <a:ext cx="4953000" cy="2439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1ADBD9-1240-AAFA-8D6F-67BF84C6E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4348" y="5989585"/>
                <a:ext cx="4953000" cy="2439129"/>
              </a:xfrm>
              <a:prstGeom prst="rect">
                <a:avLst/>
              </a:prstGeom>
              <a:blipFill>
                <a:blip r:embed="rId8"/>
                <a:stretch>
                  <a:fillRect r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94D7C4-54B3-A8F6-8541-BEF865AE4170}"/>
                  </a:ext>
                </a:extLst>
              </p:cNvPr>
              <p:cNvSpPr/>
              <p:nvPr/>
            </p:nvSpPr>
            <p:spPr>
              <a:xfrm>
                <a:off x="345072" y="9827017"/>
                <a:ext cx="16560518" cy="3277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𝜟</m:t>
                        </m:r>
                        <m:r>
                          <a:rPr lang="en-US" sz="4800" b="1" i="1">
                            <a:latin typeface="Cambria Math"/>
                          </a:rPr>
                          <m:t>𝑨𝑩𝑪</m:t>
                        </m:r>
                      </m:sub>
                    </m:sSub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𝑨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𝑨</m:t>
                                </m:r>
                              </m:sub>
                            </m:sSub>
                          </m:e>
                        </m:d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𝑨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𝑨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94D7C4-54B3-A8F6-8541-BEF865AE41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72" y="9827017"/>
                <a:ext cx="16560518" cy="3277307"/>
              </a:xfrm>
              <a:prstGeom prst="rect">
                <a:avLst/>
              </a:prstGeom>
              <a:blipFill>
                <a:blip r:embed="rId9"/>
                <a:stretch>
                  <a:fillRect l="-1694" t="-4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67F492-E0FF-3609-8260-0298F389E5C3}"/>
                  </a:ext>
                </a:extLst>
              </p:cNvPr>
              <p:cNvSpPr txBox="1"/>
              <p:nvPr/>
            </p:nvSpPr>
            <p:spPr>
              <a:xfrm>
                <a:off x="15436166" y="12011267"/>
                <a:ext cx="20574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𝟏𝟒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67F492-E0FF-3609-8260-0298F389E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6166" y="12011267"/>
                <a:ext cx="2057400" cy="830997"/>
              </a:xfrm>
              <a:prstGeom prst="rect">
                <a:avLst/>
              </a:prstGeom>
              <a:blipFill>
                <a:blip r:embed="rId10"/>
                <a:stretch>
                  <a:fillRect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94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"/>
          <p:cNvSpPr/>
          <p:nvPr/>
        </p:nvSpPr>
        <p:spPr>
          <a:xfrm>
            <a:off x="290946" y="5204089"/>
            <a:ext cx="23774398" cy="7895044"/>
          </a:xfrm>
          <a:prstGeom prst="roundRect">
            <a:avLst>
              <a:gd name="adj" fmla="val 2239"/>
            </a:avLst>
          </a:prstGeom>
          <a:solidFill>
            <a:srgbClr val="BBD6EE"/>
          </a:solidFill>
          <a:ln w="2857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48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2044949" y="2811998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14</a:t>
            </a:r>
            <a:endParaRPr sz="48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8134164" y="2811988"/>
            <a:ext cx="2970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48</a:t>
            </a:r>
            <a:endParaRPr sz="48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592137" y="2811998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6</a:t>
            </a:r>
            <a:endParaRPr sz="48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442" name="Google Shape;442;p3"/>
          <p:cNvSpPr/>
          <p:nvPr/>
        </p:nvSpPr>
        <p:spPr>
          <a:xfrm>
            <a:off x="270164" y="1905000"/>
            <a:ext cx="23741054" cy="289706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4800"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027453" y="3042457"/>
                <a:ext cx="16633336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  <m:r>
                          <a:rPr lang="en-US" sz="4800" b="1" i="1">
                            <a:latin typeface="Cambria Math"/>
                          </a:rPr>
                          <m:t>;−</m:t>
                        </m:r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453" y="3042457"/>
                <a:ext cx="16633336" cy="1569660"/>
              </a:xfrm>
              <a:prstGeom prst="rect">
                <a:avLst/>
              </a:prstGeom>
              <a:blipFill>
                <a:blip r:embed="rId3"/>
                <a:stretch>
                  <a:fillRect l="-1686" t="-9302" r="-1540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78511" y="5372099"/>
                <a:ext cx="23791634" cy="7887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/>
                          </a:rPr>
                          <m:t>𝟑𝟒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𝑩𝑪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/>
                                  </a:rPr>
                                  <m:t>𝟓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/>
                          </a:rPr>
                          <m:t>𝟐𝟔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𝒑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𝑨𝑩</m:t>
                        </m:r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latin typeface="Cambria Math"/>
                          </a:rPr>
                          <m:t>𝑨𝑪</m:t>
                        </m:r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latin typeface="Cambria Math"/>
                          </a:rPr>
                          <m:t>𝑩𝑪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𝟏𝟎</m:t>
                            </m:r>
                          </m:e>
                        </m:rad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𝟑𝟒</m:t>
                            </m:r>
                          </m:e>
                        </m:rad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𝟐𝟔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Heron,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𝜟</m:t>
                        </m:r>
                        <m:r>
                          <a:rPr lang="en-US" sz="4800" b="1" i="1">
                            <a:latin typeface="Cambria Math"/>
                          </a:rPr>
                          <m:t>𝑨𝑩𝑪</m:t>
                        </m:r>
                      </m:sub>
                    </m:sSub>
                    <m:r>
                      <a:rPr lang="en-US" sz="48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𝒑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𝑩𝑪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𝒑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𝑨𝑪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𝒑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𝑨𝑩</m:t>
                            </m:r>
                          </m:e>
                        </m:d>
                      </m:e>
                    </m:rad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/>
                  <a:t>					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𝟏𝟒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11" y="5372099"/>
                <a:ext cx="23791634" cy="7887287"/>
              </a:xfrm>
              <a:prstGeom prst="rect">
                <a:avLst/>
              </a:prstGeom>
              <a:blipFill>
                <a:blip r:embed="rId4"/>
                <a:stretch>
                  <a:fillRect l="-1179" t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20">
            <a:extLst>
              <a:ext uri="{FF2B5EF4-FFF2-40B4-BE49-F238E27FC236}">
                <a16:creationId xmlns:a16="http://schemas.microsoft.com/office/drawing/2014/main" id="{3601DCAB-AAE2-4457-BB99-3A6E09DD7F59}"/>
              </a:ext>
            </a:extLst>
          </p:cNvPr>
          <p:cNvSpPr>
            <a:spLocks/>
          </p:cNvSpPr>
          <p:nvPr/>
        </p:nvSpPr>
        <p:spPr bwMode="auto">
          <a:xfrm rot="5400000">
            <a:off x="2658845" y="789360"/>
            <a:ext cx="970880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bg1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90EEF2-59CC-4DC0-AF4A-C3E065823857}"/>
              </a:ext>
            </a:extLst>
          </p:cNvPr>
          <p:cNvSpPr txBox="1"/>
          <p:nvPr/>
        </p:nvSpPr>
        <p:spPr>
          <a:xfrm>
            <a:off x="1483187" y="2133455"/>
            <a:ext cx="332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7.32.</a:t>
            </a:r>
          </a:p>
        </p:txBody>
      </p:sp>
      <p:sp>
        <p:nvSpPr>
          <p:cNvPr id="38" name="Freeform 20">
            <a:extLst>
              <a:ext uri="{FF2B5EF4-FFF2-40B4-BE49-F238E27FC236}">
                <a16:creationId xmlns:a16="http://schemas.microsoft.com/office/drawing/2014/main" id="{706928F7-76B0-404C-90C6-322A826A2A0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154573" y="3961322"/>
            <a:ext cx="828632" cy="2996406"/>
          </a:xfrm>
          <a:prstGeom prst="round1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160972-61F8-4185-A43C-A6815E3AE609}"/>
              </a:ext>
            </a:extLst>
          </p:cNvPr>
          <p:cNvSpPr txBox="1"/>
          <p:nvPr/>
        </p:nvSpPr>
        <p:spPr>
          <a:xfrm>
            <a:off x="1027827" y="5008021"/>
            <a:ext cx="2872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giải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A80407D-3FFE-419D-8516-84AA8DC806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-13855" y="4948626"/>
            <a:ext cx="1058948" cy="1079474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9BB0D8-8961-477D-9B89-1538273224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316399" y="2048643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3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42555" y="2038417"/>
            <a:ext cx="22680054" cy="11677583"/>
            <a:chOff x="1575873" y="1793813"/>
            <a:chExt cx="22680054" cy="1167758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575873" y="1793813"/>
              <a:ext cx="22680054" cy="11677583"/>
              <a:chOff x="1575873" y="1793813"/>
              <a:chExt cx="22680054" cy="1167758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0325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CHƯƠNG I. MỆNH ĐỀ - TẬP HỢP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9462494" y="7157959"/>
                <a:ext cx="9344480" cy="815607"/>
                <a:chOff x="15475292" y="8980139"/>
                <a:chExt cx="9345562" cy="815702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17232374" y="8980139"/>
                  <a:ext cx="7588480" cy="8157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PHẦN TRẮC NGHIỆM</a:t>
                  </a: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15475292" y="9020367"/>
                  <a:ext cx="1383016" cy="768628"/>
                  <a:chOff x="15409126" y="9477567"/>
                  <a:chExt cx="1371599" cy="768628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15729165" y="9194634"/>
                    <a:ext cx="731522" cy="1371599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15866441" y="9477567"/>
                    <a:ext cx="531363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A</a:t>
                    </a:r>
                  </a:p>
                </p:txBody>
              </p:sp>
            </p:grpSp>
          </p:grpSp>
          <p:sp>
            <p:nvSpPr>
              <p:cNvPr id="80" name="TextBox 79"/>
              <p:cNvSpPr txBox="1"/>
              <p:nvPr/>
            </p:nvSpPr>
            <p:spPr>
              <a:xfrm>
                <a:off x="1951026" y="8958981"/>
                <a:ext cx="5116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324241" y="8700738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1039" y="10163792"/>
                <a:ext cx="5116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2304104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ÔN </a:t>
              </a: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TẬP CUỐI CHƯƠNG VII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4575D96-37AB-43A5-88B4-71DD35E37467}"/>
              </a:ext>
            </a:extLst>
          </p:cNvPr>
          <p:cNvSpPr txBox="1"/>
          <p:nvPr/>
        </p:nvSpPr>
        <p:spPr>
          <a:xfrm>
            <a:off x="1402019" y="7810374"/>
            <a:ext cx="537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"/>
          <p:cNvSpPr/>
          <p:nvPr/>
        </p:nvSpPr>
        <p:spPr>
          <a:xfrm>
            <a:off x="368373" y="9782025"/>
            <a:ext cx="23774398" cy="3677206"/>
          </a:xfrm>
          <a:prstGeom prst="roundRect">
            <a:avLst>
              <a:gd name="adj" fmla="val 2239"/>
            </a:avLst>
          </a:prstGeom>
          <a:solidFill>
            <a:srgbClr val="BBD6EE"/>
          </a:solidFill>
          <a:ln w="2857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grpSp>
        <p:nvGrpSpPr>
          <p:cNvPr id="427" name="Google Shape;427;p3"/>
          <p:cNvGrpSpPr/>
          <p:nvPr/>
        </p:nvGrpSpPr>
        <p:grpSpPr>
          <a:xfrm>
            <a:off x="668759" y="7013668"/>
            <a:ext cx="23176442" cy="1848096"/>
            <a:chOff x="282389" y="1702417"/>
            <a:chExt cx="11588221" cy="924048"/>
          </a:xfrm>
        </p:grpSpPr>
        <p:sp>
          <p:nvSpPr>
            <p:cNvPr id="428" name="Google Shape;428;p3"/>
            <p:cNvSpPr/>
            <p:nvPr/>
          </p:nvSpPr>
          <p:spPr>
            <a:xfrm>
              <a:off x="3642743" y="1718956"/>
              <a:ext cx="2468235" cy="90750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endParaRPr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88200" y="191443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B</a:t>
              </a:r>
              <a:endParaRPr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0" name="Google Shape;430;p3"/>
                <p:cNvSpPr/>
                <p:nvPr/>
              </p:nvSpPr>
              <p:spPr>
                <a:xfrm>
                  <a:off x="822997" y="1702417"/>
                  <a:ext cx="2468235" cy="874246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97" y="1702417"/>
                  <a:ext cx="2468235" cy="8742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1" name="Google Shape;431;p3"/>
            <p:cNvSpPr/>
            <p:nvPr/>
          </p:nvSpPr>
          <p:spPr>
            <a:xfrm>
              <a:off x="282389" y="187303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A</a:t>
              </a:r>
              <a:endParaRPr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2" name="Google Shape;432;p3"/>
                <p:cNvSpPr/>
                <p:nvPr/>
              </p:nvSpPr>
              <p:spPr>
                <a:xfrm>
                  <a:off x="6595916" y="1726463"/>
                  <a:ext cx="2468235" cy="900002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ar-AE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ar-AE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ar-AE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ar-AE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ar-AE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ar-AE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ar-AE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ar-AE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5916" y="1726463"/>
                  <a:ext cx="2468235" cy="9000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3" name="Google Shape;433;p3"/>
            <p:cNvSpPr/>
            <p:nvPr/>
          </p:nvSpPr>
          <p:spPr>
            <a:xfrm>
              <a:off x="6254229" y="193522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C</a:t>
              </a:r>
              <a:endParaRPr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4" name="Google Shape;434;p3"/>
                <p:cNvSpPr/>
                <p:nvPr/>
              </p:nvSpPr>
              <p:spPr>
                <a:xfrm>
                  <a:off x="9402375" y="1762857"/>
                  <a:ext cx="2468235" cy="863607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2375" y="1762857"/>
                  <a:ext cx="2468235" cy="86360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5" name="Google Shape;435;p3"/>
            <p:cNvSpPr/>
            <p:nvPr/>
          </p:nvSpPr>
          <p:spPr>
            <a:xfrm>
              <a:off x="9152844" y="191443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D</a:t>
              </a:r>
              <a:endParaRPr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6680446" y="7454004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B</a:t>
            </a:r>
            <a:endParaRPr sz="64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4785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14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000" y="3358350"/>
            <a:ext cx="2970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48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973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6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5517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8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42" name="Google Shape;442;p3"/>
          <p:cNvSpPr/>
          <p:nvPr/>
        </p:nvSpPr>
        <p:spPr>
          <a:xfrm>
            <a:off x="0" y="2451362"/>
            <a:ext cx="23741054" cy="394272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5731" y="3971525"/>
            <a:ext cx="21573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8759" y="10675577"/>
                <a:ext cx="23791634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𝒂𝒕</m:t>
                            </m:r>
                          </m:e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𝒃𝒕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𝒕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59" y="10675577"/>
                <a:ext cx="23791634" cy="1740028"/>
              </a:xfrm>
              <a:prstGeom prst="rect">
                <a:avLst/>
              </a:prstGeom>
              <a:blipFill>
                <a:blip r:embed="rId6"/>
                <a:stretch>
                  <a:fillRect l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20">
            <a:extLst>
              <a:ext uri="{FF2B5EF4-FFF2-40B4-BE49-F238E27FC236}">
                <a16:creationId xmlns:a16="http://schemas.microsoft.com/office/drawing/2014/main" id="{3601DCAB-AAE2-4457-BB99-3A6E09DD7F59}"/>
              </a:ext>
            </a:extLst>
          </p:cNvPr>
          <p:cNvSpPr>
            <a:spLocks/>
          </p:cNvSpPr>
          <p:nvPr/>
        </p:nvSpPr>
        <p:spPr bwMode="auto">
          <a:xfrm rot="5400000">
            <a:off x="2388681" y="1335722"/>
            <a:ext cx="970880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bg1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90EEF2-59CC-4DC0-AF4A-C3E065823857}"/>
              </a:ext>
            </a:extLst>
          </p:cNvPr>
          <p:cNvSpPr txBox="1"/>
          <p:nvPr/>
        </p:nvSpPr>
        <p:spPr>
          <a:xfrm>
            <a:off x="1213023" y="2679817"/>
            <a:ext cx="33221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CÂU </a:t>
            </a:r>
            <a:r>
              <a:rPr lang="en-US" sz="4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7.26.</a:t>
            </a:r>
          </a:p>
        </p:txBody>
      </p:sp>
      <p:sp>
        <p:nvSpPr>
          <p:cNvPr id="38" name="Freeform 20">
            <a:extLst>
              <a:ext uri="{FF2B5EF4-FFF2-40B4-BE49-F238E27FC236}">
                <a16:creationId xmlns:a16="http://schemas.microsoft.com/office/drawing/2014/main" id="{706928F7-76B0-404C-90C6-322A826A2A0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276338" y="8293177"/>
            <a:ext cx="828632" cy="2996406"/>
          </a:xfrm>
          <a:prstGeom prst="round1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160972-61F8-4185-A43C-A6815E3AE609}"/>
              </a:ext>
            </a:extLst>
          </p:cNvPr>
          <p:cNvSpPr txBox="1"/>
          <p:nvPr/>
        </p:nvSpPr>
        <p:spPr>
          <a:xfrm>
            <a:off x="1192454" y="9360235"/>
            <a:ext cx="2872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A80407D-3FFE-419D-8516-84AA8DC806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96916" y="9239355"/>
            <a:ext cx="1058948" cy="1079474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9BB0D8-8961-477D-9B89-1538273224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46235" y="259500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7E5077-177D-47F7-ADB5-672B486C1C36}"/>
                  </a:ext>
                </a:extLst>
              </p:cNvPr>
              <p:cNvSpPr/>
              <p:nvPr/>
            </p:nvSpPr>
            <p:spPr>
              <a:xfrm>
                <a:off x="7943254" y="7193782"/>
                <a:ext cx="2236253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7E5077-177D-47F7-ADB5-672B486C1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254" y="7193782"/>
                <a:ext cx="2236253" cy="1568378"/>
              </a:xfrm>
              <a:prstGeom prst="rect">
                <a:avLst/>
              </a:prstGeom>
              <a:blipFill>
                <a:blip r:embed="rId9"/>
                <a:stretch>
                  <a:fillRect r="-10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8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5" grpId="0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"/>
          <p:cNvSpPr/>
          <p:nvPr/>
        </p:nvSpPr>
        <p:spPr>
          <a:xfrm>
            <a:off x="368373" y="9782025"/>
            <a:ext cx="23774398" cy="3677206"/>
          </a:xfrm>
          <a:prstGeom prst="roundRect">
            <a:avLst>
              <a:gd name="adj" fmla="val 2239"/>
            </a:avLst>
          </a:prstGeom>
          <a:solidFill>
            <a:srgbClr val="BBD6EE"/>
          </a:solidFill>
          <a:ln w="2857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grpSp>
        <p:nvGrpSpPr>
          <p:cNvPr id="427" name="Google Shape;427;p3"/>
          <p:cNvGrpSpPr/>
          <p:nvPr/>
        </p:nvGrpSpPr>
        <p:grpSpPr>
          <a:xfrm>
            <a:off x="3955329" y="5437463"/>
            <a:ext cx="16010188" cy="3853918"/>
            <a:chOff x="282389" y="1669155"/>
            <a:chExt cx="8005094" cy="1926959"/>
          </a:xfrm>
        </p:grpSpPr>
        <p:sp>
          <p:nvSpPr>
            <p:cNvPr id="428" name="Google Shape;428;p3"/>
            <p:cNvSpPr/>
            <p:nvPr/>
          </p:nvSpPr>
          <p:spPr>
            <a:xfrm>
              <a:off x="5407483" y="1669155"/>
              <a:ext cx="2880000" cy="90750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052940" y="186463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B</a:t>
              </a:r>
              <a:endParaRPr sz="7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0" name="Google Shape;430;p3"/>
                <p:cNvSpPr/>
                <p:nvPr/>
              </p:nvSpPr>
              <p:spPr>
                <a:xfrm>
                  <a:off x="822997" y="1702417"/>
                  <a:ext cx="2880000" cy="874246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97" y="1702417"/>
                  <a:ext cx="2880000" cy="874246"/>
                </a:xfrm>
                <a:prstGeom prst="rect">
                  <a:avLst/>
                </a:prstGeom>
                <a:blipFill>
                  <a:blip r:embed="rId3"/>
                  <a:stretch>
                    <a:fillRect r="-211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1" name="Google Shape;431;p3"/>
            <p:cNvSpPr/>
            <p:nvPr/>
          </p:nvSpPr>
          <p:spPr>
            <a:xfrm>
              <a:off x="282389" y="187303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A</a:t>
              </a:r>
              <a:endParaRPr sz="7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2" name="Google Shape;432;p3"/>
                <p:cNvSpPr/>
                <p:nvPr/>
              </p:nvSpPr>
              <p:spPr>
                <a:xfrm>
                  <a:off x="836284" y="2696112"/>
                  <a:ext cx="2880000" cy="900002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ar-AE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84" y="2696112"/>
                  <a:ext cx="2880000" cy="9000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3" name="Google Shape;433;p3"/>
            <p:cNvSpPr/>
            <p:nvPr/>
          </p:nvSpPr>
          <p:spPr>
            <a:xfrm>
              <a:off x="494597" y="290487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C</a:t>
              </a:r>
              <a:endParaRPr sz="7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4" name="Google Shape;434;p3"/>
                <p:cNvSpPr/>
                <p:nvPr/>
              </p:nvSpPr>
              <p:spPr>
                <a:xfrm>
                  <a:off x="5407483" y="2682705"/>
                  <a:ext cx="2880000" cy="863607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ar-AE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7483" y="2682705"/>
                  <a:ext cx="2880000" cy="86360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5" name="Google Shape;435;p3"/>
            <p:cNvSpPr/>
            <p:nvPr/>
          </p:nvSpPr>
          <p:spPr>
            <a:xfrm>
              <a:off x="5157952" y="283428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D</a:t>
              </a:r>
              <a:endParaRPr sz="7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3972955" y="5839872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A</a:t>
            </a:r>
            <a:endParaRPr sz="64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4785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14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000" y="3358350"/>
            <a:ext cx="2970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48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973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6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5517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8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42" name="Google Shape;442;p3"/>
          <p:cNvSpPr/>
          <p:nvPr/>
        </p:nvSpPr>
        <p:spPr>
          <a:xfrm>
            <a:off x="0" y="2451362"/>
            <a:ext cx="23741054" cy="2806438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6343" y="3635248"/>
            <a:ext cx="219149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68759" y="10675577"/>
                <a:ext cx="23791634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𝒂𝒙</m:t>
                    </m:r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𝒃𝒚</m:t>
                    </m:r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𝒄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  <m:r>
                      <a:rPr lang="en-US" sz="4800" b="1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≠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59" y="10675577"/>
                <a:ext cx="23791634" cy="1586396"/>
              </a:xfrm>
              <a:prstGeom prst="rect">
                <a:avLst/>
              </a:prstGeom>
              <a:blipFill>
                <a:blip r:embed="rId6"/>
                <a:stretch>
                  <a:fillRect l="-1179" t="-884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20">
            <a:extLst>
              <a:ext uri="{FF2B5EF4-FFF2-40B4-BE49-F238E27FC236}">
                <a16:creationId xmlns:a16="http://schemas.microsoft.com/office/drawing/2014/main" id="{3601DCAB-AAE2-4457-BB99-3A6E09DD7F59}"/>
              </a:ext>
            </a:extLst>
          </p:cNvPr>
          <p:cNvSpPr>
            <a:spLocks/>
          </p:cNvSpPr>
          <p:nvPr/>
        </p:nvSpPr>
        <p:spPr bwMode="auto">
          <a:xfrm rot="5400000">
            <a:off x="2388681" y="1335722"/>
            <a:ext cx="970880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bg1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90EEF2-59CC-4DC0-AF4A-C3E065823857}"/>
              </a:ext>
            </a:extLst>
          </p:cNvPr>
          <p:cNvSpPr txBox="1"/>
          <p:nvPr/>
        </p:nvSpPr>
        <p:spPr>
          <a:xfrm>
            <a:off x="1213023" y="2679817"/>
            <a:ext cx="33221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CÂU </a:t>
            </a:r>
            <a:r>
              <a:rPr lang="en-US" sz="4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7.27.</a:t>
            </a:r>
          </a:p>
        </p:txBody>
      </p:sp>
      <p:sp>
        <p:nvSpPr>
          <p:cNvPr id="38" name="Freeform 20">
            <a:extLst>
              <a:ext uri="{FF2B5EF4-FFF2-40B4-BE49-F238E27FC236}">
                <a16:creationId xmlns:a16="http://schemas.microsoft.com/office/drawing/2014/main" id="{706928F7-76B0-404C-90C6-322A826A2A0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276338" y="8293177"/>
            <a:ext cx="828632" cy="2996406"/>
          </a:xfrm>
          <a:prstGeom prst="round1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160972-61F8-4185-A43C-A6815E3AE609}"/>
              </a:ext>
            </a:extLst>
          </p:cNvPr>
          <p:cNvSpPr txBox="1"/>
          <p:nvPr/>
        </p:nvSpPr>
        <p:spPr>
          <a:xfrm>
            <a:off x="1192454" y="9360235"/>
            <a:ext cx="2872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A80407D-3FFE-419D-8516-84AA8DC806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96916" y="9239355"/>
            <a:ext cx="1058948" cy="1079474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9BB0D8-8961-477D-9B89-1538273224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46235" y="259500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7E5077-177D-47F7-ADB5-672B486C1C36}"/>
                  </a:ext>
                </a:extLst>
              </p:cNvPr>
              <p:cNvSpPr/>
              <p:nvPr/>
            </p:nvSpPr>
            <p:spPr>
              <a:xfrm>
                <a:off x="14979356" y="5555855"/>
                <a:ext cx="4591765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7E5077-177D-47F7-ADB5-672B486C1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9356" y="5555855"/>
                <a:ext cx="4591765" cy="17400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1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5" grpId="0"/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"/>
          <p:cNvSpPr/>
          <p:nvPr/>
        </p:nvSpPr>
        <p:spPr>
          <a:xfrm>
            <a:off x="368373" y="9782025"/>
            <a:ext cx="23774398" cy="3677206"/>
          </a:xfrm>
          <a:prstGeom prst="roundRect">
            <a:avLst>
              <a:gd name="adj" fmla="val 2239"/>
            </a:avLst>
          </a:prstGeom>
          <a:solidFill>
            <a:srgbClr val="BBD6EE"/>
          </a:solidFill>
          <a:ln w="2857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48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grpSp>
        <p:nvGrpSpPr>
          <p:cNvPr id="427" name="Google Shape;427;p3"/>
          <p:cNvGrpSpPr/>
          <p:nvPr/>
        </p:nvGrpSpPr>
        <p:grpSpPr>
          <a:xfrm>
            <a:off x="1066887" y="5386056"/>
            <a:ext cx="17941486" cy="3754334"/>
            <a:chOff x="481453" y="888611"/>
            <a:chExt cx="8970743" cy="1877167"/>
          </a:xfrm>
        </p:grpSpPr>
        <p:sp>
          <p:nvSpPr>
            <p:cNvPr id="428" name="Google Shape;428;p3"/>
            <p:cNvSpPr/>
            <p:nvPr/>
          </p:nvSpPr>
          <p:spPr>
            <a:xfrm>
              <a:off x="896426" y="1858270"/>
              <a:ext cx="3694610" cy="90750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481453" y="203948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B</a:t>
              </a:r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0" name="Google Shape;430;p3"/>
                <p:cNvSpPr/>
                <p:nvPr/>
              </p:nvSpPr>
              <p:spPr>
                <a:xfrm>
                  <a:off x="896333" y="888611"/>
                  <a:ext cx="3694610" cy="874246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ar-AE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ar-AE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333" y="888611"/>
                  <a:ext cx="3694610" cy="8742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1" name="Google Shape;431;p3"/>
            <p:cNvSpPr/>
            <p:nvPr/>
          </p:nvSpPr>
          <p:spPr>
            <a:xfrm>
              <a:off x="509305" y="104074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A</a:t>
              </a:r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2" name="Google Shape;432;p3"/>
                <p:cNvSpPr/>
                <p:nvPr/>
              </p:nvSpPr>
              <p:spPr>
                <a:xfrm>
                  <a:off x="6219907" y="894418"/>
                  <a:ext cx="3215003" cy="900002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ar-AE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9907" y="894418"/>
                  <a:ext cx="3215003" cy="9000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3" name="Google Shape;433;p3"/>
            <p:cNvSpPr/>
            <p:nvPr/>
          </p:nvSpPr>
          <p:spPr>
            <a:xfrm>
              <a:off x="5947775" y="111280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C</a:t>
              </a:r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4" name="Google Shape;434;p3"/>
                <p:cNvSpPr/>
                <p:nvPr/>
              </p:nvSpPr>
              <p:spPr>
                <a:xfrm>
                  <a:off x="6237193" y="1887043"/>
                  <a:ext cx="3215003" cy="863607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ar-AE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𝟖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193" y="1887043"/>
                  <a:ext cx="3215003" cy="86360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5" name="Google Shape;435;p3"/>
            <p:cNvSpPr/>
            <p:nvPr/>
          </p:nvSpPr>
          <p:spPr>
            <a:xfrm>
              <a:off x="5932473" y="206693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D</a:t>
              </a:r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2034167" y="5797422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C</a:t>
            </a:r>
            <a:endParaRPr sz="4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4785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14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000" y="3358350"/>
            <a:ext cx="2970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48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973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6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5517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8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42" name="Google Shape;442;p3"/>
          <p:cNvSpPr/>
          <p:nvPr/>
        </p:nvSpPr>
        <p:spPr>
          <a:xfrm>
            <a:off x="0" y="2451362"/>
            <a:ext cx="23741054" cy="2668525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4800"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3378" y="2961337"/>
            <a:ext cx="184043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68759" y="10675577"/>
                <a:ext cx="23791634" cy="2186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  <m:r>
                          <a:rPr lang="en-US" sz="4800" b="1" i="1">
                            <a:latin typeface="Cambria Math"/>
                          </a:rPr>
                          <m:t>;</m:t>
                        </m:r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𝑹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59" y="10675577"/>
                <a:ext cx="23791634" cy="2186945"/>
              </a:xfrm>
              <a:prstGeom prst="rect">
                <a:avLst/>
              </a:prstGeom>
              <a:blipFill>
                <a:blip r:embed="rId6"/>
                <a:stretch>
                  <a:fillRect l="-1179" b="-13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20">
            <a:extLst>
              <a:ext uri="{FF2B5EF4-FFF2-40B4-BE49-F238E27FC236}">
                <a16:creationId xmlns:a16="http://schemas.microsoft.com/office/drawing/2014/main" id="{3601DCAB-AAE2-4457-BB99-3A6E09DD7F59}"/>
              </a:ext>
            </a:extLst>
          </p:cNvPr>
          <p:cNvSpPr>
            <a:spLocks/>
          </p:cNvSpPr>
          <p:nvPr/>
        </p:nvSpPr>
        <p:spPr bwMode="auto">
          <a:xfrm rot="5400000">
            <a:off x="2388681" y="1335722"/>
            <a:ext cx="970880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bg1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90EEF2-59CC-4DC0-AF4A-C3E065823857}"/>
              </a:ext>
            </a:extLst>
          </p:cNvPr>
          <p:cNvSpPr txBox="1"/>
          <p:nvPr/>
        </p:nvSpPr>
        <p:spPr>
          <a:xfrm>
            <a:off x="1213023" y="2679817"/>
            <a:ext cx="332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CÂU 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7.28.</a:t>
            </a:r>
          </a:p>
        </p:txBody>
      </p:sp>
      <p:sp>
        <p:nvSpPr>
          <p:cNvPr id="38" name="Freeform 20">
            <a:extLst>
              <a:ext uri="{FF2B5EF4-FFF2-40B4-BE49-F238E27FC236}">
                <a16:creationId xmlns:a16="http://schemas.microsoft.com/office/drawing/2014/main" id="{706928F7-76B0-404C-90C6-322A826A2A0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276338" y="8293177"/>
            <a:ext cx="828632" cy="2996406"/>
          </a:xfrm>
          <a:prstGeom prst="round1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160972-61F8-4185-A43C-A6815E3AE609}"/>
              </a:ext>
            </a:extLst>
          </p:cNvPr>
          <p:cNvSpPr txBox="1"/>
          <p:nvPr/>
        </p:nvSpPr>
        <p:spPr>
          <a:xfrm>
            <a:off x="1192454" y="9360235"/>
            <a:ext cx="2872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A80407D-3FFE-419D-8516-84AA8DC806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96916" y="9239355"/>
            <a:ext cx="1058948" cy="1079474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9BB0D8-8961-477D-9B89-1538273224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46235" y="259500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7E5077-177D-47F7-ADB5-672B486C1C36}"/>
                  </a:ext>
                </a:extLst>
              </p:cNvPr>
              <p:cNvSpPr/>
              <p:nvPr/>
            </p:nvSpPr>
            <p:spPr>
              <a:xfrm>
                <a:off x="2184257" y="7732130"/>
                <a:ext cx="7389220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7E5077-177D-47F7-ADB5-672B486C1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257" y="7732130"/>
                <a:ext cx="7389220" cy="847733"/>
              </a:xfrm>
              <a:prstGeom prst="rect">
                <a:avLst/>
              </a:prstGeom>
              <a:blipFill>
                <a:blip r:embed="rId9"/>
                <a:stretch>
                  <a:fillRect t="-15108" r="-1403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4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5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"/>
          <p:cNvSpPr/>
          <p:nvPr/>
        </p:nvSpPr>
        <p:spPr>
          <a:xfrm>
            <a:off x="368373" y="9782025"/>
            <a:ext cx="23774398" cy="3677206"/>
          </a:xfrm>
          <a:prstGeom prst="roundRect">
            <a:avLst>
              <a:gd name="adj" fmla="val 2239"/>
            </a:avLst>
          </a:prstGeom>
          <a:solidFill>
            <a:srgbClr val="BBD6EE"/>
          </a:solidFill>
          <a:ln w="2857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48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grpSp>
        <p:nvGrpSpPr>
          <p:cNvPr id="427" name="Google Shape;427;p3"/>
          <p:cNvGrpSpPr/>
          <p:nvPr/>
        </p:nvGrpSpPr>
        <p:grpSpPr>
          <a:xfrm>
            <a:off x="668759" y="7013668"/>
            <a:ext cx="23176442" cy="1848096"/>
            <a:chOff x="282389" y="1702417"/>
            <a:chExt cx="11588221" cy="924048"/>
          </a:xfrm>
        </p:grpSpPr>
        <p:sp>
          <p:nvSpPr>
            <p:cNvPr id="428" name="Google Shape;428;p3"/>
            <p:cNvSpPr/>
            <p:nvPr/>
          </p:nvSpPr>
          <p:spPr>
            <a:xfrm>
              <a:off x="3642743" y="1718956"/>
              <a:ext cx="2468235" cy="90750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88200" y="191443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B</a:t>
              </a:r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0" name="Google Shape;430;p3"/>
                <p:cNvSpPr/>
                <p:nvPr/>
              </p:nvSpPr>
              <p:spPr>
                <a:xfrm>
                  <a:off x="822997" y="1702417"/>
                  <a:ext cx="2468235" cy="874246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ar-AE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97" y="1702417"/>
                  <a:ext cx="2468235" cy="8742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1" name="Google Shape;431;p3"/>
            <p:cNvSpPr/>
            <p:nvPr/>
          </p:nvSpPr>
          <p:spPr>
            <a:xfrm>
              <a:off x="282389" y="187303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A</a:t>
              </a:r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2" name="Google Shape;432;p3"/>
                <p:cNvSpPr/>
                <p:nvPr/>
              </p:nvSpPr>
              <p:spPr>
                <a:xfrm>
                  <a:off x="6595916" y="1726463"/>
                  <a:ext cx="2468235" cy="900002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ar-AE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5916" y="1726463"/>
                  <a:ext cx="2468235" cy="9000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3" name="Google Shape;433;p3"/>
            <p:cNvSpPr/>
            <p:nvPr/>
          </p:nvSpPr>
          <p:spPr>
            <a:xfrm>
              <a:off x="6254229" y="193522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C</a:t>
              </a:r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4" name="Google Shape;434;p3"/>
                <p:cNvSpPr/>
                <p:nvPr/>
              </p:nvSpPr>
              <p:spPr>
                <a:xfrm>
                  <a:off x="9402375" y="1762857"/>
                  <a:ext cx="2468235" cy="863607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ar-AE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2375" y="1762857"/>
                  <a:ext cx="2468235" cy="86360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5" name="Google Shape;435;p3"/>
            <p:cNvSpPr/>
            <p:nvPr/>
          </p:nvSpPr>
          <p:spPr>
            <a:xfrm>
              <a:off x="9152844" y="191443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D</a:t>
              </a:r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8486797" y="7454004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D</a:t>
            </a:r>
            <a:endParaRPr sz="4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4785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14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000" y="3358350"/>
            <a:ext cx="2970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48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973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6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5517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8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42" name="Google Shape;442;p3"/>
          <p:cNvSpPr/>
          <p:nvPr/>
        </p:nvSpPr>
        <p:spPr>
          <a:xfrm>
            <a:off x="0" y="2451362"/>
            <a:ext cx="23741054" cy="394272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4800"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797" y="4239423"/>
            <a:ext cx="21238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8759" y="10675577"/>
                <a:ext cx="23791634" cy="2008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0" i="1">
                        <a:latin typeface="Cambria Math"/>
                      </a:rPr>
                      <m:t>1</m:t>
                    </m:r>
                    <m:r>
                      <a:rPr lang="en-US" sz="4800" b="0" i="1">
                        <a:latin typeface="Cambria Math"/>
                      </a:rPr>
                      <m:t>,</m:t>
                    </m:r>
                    <m:r>
                      <a:rPr lang="en-US" sz="4800" b="0" i="1">
                        <a:latin typeface="Cambria Math"/>
                      </a:rPr>
                      <m:t>𝑎</m:t>
                    </m:r>
                    <m:r>
                      <a:rPr lang="en-US" sz="4800" b="0" i="1">
                        <a:latin typeface="Cambria Math"/>
                      </a:rPr>
                      <m:t>&gt;</m:t>
                    </m:r>
                    <m:r>
                      <a:rPr lang="en-US" sz="4800" b="0" i="1">
                        <a:latin typeface="Cambria Math"/>
                      </a:rPr>
                      <m:t>𝑏</m:t>
                    </m:r>
                    <m:r>
                      <a:rPr lang="en-US" sz="4800" b="0" i="1">
                        <a:latin typeface="Cambria Math"/>
                      </a:rPr>
                      <m:t>&gt;</m:t>
                    </m:r>
                    <m:r>
                      <a:rPr lang="en-US" sz="4800" b="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59" y="10675577"/>
                <a:ext cx="23791634" cy="2008307"/>
              </a:xfrm>
              <a:prstGeom prst="rect">
                <a:avLst/>
              </a:prstGeom>
              <a:blipFill>
                <a:blip r:embed="rId6"/>
                <a:stretch>
                  <a:fillRect l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20">
            <a:extLst>
              <a:ext uri="{FF2B5EF4-FFF2-40B4-BE49-F238E27FC236}">
                <a16:creationId xmlns:a16="http://schemas.microsoft.com/office/drawing/2014/main" id="{3601DCAB-AAE2-4457-BB99-3A6E09DD7F59}"/>
              </a:ext>
            </a:extLst>
          </p:cNvPr>
          <p:cNvSpPr>
            <a:spLocks/>
          </p:cNvSpPr>
          <p:nvPr/>
        </p:nvSpPr>
        <p:spPr bwMode="auto">
          <a:xfrm rot="5400000">
            <a:off x="2388681" y="1335722"/>
            <a:ext cx="970880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bg1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90EEF2-59CC-4DC0-AF4A-C3E065823857}"/>
              </a:ext>
            </a:extLst>
          </p:cNvPr>
          <p:cNvSpPr txBox="1"/>
          <p:nvPr/>
        </p:nvSpPr>
        <p:spPr>
          <a:xfrm>
            <a:off x="1213023" y="2679817"/>
            <a:ext cx="332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CÂU 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7.29.</a:t>
            </a:r>
          </a:p>
        </p:txBody>
      </p:sp>
      <p:sp>
        <p:nvSpPr>
          <p:cNvPr id="38" name="Freeform 20">
            <a:extLst>
              <a:ext uri="{FF2B5EF4-FFF2-40B4-BE49-F238E27FC236}">
                <a16:creationId xmlns:a16="http://schemas.microsoft.com/office/drawing/2014/main" id="{706928F7-76B0-404C-90C6-322A826A2A0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276338" y="8293177"/>
            <a:ext cx="828632" cy="2996406"/>
          </a:xfrm>
          <a:prstGeom prst="round1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160972-61F8-4185-A43C-A6815E3AE609}"/>
              </a:ext>
            </a:extLst>
          </p:cNvPr>
          <p:cNvSpPr txBox="1"/>
          <p:nvPr/>
        </p:nvSpPr>
        <p:spPr>
          <a:xfrm>
            <a:off x="1192454" y="9360235"/>
            <a:ext cx="2872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A80407D-3FFE-419D-8516-84AA8DC806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96916" y="9239355"/>
            <a:ext cx="1058948" cy="1079474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9BB0D8-8961-477D-9B89-1538273224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46235" y="259500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7E5077-177D-47F7-ADB5-672B486C1C36}"/>
                  </a:ext>
                </a:extLst>
              </p:cNvPr>
              <p:cNvSpPr/>
              <p:nvPr/>
            </p:nvSpPr>
            <p:spPr>
              <a:xfrm>
                <a:off x="8181754" y="7275420"/>
                <a:ext cx="3290131" cy="1269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7E5077-177D-47F7-ADB5-672B486C1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754" y="7275420"/>
                <a:ext cx="3290131" cy="1269578"/>
              </a:xfrm>
              <a:prstGeom prst="rect">
                <a:avLst/>
              </a:prstGeom>
              <a:blipFill>
                <a:blip r:embed="rId9"/>
                <a:stretch>
                  <a:fillRect r="-7407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67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5" grpId="0"/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"/>
          <p:cNvSpPr/>
          <p:nvPr/>
        </p:nvSpPr>
        <p:spPr>
          <a:xfrm>
            <a:off x="368373" y="9782025"/>
            <a:ext cx="23774398" cy="3677206"/>
          </a:xfrm>
          <a:prstGeom prst="roundRect">
            <a:avLst>
              <a:gd name="adj" fmla="val 2239"/>
            </a:avLst>
          </a:prstGeom>
          <a:solidFill>
            <a:srgbClr val="BBD6EE"/>
          </a:solidFill>
          <a:ln w="2857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48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grpSp>
        <p:nvGrpSpPr>
          <p:cNvPr id="427" name="Google Shape;427;p3"/>
          <p:cNvGrpSpPr/>
          <p:nvPr/>
        </p:nvGrpSpPr>
        <p:grpSpPr>
          <a:xfrm>
            <a:off x="668759" y="7013668"/>
            <a:ext cx="23176442" cy="1848096"/>
            <a:chOff x="282389" y="1702417"/>
            <a:chExt cx="11588221" cy="924048"/>
          </a:xfrm>
        </p:grpSpPr>
        <p:sp>
          <p:nvSpPr>
            <p:cNvPr id="428" name="Google Shape;428;p3"/>
            <p:cNvSpPr/>
            <p:nvPr/>
          </p:nvSpPr>
          <p:spPr>
            <a:xfrm>
              <a:off x="3642743" y="1718956"/>
              <a:ext cx="2468235" cy="90750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88200" y="191443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B</a:t>
              </a:r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0" name="Google Shape;430;p3"/>
                <p:cNvSpPr/>
                <p:nvPr/>
              </p:nvSpPr>
              <p:spPr>
                <a:xfrm>
                  <a:off x="822997" y="1702417"/>
                  <a:ext cx="2468235" cy="874246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:r>
                    <a:rPr lang="ar-AE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ar-AE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97" y="1702417"/>
                  <a:ext cx="2468235" cy="8742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1" name="Google Shape;431;p3"/>
            <p:cNvSpPr/>
            <p:nvPr/>
          </p:nvSpPr>
          <p:spPr>
            <a:xfrm>
              <a:off x="282389" y="187303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A</a:t>
              </a:r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2" name="Google Shape;432;p3"/>
                <p:cNvSpPr/>
                <p:nvPr/>
              </p:nvSpPr>
              <p:spPr>
                <a:xfrm>
                  <a:off x="6595916" y="1726463"/>
                  <a:ext cx="2468235" cy="900002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ar-AE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5916" y="1726463"/>
                  <a:ext cx="2468235" cy="9000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3" name="Google Shape;433;p3"/>
            <p:cNvSpPr/>
            <p:nvPr/>
          </p:nvSpPr>
          <p:spPr>
            <a:xfrm>
              <a:off x="6254229" y="193522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C</a:t>
              </a:r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4" name="Google Shape;434;p3"/>
                <p:cNvSpPr/>
                <p:nvPr/>
              </p:nvSpPr>
              <p:spPr>
                <a:xfrm>
                  <a:off x="9402375" y="1762857"/>
                  <a:ext cx="2468235" cy="863607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ar-AE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ar-AE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2375" y="1762857"/>
                  <a:ext cx="2468235" cy="86360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5" name="Google Shape;435;p3"/>
            <p:cNvSpPr/>
            <p:nvPr/>
          </p:nvSpPr>
          <p:spPr>
            <a:xfrm>
              <a:off x="9152844" y="191443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D</a:t>
              </a:r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6680446" y="7454004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B</a:t>
            </a:r>
            <a:endParaRPr sz="4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4785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14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000" y="3358350"/>
            <a:ext cx="2970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48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973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6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5517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8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42" name="Google Shape;442;p3"/>
          <p:cNvSpPr/>
          <p:nvPr/>
        </p:nvSpPr>
        <p:spPr>
          <a:xfrm>
            <a:off x="0" y="2451362"/>
            <a:ext cx="23741054" cy="394272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4800"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5232" y="4937040"/>
            <a:ext cx="225706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8759" y="10675577"/>
                <a:ext cx="23791634" cy="2008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0" i="1">
                        <a:latin typeface="Cambria Math"/>
                      </a:rPr>
                      <m:t>1</m:t>
                    </m:r>
                    <m:r>
                      <a:rPr lang="en-US" sz="4800" b="0" i="1">
                        <a:latin typeface="Cambria Math"/>
                      </a:rPr>
                      <m:t>,</m:t>
                    </m:r>
                    <m:r>
                      <a:rPr lang="en-US" sz="4800" b="0" i="1">
                        <a:latin typeface="Cambria Math"/>
                      </a:rPr>
                      <m:t>𝑎</m:t>
                    </m:r>
                    <m:r>
                      <a:rPr lang="en-US" sz="4800" b="0" i="1">
                        <a:latin typeface="Cambria Math"/>
                      </a:rPr>
                      <m:t>,</m:t>
                    </m:r>
                    <m:r>
                      <a:rPr lang="en-US" sz="4800" b="0" i="1">
                        <a:latin typeface="Cambria Math"/>
                      </a:rPr>
                      <m:t>𝑏</m:t>
                    </m:r>
                    <m:r>
                      <a:rPr lang="en-US" sz="4800" b="0" i="1">
                        <a:latin typeface="Cambria Math"/>
                      </a:rPr>
                      <m:t>&gt;</m:t>
                    </m:r>
                    <m:r>
                      <a:rPr lang="en-US" sz="4800" b="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59" y="10675577"/>
                <a:ext cx="23791634" cy="2008307"/>
              </a:xfrm>
              <a:prstGeom prst="rect">
                <a:avLst/>
              </a:prstGeom>
              <a:blipFill>
                <a:blip r:embed="rId6"/>
                <a:stretch>
                  <a:fillRect l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20">
            <a:extLst>
              <a:ext uri="{FF2B5EF4-FFF2-40B4-BE49-F238E27FC236}">
                <a16:creationId xmlns:a16="http://schemas.microsoft.com/office/drawing/2014/main" id="{3601DCAB-AAE2-4457-BB99-3A6E09DD7F59}"/>
              </a:ext>
            </a:extLst>
          </p:cNvPr>
          <p:cNvSpPr>
            <a:spLocks/>
          </p:cNvSpPr>
          <p:nvPr/>
        </p:nvSpPr>
        <p:spPr bwMode="auto">
          <a:xfrm rot="5400000">
            <a:off x="2388681" y="1335722"/>
            <a:ext cx="970880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bg1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90EEF2-59CC-4DC0-AF4A-C3E065823857}"/>
              </a:ext>
            </a:extLst>
          </p:cNvPr>
          <p:cNvSpPr txBox="1"/>
          <p:nvPr/>
        </p:nvSpPr>
        <p:spPr>
          <a:xfrm>
            <a:off x="1213023" y="2679817"/>
            <a:ext cx="332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CÂU 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7.30.</a:t>
            </a:r>
          </a:p>
        </p:txBody>
      </p:sp>
      <p:sp>
        <p:nvSpPr>
          <p:cNvPr id="38" name="Freeform 20">
            <a:extLst>
              <a:ext uri="{FF2B5EF4-FFF2-40B4-BE49-F238E27FC236}">
                <a16:creationId xmlns:a16="http://schemas.microsoft.com/office/drawing/2014/main" id="{706928F7-76B0-404C-90C6-322A826A2A0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276338" y="8293177"/>
            <a:ext cx="828632" cy="2996406"/>
          </a:xfrm>
          <a:prstGeom prst="round1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160972-61F8-4185-A43C-A6815E3AE609}"/>
              </a:ext>
            </a:extLst>
          </p:cNvPr>
          <p:cNvSpPr txBox="1"/>
          <p:nvPr/>
        </p:nvSpPr>
        <p:spPr>
          <a:xfrm>
            <a:off x="1192454" y="9360235"/>
            <a:ext cx="2872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A80407D-3FFE-419D-8516-84AA8DC806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96916" y="9239355"/>
            <a:ext cx="1058948" cy="1079474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9BB0D8-8961-477D-9B89-1538273224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46235" y="259500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7E5077-177D-47F7-ADB5-672B486C1C36}"/>
                  </a:ext>
                </a:extLst>
              </p:cNvPr>
              <p:cNvSpPr/>
              <p:nvPr/>
            </p:nvSpPr>
            <p:spPr>
              <a:xfrm>
                <a:off x="8213662" y="7271972"/>
                <a:ext cx="3290131" cy="1269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7E5077-177D-47F7-ADB5-672B486C1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662" y="7271972"/>
                <a:ext cx="3290131" cy="1269578"/>
              </a:xfrm>
              <a:prstGeom prst="rect">
                <a:avLst/>
              </a:prstGeom>
              <a:blipFill>
                <a:blip r:embed="rId9"/>
                <a:stretch>
                  <a:fillRect r="-7407" b="-10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1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5" grpId="0"/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"/>
          <p:cNvSpPr/>
          <p:nvPr/>
        </p:nvSpPr>
        <p:spPr>
          <a:xfrm>
            <a:off x="368373" y="9782025"/>
            <a:ext cx="23774398" cy="3677206"/>
          </a:xfrm>
          <a:prstGeom prst="roundRect">
            <a:avLst>
              <a:gd name="adj" fmla="val 2239"/>
            </a:avLst>
          </a:prstGeom>
          <a:solidFill>
            <a:srgbClr val="BBD6EE"/>
          </a:solidFill>
          <a:ln w="2857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48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grpSp>
        <p:nvGrpSpPr>
          <p:cNvPr id="427" name="Google Shape;427;p3"/>
          <p:cNvGrpSpPr/>
          <p:nvPr/>
        </p:nvGrpSpPr>
        <p:grpSpPr>
          <a:xfrm>
            <a:off x="668759" y="7013668"/>
            <a:ext cx="23176442" cy="1848096"/>
            <a:chOff x="282389" y="1702417"/>
            <a:chExt cx="11588221" cy="924048"/>
          </a:xfrm>
        </p:grpSpPr>
        <p:sp>
          <p:nvSpPr>
            <p:cNvPr id="428" name="Google Shape;428;p3"/>
            <p:cNvSpPr/>
            <p:nvPr/>
          </p:nvSpPr>
          <p:spPr>
            <a:xfrm>
              <a:off x="3642743" y="1718956"/>
              <a:ext cx="2468235" cy="90750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88200" y="191443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B</a:t>
              </a:r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0" name="Google Shape;430;p3"/>
                <p:cNvSpPr/>
                <p:nvPr/>
              </p:nvSpPr>
              <p:spPr>
                <a:xfrm>
                  <a:off x="822997" y="1702417"/>
                  <a:ext cx="2468235" cy="874246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ar-AE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ar-AE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97" y="1702417"/>
                  <a:ext cx="2468235" cy="8742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1" name="Google Shape;431;p3"/>
            <p:cNvSpPr/>
            <p:nvPr/>
          </p:nvSpPr>
          <p:spPr>
            <a:xfrm>
              <a:off x="282389" y="187303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A</a:t>
              </a:r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2" name="Google Shape;432;p3"/>
                <p:cNvSpPr/>
                <p:nvPr/>
              </p:nvSpPr>
              <p:spPr>
                <a:xfrm>
                  <a:off x="6595916" y="1726463"/>
                  <a:ext cx="2468235" cy="900002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ar-AE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5916" y="1726463"/>
                  <a:ext cx="2468235" cy="9000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3" name="Google Shape;433;p3"/>
            <p:cNvSpPr/>
            <p:nvPr/>
          </p:nvSpPr>
          <p:spPr>
            <a:xfrm>
              <a:off x="6254229" y="193522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C</a:t>
              </a:r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4" name="Google Shape;434;p3"/>
                <p:cNvSpPr/>
                <p:nvPr/>
              </p:nvSpPr>
              <p:spPr>
                <a:xfrm>
                  <a:off x="9402375" y="1762857"/>
                  <a:ext cx="2468235" cy="863607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6" tIns="45700" rIns="91426" bIns="45700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ar-AE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ar-AE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  <m:r>
                        <a:rPr lang="ar-AE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</m:oMath>
                  </a14:m>
                  <a:r>
                    <a:rPr lang="ar-AE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2375" y="1762857"/>
                  <a:ext cx="2468235" cy="86360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5" name="Google Shape;435;p3"/>
            <p:cNvSpPr/>
            <p:nvPr/>
          </p:nvSpPr>
          <p:spPr>
            <a:xfrm>
              <a:off x="9152844" y="191443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ahoma"/>
                </a:rPr>
                <a:t>D</a:t>
              </a:r>
              <a:endParaRPr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2619365" y="7535015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C</a:t>
            </a:r>
            <a:endParaRPr sz="4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4785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14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000" y="3358350"/>
            <a:ext cx="2970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48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973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6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5517" y="3358360"/>
            <a:ext cx="29706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0" rIns="91426" bIns="45700" anchor="t" anchorCtr="0"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8</a:t>
            </a:r>
            <a:endParaRPr sz="4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442" name="Google Shape;442;p3"/>
          <p:cNvSpPr/>
          <p:nvPr/>
        </p:nvSpPr>
        <p:spPr>
          <a:xfrm>
            <a:off x="368373" y="2864664"/>
            <a:ext cx="23741054" cy="394272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4800"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5232" y="4937040"/>
            <a:ext cx="22461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8759" y="10675577"/>
                <a:ext cx="23791634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r>
                      <a:rPr lang="en-US" sz="4800" b="1" i="1">
                        <a:latin typeface="Cambria Math"/>
                      </a:rPr>
                      <m:t>𝒑𝒙</m:t>
                    </m:r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𝒑</m:t>
                    </m:r>
                    <m:r>
                      <a:rPr lang="en-US" sz="4800" b="1" i="1">
                        <a:latin typeface="Cambria Math"/>
                      </a:rPr>
                      <m:t>&gt;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59" y="10675577"/>
                <a:ext cx="23791634" cy="1586396"/>
              </a:xfrm>
              <a:prstGeom prst="rect">
                <a:avLst/>
              </a:prstGeom>
              <a:blipFill>
                <a:blip r:embed="rId6"/>
                <a:stretch>
                  <a:fillRect l="-1179" t="-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20">
            <a:extLst>
              <a:ext uri="{FF2B5EF4-FFF2-40B4-BE49-F238E27FC236}">
                <a16:creationId xmlns:a16="http://schemas.microsoft.com/office/drawing/2014/main" id="{3601DCAB-AAE2-4457-BB99-3A6E09DD7F59}"/>
              </a:ext>
            </a:extLst>
          </p:cNvPr>
          <p:cNvSpPr>
            <a:spLocks/>
          </p:cNvSpPr>
          <p:nvPr/>
        </p:nvSpPr>
        <p:spPr bwMode="auto">
          <a:xfrm rot="5400000">
            <a:off x="2388681" y="1335722"/>
            <a:ext cx="970880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bg1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90EEF2-59CC-4DC0-AF4A-C3E065823857}"/>
              </a:ext>
            </a:extLst>
          </p:cNvPr>
          <p:cNvSpPr txBox="1"/>
          <p:nvPr/>
        </p:nvSpPr>
        <p:spPr>
          <a:xfrm>
            <a:off x="1213023" y="2679817"/>
            <a:ext cx="332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CÂU 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7.31.</a:t>
            </a:r>
          </a:p>
        </p:txBody>
      </p:sp>
      <p:sp>
        <p:nvSpPr>
          <p:cNvPr id="38" name="Freeform 20">
            <a:extLst>
              <a:ext uri="{FF2B5EF4-FFF2-40B4-BE49-F238E27FC236}">
                <a16:creationId xmlns:a16="http://schemas.microsoft.com/office/drawing/2014/main" id="{706928F7-76B0-404C-90C6-322A826A2A0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276338" y="8293177"/>
            <a:ext cx="828632" cy="2996406"/>
          </a:xfrm>
          <a:prstGeom prst="round1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160972-61F8-4185-A43C-A6815E3AE609}"/>
              </a:ext>
            </a:extLst>
          </p:cNvPr>
          <p:cNvSpPr txBox="1"/>
          <p:nvPr/>
        </p:nvSpPr>
        <p:spPr>
          <a:xfrm>
            <a:off x="1192454" y="9360235"/>
            <a:ext cx="2872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A80407D-3FFE-419D-8516-84AA8DC806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96916" y="9239355"/>
            <a:ext cx="1058948" cy="1079474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9BB0D8-8961-477D-9B89-1538273224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46235" y="259500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7E5077-177D-47F7-ADB5-672B486C1C36}"/>
                  </a:ext>
                </a:extLst>
              </p:cNvPr>
              <p:cNvSpPr/>
              <p:nvPr/>
            </p:nvSpPr>
            <p:spPr>
              <a:xfrm>
                <a:off x="8452220" y="7540270"/>
                <a:ext cx="3025636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𝟔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7E5077-177D-47F7-ADB5-672B486C1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220" y="7540270"/>
                <a:ext cx="3025636" cy="847733"/>
              </a:xfrm>
              <a:prstGeom prst="rect">
                <a:avLst/>
              </a:prstGeom>
              <a:blipFill>
                <a:blip r:embed="rId9"/>
                <a:stretch>
                  <a:fillRect t="-15108" r="-8065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5" grpId="0"/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846186" y="2038417"/>
            <a:ext cx="22680054" cy="11677583"/>
            <a:chOff x="1479504" y="1793813"/>
            <a:chExt cx="22680054" cy="1167758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79504" y="1793813"/>
              <a:ext cx="22680054" cy="11677583"/>
              <a:chOff x="1479504" y="1793813"/>
              <a:chExt cx="22680054" cy="1167758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79504" y="1797127"/>
                <a:ext cx="22680054" cy="11674269"/>
                <a:chOff x="-3635324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35324" y="3448230"/>
                  <a:ext cx="22680054" cy="11674269"/>
                  <a:chOff x="-3635324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35324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0325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CHƯƠNG I. MỆNH ĐỀ - TẬP HỢP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9462494" y="7157959"/>
                <a:ext cx="9344480" cy="815607"/>
                <a:chOff x="15475292" y="8980139"/>
                <a:chExt cx="9345562" cy="815702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17232374" y="8980139"/>
                  <a:ext cx="7588480" cy="8157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PHẦN TỰ LUẬN</a:t>
                  </a: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15475292" y="9020367"/>
                  <a:ext cx="1383016" cy="768628"/>
                  <a:chOff x="15409126" y="9477567"/>
                  <a:chExt cx="1371599" cy="768628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15729165" y="9194634"/>
                    <a:ext cx="731522" cy="1371599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15866441" y="9477567"/>
                    <a:ext cx="531363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</a:t>
                    </a:r>
                  </a:p>
                </p:txBody>
              </p:sp>
            </p:grpSp>
          </p:grpSp>
          <p:sp>
            <p:nvSpPr>
              <p:cNvPr id="80" name="TextBox 79"/>
              <p:cNvSpPr txBox="1"/>
              <p:nvPr/>
            </p:nvSpPr>
            <p:spPr>
              <a:xfrm>
                <a:off x="1951026" y="8958981"/>
                <a:ext cx="5116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324241" y="8700738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1039" y="10163792"/>
                <a:ext cx="5116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2304104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ÔN </a:t>
              </a: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TẬP CUỐI CHƯƠNG VII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4575D96-37AB-43A5-88B4-71DD35E37467}"/>
              </a:ext>
            </a:extLst>
          </p:cNvPr>
          <p:cNvSpPr txBox="1"/>
          <p:nvPr/>
        </p:nvSpPr>
        <p:spPr>
          <a:xfrm>
            <a:off x="1402019" y="7810374"/>
            <a:ext cx="537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52486051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3219</TotalTime>
  <Words>841</Words>
  <PresentationFormat>Custom</PresentationFormat>
  <Paragraphs>186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2022-07-10T10:20:37Z</dcterms:modified>
</cp:coreProperties>
</file>