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p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3" r:id="rId2"/>
    <p:sldId id="275" r:id="rId3"/>
    <p:sldId id="260" r:id="rId4"/>
    <p:sldId id="369" r:id="rId5"/>
    <p:sldId id="375" r:id="rId6"/>
    <p:sldId id="352" r:id="rId7"/>
    <p:sldId id="389" r:id="rId8"/>
    <p:sldId id="393" r:id="rId9"/>
    <p:sldId id="395" r:id="rId10"/>
    <p:sldId id="264" r:id="rId11"/>
    <p:sldId id="300" r:id="rId12"/>
    <p:sldId id="399"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9BFEC-348E-486E-A8B1-1565D80BC3BB}" type="datetimeFigureOut">
              <a:rPr lang="en-US" smtClean="0"/>
              <a:t>8/22/2021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D1875-F4A1-4528-BFA4-52198DF19376}" type="slidenum">
              <a:rPr lang="en-US" smtClean="0"/>
              <a:t>‹#›</a:t>
            </a:fld>
            <a:endParaRPr lang="en-US"/>
          </a:p>
        </p:txBody>
      </p:sp>
    </p:spTree>
    <p:extLst>
      <p:ext uri="{BB962C8B-B14F-4D97-AF65-F5344CB8AC3E}">
        <p14:creationId xmlns:p14="http://schemas.microsoft.com/office/powerpoint/2010/main" val="4030336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dirty="0">
                <a:solidFill>
                  <a:schemeClr val="tx1"/>
                </a:solidFill>
                <a:effectLst/>
                <a:latin typeface="+mn-lt"/>
                <a:ea typeface="+mn-ea"/>
                <a:cs typeface="+mn-cs"/>
              </a:rPr>
              <a:t> Mỗi khi uống cốc nước tinh khiết, ta lại nhớ "Nước là một phần quan trọng của sự sống". Kể từ năm 1993, thế giới lấy ngày </a:t>
            </a:r>
            <a:r>
              <a:rPr lang="vi-VN" sz="1200" b="1" i="1" kern="1200" dirty="0">
                <a:solidFill>
                  <a:schemeClr val="tx1"/>
                </a:solidFill>
                <a:effectLst/>
                <a:latin typeface="+mn-lt"/>
                <a:ea typeface="+mn-ea"/>
                <a:cs typeface="+mn-cs"/>
              </a:rPr>
              <a:t>22-3</a:t>
            </a:r>
            <a:r>
              <a:rPr lang="vi-VN" sz="1200" i="1" kern="1200" dirty="0">
                <a:solidFill>
                  <a:schemeClr val="tx1"/>
                </a:solidFill>
                <a:effectLst/>
                <a:latin typeface="+mn-lt"/>
                <a:ea typeface="+mn-ea"/>
                <a:cs typeface="+mn-cs"/>
              </a:rPr>
              <a:t> hằng năm làm </a:t>
            </a:r>
            <a:r>
              <a:rPr lang="vi-VN" sz="1200" b="1" i="1" kern="1200" dirty="0">
                <a:solidFill>
                  <a:schemeClr val="tx1"/>
                </a:solidFill>
                <a:effectLst/>
                <a:latin typeface="+mn-lt"/>
                <a:ea typeface="+mn-ea"/>
                <a:cs typeface="+mn-cs"/>
              </a:rPr>
              <a:t>Ngày nước thế giới</a:t>
            </a:r>
            <a:r>
              <a:rPr lang="vi-VN" sz="1200" i="1" kern="1200" dirty="0">
                <a:solidFill>
                  <a:schemeClr val="tx1"/>
                </a:solidFill>
                <a:effectLst/>
                <a:latin typeface="+mn-lt"/>
                <a:ea typeface="+mn-ea"/>
                <a:cs typeface="+mn-cs"/>
              </a:rPr>
              <a:t>, với các hoạt động theo các chủ đề nhằm nhắc nhở mọi người hãy sử dụng nước tiết kiệm và không làm ô nhiễm nước. Vậy nước trên Trái Đất gồm các thành phần nào? Các thành phần ấy liên quan với nhau ra sao? Nước bao bọc khắp hành tinh, vì sao nhân loại vẫn lo thiếu nước?</a:t>
            </a:r>
            <a:endParaRPr lang="en-US" dirty="0"/>
          </a:p>
        </p:txBody>
      </p:sp>
      <p:sp>
        <p:nvSpPr>
          <p:cNvPr id="4" name="Slide Number Placeholder 3"/>
          <p:cNvSpPr>
            <a:spLocks noGrp="1"/>
          </p:cNvSpPr>
          <p:nvPr>
            <p:ph type="sldNum" sz="quarter" idx="5"/>
          </p:nvPr>
        </p:nvSpPr>
        <p:spPr/>
        <p:txBody>
          <a:bodyPr/>
          <a:lstStyle/>
          <a:p>
            <a:fld id="{32DD1875-F4A1-4528-BFA4-52198DF19376}" type="slidenum">
              <a:rPr lang="en-US" smtClean="0"/>
              <a:t>2</a:t>
            </a:fld>
            <a:endParaRPr lang="en-US"/>
          </a:p>
        </p:txBody>
      </p:sp>
    </p:spTree>
    <p:extLst>
      <p:ext uri="{BB962C8B-B14F-4D97-AF65-F5344CB8AC3E}">
        <p14:creationId xmlns:p14="http://schemas.microsoft.com/office/powerpoint/2010/main" val="1422304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468290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483719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51330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74002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636826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74997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89237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BA66-72F5-4A34-BC85-C51FDE422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AF221-B570-4301-9B31-6839694CD2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EA12-C8AC-490D-8B64-039F48A3A490}"/>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1F2C7A63-1771-4664-8643-29B2BA6BC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ADED-7714-4AB8-8091-8FD18BEE021E}"/>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22926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407A-AB19-4470-B92A-328E6D7255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F2B2F7-C038-4CDD-94F3-BD5DF4CBD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F48988-B30E-436D-BD90-77B32E0E8CDB}"/>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F4AD4E56-6768-43BF-8222-BA77A3C3A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39D8B-D611-489D-899A-A1A3D9EEF9F4}"/>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847572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20A12-9620-45D8-9E94-D121B82518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634A4-D715-4DFB-98F0-1EDC52AB61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024567-8380-4274-B8C7-9918091F7E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7171AD-1CBC-4D09-9392-7C50DE85412C}"/>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CB9AAEAD-5F92-4156-BC37-DA4B3C76BB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092E5-5192-4AEA-90E8-748A25C6E19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167542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305F-6A69-4E1F-A5A2-539F0C7793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5A8098-34F6-44ED-BCCF-D98480A6C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81577-C002-4783-A70C-E424EA1AA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A1DD3-2060-481A-9797-EE00888B0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09CDA0-63B2-49C5-A2EA-2A6E56C5D1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5B0935-427D-4C22-A209-012C544609DD}"/>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8" name="Footer Placeholder 7">
            <a:extLst>
              <a:ext uri="{FF2B5EF4-FFF2-40B4-BE49-F238E27FC236}">
                <a16:creationId xmlns:a16="http://schemas.microsoft.com/office/drawing/2014/main" id="{69ABA16C-B3ED-44A8-8CAC-076A773D78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E53AE8-C05F-412C-88D4-34DD6188A9A6}"/>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26861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112567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6C2FF-B342-43B2-8AEB-D3CE539FA5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222852-07A0-4CD1-85B8-B01D2A3E5578}"/>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4" name="Footer Placeholder 3">
            <a:extLst>
              <a:ext uri="{FF2B5EF4-FFF2-40B4-BE49-F238E27FC236}">
                <a16:creationId xmlns:a16="http://schemas.microsoft.com/office/drawing/2014/main" id="{9835D335-D908-465C-9E92-544107A91F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C104A-154A-4BAF-8DBD-2A8AA21FDDDC}"/>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712808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9B1D2D-703C-45C0-8AD3-D2185AADD0AA}"/>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3" name="Footer Placeholder 2">
            <a:extLst>
              <a:ext uri="{FF2B5EF4-FFF2-40B4-BE49-F238E27FC236}">
                <a16:creationId xmlns:a16="http://schemas.microsoft.com/office/drawing/2014/main" id="{A845FC47-351C-432F-BF1D-29A6331161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9AA5E9-18C4-48E3-8A4D-E6E8B6FBAC8C}"/>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726486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9D242-30B0-44B1-9823-C306FA843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C267E2-8636-4AEE-B272-09260795A3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234B7-4C34-4C6C-9554-4680DFDAA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810DC-0D0F-49D9-8075-3A25466FC9F6}"/>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2CBA7EDF-14AB-464D-936E-B667C9BBB5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2CACF2-69D5-453C-B088-11353DD8A435}"/>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94611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57A68-72BC-458C-92B6-F6FEC82547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C77879-A321-4CC8-AFE8-BE9249817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54252F-B5A8-4680-8879-8FD9296FD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DE3956-E672-4977-8B3B-7AED97F3D586}"/>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6" name="Footer Placeholder 5">
            <a:extLst>
              <a:ext uri="{FF2B5EF4-FFF2-40B4-BE49-F238E27FC236}">
                <a16:creationId xmlns:a16="http://schemas.microsoft.com/office/drawing/2014/main" id="{37B32F34-67C6-4175-BCFF-C218FE54D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23390E-3ED5-4A07-8E14-8A239A890404}"/>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220616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0AB8E-7D2F-4461-A193-958288D0DA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1B781-48ED-4DAC-86CF-D10FDF32EA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02054-A597-4C8D-9C80-D22B0355C751}"/>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B3AA6951-E2DE-48B0-8980-D1872A7AB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89D04E-6C62-4972-9538-963D905A7309}"/>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04613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65AE28-90AC-48EF-8D24-439988F463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DF381-9F3F-4AB5-BF27-FEC0563162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A629B-7112-4723-BF7D-C30078A6D5EE}"/>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A5059476-9129-4F90-A9B1-49815F09D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97E4BB-219C-4E52-940C-ABBA8FFE667B}"/>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698160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43396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4184990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625908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1844034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2912552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376950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04090-F75A-4967-8EAE-BA65A1D10F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0CD372-8A97-4347-A356-8B61689965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C873CD-7F51-4718-9FF7-B860F418ED03}"/>
              </a:ext>
            </a:extLst>
          </p:cNvPr>
          <p:cNvSpPr>
            <a:spLocks noGrp="1"/>
          </p:cNvSpPr>
          <p:nvPr>
            <p:ph type="dt" sz="half" idx="10"/>
          </p:nvPr>
        </p:nvSpPr>
        <p:spPr/>
        <p:txBody>
          <a:body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D26449A2-B398-494E-8EE2-903A86B40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4E84B-BD2B-421C-9ED4-84209C71E38F}"/>
              </a:ext>
            </a:extLst>
          </p:cNvPr>
          <p:cNvSpPr>
            <a:spLocks noGrp="1"/>
          </p:cNvSpPr>
          <p:nvPr>
            <p:ph type="sldNum" sz="quarter" idx="12"/>
          </p:nvPr>
        </p:nvSpPr>
        <p:spPr/>
        <p:txBody>
          <a:bodyPr/>
          <a:lstStyle/>
          <a:p>
            <a:fld id="{DC5665ED-364A-4A6E-83D2-54B3B603E9E8}" type="slidenum">
              <a:rPr lang="en-US" smtClean="0"/>
              <a:t>‹#›</a:t>
            </a:fld>
            <a:endParaRPr lang="en-US"/>
          </a:p>
        </p:txBody>
      </p:sp>
    </p:spTree>
    <p:extLst>
      <p:ext uri="{BB962C8B-B14F-4D97-AF65-F5344CB8AC3E}">
        <p14:creationId xmlns:p14="http://schemas.microsoft.com/office/powerpoint/2010/main" val="93568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262EA-875F-4FA2-ACFD-66DDC9F55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3100B8-0EE1-4564-AF28-6FE13332FF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272EF-EAC4-464D-B382-F113BD5FD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BF16C-D93A-4829-A27B-3BA39BE68FED}" type="datetimeFigureOut">
              <a:rPr lang="en-US" smtClean="0"/>
              <a:t>8/22/2021</a:t>
            </a:fld>
            <a:endParaRPr lang="en-US"/>
          </a:p>
        </p:txBody>
      </p:sp>
      <p:sp>
        <p:nvSpPr>
          <p:cNvPr id="5" name="Footer Placeholder 4">
            <a:extLst>
              <a:ext uri="{FF2B5EF4-FFF2-40B4-BE49-F238E27FC236}">
                <a16:creationId xmlns:a16="http://schemas.microsoft.com/office/drawing/2014/main" id="{AFC6A7DD-B472-4CE0-A211-72CA9E170F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0B1C1E-D1D2-4CBB-ADA1-4A59F64AD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665ED-364A-4A6E-83D2-54B3B603E9E8}" type="slidenum">
              <a:rPr lang="en-US" smtClean="0"/>
              <a:t>‹#›</a:t>
            </a:fld>
            <a:endParaRPr lang="en-US"/>
          </a:p>
        </p:txBody>
      </p:sp>
    </p:spTree>
    <p:extLst>
      <p:ext uri="{BB962C8B-B14F-4D97-AF65-F5344CB8AC3E}">
        <p14:creationId xmlns:p14="http://schemas.microsoft.com/office/powerpoint/2010/main" val="1022589216"/>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 id="2147483660" r:id="rId13"/>
    <p:sldLayoutId id="2147483650" r:id="rId14"/>
    <p:sldLayoutId id="2147483662" r:id="rId15"/>
    <p:sldLayoutId id="2147483661" r:id="rId16"/>
    <p:sldLayoutId id="2147483651" r:id="rId17"/>
    <p:sldLayoutId id="2147483652" r:id="rId18"/>
    <p:sldLayoutId id="2147483653" r:id="rId19"/>
    <p:sldLayoutId id="2147483654" r:id="rId20"/>
    <p:sldLayoutId id="2147483655" r:id="rId21"/>
    <p:sldLayoutId id="2147483656" r:id="rId22"/>
    <p:sldLayoutId id="2147483657" r:id="rId23"/>
    <p:sldLayoutId id="2147483658" r:id="rId24"/>
    <p:sldLayoutId id="214748365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4.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616" y="-216640"/>
            <a:ext cx="12668581" cy="1651000"/>
          </a:xfrm>
          <a:prstGeom prst="rect">
            <a:avLst/>
          </a:prstGeom>
          <a:solidFill>
            <a:srgbClr val="99FF99"/>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spcCol="0" rtlCol="0" anchor="ctr"/>
          <a:lstStyle/>
          <a:p>
            <a:pPr algn="ctr"/>
            <a:endParaRPr lang="en-US"/>
          </a:p>
        </p:txBody>
      </p:sp>
      <p:sp>
        <p:nvSpPr>
          <p:cNvPr id="24" name="Rectangle 23"/>
          <p:cNvSpPr/>
          <p:nvPr/>
        </p:nvSpPr>
        <p:spPr>
          <a:xfrm flipH="1">
            <a:off x="-989378" y="2546623"/>
            <a:ext cx="1004460" cy="4285979"/>
          </a:xfrm>
          <a:prstGeom prst="rect">
            <a:avLst/>
          </a:prstGeom>
          <a:solidFill>
            <a:schemeClr val="bg1"/>
          </a:solidFill>
          <a:ln>
            <a:noFill/>
          </a:ln>
          <a:effectLst>
            <a:glow rad="533400">
              <a:schemeClr val="bg1">
                <a:alpha val="65000"/>
              </a:schemeClr>
            </a:glow>
            <a:outerShdw blurRad="50800" dist="38100" algn="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grpSp>
        <p:nvGrpSpPr>
          <p:cNvPr id="14" name="Group 13"/>
          <p:cNvGrpSpPr/>
          <p:nvPr/>
        </p:nvGrpSpPr>
        <p:grpSpPr>
          <a:xfrm>
            <a:off x="1185871" y="1324927"/>
            <a:ext cx="9695485" cy="2307274"/>
            <a:chOff x="563562" y="438150"/>
            <a:chExt cx="10889457" cy="1676400"/>
          </a:xfrm>
        </p:grpSpPr>
        <p:sp>
          <p:nvSpPr>
            <p:cNvPr id="15" name="Rounded Rectangle 14"/>
            <p:cNvSpPr/>
            <p:nvPr/>
          </p:nvSpPr>
          <p:spPr>
            <a:xfrm>
              <a:off x="563562" y="438150"/>
              <a:ext cx="10889457" cy="16764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861219" y="514350"/>
              <a:ext cx="10439400" cy="1371600"/>
            </a:xfrm>
            <a:prstGeom prst="roundRect">
              <a:avLst/>
            </a:prstGeom>
            <a:solidFill>
              <a:srgbClr val="FFF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1134311">
            <a:off x="111709" y="1010468"/>
            <a:ext cx="2849774" cy="1008707"/>
          </a:xfrm>
          <a:custGeom>
            <a:avLst/>
            <a:gdLst>
              <a:gd name="connsiteX0" fmla="*/ 0 w 3001962"/>
              <a:gd name="connsiteY0" fmla="*/ 0 h 762000"/>
              <a:gd name="connsiteX1" fmla="*/ 3001962 w 3001962"/>
              <a:gd name="connsiteY1" fmla="*/ 0 h 762000"/>
              <a:gd name="connsiteX2" fmla="*/ 3001962 w 3001962"/>
              <a:gd name="connsiteY2" fmla="*/ 762000 h 762000"/>
              <a:gd name="connsiteX3" fmla="*/ 0 w 3001962"/>
              <a:gd name="connsiteY3" fmla="*/ 762000 h 762000"/>
              <a:gd name="connsiteX4" fmla="*/ 0 w 3001962"/>
              <a:gd name="connsiteY4" fmla="*/ 0 h 762000"/>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421"/>
              <a:gd name="connsiteX1" fmla="*/ 3001962 w 3001962"/>
              <a:gd name="connsiteY1" fmla="*/ 0 h 814421"/>
              <a:gd name="connsiteX2" fmla="*/ 3001962 w 3001962"/>
              <a:gd name="connsiteY2" fmla="*/ 762000 h 814421"/>
              <a:gd name="connsiteX3" fmla="*/ 1100138 w 3001962"/>
              <a:gd name="connsiteY3" fmla="*/ 814388 h 814421"/>
              <a:gd name="connsiteX4" fmla="*/ 0 w 3001962"/>
              <a:gd name="connsiteY4" fmla="*/ 762000 h 814421"/>
              <a:gd name="connsiteX5" fmla="*/ 0 w 3001962"/>
              <a:gd name="connsiteY5" fmla="*/ 0 h 814421"/>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0 h 814388"/>
              <a:gd name="connsiteX1" fmla="*/ 3001962 w 3001962"/>
              <a:gd name="connsiteY1" fmla="*/ 0 h 814388"/>
              <a:gd name="connsiteX2" fmla="*/ 3001962 w 3001962"/>
              <a:gd name="connsiteY2" fmla="*/ 762000 h 814388"/>
              <a:gd name="connsiteX3" fmla="*/ 1100138 w 3001962"/>
              <a:gd name="connsiteY3" fmla="*/ 814388 h 814388"/>
              <a:gd name="connsiteX4" fmla="*/ 0 w 3001962"/>
              <a:gd name="connsiteY4" fmla="*/ 762000 h 814388"/>
              <a:gd name="connsiteX5" fmla="*/ 0 w 3001962"/>
              <a:gd name="connsiteY5" fmla="*/ 0 h 814388"/>
              <a:gd name="connsiteX0" fmla="*/ 0 w 3001962"/>
              <a:gd name="connsiteY0" fmla="*/ 14 h 814402"/>
              <a:gd name="connsiteX1" fmla="*/ 1047750 w 3001962"/>
              <a:gd name="connsiteY1" fmla="*/ 123839 h 814402"/>
              <a:gd name="connsiteX2" fmla="*/ 3001962 w 3001962"/>
              <a:gd name="connsiteY2" fmla="*/ 14 h 814402"/>
              <a:gd name="connsiteX3" fmla="*/ 3001962 w 3001962"/>
              <a:gd name="connsiteY3" fmla="*/ 762014 h 814402"/>
              <a:gd name="connsiteX4" fmla="*/ 1100138 w 3001962"/>
              <a:gd name="connsiteY4" fmla="*/ 814402 h 814402"/>
              <a:gd name="connsiteX5" fmla="*/ 0 w 3001962"/>
              <a:gd name="connsiteY5" fmla="*/ 762014 h 814402"/>
              <a:gd name="connsiteX6" fmla="*/ 0 w 3001962"/>
              <a:gd name="connsiteY6" fmla="*/ 14 h 814402"/>
              <a:gd name="connsiteX0" fmla="*/ 0 w 3001962"/>
              <a:gd name="connsiteY0" fmla="*/ 45263 h 859651"/>
              <a:gd name="connsiteX1" fmla="*/ 1047750 w 3001962"/>
              <a:gd name="connsiteY1" fmla="*/ 169088 h 859651"/>
              <a:gd name="connsiteX2" fmla="*/ 3001962 w 3001962"/>
              <a:gd name="connsiteY2" fmla="*/ 45263 h 859651"/>
              <a:gd name="connsiteX3" fmla="*/ 3001962 w 3001962"/>
              <a:gd name="connsiteY3" fmla="*/ 807263 h 859651"/>
              <a:gd name="connsiteX4" fmla="*/ 1100138 w 3001962"/>
              <a:gd name="connsiteY4" fmla="*/ 859651 h 859651"/>
              <a:gd name="connsiteX5" fmla="*/ 0 w 3001962"/>
              <a:gd name="connsiteY5" fmla="*/ 807263 h 859651"/>
              <a:gd name="connsiteX6" fmla="*/ 0 w 3001962"/>
              <a:gd name="connsiteY6" fmla="*/ 45263 h 859651"/>
              <a:gd name="connsiteX0" fmla="*/ 0 w 3001962"/>
              <a:gd name="connsiteY0" fmla="*/ 79206 h 893594"/>
              <a:gd name="connsiteX1" fmla="*/ 1047750 w 3001962"/>
              <a:gd name="connsiteY1" fmla="*/ 203031 h 893594"/>
              <a:gd name="connsiteX2" fmla="*/ 3001962 w 3001962"/>
              <a:gd name="connsiteY2" fmla="*/ 79206 h 893594"/>
              <a:gd name="connsiteX3" fmla="*/ 3001962 w 3001962"/>
              <a:gd name="connsiteY3" fmla="*/ 841206 h 893594"/>
              <a:gd name="connsiteX4" fmla="*/ 1100138 w 3001962"/>
              <a:gd name="connsiteY4" fmla="*/ 893594 h 893594"/>
              <a:gd name="connsiteX5" fmla="*/ 0 w 3001962"/>
              <a:gd name="connsiteY5" fmla="*/ 841206 h 893594"/>
              <a:gd name="connsiteX6" fmla="*/ 0 w 3001962"/>
              <a:gd name="connsiteY6" fmla="*/ 79206 h 893594"/>
              <a:gd name="connsiteX0" fmla="*/ 0 w 3001962"/>
              <a:gd name="connsiteY0" fmla="*/ 88885 h 903273"/>
              <a:gd name="connsiteX1" fmla="*/ 1047750 w 3001962"/>
              <a:gd name="connsiteY1" fmla="*/ 212710 h 903273"/>
              <a:gd name="connsiteX2" fmla="*/ 3001962 w 3001962"/>
              <a:gd name="connsiteY2" fmla="*/ 69835 h 903273"/>
              <a:gd name="connsiteX3" fmla="*/ 3001962 w 3001962"/>
              <a:gd name="connsiteY3" fmla="*/ 850885 h 903273"/>
              <a:gd name="connsiteX4" fmla="*/ 1100138 w 3001962"/>
              <a:gd name="connsiteY4" fmla="*/ 903273 h 903273"/>
              <a:gd name="connsiteX5" fmla="*/ 0 w 3001962"/>
              <a:gd name="connsiteY5" fmla="*/ 850885 h 903273"/>
              <a:gd name="connsiteX6" fmla="*/ 0 w 3001962"/>
              <a:gd name="connsiteY6" fmla="*/ 88885 h 903273"/>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 name="connsiteX0" fmla="*/ 0 w 3001962"/>
              <a:gd name="connsiteY0" fmla="*/ 58269 h 872657"/>
              <a:gd name="connsiteX1" fmla="*/ 1047750 w 3001962"/>
              <a:gd name="connsiteY1" fmla="*/ 182094 h 872657"/>
              <a:gd name="connsiteX2" fmla="*/ 3001962 w 3001962"/>
              <a:gd name="connsiteY2" fmla="*/ 39219 h 872657"/>
              <a:gd name="connsiteX3" fmla="*/ 3001962 w 3001962"/>
              <a:gd name="connsiteY3" fmla="*/ 820269 h 872657"/>
              <a:gd name="connsiteX4" fmla="*/ 1100138 w 3001962"/>
              <a:gd name="connsiteY4" fmla="*/ 872657 h 872657"/>
              <a:gd name="connsiteX5" fmla="*/ 0 w 3001962"/>
              <a:gd name="connsiteY5" fmla="*/ 820269 h 872657"/>
              <a:gd name="connsiteX6" fmla="*/ 0 w 3001962"/>
              <a:gd name="connsiteY6" fmla="*/ 58269 h 87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962" h="872657">
                <a:moveTo>
                  <a:pt x="0" y="58269"/>
                </a:moveTo>
                <a:cubicBezTo>
                  <a:pt x="346075" y="56682"/>
                  <a:pt x="577850" y="45569"/>
                  <a:pt x="1047750" y="182094"/>
                </a:cubicBezTo>
                <a:cubicBezTo>
                  <a:pt x="1970617" y="-40156"/>
                  <a:pt x="2245783" y="-19518"/>
                  <a:pt x="3001962" y="39219"/>
                </a:cubicBezTo>
                <a:lnTo>
                  <a:pt x="3001962" y="820269"/>
                </a:lnTo>
                <a:cubicBezTo>
                  <a:pt x="2107671" y="700135"/>
                  <a:pt x="1935691" y="730185"/>
                  <a:pt x="1100138" y="872657"/>
                </a:cubicBezTo>
                <a:cubicBezTo>
                  <a:pt x="504825" y="621832"/>
                  <a:pt x="109538" y="790107"/>
                  <a:pt x="0" y="820269"/>
                </a:cubicBezTo>
                <a:lnTo>
                  <a:pt x="0" y="58269"/>
                </a:lnTo>
                <a:close/>
              </a:path>
            </a:pathLst>
          </a:custGeom>
          <a:solidFill>
            <a:srgbClr val="00D66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12" name="Title 6"/>
          <p:cNvSpPr txBox="1">
            <a:spLocks/>
          </p:cNvSpPr>
          <p:nvPr/>
        </p:nvSpPr>
        <p:spPr>
          <a:xfrm rot="21033492">
            <a:off x="641094" y="1481821"/>
            <a:ext cx="1875459" cy="530444"/>
          </a:xfrm>
          <a:prstGeom prst="rect">
            <a:avLst/>
          </a:prstGeom>
        </p:spPr>
        <p:txBody>
          <a:bodyPr spcFirstLastPara="1" lIns="90988" tIns="45494" rIns="90988" bIns="45494" numCol="1">
            <a:prstTxWarp prst="textArchU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300" b="1">
                <a:solidFill>
                  <a:schemeClr val="bg1"/>
                </a:solidFill>
                <a:latin typeface="Arial" pitchFamily="34" charset="0"/>
                <a:cs typeface="Arial" pitchFamily="34" charset="0"/>
              </a:rPr>
              <a:t>CHƯƠNG 5</a:t>
            </a:r>
            <a:endParaRPr lang="en-US" sz="3200" b="1">
              <a:solidFill>
                <a:schemeClr val="bg1"/>
              </a:solidFill>
              <a:latin typeface="Arial" pitchFamily="34" charset="0"/>
              <a:cs typeface="Arial" pitchFamily="34" charset="0"/>
            </a:endParaRPr>
          </a:p>
        </p:txBody>
      </p:sp>
      <p:sp>
        <p:nvSpPr>
          <p:cNvPr id="20" name="Oval 19"/>
          <p:cNvSpPr/>
          <p:nvPr/>
        </p:nvSpPr>
        <p:spPr>
          <a:xfrm>
            <a:off x="9821685" y="975061"/>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1" name="Oval 20"/>
          <p:cNvSpPr/>
          <p:nvPr/>
        </p:nvSpPr>
        <p:spPr>
          <a:xfrm>
            <a:off x="9820559" y="1445869"/>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2" name="Rectangle 5"/>
          <p:cNvSpPr/>
          <p:nvPr/>
        </p:nvSpPr>
        <p:spPr>
          <a:xfrm>
            <a:off x="9883482" y="1089419"/>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29" name="Oval 28"/>
          <p:cNvSpPr/>
          <p:nvPr/>
        </p:nvSpPr>
        <p:spPr>
          <a:xfrm>
            <a:off x="2941010" y="990600"/>
            <a:ext cx="226912"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0" name="Oval 29"/>
          <p:cNvSpPr/>
          <p:nvPr/>
        </p:nvSpPr>
        <p:spPr>
          <a:xfrm>
            <a:off x="2939883" y="1461408"/>
            <a:ext cx="226912"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1" name="Rectangle 5"/>
          <p:cNvSpPr/>
          <p:nvPr/>
        </p:nvSpPr>
        <p:spPr>
          <a:xfrm>
            <a:off x="3002806" y="1104957"/>
            <a:ext cx="103322" cy="453255"/>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0988" tIns="45494" rIns="90988" bIns="45494" rtlCol="0" anchor="ctr"/>
          <a:lstStyle/>
          <a:p>
            <a:pPr algn="ctr"/>
            <a:endParaRPr lang="en-US"/>
          </a:p>
        </p:txBody>
      </p:sp>
      <p:sp>
        <p:nvSpPr>
          <p:cNvPr id="3" name="TextBox 2">
            <a:extLst>
              <a:ext uri="{FF2B5EF4-FFF2-40B4-BE49-F238E27FC236}">
                <a16:creationId xmlns:a16="http://schemas.microsoft.com/office/drawing/2014/main" id="{71C59354-5B7E-4E41-9297-D4C983BABFA8}"/>
              </a:ext>
            </a:extLst>
          </p:cNvPr>
          <p:cNvSpPr txBox="1"/>
          <p:nvPr/>
        </p:nvSpPr>
        <p:spPr>
          <a:xfrm>
            <a:off x="2193700" y="1637916"/>
            <a:ext cx="8547409" cy="1754326"/>
          </a:xfrm>
          <a:prstGeom prst="rect">
            <a:avLst/>
          </a:prstGeom>
          <a:noFill/>
        </p:spPr>
        <p:txBody>
          <a:bodyPr wrap="square" rtlCol="0">
            <a:spAutoFit/>
          </a:bodyPr>
          <a:lstStyle/>
          <a:p>
            <a:pPr algn="ctr"/>
            <a:r>
              <a:rPr lang="en-US" sz="5400" b="1">
                <a:solidFill>
                  <a:srgbClr val="0070C0"/>
                </a:solidFill>
                <a:latin typeface="Arial" panose="020B0604020202020204" pitchFamily="34" charset="0"/>
                <a:cs typeface="Arial" panose="020B0604020202020204" pitchFamily="34" charset="0"/>
              </a:rPr>
              <a:t>NƯỚC TRÊN</a:t>
            </a:r>
          </a:p>
          <a:p>
            <a:pPr algn="ctr"/>
            <a:r>
              <a:rPr lang="en-US" sz="5400" b="1">
                <a:solidFill>
                  <a:srgbClr val="0070C0"/>
                </a:solidFill>
                <a:latin typeface="Arial" panose="020B0604020202020204" pitchFamily="34" charset="0"/>
                <a:cs typeface="Arial" panose="020B0604020202020204" pitchFamily="34" charset="0"/>
              </a:rPr>
              <a:t>TRÁI ĐẤT</a:t>
            </a:r>
          </a:p>
        </p:txBody>
      </p:sp>
      <p:grpSp>
        <p:nvGrpSpPr>
          <p:cNvPr id="8" name="Group 7">
            <a:extLst>
              <a:ext uri="{FF2B5EF4-FFF2-40B4-BE49-F238E27FC236}">
                <a16:creationId xmlns:a16="http://schemas.microsoft.com/office/drawing/2014/main" id="{BF6B0334-26CD-4671-B12A-5C02800C0F36}"/>
              </a:ext>
            </a:extLst>
          </p:cNvPr>
          <p:cNvGrpSpPr/>
          <p:nvPr/>
        </p:nvGrpSpPr>
        <p:grpSpPr>
          <a:xfrm>
            <a:off x="9106611" y="3505864"/>
            <a:ext cx="3549489" cy="3211913"/>
            <a:chOff x="8361680" y="3711905"/>
            <a:chExt cx="3549489" cy="3211913"/>
          </a:xfrm>
        </p:grpSpPr>
        <p:pic>
          <p:nvPicPr>
            <p:cNvPr id="4" name="Picture 3">
              <a:extLst>
                <a:ext uri="{FF2B5EF4-FFF2-40B4-BE49-F238E27FC236}">
                  <a16:creationId xmlns:a16="http://schemas.microsoft.com/office/drawing/2014/main" id="{EF5FC806-1BBE-4454-820D-23CCFDD6FDA1}"/>
                </a:ext>
              </a:extLst>
            </p:cNvPr>
            <p:cNvPicPr>
              <a:picLocks noChangeAspect="1"/>
            </p:cNvPicPr>
            <p:nvPr/>
          </p:nvPicPr>
          <p:blipFill rotWithShape="1">
            <a:blip r:embed="rId2"/>
            <a:srcRect l="50000" t="26990" r="25166" b="29482"/>
            <a:stretch/>
          </p:blipFill>
          <p:spPr>
            <a:xfrm>
              <a:off x="8653531" y="3711905"/>
              <a:ext cx="3257638" cy="3211913"/>
            </a:xfrm>
            <a:prstGeom prst="rect">
              <a:avLst/>
            </a:prstGeom>
            <a:ln>
              <a:solidFill>
                <a:srgbClr val="FFFFFF"/>
              </a:solidFill>
            </a:ln>
          </p:spPr>
        </p:pic>
        <p:sp>
          <p:nvSpPr>
            <p:cNvPr id="7" name="Isosceles Triangle 6">
              <a:extLst>
                <a:ext uri="{FF2B5EF4-FFF2-40B4-BE49-F238E27FC236}">
                  <a16:creationId xmlns:a16="http://schemas.microsoft.com/office/drawing/2014/main" id="{B24013A0-5706-40F0-89E9-AD6D93482175}"/>
                </a:ext>
              </a:extLst>
            </p:cNvPr>
            <p:cNvSpPr/>
            <p:nvPr/>
          </p:nvSpPr>
          <p:spPr>
            <a:xfrm>
              <a:off x="8361680" y="5730240"/>
              <a:ext cx="762000" cy="112776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B9B7C83-A1EF-4BA3-99EB-7566177346BA}"/>
              </a:ext>
            </a:extLst>
          </p:cNvPr>
          <p:cNvSpPr txBox="1"/>
          <p:nvPr/>
        </p:nvSpPr>
        <p:spPr>
          <a:xfrm>
            <a:off x="1450891" y="4040949"/>
            <a:ext cx="7996511"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0070C0"/>
                </a:solidFill>
                <a:latin typeface="Arial" panose="020B0604020202020204" pitchFamily="34" charset="0"/>
                <a:cs typeface="Arial" panose="020B0604020202020204" pitchFamily="34" charset="0"/>
              </a:rPr>
              <a:t>Thủy quyển - vòng tuần hoàn nước</a:t>
            </a:r>
          </a:p>
        </p:txBody>
      </p:sp>
      <p:sp>
        <p:nvSpPr>
          <p:cNvPr id="23" name="TextBox 22">
            <a:extLst>
              <a:ext uri="{FF2B5EF4-FFF2-40B4-BE49-F238E27FC236}">
                <a16:creationId xmlns:a16="http://schemas.microsoft.com/office/drawing/2014/main" id="{F2AA2DC0-FCAC-4E8B-89F8-7B60768C5637}"/>
              </a:ext>
            </a:extLst>
          </p:cNvPr>
          <p:cNvSpPr txBox="1"/>
          <p:nvPr/>
        </p:nvSpPr>
        <p:spPr>
          <a:xfrm>
            <a:off x="1450891" y="4686926"/>
            <a:ext cx="727456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00B050"/>
                </a:solidFill>
                <a:latin typeface="Arial" panose="020B0604020202020204" pitchFamily="34" charset="0"/>
                <a:cs typeface="Arial" panose="020B0604020202020204" pitchFamily="34" charset="0"/>
              </a:rPr>
              <a:t>Nước ngầm, băng hà</a:t>
            </a:r>
          </a:p>
        </p:txBody>
      </p:sp>
      <p:sp>
        <p:nvSpPr>
          <p:cNvPr id="25" name="TextBox 24">
            <a:extLst>
              <a:ext uri="{FF2B5EF4-FFF2-40B4-BE49-F238E27FC236}">
                <a16:creationId xmlns:a16="http://schemas.microsoft.com/office/drawing/2014/main" id="{B561FE39-F749-4A46-901D-4E6020931825}"/>
              </a:ext>
            </a:extLst>
          </p:cNvPr>
          <p:cNvSpPr txBox="1"/>
          <p:nvPr/>
        </p:nvSpPr>
        <p:spPr>
          <a:xfrm>
            <a:off x="1450891" y="5286970"/>
            <a:ext cx="785368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rgbClr val="FA26E6"/>
                </a:solidFill>
                <a:latin typeface="Arial" panose="020B0604020202020204" pitchFamily="34" charset="0"/>
                <a:cs typeface="Arial" panose="020B0604020202020204" pitchFamily="34" charset="0"/>
              </a:rPr>
              <a:t>Sông và hồ</a:t>
            </a:r>
          </a:p>
        </p:txBody>
      </p:sp>
      <p:sp>
        <p:nvSpPr>
          <p:cNvPr id="26" name="TextBox 25">
            <a:extLst>
              <a:ext uri="{FF2B5EF4-FFF2-40B4-BE49-F238E27FC236}">
                <a16:creationId xmlns:a16="http://schemas.microsoft.com/office/drawing/2014/main" id="{B1BC12BF-AE96-44A7-9499-E5E637A480D2}"/>
              </a:ext>
            </a:extLst>
          </p:cNvPr>
          <p:cNvSpPr txBox="1"/>
          <p:nvPr/>
        </p:nvSpPr>
        <p:spPr>
          <a:xfrm>
            <a:off x="1450891" y="5826469"/>
            <a:ext cx="8219440" cy="523220"/>
          </a:xfrm>
          <a:prstGeom prst="rect">
            <a:avLst/>
          </a:prstGeom>
          <a:noFill/>
        </p:spPr>
        <p:txBody>
          <a:bodyPr wrap="square" rtlCol="0">
            <a:spAutoFit/>
          </a:bodyPr>
          <a:lstStyle/>
          <a:p>
            <a:pPr marL="457200" indent="-457200">
              <a:buFont typeface="Arial" panose="020B0604020202020204" pitchFamily="34" charset="0"/>
              <a:buChar char="•"/>
            </a:pPr>
            <a:r>
              <a:rPr lang="en-US" sz="2800" b="1">
                <a:solidFill>
                  <a:schemeClr val="accent2"/>
                </a:solidFill>
                <a:latin typeface="Arial" panose="020B0604020202020204" pitchFamily="34" charset="0"/>
                <a:cs typeface="Arial" panose="020B0604020202020204" pitchFamily="34" charset="0"/>
              </a:rPr>
              <a:t>Biển và đại dương</a:t>
            </a:r>
          </a:p>
        </p:txBody>
      </p:sp>
    </p:spTree>
    <p:extLst>
      <p:ext uri="{BB962C8B-B14F-4D97-AF65-F5344CB8AC3E}">
        <p14:creationId xmlns:p14="http://schemas.microsoft.com/office/powerpoint/2010/main" val="400437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19" grpId="0"/>
      <p:bldP spid="23" grpId="0"/>
      <p:bldP spid="2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dirty="0">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57001A-6C66-4672-B395-BD51B309E064}"/>
              </a:ext>
            </a:extLst>
          </p:cNvPr>
          <p:cNvSpPr/>
          <p:nvPr/>
        </p:nvSpPr>
        <p:spPr>
          <a:xfrm>
            <a:off x="3530009" y="212651"/>
            <a:ext cx="5167424" cy="11376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Arial" panose="020B0604020202020204" pitchFamily="34" charset="0"/>
                <a:cs typeface="Arial" panose="020B0604020202020204" pitchFamily="34" charset="0"/>
              </a:rPr>
              <a:t>LUYỆN TẬP</a:t>
            </a:r>
            <a:endParaRPr lang="en-US" sz="5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C8CD51D5-EA6C-4BEF-913A-EC39347C2135}"/>
              </a:ext>
            </a:extLst>
          </p:cNvPr>
          <p:cNvSpPr txBox="1"/>
          <p:nvPr/>
        </p:nvSpPr>
        <p:spPr>
          <a:xfrm>
            <a:off x="606056" y="2498651"/>
            <a:ext cx="9962707" cy="3476847"/>
          </a:xfrm>
          <a:prstGeom prst="rect">
            <a:avLst/>
          </a:prstGeom>
          <a:noFill/>
        </p:spPr>
        <p:txBody>
          <a:bodyPr wrap="square" rtlCol="0">
            <a:spAutoFit/>
          </a:bodyPr>
          <a:lstStyle/>
          <a:p>
            <a:endParaRPr lang="en-US"/>
          </a:p>
        </p:txBody>
      </p:sp>
      <p:pic>
        <p:nvPicPr>
          <p:cNvPr id="4" name="Hình ảnh 21">
            <a:extLst>
              <a:ext uri="{FF2B5EF4-FFF2-40B4-BE49-F238E27FC236}">
                <a16:creationId xmlns:a16="http://schemas.microsoft.com/office/drawing/2014/main" id="{F2BEA0F3-DBAC-4745-B900-7B7C9310646B}"/>
              </a:ext>
            </a:extLst>
          </p:cNvPr>
          <p:cNvPicPr/>
          <p:nvPr/>
        </p:nvPicPr>
        <p:blipFill>
          <a:blip r:embed="rId2"/>
          <a:stretch>
            <a:fillRect/>
          </a:stretch>
        </p:blipFill>
        <p:spPr>
          <a:xfrm>
            <a:off x="6492239" y="1450245"/>
            <a:ext cx="5436822" cy="4910831"/>
          </a:xfrm>
          <a:prstGeom prst="rect">
            <a:avLst/>
          </a:prstGeom>
        </p:spPr>
      </p:pic>
      <p:sp>
        <p:nvSpPr>
          <p:cNvPr id="5" name="Rectangle 4">
            <a:extLst>
              <a:ext uri="{FF2B5EF4-FFF2-40B4-BE49-F238E27FC236}">
                <a16:creationId xmlns:a16="http://schemas.microsoft.com/office/drawing/2014/main" id="{22BCD10F-FF6C-49F9-9FE6-77392A9B96CF}"/>
              </a:ext>
            </a:extLst>
          </p:cNvPr>
          <p:cNvSpPr/>
          <p:nvPr/>
        </p:nvSpPr>
        <p:spPr>
          <a:xfrm>
            <a:off x="386080" y="1450245"/>
            <a:ext cx="6106159" cy="4910832"/>
          </a:xfrm>
          <a:prstGeom prst="rect">
            <a:avLst/>
          </a:prstGeom>
          <a:solidFill>
            <a:schemeClr val="accent5">
              <a:lumMod val="20000"/>
              <a:lumOff val="80000"/>
            </a:schemeClr>
          </a:solidFill>
        </p:spPr>
        <p:txBody>
          <a:bodyPr wrap="square">
            <a:spAutoFit/>
          </a:bodyPr>
          <a:lstStyle/>
          <a:p>
            <a:pPr marL="457200" indent="-457200" algn="just">
              <a:lnSpc>
                <a:spcPct val="107000"/>
              </a:lnSpc>
              <a:spcAft>
                <a:spcPts val="800"/>
              </a:spcAft>
              <a:buFont typeface="Wingdings" panose="05000000000000000000" pitchFamily="2" charset="2"/>
              <a:buChar char="Ø"/>
            </a:pPr>
            <a:r>
              <a:rPr lang="vi-VN" sz="3200" dirty="0">
                <a:solidFill>
                  <a:srgbClr val="00B050"/>
                </a:solidFill>
                <a:ea typeface="Times New Roman" panose="02020603050405020304" pitchFamily="18" charset="0"/>
                <a:cs typeface="Times New Roman" panose="02020603050405020304" pitchFamily="18" charset="0"/>
              </a:rPr>
              <a:t>Nguồn nước ngọt hiện nay đang bị ô nhiễm nghiêm trọng, em hãy cho biết một số nguyên nhân chính làm ô nhiễm nguồn nước ngọt ở địa phương em?</a:t>
            </a:r>
            <a:endParaRPr lang="en-US" sz="3200" dirty="0">
              <a:solidFill>
                <a:srgbClr val="00B050"/>
              </a:solidFill>
              <a:ea typeface="Times New Roman" panose="02020603050405020304" pitchFamily="18" charset="0"/>
              <a:cs typeface="Times New Roman" panose="02020603050405020304" pitchFamily="18" charset="0"/>
            </a:endParaRPr>
          </a:p>
          <a:p>
            <a:pPr marL="457200" indent="-457200" algn="just">
              <a:lnSpc>
                <a:spcPct val="107000"/>
              </a:lnSpc>
              <a:spcAft>
                <a:spcPts val="800"/>
              </a:spcAft>
              <a:buFont typeface="Wingdings" panose="05000000000000000000" pitchFamily="2" charset="2"/>
              <a:buChar char="Ø"/>
            </a:pPr>
            <a:r>
              <a:rPr lang="vi-VN" sz="3200" dirty="0">
                <a:solidFill>
                  <a:srgbClr val="00B050"/>
                </a:solidFill>
                <a:ea typeface="Times New Roman" panose="02020603050405020304" pitchFamily="18" charset="0"/>
                <a:cs typeface="Times New Roman" panose="02020603050405020304" pitchFamily="18" charset="0"/>
              </a:rPr>
              <a:t>Em hãy đề xuất một số giải pháp góp phần bảo vệ tài nguyên nước?</a:t>
            </a:r>
            <a:endParaRPr lang="en-US" sz="3200" dirty="0">
              <a:solidFill>
                <a:srgbClr val="00B05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6682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8071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Isosceles Triangle 2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loud 1">
            <a:extLst>
              <a:ext uri="{FF2B5EF4-FFF2-40B4-BE49-F238E27FC236}">
                <a16:creationId xmlns:a16="http://schemas.microsoft.com/office/drawing/2014/main" id="{3FACD660-4E04-46C9-A214-8FD4C8FF3CD3}"/>
              </a:ext>
            </a:extLst>
          </p:cNvPr>
          <p:cNvSpPr/>
          <p:nvPr/>
        </p:nvSpPr>
        <p:spPr>
          <a:xfrm>
            <a:off x="2773680" y="1567832"/>
            <a:ext cx="5645303" cy="366456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Arial" panose="020B0604020202020204" pitchFamily="34" charset="0"/>
                <a:cs typeface="Arial" panose="020B0604020202020204" pitchFamily="34" charset="0"/>
              </a:rPr>
              <a:t>Ngày 22/3 là ngày gì?</a:t>
            </a:r>
          </a:p>
        </p:txBody>
      </p:sp>
      <p:pic>
        <p:nvPicPr>
          <p:cNvPr id="12" name="Hình ảnh 1">
            <a:extLst>
              <a:ext uri="{FF2B5EF4-FFF2-40B4-BE49-F238E27FC236}">
                <a16:creationId xmlns:a16="http://schemas.microsoft.com/office/drawing/2014/main" id="{4AAB128D-F9AA-4ACA-BA0E-014A336F07BC}"/>
              </a:ext>
            </a:extLst>
          </p:cNvPr>
          <p:cNvPicPr/>
          <p:nvPr/>
        </p:nvPicPr>
        <p:blipFill>
          <a:blip r:embed="rId3"/>
          <a:stretch>
            <a:fillRect/>
          </a:stretch>
        </p:blipFill>
        <p:spPr>
          <a:xfrm>
            <a:off x="146079" y="-31300"/>
            <a:ext cx="5307244" cy="6858000"/>
          </a:xfrm>
          <a:prstGeom prst="rect">
            <a:avLst/>
          </a:prstGeom>
        </p:spPr>
      </p:pic>
      <p:pic>
        <p:nvPicPr>
          <p:cNvPr id="13" name="Hình ảnh 6">
            <a:extLst>
              <a:ext uri="{FF2B5EF4-FFF2-40B4-BE49-F238E27FC236}">
                <a16:creationId xmlns:a16="http://schemas.microsoft.com/office/drawing/2014/main" id="{979B1EED-4A3C-46A9-A07B-6880A65BC3F0}"/>
              </a:ext>
            </a:extLst>
          </p:cNvPr>
          <p:cNvPicPr/>
          <p:nvPr/>
        </p:nvPicPr>
        <p:blipFill>
          <a:blip r:embed="rId4"/>
          <a:stretch>
            <a:fillRect/>
          </a:stretch>
        </p:blipFill>
        <p:spPr>
          <a:xfrm>
            <a:off x="5599402" y="38840"/>
            <a:ext cx="6446519" cy="6826700"/>
          </a:xfrm>
          <a:prstGeom prst="rect">
            <a:avLst/>
          </a:prstGeom>
        </p:spPr>
      </p:pic>
    </p:spTree>
    <p:extLst>
      <p:ext uri="{BB962C8B-B14F-4D97-AF65-F5344CB8AC3E}">
        <p14:creationId xmlns:p14="http://schemas.microsoft.com/office/powerpoint/2010/main" val="339194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86AF7C-A218-46C3-B579-EBC3341BFB65}"/>
              </a:ext>
            </a:extLst>
          </p:cNvPr>
          <p:cNvSpPr txBox="1"/>
          <p:nvPr/>
        </p:nvSpPr>
        <p:spPr>
          <a:xfrm>
            <a:off x="3078481" y="253666"/>
            <a:ext cx="9078581" cy="1200329"/>
          </a:xfrm>
          <a:prstGeom prst="rect">
            <a:avLst/>
          </a:prstGeom>
          <a:noFill/>
        </p:spPr>
        <p:txBody>
          <a:bodyPr wrap="square" rtlCol="0">
            <a:spAutoFit/>
          </a:bodyPr>
          <a:lstStyle/>
          <a:p>
            <a:pPr algn="ctr"/>
            <a:r>
              <a:rPr lang="en-US" sz="3600" b="1" dirty="0">
                <a:solidFill>
                  <a:srgbClr val="00B050"/>
                </a:solidFill>
                <a:latin typeface="Arial" panose="020B0604020202020204" pitchFamily="34" charset="0"/>
                <a:cs typeface="Arial" panose="020B0604020202020204" pitchFamily="34" charset="0"/>
              </a:rPr>
              <a:t>THỦY QUYỂN.VÒNG TUẦN HOÀN NƯỚC</a:t>
            </a:r>
          </a:p>
          <a:p>
            <a:pPr algn="ctr"/>
            <a:r>
              <a:rPr lang="en-US" sz="3600" b="1" dirty="0">
                <a:solidFill>
                  <a:srgbClr val="00B050"/>
                </a:solidFill>
                <a:latin typeface="Arial" panose="020B0604020202020204" pitchFamily="34" charset="0"/>
                <a:cs typeface="Arial" panose="020B0604020202020204" pitchFamily="34" charset="0"/>
              </a:rPr>
              <a:t>NƯỚC NGẦM, BĂNG HÀ</a:t>
            </a:r>
          </a:p>
        </p:txBody>
      </p:sp>
      <p:sp>
        <p:nvSpPr>
          <p:cNvPr id="2" name="Rectangle: Single Corner Snipped 1">
            <a:extLst>
              <a:ext uri="{FF2B5EF4-FFF2-40B4-BE49-F238E27FC236}">
                <a16:creationId xmlns:a16="http://schemas.microsoft.com/office/drawing/2014/main" id="{E630DEA8-A82C-4999-8F18-4CC975E5156D}"/>
              </a:ext>
            </a:extLst>
          </p:cNvPr>
          <p:cNvSpPr/>
          <p:nvPr/>
        </p:nvSpPr>
        <p:spPr>
          <a:xfrm>
            <a:off x="168994" y="124905"/>
            <a:ext cx="2909488" cy="1205980"/>
          </a:xfrm>
          <a:prstGeom prst="snip1Rect">
            <a:avLst/>
          </a:prstGeom>
          <a:solidFill>
            <a:srgbClr val="4DDA00"/>
          </a:solidFill>
          <a:ln>
            <a:solidFill>
              <a:srgbClr val="4D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6"/>
          </a:p>
        </p:txBody>
      </p:sp>
      <p:sp>
        <p:nvSpPr>
          <p:cNvPr id="9" name="TextBox 8">
            <a:extLst>
              <a:ext uri="{FF2B5EF4-FFF2-40B4-BE49-F238E27FC236}">
                <a16:creationId xmlns:a16="http://schemas.microsoft.com/office/drawing/2014/main" id="{9126C170-07C4-489B-BB56-D4E29A286BFB}"/>
              </a:ext>
            </a:extLst>
          </p:cNvPr>
          <p:cNvSpPr txBox="1"/>
          <p:nvPr/>
        </p:nvSpPr>
        <p:spPr>
          <a:xfrm>
            <a:off x="330932" y="243172"/>
            <a:ext cx="2585612" cy="1014765"/>
          </a:xfrm>
          <a:prstGeom prst="rect">
            <a:avLst/>
          </a:prstGeom>
          <a:noFill/>
        </p:spPr>
        <p:txBody>
          <a:bodyPr wrap="square" rtlCol="0">
            <a:spAutoFit/>
          </a:bodyPr>
          <a:lstStyle/>
          <a:p>
            <a:r>
              <a:rPr lang="en-US" sz="5994" b="1" dirty="0">
                <a:solidFill>
                  <a:schemeClr val="bg1"/>
                </a:solidFill>
                <a:latin typeface="Arial" panose="020B0604020202020204" pitchFamily="34" charset="0"/>
                <a:cs typeface="Arial" panose="020B0604020202020204" pitchFamily="34" charset="0"/>
              </a:rPr>
              <a:t>BÀI 16</a:t>
            </a:r>
          </a:p>
        </p:txBody>
      </p:sp>
      <p:pic>
        <p:nvPicPr>
          <p:cNvPr id="3" name="Picture 2">
            <a:extLst>
              <a:ext uri="{FF2B5EF4-FFF2-40B4-BE49-F238E27FC236}">
                <a16:creationId xmlns:a16="http://schemas.microsoft.com/office/drawing/2014/main" id="{6FC734E6-A7CC-40CB-AA04-5223F9AAC6A4}"/>
              </a:ext>
            </a:extLst>
          </p:cNvPr>
          <p:cNvPicPr>
            <a:picLocks noChangeAspect="1"/>
          </p:cNvPicPr>
          <p:nvPr/>
        </p:nvPicPr>
        <p:blipFill rotWithShape="1">
          <a:blip r:embed="rId2"/>
          <a:srcRect l="13916" t="30040" r="36476" b="19358"/>
          <a:stretch/>
        </p:blipFill>
        <p:spPr>
          <a:xfrm>
            <a:off x="0" y="1550895"/>
            <a:ext cx="12153518" cy="5307105"/>
          </a:xfrm>
          <a:prstGeom prst="rect">
            <a:avLst/>
          </a:prstGeom>
        </p:spPr>
      </p:pic>
    </p:spTree>
    <p:extLst>
      <p:ext uri="{BB962C8B-B14F-4D97-AF65-F5344CB8AC3E}">
        <p14:creationId xmlns:p14="http://schemas.microsoft.com/office/powerpoint/2010/main" val="1402561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652948"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24" name="Rounded Rectangular Callout 23"/>
          <p:cNvSpPr/>
          <p:nvPr/>
        </p:nvSpPr>
        <p:spPr>
          <a:xfrm>
            <a:off x="5588000" y="1295401"/>
            <a:ext cx="6369051" cy="1858833"/>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420045" y="1219201"/>
            <a:ext cx="5167955" cy="21336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pic>
        <p:nvPicPr>
          <p:cNvPr id="27" name="Picture 26"/>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54400" y="3505200"/>
            <a:ext cx="4978400" cy="3048000"/>
          </a:xfrm>
          <a:prstGeom prst="rect">
            <a:avLst/>
          </a:prstGeom>
          <a:noFill/>
          <a:ln>
            <a:solidFill>
              <a:srgbClr val="99FF33"/>
            </a:solidFill>
          </a:ln>
        </p:spPr>
      </p:pic>
      <p:sp>
        <p:nvSpPr>
          <p:cNvPr id="16" name="Rectangle 15"/>
          <p:cNvSpPr/>
          <p:nvPr/>
        </p:nvSpPr>
        <p:spPr>
          <a:xfrm>
            <a:off x="1117600" y="1371600"/>
            <a:ext cx="3860800" cy="1938992"/>
          </a:xfrm>
          <a:prstGeom prst="rect">
            <a:avLst/>
          </a:prstGeom>
        </p:spPr>
        <p:txBody>
          <a:bodyPr wrap="square">
            <a:spAutoFit/>
          </a:bodyPr>
          <a:lstStyle/>
          <a:p>
            <a:pPr algn="ctr"/>
            <a:r>
              <a:rPr lang="en-US" sz="2400" i="1" dirty="0" err="1">
                <a:solidFill>
                  <a:srgbClr val="FF0000"/>
                </a:solidFill>
                <a:latin typeface="Times New Roman" pitchFamily="18" charset="0"/>
                <a:ea typeface="Cambria" panose="02040503050406030204" pitchFamily="18" charset="0"/>
                <a:cs typeface="Times New Roman" pitchFamily="18" charset="0"/>
              </a:rPr>
              <a:t>Quan</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sát</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hình</a:t>
            </a:r>
            <a:r>
              <a:rPr lang="en-US" sz="2400" i="1" dirty="0">
                <a:solidFill>
                  <a:srgbClr val="FF0000"/>
                </a:solidFill>
                <a:latin typeface="Times New Roman" pitchFamily="18" charset="0"/>
                <a:ea typeface="Cambria" panose="02040503050406030204" pitchFamily="18" charset="0"/>
                <a:cs typeface="Times New Roman" pitchFamily="18" charset="0"/>
              </a:rPr>
              <a:t> 16.1,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err="1" smtClean="0">
                <a:solidFill>
                  <a:srgbClr val="FF0000"/>
                </a:solidFill>
                <a:latin typeface="Times New Roman" pitchFamily="18" charset="0"/>
                <a:ea typeface="Cambria" panose="02040503050406030204" pitchFamily="18" charset="0"/>
                <a:cs typeface="Times New Roman" pitchFamily="18" charset="0"/>
              </a:rPr>
              <a:t>em</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hãy</a:t>
            </a:r>
            <a:r>
              <a:rPr lang="en-US" sz="2400" i="1" dirty="0">
                <a:solidFill>
                  <a:srgbClr val="FF0000"/>
                </a:solidFill>
                <a:latin typeface="Times New Roman" pitchFamily="18" charset="0"/>
                <a:ea typeface="Cambria" panose="02040503050406030204" pitchFamily="18" charset="0"/>
                <a:cs typeface="Times New Roman" pitchFamily="18" charset="0"/>
              </a:rPr>
              <a:t> so </a:t>
            </a:r>
            <a:r>
              <a:rPr lang="en-US" sz="2400" i="1" dirty="0" err="1">
                <a:solidFill>
                  <a:srgbClr val="FF0000"/>
                </a:solidFill>
                <a:latin typeface="Times New Roman" pitchFamily="18" charset="0"/>
                <a:ea typeface="Cambria" panose="02040503050406030204" pitchFamily="18" charset="0"/>
                <a:cs typeface="Times New Roman" pitchFamily="18" charset="0"/>
              </a:rPr>
              <a:t>sánh</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tỉ</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lệ</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smtClean="0">
                <a:solidFill>
                  <a:srgbClr val="FF0000"/>
                </a:solidFill>
                <a:latin typeface="Times New Roman" pitchFamily="18" charset="0"/>
                <a:ea typeface="Cambria" panose="02040503050406030204" pitchFamily="18" charset="0"/>
                <a:cs typeface="Times New Roman" pitchFamily="18" charset="0"/>
              </a:rPr>
              <a:t>diện</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tích</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lục</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địa</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đại</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dương</a:t>
            </a:r>
            <a:r>
              <a:rPr lang="en-US" sz="2400" i="1" dirty="0">
                <a:solidFill>
                  <a:srgbClr val="FF0000"/>
                </a:solidFill>
                <a:latin typeface="Times New Roman" pitchFamily="18" charset="0"/>
                <a:ea typeface="Cambria" panose="02040503050406030204" pitchFamily="18" charset="0"/>
                <a:cs typeface="Times New Roman" pitchFamily="18" charset="0"/>
              </a:rPr>
              <a:t>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smtClean="0">
                <a:solidFill>
                  <a:srgbClr val="FF0000"/>
                </a:solidFill>
                <a:latin typeface="Times New Roman" pitchFamily="18" charset="0"/>
                <a:ea typeface="Cambria" panose="02040503050406030204" pitchFamily="18" charset="0"/>
                <a:cs typeface="Times New Roman" pitchFamily="18" charset="0"/>
              </a:rPr>
              <a:t>ở </a:t>
            </a:r>
            <a:r>
              <a:rPr lang="en-US" sz="2400" i="1" dirty="0" err="1">
                <a:solidFill>
                  <a:srgbClr val="FF0000"/>
                </a:solidFill>
                <a:latin typeface="Times New Roman" pitchFamily="18" charset="0"/>
                <a:ea typeface="Cambria" panose="02040503050406030204" pitchFamily="18" charset="0"/>
                <a:cs typeface="Times New Roman" pitchFamily="18" charset="0"/>
              </a:rPr>
              <a:t>bán</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cầu</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Bắc</a:t>
            </a:r>
            <a:r>
              <a:rPr lang="en-US" sz="2400" i="1" dirty="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và</a:t>
            </a:r>
            <a:r>
              <a:rPr lang="en-US" sz="2400" i="1" dirty="0">
                <a:solidFill>
                  <a:srgbClr val="FF0000"/>
                </a:solidFill>
                <a:latin typeface="Times New Roman" pitchFamily="18" charset="0"/>
                <a:ea typeface="Cambria" panose="02040503050406030204" pitchFamily="18" charset="0"/>
                <a:cs typeface="Times New Roman" pitchFamily="18" charset="0"/>
              </a:rPr>
              <a:t> </a:t>
            </a:r>
            <a:endParaRPr lang="en-US" sz="2400" i="1" dirty="0" smtClean="0">
              <a:solidFill>
                <a:srgbClr val="FF0000"/>
              </a:solidFill>
              <a:latin typeface="Times New Roman" pitchFamily="18" charset="0"/>
              <a:ea typeface="Cambria" panose="02040503050406030204" pitchFamily="18" charset="0"/>
              <a:cs typeface="Times New Roman" pitchFamily="18" charset="0"/>
            </a:endParaRPr>
          </a:p>
          <a:p>
            <a:pPr algn="ctr"/>
            <a:r>
              <a:rPr lang="en-US" sz="2400" i="1" dirty="0" smtClean="0">
                <a:solidFill>
                  <a:srgbClr val="FF0000"/>
                </a:solidFill>
                <a:latin typeface="Times New Roman" pitchFamily="18" charset="0"/>
                <a:ea typeface="Cambria" panose="02040503050406030204" pitchFamily="18" charset="0"/>
                <a:cs typeface="Times New Roman" pitchFamily="18" charset="0"/>
              </a:rPr>
              <a:t>ở </a:t>
            </a:r>
            <a:r>
              <a:rPr lang="en-US" sz="2400" i="1" dirty="0" err="1" smtClean="0">
                <a:solidFill>
                  <a:srgbClr val="FF0000"/>
                </a:solidFill>
                <a:latin typeface="Times New Roman" pitchFamily="18" charset="0"/>
                <a:ea typeface="Cambria" panose="02040503050406030204" pitchFamily="18" charset="0"/>
                <a:cs typeface="Times New Roman" pitchFamily="18" charset="0"/>
              </a:rPr>
              <a:t>bán</a:t>
            </a:r>
            <a:r>
              <a:rPr lang="en-US" sz="2400" i="1" dirty="0" smtClean="0">
                <a:solidFill>
                  <a:srgbClr val="FF0000"/>
                </a:solidFill>
                <a:latin typeface="Times New Roman" pitchFamily="18" charset="0"/>
                <a:ea typeface="Cambria" panose="02040503050406030204" pitchFamily="18" charset="0"/>
                <a:cs typeface="Times New Roman" pitchFamily="18" charset="0"/>
              </a:rPr>
              <a:t> </a:t>
            </a:r>
            <a:r>
              <a:rPr lang="en-US" sz="2400" i="1" dirty="0" err="1">
                <a:solidFill>
                  <a:srgbClr val="FF0000"/>
                </a:solidFill>
                <a:latin typeface="Times New Roman" pitchFamily="18" charset="0"/>
                <a:ea typeface="Cambria" panose="02040503050406030204" pitchFamily="18" charset="0"/>
                <a:cs typeface="Times New Roman" pitchFamily="18" charset="0"/>
              </a:rPr>
              <a:t>cầu</a:t>
            </a:r>
            <a:r>
              <a:rPr lang="en-US" sz="2400" i="1" dirty="0">
                <a:solidFill>
                  <a:srgbClr val="FF0000"/>
                </a:solidFill>
                <a:latin typeface="Times New Roman" pitchFamily="18" charset="0"/>
                <a:ea typeface="Cambria" panose="02040503050406030204" pitchFamily="18" charset="0"/>
                <a:cs typeface="Times New Roman" pitchFamily="18" charset="0"/>
              </a:rPr>
              <a:t> Nam.</a:t>
            </a:r>
            <a:endParaRPr lang="en-US" sz="2400" dirty="0">
              <a:solidFill>
                <a:srgbClr val="FF0000"/>
              </a:solidFill>
              <a:latin typeface="Times New Roman" pitchFamily="18" charset="0"/>
              <a:ea typeface="Cambria" panose="02040503050406030204" pitchFamily="18" charset="0"/>
              <a:cs typeface="Times New Roman" pitchFamily="18" charset="0"/>
            </a:endParaRPr>
          </a:p>
        </p:txBody>
      </p:sp>
      <p:sp>
        <p:nvSpPr>
          <p:cNvPr id="17" name="Rectangle 16"/>
          <p:cNvSpPr/>
          <p:nvPr/>
        </p:nvSpPr>
        <p:spPr>
          <a:xfrm>
            <a:off x="5588000" y="1295400"/>
            <a:ext cx="6369051" cy="1569660"/>
          </a:xfrm>
          <a:prstGeom prst="rect">
            <a:avLst/>
          </a:prstGeom>
        </p:spPr>
        <p:txBody>
          <a:bodyPr wrap="square">
            <a:spAutoFit/>
          </a:bodyPr>
          <a:lstStyle/>
          <a:p>
            <a:pPr algn="just"/>
            <a:r>
              <a:rPr lang="en-US" sz="2400" dirty="0" smtClean="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Bán</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cầu</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Bắc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đại</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dương</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có</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tỉ</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lệ</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diện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tích</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lớn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hơn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lục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địa</a:t>
            </a:r>
            <a:r>
              <a:rPr lang="en-US" sz="2400" dirty="0" smtClean="0">
                <a:latin typeface="Times New Roman" pitchFamily="18" charset="0"/>
                <a:ea typeface="Cambria" panose="02040503050406030204" pitchFamily="18" charset="0"/>
                <a:cs typeface="Times New Roman" pitchFamily="18" charset="0"/>
              </a:rPr>
              <a:t> (60,6% - 39,4% = </a:t>
            </a:r>
            <a:r>
              <a:rPr lang="en-US" sz="2400" dirty="0">
                <a:latin typeface="Times New Roman" pitchFamily="18" charset="0"/>
                <a:ea typeface="Cambria" panose="02040503050406030204" pitchFamily="18" charset="0"/>
                <a:cs typeface="Times New Roman" pitchFamily="18" charset="0"/>
              </a:rPr>
              <a:t>21,2</a:t>
            </a:r>
            <a:r>
              <a:rPr lang="en-US" sz="2400" dirty="0" smtClean="0">
                <a:latin typeface="Times New Roman" pitchFamily="18" charset="0"/>
                <a:ea typeface="Cambria" panose="02040503050406030204" pitchFamily="18" charset="0"/>
                <a:cs typeface="Times New Roman" pitchFamily="18" charset="0"/>
              </a:rPr>
              <a:t>%).</a:t>
            </a:r>
            <a:endParaRPr lang="en-US" sz="2400" dirty="0">
              <a:latin typeface="Times New Roman" pitchFamily="18" charset="0"/>
              <a:ea typeface="Cambria" panose="02040503050406030204" pitchFamily="18" charset="0"/>
              <a:cs typeface="Times New Roman" pitchFamily="18" charset="0"/>
            </a:endParaRPr>
          </a:p>
          <a:p>
            <a:pPr algn="just"/>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Bán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cầu</a:t>
            </a:r>
            <a:r>
              <a:rPr lang="en-US" sz="2400" dirty="0">
                <a:latin typeface="Times New Roman" pitchFamily="18" charset="0"/>
                <a:ea typeface="Cambria" panose="02040503050406030204" pitchFamily="18" charset="0"/>
                <a:cs typeface="Times New Roman" pitchFamily="18" charset="0"/>
              </a:rPr>
              <a:t> Nam: </a:t>
            </a:r>
            <a:r>
              <a:rPr lang="en-US" sz="2400" dirty="0" err="1" smtClean="0">
                <a:latin typeface="Times New Roman" pitchFamily="18" charset="0"/>
                <a:ea typeface="Cambria" panose="02040503050406030204" pitchFamily="18" charset="0"/>
                <a:cs typeface="Times New Roman" pitchFamily="18" charset="0"/>
              </a:rPr>
              <a:t>đại</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dương</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cũng</a:t>
            </a:r>
            <a:r>
              <a:rPr lang="en-US" sz="2400" dirty="0" smtClean="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có</a:t>
            </a:r>
            <a:r>
              <a:rPr lang="en-US" sz="2400" dirty="0" smtClean="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tỉ</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lệ</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diện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tích</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lớn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hơn</a:t>
            </a:r>
            <a:r>
              <a:rPr lang="en-US" sz="2400" dirty="0">
                <a:latin typeface="Times New Roman" pitchFamily="18" charset="0"/>
                <a:ea typeface="Cambria" panose="02040503050406030204" pitchFamily="18" charset="0"/>
                <a:cs typeface="Times New Roman" pitchFamily="18" charset="0"/>
              </a:rPr>
              <a:t> </a:t>
            </a:r>
            <a:r>
              <a:rPr lang="en-US" sz="2400" dirty="0" err="1">
                <a:latin typeface="Times New Roman" pitchFamily="18" charset="0"/>
                <a:ea typeface="Cambria" panose="02040503050406030204" pitchFamily="18" charset="0"/>
                <a:cs typeface="Times New Roman" pitchFamily="18" charset="0"/>
              </a:rPr>
              <a:t>lục</a:t>
            </a:r>
            <a:r>
              <a:rPr lang="en-US" sz="2400" dirty="0">
                <a:latin typeface="Times New Roman" pitchFamily="18" charset="0"/>
                <a:ea typeface="Cambria" panose="02040503050406030204" pitchFamily="18" charset="0"/>
                <a:cs typeface="Times New Roman" pitchFamily="18" charset="0"/>
              </a:rPr>
              <a:t> </a:t>
            </a:r>
            <a:r>
              <a:rPr lang="en-US" sz="2400" dirty="0" err="1" smtClean="0">
                <a:latin typeface="Times New Roman" pitchFamily="18" charset="0"/>
                <a:ea typeface="Cambria" panose="02040503050406030204" pitchFamily="18" charset="0"/>
                <a:cs typeface="Times New Roman" pitchFamily="18" charset="0"/>
              </a:rPr>
              <a:t>địa</a:t>
            </a:r>
            <a:r>
              <a:rPr lang="en-US" sz="2400" dirty="0" smtClean="0">
                <a:latin typeface="Times New Roman" pitchFamily="18" charset="0"/>
                <a:ea typeface="Cambria" panose="02040503050406030204" pitchFamily="18" charset="0"/>
                <a:cs typeface="Times New Roman" pitchFamily="18" charset="0"/>
              </a:rPr>
              <a:t> (81% - 19% = 62%).</a:t>
            </a:r>
            <a:endParaRPr lang="en-US" sz="2400" dirty="0">
              <a:latin typeface="Times New Roman" pitchFamily="18" charset="0"/>
              <a:ea typeface="Cambria" panose="02040503050406030204" pitchFamily="18" charset="0"/>
              <a:cs typeface="Times New Roman" pitchFamily="18" charset="0"/>
            </a:endParaRPr>
          </a:p>
        </p:txBody>
      </p:sp>
      <p:sp>
        <p:nvSpPr>
          <p:cNvPr id="31" name="Title 1"/>
          <p:cNvSpPr txBox="1">
            <a:spLocks/>
          </p:cNvSpPr>
          <p:nvPr/>
        </p:nvSpPr>
        <p:spPr>
          <a:xfrm>
            <a:off x="2946400"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thành</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phần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chủ</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yếu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685" y="3931308"/>
            <a:ext cx="2923516" cy="234818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2776" y="4038600"/>
            <a:ext cx="3066453" cy="2514600"/>
          </a:xfrm>
          <a:prstGeom prst="rect">
            <a:avLst/>
          </a:prstGeom>
        </p:spPr>
      </p:pic>
    </p:spTree>
    <p:extLst>
      <p:ext uri="{BB962C8B-B14F-4D97-AF65-F5344CB8AC3E}">
        <p14:creationId xmlns:p14="http://schemas.microsoft.com/office/powerpoint/2010/main" val="669833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randombar(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8" dur="500"/>
                                        <p:tgtEl>
                                          <p:spTgt spid="1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652948"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812801" y="1642914"/>
            <a:ext cx="8839199" cy="3157687"/>
          </a:xfrm>
          <a:prstGeom prst="wedgeRoundRectCallout">
            <a:avLst>
              <a:gd name="adj1" fmla="val 47524"/>
              <a:gd name="adj2" fmla="val 7921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1016001" y="1813679"/>
            <a:ext cx="8331199" cy="2677656"/>
          </a:xfrm>
          <a:prstGeom prst="rect">
            <a:avLst/>
          </a:prstGeom>
        </p:spPr>
        <p:txBody>
          <a:bodyPr wrap="square">
            <a:spAutoFit/>
          </a:bodyPr>
          <a:lstStyle/>
          <a:p>
            <a:pPr algn="just"/>
            <a:r>
              <a:rPr lang="en-US" sz="2200" dirty="0" smtClean="0">
                <a:latin typeface="Cambria" panose="02040503050406030204" pitchFamily="18" charset="0"/>
                <a:ea typeface="Cambria" panose="02040503050406030204" pitchFamily="18" charset="0"/>
              </a:rPr>
              <a:t> </a:t>
            </a:r>
            <a:r>
              <a:rPr lang="vi-VN" sz="2800" dirty="0">
                <a:solidFill>
                  <a:srgbClr val="FF0000"/>
                </a:solidFill>
                <a:latin typeface="+mj-lt"/>
              </a:rPr>
              <a:t>- Thủy quyển là lớp nước bao phủ trên Trái Đất.</a:t>
            </a:r>
            <a:endParaRPr lang="en-US" sz="2800" dirty="0">
              <a:solidFill>
                <a:srgbClr val="FF0000"/>
              </a:solidFill>
              <a:latin typeface="+mj-lt"/>
            </a:endParaRPr>
          </a:p>
          <a:p>
            <a:pPr algn="just"/>
            <a:r>
              <a:rPr lang="vi-VN" sz="2800" dirty="0">
                <a:solidFill>
                  <a:srgbClr val="FF0000"/>
                </a:solidFill>
                <a:latin typeface="+mj-lt"/>
              </a:rPr>
              <a:t>- Nước có ở các biển và đại dương, nước trên lục địa (sông, hồ, băng tuyết, nước ngầm…) và hơi nước trong khí quyển.</a:t>
            </a:r>
            <a:endParaRPr lang="en-US" sz="2800" dirty="0">
              <a:solidFill>
                <a:srgbClr val="FF0000"/>
              </a:solidFill>
              <a:latin typeface="+mj-lt"/>
            </a:endParaRPr>
          </a:p>
          <a:p>
            <a:pPr algn="just"/>
            <a:r>
              <a:rPr lang="vi-VN" sz="2800" dirty="0">
                <a:solidFill>
                  <a:srgbClr val="FF0000"/>
                </a:solidFill>
                <a:latin typeface="+mj-lt"/>
              </a:rPr>
              <a:t>- Thành phần của thủy quyển: Nước mặn (97,5%), nước ngọt (2,5%)</a:t>
            </a:r>
            <a:r>
              <a:rPr lang="en-US" sz="2800" dirty="0" smtClean="0">
                <a:solidFill>
                  <a:srgbClr val="FF0000"/>
                </a:solidFill>
                <a:latin typeface="+mj-lt"/>
                <a:ea typeface="Cambria" panose="02040503050406030204" pitchFamily="18" charset="0"/>
              </a:rPr>
              <a:t>.</a:t>
            </a:r>
            <a:endParaRPr lang="en-US" sz="2800" dirty="0">
              <a:solidFill>
                <a:srgbClr val="FF0000"/>
              </a:solidFill>
              <a:effectLst/>
              <a:latin typeface="+mj-lt"/>
              <a:ea typeface="Cambria" panose="02040503050406030204" pitchFamily="18" charset="0"/>
            </a:endParaRPr>
          </a:p>
        </p:txBody>
      </p:sp>
      <p:sp>
        <p:nvSpPr>
          <p:cNvPr id="31" name="Title 1"/>
          <p:cNvSpPr txBox="1">
            <a:spLocks/>
          </p:cNvSpPr>
          <p:nvPr/>
        </p:nvSpPr>
        <p:spPr>
          <a:xfrm>
            <a:off x="2946400"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thành</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phần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chủ</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yếu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của</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thủy</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quyển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946882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òng tuần hoàn của nước là gì - Dạy Trẻ">
            <a:hlinkClick r:id="" action="ppaction://media"/>
            <a:extLst>
              <a:ext uri="{FF2B5EF4-FFF2-40B4-BE49-F238E27FC236}">
                <a16:creationId xmlns:a16="http://schemas.microsoft.com/office/drawing/2014/main" id="{FEEAE9AF-C487-4877-A1EA-4E1E88E1C4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6958"/>
            <a:ext cx="12192000" cy="6858000"/>
          </a:xfrm>
          <a:prstGeom prst="rect">
            <a:avLst/>
          </a:prstGeom>
        </p:spPr>
      </p:pic>
    </p:spTree>
    <p:extLst>
      <p:ext uri="{BB962C8B-B14F-4D97-AF65-F5344CB8AC3E}">
        <p14:creationId xmlns:p14="http://schemas.microsoft.com/office/powerpoint/2010/main" val="36660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sp>
        <p:nvSpPr>
          <p:cNvPr id="24" name="Rounded Rectangular Callout 23"/>
          <p:cNvSpPr/>
          <p:nvPr/>
        </p:nvSpPr>
        <p:spPr>
          <a:xfrm>
            <a:off x="761999" y="2438400"/>
            <a:ext cx="8839199" cy="2219790"/>
          </a:xfrm>
          <a:prstGeom prst="wedgeRoundRectCallout">
            <a:avLst>
              <a:gd name="adj1" fmla="val 48352"/>
              <a:gd name="adj2" fmla="val 9674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1016001" y="2556808"/>
            <a:ext cx="8331199" cy="1569660"/>
          </a:xfrm>
          <a:prstGeom prst="rect">
            <a:avLst/>
          </a:prstGeom>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 Khái niệm: là nước nằm dưới bề mặt đất do nước mưa, băng tuyết tan và sông hồ thấm vào mặt đất</a:t>
            </a:r>
            <a:r>
              <a:rPr lang="en-US" sz="2400" dirty="0" smtClean="0">
                <a:latin typeface="Cambria" panose="02040503050406030204" pitchFamily="18" charset="0"/>
                <a:ea typeface="Cambria" panose="02040503050406030204" pitchFamily="18" charset="0"/>
              </a:rPr>
              <a:t>.</a:t>
            </a:r>
            <a:endParaRPr lang="vi-VN" sz="2400" dirty="0" smtClean="0">
              <a:latin typeface="Cambria" panose="02040503050406030204" pitchFamily="18" charset="0"/>
              <a:ea typeface="Cambria" panose="02040503050406030204" pitchFamily="18" charset="0"/>
            </a:endParaRPr>
          </a:p>
          <a:p>
            <a:pPr algn="just"/>
            <a:r>
              <a:rPr lang="vi-VN" sz="2400" dirty="0" smtClean="0">
                <a:latin typeface="Cambria" panose="02040503050406030204" pitchFamily="18" charset="0"/>
                <a:ea typeface="Cambria" panose="02040503050406030204" pitchFamily="18" charset="0"/>
              </a:rPr>
              <a:t>- Tầm quan trọng: cung cấp nước cho sinh hoạt, sản xuất công nghiệp, nông nghiệp.</a:t>
            </a:r>
            <a:endParaRPr lang="vi-VN"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3167536"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Nước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ngầm</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băng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hà</a:t>
            </a:r>
            <a:endParaRPr lang="en-US" sz="2400" b="1" dirty="0">
              <a:solidFill>
                <a:srgbClr val="0D30DD"/>
              </a:solidFill>
              <a:latin typeface="Cambria" pitchFamily="18" charset="0"/>
            </a:endParaRPr>
          </a:p>
        </p:txBody>
      </p:sp>
      <p:sp>
        <p:nvSpPr>
          <p:cNvPr id="20" name="Text Box 9"/>
          <p:cNvSpPr txBox="1">
            <a:spLocks noChangeArrowheads="1"/>
          </p:cNvSpPr>
          <p:nvPr/>
        </p:nvSpPr>
        <p:spPr bwMode="auto">
          <a:xfrm>
            <a:off x="385685" y="1219201"/>
            <a:ext cx="5202316"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1.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ngầm</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144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36"/>
                                        </p:tgtEl>
                                        <p:attrNameLst>
                                          <p:attrName>r</p:attrName>
                                        </p:attrNameLst>
                                      </p:cBhvr>
                                    </p:animRot>
                                    <p:animRot by="-240000">
                                      <p:cBhvr>
                                        <p:cTn id="10" dur="200" fill="hold">
                                          <p:stCondLst>
                                            <p:cond delay="200"/>
                                          </p:stCondLst>
                                        </p:cTn>
                                        <p:tgtEl>
                                          <p:spTgt spid="1036"/>
                                        </p:tgtEl>
                                        <p:attrNameLst>
                                          <p:attrName>r</p:attrName>
                                        </p:attrNameLst>
                                      </p:cBhvr>
                                    </p:animRot>
                                    <p:animRot by="240000">
                                      <p:cBhvr>
                                        <p:cTn id="11" dur="200" fill="hold">
                                          <p:stCondLst>
                                            <p:cond delay="400"/>
                                          </p:stCondLst>
                                        </p:cTn>
                                        <p:tgtEl>
                                          <p:spTgt spid="1036"/>
                                        </p:tgtEl>
                                        <p:attrNameLst>
                                          <p:attrName>r</p:attrName>
                                        </p:attrNameLst>
                                      </p:cBhvr>
                                    </p:animRot>
                                    <p:animRot by="-240000">
                                      <p:cBhvr>
                                        <p:cTn id="12" dur="200" fill="hold">
                                          <p:stCondLst>
                                            <p:cond delay="600"/>
                                          </p:stCondLst>
                                        </p:cTn>
                                        <p:tgtEl>
                                          <p:spTgt spid="1036"/>
                                        </p:tgtEl>
                                        <p:attrNameLst>
                                          <p:attrName>r</p:attrName>
                                        </p:attrNameLst>
                                      </p:cBhvr>
                                    </p:animRot>
                                    <p:animRot by="120000">
                                      <p:cBhvr>
                                        <p:cTn id="13" dur="200" fill="hold">
                                          <p:stCondLst>
                                            <p:cond delay="800"/>
                                          </p:stCondLst>
                                        </p:cTn>
                                        <p:tgtEl>
                                          <p:spTgt spid="1036"/>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1"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2293453" y="202779"/>
            <a:ext cx="874084"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III</a:t>
            </a:r>
            <a:endParaRPr lang="en-US" sz="3000" b="1" dirty="0">
              <a:effectLst>
                <a:outerShdw blurRad="38100" dist="38100" dir="2700000" algn="tl">
                  <a:srgbClr val="000000">
                    <a:alpha val="43137"/>
                  </a:srgbClr>
                </a:outerShdw>
              </a:effectLst>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82914" y="1752600"/>
            <a:ext cx="10269357" cy="2935817"/>
          </a:xfrm>
          <a:prstGeom prst="wedgeRoundRectCallout">
            <a:avLst>
              <a:gd name="adj1" fmla="val 39171"/>
              <a:gd name="adj2" fmla="val 7601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743988" y="1752600"/>
            <a:ext cx="9747208" cy="1938992"/>
          </a:xfrm>
          <a:prstGeom prst="rect">
            <a:avLst/>
          </a:prstGeom>
        </p:spPr>
        <p:txBody>
          <a:bodyPr wrap="square">
            <a:spAutoFit/>
          </a:bodyPr>
          <a:lstStyle/>
          <a:p>
            <a:pPr algn="just"/>
            <a:r>
              <a:rPr lang="en-US" sz="2400" dirty="0" smtClean="0">
                <a:latin typeface="Times New Roman" pitchFamily="18" charset="0"/>
                <a:ea typeface="Cambria" panose="02040503050406030204" pitchFamily="18" charset="0"/>
                <a:cs typeface="Times New Roman" pitchFamily="18" charset="0"/>
              </a:rPr>
              <a:t> </a:t>
            </a:r>
            <a:r>
              <a:rPr lang="vi-VN" sz="2400" dirty="0" smtClean="0">
                <a:latin typeface="Times New Roman" pitchFamily="18" charset="0"/>
                <a:ea typeface="Cambria" panose="02040503050406030204" pitchFamily="18" charset="0"/>
                <a:cs typeface="Times New Roman" pitchFamily="18" charset="0"/>
              </a:rPr>
              <a:t>- Khái niệm:</a:t>
            </a:r>
            <a:r>
              <a:rPr lang="en-US" sz="2400" dirty="0" smtClean="0">
                <a:latin typeface="Times New Roman" pitchFamily="18" charset="0"/>
                <a:ea typeface="Cambria" panose="02040503050406030204" pitchFamily="18" charset="0"/>
                <a:cs typeface="Times New Roman" pitchFamily="18" charset="0"/>
              </a:rPr>
              <a:t> </a:t>
            </a:r>
            <a:r>
              <a:rPr lang="vi-VN" sz="2400" dirty="0" smtClean="0">
                <a:latin typeface="Times New Roman" pitchFamily="18" charset="0"/>
                <a:ea typeface="Cambria" panose="02040503050406030204" pitchFamily="18" charset="0"/>
                <a:cs typeface="Times New Roman" pitchFamily="18" charset="0"/>
              </a:rPr>
              <a:t>là những khối băng khổng lồ, dịch chuyển chậm trên đất liền.</a:t>
            </a:r>
            <a:endParaRPr lang="en-US" sz="2400" dirty="0" smtClean="0">
              <a:latin typeface="Times New Roman" pitchFamily="18" charset="0"/>
              <a:ea typeface="Cambria" panose="02040503050406030204" pitchFamily="18" charset="0"/>
              <a:cs typeface="Times New Roman" pitchFamily="18" charset="0"/>
            </a:endParaRPr>
          </a:p>
          <a:p>
            <a:r>
              <a:rPr lang="vi-VN" sz="2400" dirty="0">
                <a:latin typeface="Times New Roman" pitchFamily="18" charset="0"/>
                <a:cs typeface="Times New Roman" pitchFamily="18" charset="0"/>
              </a:rPr>
              <a:t>- Băng hà phân bố chủ yếu ở các vùng cực. Trong đó Nam Cực chiếm </a:t>
            </a:r>
            <a:r>
              <a:rPr lang="vi-VN" sz="2400" dirty="0" smtClean="0">
                <a:latin typeface="Times New Roman" pitchFamily="18" charset="0"/>
                <a:cs typeface="Times New Roman" pitchFamily="18" charset="0"/>
              </a:rPr>
              <a:t>t</a:t>
            </a:r>
            <a:r>
              <a:rPr lang="en-US" sz="2400" dirty="0" err="1" smtClean="0">
                <a:latin typeface="Times New Roman" pitchFamily="18" charset="0"/>
                <a:cs typeface="Times New Roman" pitchFamily="18" charset="0"/>
              </a:rPr>
              <a:t>ới</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90</a:t>
            </a:r>
            <a:r>
              <a:rPr lang="vi-VN" sz="2400" dirty="0">
                <a:latin typeface="Times New Roman" pitchFamily="18" charset="0"/>
                <a:cs typeface="Times New Roman" pitchFamily="18" charset="0"/>
              </a:rPr>
              <a:t>% diện tích băng trên thế giới.</a:t>
            </a:r>
            <a:endParaRPr lang="en-US" sz="2400" dirty="0">
              <a:latin typeface="Times New Roman" pitchFamily="18" charset="0"/>
              <a:cs typeface="Times New Roman" pitchFamily="18" charset="0"/>
            </a:endParaRPr>
          </a:p>
          <a:p>
            <a:pPr algn="just"/>
            <a:r>
              <a:rPr lang="vi-VN" sz="2400" dirty="0" smtClean="0">
                <a:latin typeface="Times New Roman" pitchFamily="18" charset="0"/>
                <a:ea typeface="Cambria" panose="02040503050406030204" pitchFamily="18" charset="0"/>
                <a:cs typeface="Times New Roman" pitchFamily="18" charset="0"/>
              </a:rPr>
              <a:t>- Tầm quan trọng: cung cấp nước cho các sông miền ôn đới hay các sông bắt nguồn từ núi cao và là nguồn dự trữ nước ngọt lớn nhất Trái Đất</a:t>
            </a:r>
            <a:r>
              <a:rPr lang="vi-VN" sz="2400" dirty="0" smtClean="0">
                <a:latin typeface="Cambria" panose="02040503050406030204" pitchFamily="18" charset="0"/>
                <a:ea typeface="Cambria" panose="02040503050406030204" pitchFamily="18" charset="0"/>
              </a:rPr>
              <a:t>.</a:t>
            </a:r>
          </a:p>
        </p:txBody>
      </p:sp>
      <p:sp>
        <p:nvSpPr>
          <p:cNvPr id="31" name="Title 1"/>
          <p:cNvSpPr txBox="1">
            <a:spLocks/>
          </p:cNvSpPr>
          <p:nvPr/>
        </p:nvSpPr>
        <p:spPr>
          <a:xfrm>
            <a:off x="3167536" y="2667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Nước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ngầm</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băng</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hà</a:t>
            </a:r>
            <a:endParaRPr lang="en-US" sz="2400" b="1" dirty="0">
              <a:solidFill>
                <a:srgbClr val="0D30DD"/>
              </a:solidFill>
              <a:latin typeface="Cambria" pitchFamily="18" charset="0"/>
            </a:endParaRPr>
          </a:p>
        </p:txBody>
      </p:sp>
      <p:sp>
        <p:nvSpPr>
          <p:cNvPr id="20" name="Text Box 9"/>
          <p:cNvSpPr txBox="1">
            <a:spLocks noChangeArrowheads="1"/>
          </p:cNvSpPr>
          <p:nvPr/>
        </p:nvSpPr>
        <p:spPr bwMode="auto">
          <a:xfrm>
            <a:off x="385685" y="1219201"/>
            <a:ext cx="5202316"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2</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Băng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hà</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96143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1104" y="1080816"/>
            <a:ext cx="12024619"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88082" y="1143000"/>
            <a:ext cx="11769972"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60459" y="52392"/>
            <a:ext cx="12029941"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203201" y="126813"/>
            <a:ext cx="18287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88385" y="127000"/>
            <a:ext cx="1843615"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101601" y="126813"/>
            <a:ext cx="19303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16</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88384" y="1143000"/>
            <a:ext cx="11768667"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2163454" y="133916"/>
            <a:ext cx="983596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2144981" y="133917"/>
            <a:ext cx="9854433"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275268" y="613533"/>
            <a:ext cx="220832" cy="3048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72823" y="1184719"/>
            <a:ext cx="294443"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55034" y="883355"/>
            <a:ext cx="545300" cy="310457"/>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354736" y="228600"/>
            <a:ext cx="9837264"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pic>
        <p:nvPicPr>
          <p:cNvPr id="23" name="Picture 1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080000" y="4063570"/>
            <a:ext cx="3933208" cy="1976437"/>
          </a:xfrm>
          <a:prstGeom prst="rect">
            <a:avLst/>
          </a:prstGeom>
          <a:noFill/>
          <a:ln w="9525">
            <a:solidFill>
              <a:srgbClr val="99FF33"/>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1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798" y="4038600"/>
            <a:ext cx="3810001" cy="2001406"/>
          </a:xfrm>
          <a:prstGeom prst="rect">
            <a:avLst/>
          </a:prstGeom>
          <a:noFill/>
          <a:ln w="9525">
            <a:solidFill>
              <a:srgbClr val="99FF33"/>
            </a:solidFill>
            <a:miter lim="800000"/>
            <a:headEnd/>
            <a:tailEnd/>
          </a:ln>
          <a:extLst>
            <a:ext uri="{909E8E84-426E-40DD-AFC4-6F175D3DCCD1}">
              <a14:hiddenFill xmlns:a14="http://schemas.microsoft.com/office/drawing/2010/main">
                <a:solidFill>
                  <a:schemeClr val="accent1"/>
                </a:solidFill>
              </a14:hiddenFill>
            </a:ext>
          </a:extLst>
        </p:spPr>
      </p:pic>
      <p:pic>
        <p:nvPicPr>
          <p:cNvPr id="26"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9264566" y="4422044"/>
            <a:ext cx="2692485"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370855" y="3732297"/>
            <a:ext cx="1321003" cy="79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66797" y="1654076"/>
            <a:ext cx="8077203" cy="1938992"/>
          </a:xfrm>
          <a:prstGeom prst="rect">
            <a:avLst/>
          </a:prstGeom>
        </p:spPr>
        <p:txBody>
          <a:bodyPr wrap="square">
            <a:spAutoFit/>
          </a:bodyPr>
          <a:lstStyle/>
          <a:p>
            <a:pPr algn="just"/>
            <a:r>
              <a:rPr lang="de-DE" sz="2400" dirty="0" smtClean="0">
                <a:solidFill>
                  <a:srgbClr val="0000FF"/>
                </a:solidFill>
                <a:latin typeface="Cambria" panose="02040503050406030204" pitchFamily="18" charset="0"/>
                <a:ea typeface="Cambria" panose="02040503050406030204" pitchFamily="18" charset="0"/>
              </a:rPr>
              <a:t>Trên </a:t>
            </a:r>
            <a:r>
              <a:rPr lang="de-DE" sz="2400" dirty="0">
                <a:solidFill>
                  <a:srgbClr val="0000FF"/>
                </a:solidFill>
                <a:latin typeface="Cambria" panose="02040503050406030204" pitchFamily="18" charset="0"/>
                <a:ea typeface="Cambria" panose="02040503050406030204" pitchFamily="18" charset="0"/>
              </a:rPr>
              <a:t>Trái Đất 99% băng hà phân bố ở vùng cực, trong đó Nam Cực chiếm đến 90%. Do hiện tượng nóng lên toàn cầu, nhiều khối băng hà trên các đỉnh núi cao và Nam Cực, ở đảo Grơn-len đang tan. Điều này gây nhiều hậu quả về môi trường.</a:t>
            </a:r>
            <a:endParaRPr lang="en-US" sz="2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0282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975105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585</Words>
  <PresentationFormat>Widescreen</PresentationFormat>
  <Paragraphs>47</Paragraphs>
  <Slides>12</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vt:lpstr>
      <vt:lpstr>Kids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2021-07-28T02:23:33Z</dcterms:created>
  <dcterms:modified xsi:type="dcterms:W3CDTF">2021-08-22T13:40:54Z</dcterms:modified>
</cp:coreProperties>
</file>