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32" r:id="rId9"/>
    <p:sldId id="357" r:id="rId10"/>
    <p:sldId id="358" r:id="rId11"/>
    <p:sldId id="359" r:id="rId12"/>
    <p:sldId id="360" r:id="rId13"/>
    <p:sldId id="336" r:id="rId14"/>
    <p:sldId id="311" r:id="rId15"/>
    <p:sldId id="364" r:id="rId16"/>
    <p:sldId id="355" r:id="rId17"/>
    <p:sldId id="322" r:id="rId18"/>
    <p:sldId id="365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6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food chain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933" y="4483758"/>
            <a:ext cx="5878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a series of living creatures in which each type of creature feeds on the one below it in the series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283518" y="277176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/ˈfuːd tʃeɪn/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658" y="1962075"/>
            <a:ext cx="3790629" cy="3731768"/>
          </a:xfrm>
          <a:prstGeom prst="rect">
            <a:avLst/>
          </a:prstGeom>
        </p:spPr>
      </p:pic>
      <p:pic>
        <p:nvPicPr>
          <p:cNvPr id="6" name="food ch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2656" y="3574985"/>
            <a:ext cx="785838" cy="7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run out of </a:t>
            </a:r>
            <a:endParaRPr lang="en-US" sz="6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2"/>
                </a:solidFill>
              </a:rPr>
              <a:t>(</a:t>
            </a:r>
            <a:r>
              <a:rPr lang="en-US" sz="4800" dirty="0" err="1">
                <a:solidFill>
                  <a:schemeClr val="accent2"/>
                </a:solidFill>
              </a:rPr>
              <a:t>phr.v</a:t>
            </a:r>
            <a:r>
              <a:rPr lang="en-US" sz="4800" dirty="0">
                <a:solidFill>
                  <a:schemeClr val="accent2"/>
                </a:solidFill>
              </a:rPr>
              <a:t>) 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773" y="4571570"/>
            <a:ext cx="55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use up or finish a supply of something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r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9888" y="3574985"/>
            <a:ext cx="785838" cy="785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92" y="2304347"/>
            <a:ext cx="4668109" cy="28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restore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3" y="4534540"/>
            <a:ext cx="55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bring back a situation or feeling that existed before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636" y="2771761"/>
            <a:ext cx="214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rɪˈstɔ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ː(r)/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rest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5506" y="3591809"/>
            <a:ext cx="769014" cy="769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557" y="1723229"/>
            <a:ext cx="4202553" cy="38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610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8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4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5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Form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Pronunciation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Meaning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29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coral reef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kɒrəl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riːf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hard substance that is red, pink or white in colour, and that forms on the bottom of the sea from the bones of very small creatures. 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expert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ekspɜːt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person with special knowledge, skill or training in something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28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food chain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fuːd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tʃeɪn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series of living creatures in which each type of creature feeds on the one below it in the series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28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run out of (phrasal verb)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use up or finish a supply of something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34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restore (v)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/rɪˈstɔː(r)/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 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bring back a situation or feeling that existed before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400" y="1846539"/>
            <a:ext cx="110852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Why is </a:t>
            </a:r>
            <a:r>
              <a:rPr lang="en-US" sz="2800" dirty="0" err="1">
                <a:solidFill>
                  <a:srgbClr val="242021"/>
                </a:solidFill>
              </a:rPr>
              <a:t>Dr</a:t>
            </a:r>
            <a:r>
              <a:rPr lang="en-US" sz="2800" dirty="0">
                <a:solidFill>
                  <a:srgbClr val="242021"/>
                </a:solidFill>
              </a:rPr>
              <a:t> Logan invited to give a talk?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Because he knows Nam.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Because he’s an expert in biodiversity conservation.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C. </a:t>
            </a:r>
            <a:r>
              <a:rPr lang="en-US" sz="2800" dirty="0">
                <a:solidFill>
                  <a:srgbClr val="242021"/>
                </a:solidFill>
              </a:rPr>
              <a:t>Because he’s a member of the environmental club.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Which of the benefits provided by a healthy ecosystem is NOT mentioned?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Cleaning our air and water.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Controlling climate changes.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C. </a:t>
            </a:r>
            <a:r>
              <a:rPr lang="en-US" sz="2800" dirty="0">
                <a:solidFill>
                  <a:srgbClr val="242021"/>
                </a:solidFill>
              </a:rPr>
              <a:t>Recycling waste naturally.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much of the coral reefs has disappeared?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25%.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50%.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90%.</a:t>
            </a:r>
            <a:r>
              <a:rPr lang="en-US" sz="28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Listen to a talk and choose the correct answers A, B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0448" y="2659566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0448" y="5217196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4987" y="6080919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rack 78">
            <a:hlinkClick r:id="" action="ppaction://media"/>
            <a:extLst>
              <a:ext uri="{FF2B5EF4-FFF2-40B4-BE49-F238E27FC236}">
                <a16:creationId xmlns:a16="http://schemas.microsoft.com/office/drawing/2014/main" xmlns="" id="{F0C6CF05-3D60-EDE9-37CE-952769431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8171" y="213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Listen to a talk and choose the correct answers A, B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516" y="1921572"/>
            <a:ext cx="9864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What may happen as a result of damaging the ecosystem balance?</a:t>
            </a:r>
          </a:p>
          <a:p>
            <a:pPr marL="457200"/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More space for farming and houses.</a:t>
            </a:r>
          </a:p>
          <a:p>
            <a:pPr marL="457200"/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Lack of food, water, and fresh air.</a:t>
            </a:r>
          </a:p>
          <a:p>
            <a:pPr marL="457200"/>
            <a:r>
              <a:rPr lang="en-US" sz="3200" b="1" dirty="0">
                <a:solidFill>
                  <a:srgbClr val="E36427"/>
                </a:solidFill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Fewer natural disasters.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What do you think </a:t>
            </a:r>
            <a:r>
              <a:rPr lang="en-US" sz="3200" dirty="0" err="1">
                <a:solidFill>
                  <a:srgbClr val="242021"/>
                </a:solidFill>
              </a:rPr>
              <a:t>Dr</a:t>
            </a:r>
            <a:r>
              <a:rPr lang="en-US" sz="3200" dirty="0">
                <a:solidFill>
                  <a:srgbClr val="242021"/>
                </a:solidFill>
              </a:rPr>
              <a:t> Logan will talk about next?</a:t>
            </a:r>
          </a:p>
          <a:p>
            <a:pPr marL="404813"/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Ways to repair damaged ecosystems.</a:t>
            </a:r>
          </a:p>
          <a:p>
            <a:pPr marL="404813"/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Ways to restore the food chain.</a:t>
            </a:r>
          </a:p>
          <a:p>
            <a:pPr marL="404813"/>
            <a:r>
              <a:rPr lang="en-US" sz="3200" b="1" dirty="0">
                <a:solidFill>
                  <a:srgbClr val="E36427"/>
                </a:solidFill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The future of human life.</a:t>
            </a:r>
            <a:r>
              <a:rPr lang="en-US" sz="3200" dirty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1512642" y="3362952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77472" y="4839502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33911" y="1090960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/>
              <a:t>True or false.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93797"/>
              </p:ext>
            </p:extLst>
          </p:nvPr>
        </p:nvGraphicFramePr>
        <p:xfrm>
          <a:off x="494438" y="1746247"/>
          <a:ext cx="11410346" cy="50850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089177"/>
                <a:gridCol w="1143000"/>
                <a:gridCol w="1178169"/>
              </a:tblGrid>
              <a:tr h="61729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threat to the earth’s biodiversity comes from human activities.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Nearly half of the world’s forests have been cut down.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disappearance of some species may cause problems to the food chain.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health of human beings does not depend on a healthy ecosystem.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40" y="2497015"/>
            <a:ext cx="812443" cy="930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49" y="3532386"/>
            <a:ext cx="812443" cy="930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09" y="4689230"/>
            <a:ext cx="812443" cy="930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48" y="5742186"/>
            <a:ext cx="812443" cy="9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04406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655" y="1942393"/>
            <a:ext cx="5048955" cy="4277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670" y="279148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cs typeface="Arial" panose="020B0604020202020204" pitchFamily="34" charset="0"/>
              </a:rPr>
              <a:t>What can humans do to protect and restore the earth’s ecosystems?</a:t>
            </a:r>
            <a:endParaRPr lang="en-US" sz="4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1" y="1082661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438" y="1799094"/>
            <a:ext cx="6310808" cy="492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</a:t>
            </a: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some ways: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plant trees, and ensure they grow to full maturity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volunteer on restoration projects in your community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assist local habitats by bringing back plants and animals that used to live there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eat less meat and buy organic produce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support green businesses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400" i="1" dirty="0" err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organise</a:t>
            </a: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join local clean-up activities of beaches and </a:t>
            </a:r>
            <a:r>
              <a:rPr lang="en-US" sz="2400" i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parks</a:t>
            </a:r>
            <a:endParaRPr lang="en-US" sz="2400" i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95" y="1973230"/>
            <a:ext cx="504895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Human impacts on ecosystems;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577280" y="4205765"/>
            <a:ext cx="934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Human impact on ecosystems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10.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182" y="608164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>
                <a:solidFill>
                  <a:schemeClr val="tx1"/>
                </a:solidFill>
              </a:rPr>
              <a:t>Game: Food chain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Task 1: </a:t>
            </a:r>
            <a:r>
              <a:rPr lang="en-US" sz="2400" dirty="0">
                <a:solidFill>
                  <a:schemeClr val="tx1"/>
                </a:solidFill>
              </a:rPr>
              <a:t>Choose the correct </a:t>
            </a:r>
            <a:r>
              <a:rPr lang="en-US" sz="2400" dirty="0" smtClean="0">
                <a:solidFill>
                  <a:schemeClr val="tx1"/>
                </a:solidFill>
              </a:rPr>
              <a:t>meanings.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26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Task 2: Choose the correct answer.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Task 3: True or false.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06558"/>
            <a:ext cx="4879382" cy="829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Discussion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10065820" cy="3895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- </a:t>
            </a:r>
            <a:r>
              <a:rPr lang="en-US" sz="4400" dirty="0" err="1"/>
              <a:t>Ss</a:t>
            </a:r>
            <a:r>
              <a:rPr lang="en-US" sz="4400" dirty="0"/>
              <a:t> work in groups.</a:t>
            </a:r>
          </a:p>
          <a:p>
            <a:r>
              <a:rPr lang="en-US" sz="4400" dirty="0"/>
              <a:t>- Put the animals in the correct positions in the food chain.</a:t>
            </a:r>
          </a:p>
          <a:p>
            <a:r>
              <a:rPr lang="en-US" sz="4400" dirty="0"/>
              <a:t>-  Stick the animals on their paper and put the paper on the board.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178469"/>
            <a:ext cx="573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Berlin Sans FB Demi" panose="020E0802020502020306" pitchFamily="34" charset="0"/>
              </a:rPr>
              <a:t>FOOD CHAIN</a:t>
            </a:r>
            <a:endParaRPr lang="en-GB" sz="5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12" y="5083911"/>
            <a:ext cx="1705213" cy="140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839" y="5297163"/>
            <a:ext cx="1610204" cy="813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42" y="5377559"/>
            <a:ext cx="1552232" cy="813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805" y="5191371"/>
            <a:ext cx="952633" cy="110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827" y="5297163"/>
            <a:ext cx="1172284" cy="8934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6881" y="3256907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4099" y="1610596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86839" y="965444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59579" y="1631143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70925" y="3256907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6" idx="0"/>
          </p:cNvCxnSpPr>
          <p:nvPr/>
        </p:nvCxnSpPr>
        <p:spPr>
          <a:xfrm flipV="1">
            <a:off x="2559903" y="2301411"/>
            <a:ext cx="654196" cy="95549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1"/>
          </p:cNvCxnSpPr>
          <p:nvPr/>
        </p:nvCxnSpPr>
        <p:spPr>
          <a:xfrm flipV="1">
            <a:off x="4820143" y="1520249"/>
            <a:ext cx="866696" cy="50914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29671" y="1520248"/>
            <a:ext cx="829908" cy="5548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58993" y="2740752"/>
            <a:ext cx="829908" cy="5548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1987" y="4283699"/>
            <a:ext cx="4890497" cy="800212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318657" y="2525486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4874448" y="1374906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517213" y="1383769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9773947" y="2737000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6095999" y="4740312"/>
            <a:ext cx="555171" cy="3435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93" y="3187228"/>
            <a:ext cx="170521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2705" y="893201"/>
            <a:ext cx="7827767" cy="411031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912705" y="5003515"/>
            <a:ext cx="8013842" cy="1854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66" y="1188568"/>
            <a:ext cx="165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2072747"/>
            <a:ext cx="6390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coral reef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a plant that grows in the sea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a line of hard rock formed by coral, found in warm sea water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food chain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the order in which living things depend on each other for food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the order in which food is </a:t>
            </a:r>
            <a:r>
              <a:rPr lang="en-US" sz="3200" dirty="0" smtClean="0">
                <a:solidFill>
                  <a:srgbClr val="242021"/>
                </a:solidFill>
              </a:rPr>
              <a:t>provided</a:t>
            </a:r>
            <a:endParaRPr lang="en-US" sz="3200" dirty="0">
              <a:solidFill>
                <a:srgbClr val="24202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Choose the correct meaning of these words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4660" y="2954158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597" y="4417229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14715" y="2459402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4476" y="4966183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4492" y="2072747"/>
            <a:ext cx="5307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run out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to use all of something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to experience something unexpectedly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break down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to make smaller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to stop working</a:t>
            </a:r>
            <a:r>
              <a:rPr lang="en-US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86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49" y="150268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coral reef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439" y="4483758"/>
            <a:ext cx="6163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hard substance that is red, pink or white in </a:t>
            </a:r>
            <a:r>
              <a:rPr lang="en-US" sz="3200" dirty="0" err="1"/>
              <a:t>colour</a:t>
            </a:r>
            <a:r>
              <a:rPr lang="en-US" sz="3200" dirty="0"/>
              <a:t>, and that forms on the bottom of the sea from the bones of very small creatures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8399" y="2590454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kɒrəl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riːf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70" y="2038431"/>
            <a:ext cx="5106113" cy="3353268"/>
          </a:xfrm>
          <a:prstGeom prst="rect">
            <a:avLst/>
          </a:prstGeom>
        </p:spPr>
      </p:pic>
      <p:pic>
        <p:nvPicPr>
          <p:cNvPr id="6" name="coral re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1867" y="3574984"/>
            <a:ext cx="796627" cy="7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3111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expert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777" y="4730699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person with special knowledge, skill or training in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8222" y="2771761"/>
            <a:ext cx="2083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/ˈekspɜːt/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54" y="2036222"/>
            <a:ext cx="5410955" cy="3648584"/>
          </a:xfrm>
          <a:prstGeom prst="rect">
            <a:avLst/>
          </a:prstGeom>
        </p:spPr>
      </p:pic>
      <p:pic>
        <p:nvPicPr>
          <p:cNvPr id="8" name="exp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6533" y="3574984"/>
            <a:ext cx="808205" cy="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2901</TotalTime>
  <Words>857</Words>
  <Application>Microsoft Office PowerPoint</Application>
  <PresentationFormat>Widescreen</PresentationFormat>
  <Paragraphs>159</Paragraphs>
  <Slides>21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199</cp:revision>
  <dcterms:created xsi:type="dcterms:W3CDTF">2020-12-09T02:04:09Z</dcterms:created>
  <dcterms:modified xsi:type="dcterms:W3CDTF">2023-07-10T10:34:49Z</dcterms:modified>
</cp:coreProperties>
</file>