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1" r:id="rId2"/>
    <p:sldId id="257" r:id="rId3"/>
    <p:sldId id="258" r:id="rId4"/>
    <p:sldId id="282" r:id="rId5"/>
    <p:sldId id="283" r:id="rId6"/>
    <p:sldId id="284" r:id="rId7"/>
    <p:sldId id="260" r:id="rId8"/>
    <p:sldId id="261" r:id="rId9"/>
    <p:sldId id="262" r:id="rId10"/>
    <p:sldId id="263" r:id="rId11"/>
    <p:sldId id="264" r:id="rId12"/>
    <p:sldId id="286" r:id="rId13"/>
    <p:sldId id="287" r:id="rId14"/>
    <p:sldId id="265" r:id="rId15"/>
    <p:sldId id="281" r:id="rId16"/>
    <p:sldId id="275" r:id="rId17"/>
    <p:sldId id="285" r:id="rId18"/>
    <p:sldId id="288"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87" d="100"/>
          <a:sy n="87" d="100"/>
        </p:scale>
        <p:origin x="-160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457200" y="1600200"/>
            <a:ext cx="8229600" cy="4530725"/>
          </a:xfrm>
        </p:spPr>
        <p:txBody>
          <a:bodyPr/>
          <a:lstStyle/>
          <a:p>
            <a:pPr lvl="0"/>
            <a:endParaRPr lang="vi-VN"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25"/>
          <p:cNvSpPr>
            <a:spLocks noGrp="1" noChangeArrowheads="1"/>
          </p:cNvSpPr>
          <p:nvPr>
            <p:ph type="sldNum" sz="quarter" idx="12"/>
          </p:nvPr>
        </p:nvSpPr>
        <p:spPr>
          <a:ln/>
        </p:spPr>
        <p:txBody>
          <a:bodyPr/>
          <a:lstStyle>
            <a:lvl1pPr>
              <a:defRPr/>
            </a:lvl1pPr>
          </a:lstStyle>
          <a:p>
            <a:pPr>
              <a:defRPr/>
            </a:pPr>
            <a:fld id="{B6B54749-7FBE-4C7E-B182-F6F26E252704}" type="slidenum">
              <a:rPr lang="en-US" altLang="vi-VN"/>
              <a:pPr>
                <a:defRPr/>
              </a:pPr>
              <a:t>‹#›</a:t>
            </a:fld>
            <a:endParaRPr lang="en-US" alt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183C7-3AB8-4B30-85B2-E1D54BBB7ABE}"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69141-8991-4C3E-8DC4-6CC2DDB2A9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183C7-3AB8-4B30-85B2-E1D54BBB7ABE}" type="datetimeFigureOut">
              <a:rPr lang="en-US" smtClean="0"/>
              <a:pPr/>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69141-8991-4C3E-8DC4-6CC2DDB2A9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wmf"/><Relationship Id="rId2" Type="http://schemas.openxmlformats.org/officeDocument/2006/relationships/video" Target="file:///D:\B&#224;i%20gi&#7843;ng%20th&#7849;m%20&#273;&#7883;nh\Ng&#7919;%20c&#7843;nh\c&#226;u%20chuy&#7879;n%20Treo%20bi&#7875;n.mp4"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hyperlink" Target="https://lazi.vn/truyen_cuoi/d/truyen-cuoi-treo-bien-o-day-co-ban-ca-tuo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28599" y="472659"/>
            <a:ext cx="8686801"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3200" b="1" smtClean="0">
                <a:solidFill>
                  <a:schemeClr val="tx1"/>
                </a:solidFill>
                <a:latin typeface="Arial" panose="020B0604020202020204" pitchFamily="34" charset="0"/>
                <a:cs typeface="Arial" panose="020B0604020202020204" pitchFamily="34" charset="0"/>
              </a:rPr>
              <a:t>TRƯỜNG THPT DTNT N’ TRANG LƠNG</a:t>
            </a:r>
          </a:p>
        </p:txBody>
      </p:sp>
      <p:sp>
        <p:nvSpPr>
          <p:cNvPr id="8" name="Rectangle 7"/>
          <p:cNvSpPr/>
          <p:nvPr/>
        </p:nvSpPr>
        <p:spPr>
          <a:xfrm>
            <a:off x="381000" y="1600200"/>
            <a:ext cx="8534401"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5400" b="1" smtClean="0">
                <a:solidFill>
                  <a:srgbClr val="0000FF"/>
                </a:solidFill>
                <a:latin typeface="Arial" panose="020B0604020202020204" pitchFamily="34" charset="0"/>
                <a:cs typeface="Arial" panose="020B0604020202020204" pitchFamily="34" charset="0"/>
              </a:rPr>
              <a:t>CHÀO MỪNG CÁC THẦY CÔ GIÁO VÀ CÁC EM HỌC SINH ĐẾN VỚI TIẾT HỌC</a:t>
            </a:r>
            <a:endParaRPr lang="en-US" sz="5400" b="1">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87774" y="5257800"/>
            <a:ext cx="784225" cy="784225"/>
          </a:xfrm>
          <a:prstGeom prst="rect">
            <a:avLst/>
          </a:prstGeom>
        </p:spPr>
      </p:pic>
      <p:sp>
        <p:nvSpPr>
          <p:cNvPr id="7" name="Rectangle 6"/>
          <p:cNvSpPr/>
          <p:nvPr/>
        </p:nvSpPr>
        <p:spPr>
          <a:xfrm>
            <a:off x="4953000" y="5410200"/>
            <a:ext cx="4191000" cy="638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400" b="1" smtClean="0">
                <a:solidFill>
                  <a:schemeClr val="tx1"/>
                </a:solidFill>
                <a:latin typeface="Arial" panose="020B0604020202020204" pitchFamily="34" charset="0"/>
                <a:cs typeface="Arial" panose="020B0604020202020204" pitchFamily="34" charset="0"/>
              </a:rPr>
              <a:t>Giáo Viên: Thái Thị Lương</a:t>
            </a:r>
          </a:p>
        </p:txBody>
      </p:sp>
    </p:spTree>
    <p:extLst>
      <p:ext uri="{BB962C8B-B14F-4D97-AF65-F5344CB8AC3E}">
        <p14:creationId xmlns:p14="http://schemas.microsoft.com/office/powerpoint/2010/main" val="406377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763" y="914401"/>
            <a:ext cx="8856037" cy="457199"/>
          </a:xfrm>
        </p:spPr>
        <p:txBody>
          <a:bodyPr>
            <a:normAutofit/>
          </a:bodyPr>
          <a:lstStyle/>
          <a:p>
            <a:pPr marL="0" indent="0">
              <a:buNone/>
            </a:pPr>
            <a:r>
              <a:rPr lang="en-US" sz="2000" smtClean="0">
                <a:latin typeface="Arial" panose="020B0604020202020204" pitchFamily="34" charset="0"/>
                <a:cs typeface="Arial" panose="020B0604020202020204" pitchFamily="34" charset="0"/>
              </a:rPr>
              <a:t>“</a:t>
            </a:r>
            <a:r>
              <a:rPr lang="en-US" sz="2000" i="1" smtClean="0">
                <a:latin typeface="Arial" panose="020B0604020202020204" pitchFamily="34" charset="0"/>
                <a:cs typeface="Arial" panose="020B0604020202020204" pitchFamily="34" charset="0"/>
              </a:rPr>
              <a:t>Vậy bố cáo gần xa để mọi người đều biết</a:t>
            </a: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(Chiếu </a:t>
            </a:r>
            <a:r>
              <a:rPr lang="en-US" sz="2000">
                <a:latin typeface="Arial" panose="020B0604020202020204" pitchFamily="34" charset="0"/>
                <a:cs typeface="Arial" panose="020B0604020202020204" pitchFamily="34" charset="0"/>
              </a:rPr>
              <a:t>cầu </a:t>
            </a:r>
            <a:r>
              <a:rPr lang="en-US" sz="2000" smtClean="0">
                <a:latin typeface="Arial" panose="020B0604020202020204" pitchFamily="34" charset="0"/>
                <a:cs typeface="Arial" panose="020B0604020202020204" pitchFamily="34" charset="0"/>
              </a:rPr>
              <a:t>hiền - Ngô </a:t>
            </a:r>
            <a:r>
              <a:rPr lang="en-US" sz="2000">
                <a:latin typeface="Arial" panose="020B0604020202020204" pitchFamily="34" charset="0"/>
                <a:cs typeface="Arial" panose="020B0604020202020204" pitchFamily="34" charset="0"/>
              </a:rPr>
              <a:t>Thì </a:t>
            </a:r>
            <a:r>
              <a:rPr lang="en-US" sz="2000" smtClean="0">
                <a:latin typeface="Arial" panose="020B0604020202020204" pitchFamily="34" charset="0"/>
                <a:cs typeface="Arial" panose="020B0604020202020204" pitchFamily="34" charset="0"/>
              </a:rPr>
              <a:t>Nhậm)</a:t>
            </a:r>
          </a:p>
        </p:txBody>
      </p:sp>
      <p:sp>
        <p:nvSpPr>
          <p:cNvPr id="8" name="Vertical Scroll 7"/>
          <p:cNvSpPr/>
          <p:nvPr/>
        </p:nvSpPr>
        <p:spPr>
          <a:xfrm>
            <a:off x="228600" y="3048000"/>
            <a:ext cx="3048000" cy="3581400"/>
          </a:xfrm>
          <a:prstGeom prst="verticalScroll">
            <a:avLst/>
          </a:prstGeom>
        </p:spPr>
        <p:style>
          <a:lnRef idx="3">
            <a:schemeClr val="lt1"/>
          </a:lnRef>
          <a:fillRef idx="1">
            <a:schemeClr val="accent3"/>
          </a:fillRef>
          <a:effectRef idx="1">
            <a:schemeClr val="accent3"/>
          </a:effectRef>
          <a:fontRef idx="minor">
            <a:schemeClr val="lt1"/>
          </a:fontRef>
        </p:style>
        <p:txBody>
          <a:bodyPr rtlCol="0" anchor="t"/>
          <a:lstStyle/>
          <a:p>
            <a:pPr marL="342900" indent="-342900">
              <a:buFont typeface="Wingdings" panose="05000000000000000000" pitchFamily="2" charset="2"/>
              <a:buChar char="ü"/>
            </a:pPr>
            <a:r>
              <a:rPr lang="en-US" sz="2000" smtClean="0">
                <a:latin typeface="Arial" panose="020B0604020202020204" pitchFamily="34" charset="0"/>
                <a:cs typeface="Arial" panose="020B0604020202020204" pitchFamily="34" charset="0"/>
              </a:rPr>
              <a:t>Người nói (người viết): Ngô Thì Nhậm, viết thay vua Quang Trung</a:t>
            </a:r>
          </a:p>
          <a:p>
            <a:pPr marL="342900" indent="-342900">
              <a:buFont typeface="Wingdings" panose="05000000000000000000" pitchFamily="2" charset="2"/>
              <a:buChar char="ü"/>
            </a:pPr>
            <a:r>
              <a:rPr lang="en-US" sz="2000" smtClean="0">
                <a:latin typeface="Arial" panose="020B0604020202020204" pitchFamily="34" charset="0"/>
                <a:cs typeface="Arial" panose="020B0604020202020204" pitchFamily="34" charset="0"/>
              </a:rPr>
              <a:t>Người nghe (người đọc): sĩ phu Bắc Hà, những trí thức của triểu đại cũ</a:t>
            </a:r>
            <a:endParaRPr lang="en-US" sz="2000">
              <a:latin typeface="Arial" panose="020B0604020202020204" pitchFamily="34" charset="0"/>
              <a:cs typeface="Arial" panose="020B0604020202020204" pitchFamily="34" charset="0"/>
            </a:endParaRPr>
          </a:p>
        </p:txBody>
      </p:sp>
      <p:sp>
        <p:nvSpPr>
          <p:cNvPr id="9" name="Vertical Scroll 8"/>
          <p:cNvSpPr/>
          <p:nvPr/>
        </p:nvSpPr>
        <p:spPr>
          <a:xfrm>
            <a:off x="3124200" y="3048000"/>
            <a:ext cx="2971800" cy="3581400"/>
          </a:xfrm>
          <a:prstGeom prst="verticalScroll">
            <a:avLst/>
          </a:prstGeom>
        </p:spPr>
        <p:style>
          <a:lnRef idx="3">
            <a:schemeClr val="lt1"/>
          </a:lnRef>
          <a:fillRef idx="1">
            <a:schemeClr val="accent4"/>
          </a:fillRef>
          <a:effectRef idx="1">
            <a:schemeClr val="accent4"/>
          </a:effectRef>
          <a:fontRef idx="minor">
            <a:schemeClr val="lt1"/>
          </a:fontRef>
        </p:style>
        <p:txBody>
          <a:bodyPr rtlCol="0" anchor="t"/>
          <a:lstStyle/>
          <a:p>
            <a:pPr marL="342900" indent="-342900">
              <a:buFont typeface="Wingdings" panose="05000000000000000000" pitchFamily="2" charset="2"/>
              <a:buChar char="ü"/>
            </a:pPr>
            <a:r>
              <a:rPr lang="en-US" sz="2000" smtClean="0">
                <a:latin typeface="Arial" panose="020B0604020202020204" pitchFamily="34" charset="0"/>
                <a:cs typeface="Arial" panose="020B0604020202020204" pitchFamily="34" charset="0"/>
              </a:rPr>
              <a:t>Hẹp: Năm 1788 – 1789</a:t>
            </a:r>
          </a:p>
          <a:p>
            <a:pPr marL="342900" indent="-342900">
              <a:buFont typeface="Wingdings" panose="05000000000000000000" pitchFamily="2" charset="2"/>
              <a:buChar char="ü"/>
            </a:pPr>
            <a:r>
              <a:rPr lang="en-US" sz="2000" smtClean="0">
                <a:latin typeface="Arial" panose="020B0604020202020204" pitchFamily="34" charset="0"/>
                <a:cs typeface="Arial" panose="020B0604020202020204" pitchFamily="34" charset="0"/>
              </a:rPr>
              <a:t>Rộng: xã hôi phong kiến thời loạn lạc</a:t>
            </a:r>
          </a:p>
          <a:p>
            <a:pPr marL="342900" indent="-342900">
              <a:buFont typeface="Wingdings" panose="05000000000000000000" pitchFamily="2" charset="2"/>
              <a:buChar char="ü"/>
            </a:pPr>
            <a:r>
              <a:rPr lang="en-US" sz="2000" smtClean="0">
                <a:latin typeface="Arial" panose="020B0604020202020204" pitchFamily="34" charset="0"/>
                <a:cs typeface="Arial" panose="020B0604020202020204" pitchFamily="34" charset="0"/>
              </a:rPr>
              <a:t>Hiện thực được nói đến: nội dung của Chiếu cầu hiền</a:t>
            </a:r>
            <a:endParaRPr lang="en-US" sz="2000">
              <a:latin typeface="Arial" panose="020B0604020202020204" pitchFamily="34" charset="0"/>
              <a:cs typeface="Arial" panose="020B0604020202020204" pitchFamily="34" charset="0"/>
            </a:endParaRPr>
          </a:p>
        </p:txBody>
      </p:sp>
      <p:sp>
        <p:nvSpPr>
          <p:cNvPr id="10" name="Vertical Scroll 9"/>
          <p:cNvSpPr/>
          <p:nvPr/>
        </p:nvSpPr>
        <p:spPr>
          <a:xfrm>
            <a:off x="5943600" y="3048000"/>
            <a:ext cx="2971800" cy="3581400"/>
          </a:xfrm>
          <a:prstGeom prst="verticalScroll">
            <a:avLst/>
          </a:prstGeom>
        </p:spPr>
        <p:style>
          <a:lnRef idx="3">
            <a:schemeClr val="lt1"/>
          </a:lnRef>
          <a:fillRef idx="1">
            <a:schemeClr val="accent6"/>
          </a:fillRef>
          <a:effectRef idx="1">
            <a:schemeClr val="accent6"/>
          </a:effectRef>
          <a:fontRef idx="minor">
            <a:schemeClr val="lt1"/>
          </a:fontRef>
        </p:style>
        <p:txBody>
          <a:bodyPr rtlCol="0" anchor="t"/>
          <a:lstStyle/>
          <a:p>
            <a:pPr marL="342900" indent="-342900">
              <a:buFont typeface="Wingdings" panose="05000000000000000000" pitchFamily="2" charset="2"/>
              <a:buChar char="ü"/>
            </a:pPr>
            <a:r>
              <a:rPr lang="en-US" sz="2000" smtClean="0">
                <a:latin typeface="Arial" panose="020B0604020202020204" pitchFamily="34" charset="0"/>
                <a:cs typeface="Arial" panose="020B0604020202020204" pitchFamily="34" charset="0"/>
              </a:rPr>
              <a:t>Toàn bộ các yếu tố ngôn ngữ (từ ngữ, câu, đoạn) trước đó</a:t>
            </a:r>
            <a:endParaRPr lang="en-US" sz="2000">
              <a:latin typeface="Arial" panose="020B0604020202020204" pitchFamily="34" charset="0"/>
              <a:cs typeface="Arial" panose="020B0604020202020204" pitchFamily="34" charset="0"/>
            </a:endParaRPr>
          </a:p>
        </p:txBody>
      </p:sp>
      <p:sp>
        <p:nvSpPr>
          <p:cNvPr id="14" name="Rounded Rectangle 13"/>
          <p:cNvSpPr/>
          <p:nvPr/>
        </p:nvSpPr>
        <p:spPr>
          <a:xfrm>
            <a:off x="990600" y="1447800"/>
            <a:ext cx="1524000" cy="106679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Nhân vật giao tiếp</a:t>
            </a:r>
            <a:endParaRPr lang="en-US" sz="2400">
              <a:latin typeface="Arial" panose="020B0604020202020204" pitchFamily="34" charset="0"/>
              <a:cs typeface="Arial" panose="020B0604020202020204" pitchFamily="34" charset="0"/>
            </a:endParaRPr>
          </a:p>
        </p:txBody>
      </p:sp>
      <p:sp>
        <p:nvSpPr>
          <p:cNvPr id="15" name="Rounded Rectangle 14"/>
          <p:cNvSpPr/>
          <p:nvPr/>
        </p:nvSpPr>
        <p:spPr>
          <a:xfrm>
            <a:off x="3429000" y="1447800"/>
            <a:ext cx="2362200" cy="10667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Bối cảnh ngoài ngôn ngữ</a:t>
            </a:r>
            <a:endParaRPr lang="en-US" sz="2400">
              <a:latin typeface="Arial" panose="020B0604020202020204" pitchFamily="34" charset="0"/>
              <a:cs typeface="Arial" panose="020B0604020202020204" pitchFamily="34" charset="0"/>
            </a:endParaRPr>
          </a:p>
        </p:txBody>
      </p:sp>
      <p:sp>
        <p:nvSpPr>
          <p:cNvPr id="16" name="Rounded Rectangle 15"/>
          <p:cNvSpPr/>
          <p:nvPr/>
        </p:nvSpPr>
        <p:spPr>
          <a:xfrm>
            <a:off x="6553200" y="1447800"/>
            <a:ext cx="1752600" cy="106679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Văn cảnh</a:t>
            </a:r>
            <a:endParaRPr lang="en-US" sz="2400">
              <a:latin typeface="Arial" panose="020B0604020202020204" pitchFamily="34" charset="0"/>
              <a:cs typeface="Arial" panose="020B0604020202020204" pitchFamily="34" charset="0"/>
            </a:endParaRPr>
          </a:p>
        </p:txBody>
      </p:sp>
      <p:sp>
        <p:nvSpPr>
          <p:cNvPr id="11" name="Rectangle 10"/>
          <p:cNvSpPr/>
          <p:nvPr/>
        </p:nvSpPr>
        <p:spPr>
          <a:xfrm>
            <a:off x="211763" y="114834"/>
            <a:ext cx="54270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II. CÁC NHÂN TỐ CỦA NGỮ CẢNH</a:t>
            </a:r>
          </a:p>
        </p:txBody>
      </p:sp>
      <p:cxnSp>
        <p:nvCxnSpPr>
          <p:cNvPr id="4" name="Straight Connector 3"/>
          <p:cNvCxnSpPr>
            <a:stCxn id="14" idx="2"/>
            <a:endCxn id="8" idx="0"/>
          </p:cNvCxnSpPr>
          <p:nvPr/>
        </p:nvCxnSpPr>
        <p:spPr>
          <a:xfrm>
            <a:off x="1752600" y="2514599"/>
            <a:ext cx="0" cy="533401"/>
          </a:xfrm>
          <a:prstGeom prst="line">
            <a:avLst/>
          </a:prstGeom>
          <a:ln w="76200">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a:stCxn id="15" idx="2"/>
            <a:endCxn id="9" idx="0"/>
          </p:cNvCxnSpPr>
          <p:nvPr/>
        </p:nvCxnSpPr>
        <p:spPr>
          <a:xfrm>
            <a:off x="4610100" y="2514599"/>
            <a:ext cx="0" cy="533401"/>
          </a:xfrm>
          <a:prstGeom prst="line">
            <a:avLst/>
          </a:prstGeom>
          <a:ln w="7620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a:stCxn id="16" idx="2"/>
            <a:endCxn id="10" idx="0"/>
          </p:cNvCxnSpPr>
          <p:nvPr/>
        </p:nvCxnSpPr>
        <p:spPr>
          <a:xfrm>
            <a:off x="7429500" y="2514599"/>
            <a:ext cx="0" cy="533401"/>
          </a:xfrm>
          <a:prstGeom prst="line">
            <a:avLst/>
          </a:prstGeom>
          <a:ln w="76200">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4" grpId="0" animBg="1"/>
      <p:bldP spid="15" grpId="0" animBg="1"/>
      <p:bldP spid="1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49190" y="1752600"/>
            <a:ext cx="3436620" cy="838200"/>
          </a:xfrm>
          <a:prstGeom prst="rect">
            <a:avLst/>
          </a:prstGeom>
        </p:spPr>
        <p:style>
          <a:lnRef idx="3">
            <a:schemeClr val="lt1"/>
          </a:lnRef>
          <a:fillRef idx="1">
            <a:schemeClr val="accent4"/>
          </a:fillRef>
          <a:effectRef idx="1">
            <a:schemeClr val="accent4"/>
          </a:effectRef>
          <a:fontRef idx="minor">
            <a:schemeClr val="lt1"/>
          </a:fontRef>
        </p:style>
        <p:txBody>
          <a:bodyPr rtlCol="0" anchor="b"/>
          <a:lstStyle/>
          <a:p>
            <a:pPr algn="ctr"/>
            <a:r>
              <a:rPr lang="en-US" sz="2000" smtClean="0">
                <a:latin typeface="Arial" panose="020B0604020202020204" pitchFamily="34" charset="0"/>
                <a:cs typeface="Arial" panose="020B0604020202020204" pitchFamily="34" charset="0"/>
              </a:rPr>
              <a:t>(Quá trình lĩnh hội văn bản</a:t>
            </a:r>
            <a:endParaRPr lang="en-US" sz="2000">
              <a:latin typeface="Arial" panose="020B0604020202020204" pitchFamily="34" charset="0"/>
              <a:cs typeface="Arial" panose="020B0604020202020204" pitchFamily="34" charset="0"/>
            </a:endParaRPr>
          </a:p>
        </p:txBody>
      </p:sp>
      <p:sp>
        <p:nvSpPr>
          <p:cNvPr id="15" name="Rectangle 14"/>
          <p:cNvSpPr/>
          <p:nvPr/>
        </p:nvSpPr>
        <p:spPr>
          <a:xfrm>
            <a:off x="609600" y="1752600"/>
            <a:ext cx="3352800" cy="838200"/>
          </a:xfrm>
          <a:prstGeom prst="rect">
            <a:avLst/>
          </a:prstGeom>
        </p:spPr>
        <p:style>
          <a:lnRef idx="3">
            <a:schemeClr val="lt1"/>
          </a:lnRef>
          <a:fillRef idx="1">
            <a:schemeClr val="accent5"/>
          </a:fillRef>
          <a:effectRef idx="1">
            <a:schemeClr val="accent5"/>
          </a:effectRef>
          <a:fontRef idx="minor">
            <a:schemeClr val="lt1"/>
          </a:fontRef>
        </p:style>
        <p:txBody>
          <a:bodyPr rtlCol="0" anchor="b"/>
          <a:lstStyle/>
          <a:p>
            <a:pPr algn="ctr"/>
            <a:r>
              <a:rPr lang="en-US" sz="2000" smtClean="0">
                <a:latin typeface="Arial" panose="020B0604020202020204" pitchFamily="34" charset="0"/>
                <a:cs typeface="Arial" panose="020B0604020202020204" pitchFamily="34" charset="0"/>
              </a:rPr>
              <a:t>(Quá trình tạo lập văn bản)</a:t>
            </a:r>
            <a:endParaRPr lang="en-US" sz="2000">
              <a:latin typeface="Arial" panose="020B0604020202020204" pitchFamily="34" charset="0"/>
              <a:cs typeface="Arial" panose="020B0604020202020204" pitchFamily="34" charset="0"/>
            </a:endParaRPr>
          </a:p>
        </p:txBody>
      </p:sp>
      <p:sp>
        <p:nvSpPr>
          <p:cNvPr id="6" name="Rounded Rectangle 5"/>
          <p:cNvSpPr/>
          <p:nvPr/>
        </p:nvSpPr>
        <p:spPr>
          <a:xfrm>
            <a:off x="762000" y="2924175"/>
            <a:ext cx="3048000"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smtClean="0">
                <a:solidFill>
                  <a:schemeClr val="accent6">
                    <a:lumMod val="75000"/>
                  </a:schemeClr>
                </a:solidFill>
                <a:latin typeface="Arial" panose="020B0604020202020204" pitchFamily="34" charset="0"/>
                <a:cs typeface="Arial" panose="020B0604020202020204" pitchFamily="34" charset="0"/>
              </a:rPr>
              <a:t>Ngữ cảnh là cơ sở của việc dùng từ, đặt câu, kết hợp từ ngữ để tạo lập lời nói, câu văn</a:t>
            </a:r>
            <a:endParaRPr lang="en-US" sz="2000">
              <a:solidFill>
                <a:schemeClr val="accent6">
                  <a:lumMod val="7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5143500" y="2921244"/>
            <a:ext cx="3048000" cy="1828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smtClean="0">
                <a:solidFill>
                  <a:schemeClr val="accent3">
                    <a:lumMod val="75000"/>
                  </a:schemeClr>
                </a:solidFill>
                <a:latin typeface="Arial" panose="020B0604020202020204" pitchFamily="34" charset="0"/>
                <a:cs typeface="Arial" panose="020B0604020202020204" pitchFamily="34" charset="0"/>
              </a:rPr>
              <a:t>Ngữ cảnh là căn cứ để lĩnh hội lời nói, câu văn theo đúng nội dung, ý nghĩa, mục đích của nó</a:t>
            </a:r>
            <a:endParaRPr lang="en-US" sz="2000">
              <a:solidFill>
                <a:schemeClr val="accent3">
                  <a:lumMod val="75000"/>
                </a:schemeClr>
              </a:solidFill>
              <a:latin typeface="Arial" panose="020B0604020202020204" pitchFamily="34" charset="0"/>
              <a:cs typeface="Arial" panose="020B0604020202020204" pitchFamily="34" charset="0"/>
            </a:endParaRPr>
          </a:p>
        </p:txBody>
      </p:sp>
      <p:sp>
        <p:nvSpPr>
          <p:cNvPr id="12" name="Rectangle 11"/>
          <p:cNvSpPr/>
          <p:nvPr/>
        </p:nvSpPr>
        <p:spPr>
          <a:xfrm>
            <a:off x="2057400" y="5448300"/>
            <a:ext cx="6172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solidFill>
                  <a:srgbClr val="FF0000"/>
                </a:solidFill>
                <a:latin typeface="Arial" panose="020B0604020202020204" pitchFamily="34" charset="0"/>
                <a:cs typeface="Arial" panose="020B0604020202020204" pitchFamily="34" charset="0"/>
              </a:rPr>
              <a:t>Ngữ cảnh có vai trò rất quan trọng trong cả quá trình tạo lập văn bản và quá trình lĩnh hội văn bản</a:t>
            </a:r>
            <a:endParaRPr lang="en-US" sz="200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211763" y="114834"/>
            <a:ext cx="49698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III. VAI TRÒ CỦA NGỮ CẢNH</a:t>
            </a:r>
          </a:p>
        </p:txBody>
      </p:sp>
      <p:sp>
        <p:nvSpPr>
          <p:cNvPr id="14" name="Rectangle 13"/>
          <p:cNvSpPr/>
          <p:nvPr/>
        </p:nvSpPr>
        <p:spPr>
          <a:xfrm>
            <a:off x="1257300" y="1211873"/>
            <a:ext cx="2057400" cy="68799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Người nói</a:t>
            </a:r>
          </a:p>
        </p:txBody>
      </p:sp>
      <p:sp>
        <p:nvSpPr>
          <p:cNvPr id="16" name="Rectangle 15"/>
          <p:cNvSpPr/>
          <p:nvPr/>
        </p:nvSpPr>
        <p:spPr>
          <a:xfrm>
            <a:off x="5638800" y="1217002"/>
            <a:ext cx="2057400" cy="685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Người nghe</a:t>
            </a:r>
          </a:p>
        </p:txBody>
      </p:sp>
      <p:sp>
        <p:nvSpPr>
          <p:cNvPr id="17" name="Right Arrow 16"/>
          <p:cNvSpPr/>
          <p:nvPr/>
        </p:nvSpPr>
        <p:spPr>
          <a:xfrm>
            <a:off x="908538" y="5562600"/>
            <a:ext cx="920262" cy="533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2000"/>
                                        <p:tgtEl>
                                          <p:spTgt spid="15"/>
                                        </p:tgtEl>
                                      </p:cBhvr>
                                    </p:animEffect>
                                  </p:childTnLst>
                                </p:cTn>
                              </p:par>
                            </p:childTnLst>
                          </p:cTn>
                        </p:par>
                        <p:par>
                          <p:cTn id="17" fill="hold">
                            <p:stCondLst>
                              <p:cond delay="4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000"/>
                                        <p:tgtEl>
                                          <p:spTgt spid="10"/>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6" grpId="0" animBg="1"/>
      <p:bldP spid="7" grpId="0" animBg="1"/>
      <p:bldP spid="12" grpId="0" animBg="1"/>
      <p:bldP spid="13" grpId="0"/>
      <p:bldP spid="14"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86" y="1295400"/>
            <a:ext cx="8229600" cy="5334000"/>
          </a:xfrm>
        </p:spPr>
        <p:txBody>
          <a:bodyPr>
            <a:normAutofit fontScale="85000" lnSpcReduction="20000"/>
          </a:bodyPr>
          <a:lstStyle/>
          <a:p>
            <a:pPr marL="0" indent="0" algn="just">
              <a:buNone/>
            </a:pPr>
            <a:r>
              <a:rPr lang="en-US" smtClean="0">
                <a:solidFill>
                  <a:srgbClr val="FF0000"/>
                </a:solidFill>
                <a:latin typeface="Arial" pitchFamily="34" charset="0"/>
                <a:cs typeface="Arial" pitchFamily="34" charset="0"/>
              </a:rPr>
              <a:t>* Bài </a:t>
            </a:r>
            <a:r>
              <a:rPr lang="en-US">
                <a:solidFill>
                  <a:srgbClr val="FF0000"/>
                </a:solidFill>
                <a:latin typeface="Arial" pitchFamily="34" charset="0"/>
                <a:cs typeface="Arial" pitchFamily="34" charset="0"/>
              </a:rPr>
              <a:t>1</a:t>
            </a:r>
            <a:r>
              <a:rPr lang="en-US" smtClean="0">
                <a:latin typeface="Arial" pitchFamily="34" charset="0"/>
                <a:cs typeface="Arial" pitchFamily="34" charset="0"/>
              </a:rPr>
              <a:t>: Cho đoạn văn sau:</a:t>
            </a:r>
          </a:p>
          <a:p>
            <a:pPr marL="0" indent="0" algn="just">
              <a:buNone/>
            </a:pPr>
            <a:r>
              <a:rPr lang="en-US" i="1" smtClean="0">
                <a:latin typeface="Arial" pitchFamily="34" charset="0"/>
                <a:cs typeface="Arial" pitchFamily="34" charset="0"/>
              </a:rPr>
              <a:t>   “Trời nhá nhem tối, bây giờ chị em Liên mới thấy thằng cu bé xách điếu đóm và khiêng hai cái ghế trên lưng ở trong ngõ đi ra; chị Tí, mẹ nó, theo sau, đội cái chõng trên đầu và tay mang không biết bao nhiêu là đồ đạc: tất cả cái cửa hàng của chị.</a:t>
            </a:r>
          </a:p>
          <a:p>
            <a:pPr marL="0" indent="0" algn="just">
              <a:buNone/>
            </a:pPr>
            <a:r>
              <a:rPr lang="en-US" i="1" smtClean="0">
                <a:latin typeface="Arial" pitchFamily="34" charset="0"/>
                <a:cs typeface="Arial" pitchFamily="34" charset="0"/>
              </a:rPr>
              <a:t>- </a:t>
            </a:r>
            <a:r>
              <a:rPr lang="en-US" i="1" smtClean="0">
                <a:solidFill>
                  <a:srgbClr val="FF0000"/>
                </a:solidFill>
                <a:latin typeface="Arial" pitchFamily="34" charset="0"/>
                <a:cs typeface="Arial" pitchFamily="34" charset="0"/>
              </a:rPr>
              <a:t>Sao hôm nay chị dọn hàng muộn thế?”</a:t>
            </a:r>
          </a:p>
          <a:p>
            <a:pPr marL="0" indent="0" algn="just">
              <a:buNone/>
            </a:pPr>
            <a:r>
              <a:rPr lang="en-US" smtClean="0">
                <a:latin typeface="Arial" pitchFamily="34" charset="0"/>
                <a:cs typeface="Arial" pitchFamily="34" charset="0"/>
              </a:rPr>
              <a:t>                                        (Thạch Lam, Hai đứa trẻ)</a:t>
            </a:r>
          </a:p>
          <a:p>
            <a:pPr marL="0" indent="0" algn="just">
              <a:buNone/>
            </a:pPr>
            <a:r>
              <a:rPr lang="en-US" smtClean="0">
                <a:latin typeface="Arial" pitchFamily="34" charset="0"/>
                <a:cs typeface="Arial" pitchFamily="34" charset="0"/>
              </a:rPr>
              <a:t>a. Câu “</a:t>
            </a:r>
            <a:r>
              <a:rPr lang="en-US" b="1" i="1" smtClean="0">
                <a:latin typeface="Arial" pitchFamily="34" charset="0"/>
                <a:cs typeface="Arial" pitchFamily="34" charset="0"/>
              </a:rPr>
              <a:t>Sao hôm nay chị dọn hàng muộn thế?” </a:t>
            </a:r>
            <a:r>
              <a:rPr lang="en-US" smtClean="0">
                <a:latin typeface="Arial" pitchFamily="34" charset="0"/>
                <a:cs typeface="Arial" pitchFamily="34" charset="0"/>
              </a:rPr>
              <a:t>xác định mấy vai giao tiếp trong đoạn văn trên? Đó là những nhân vật nào?</a:t>
            </a:r>
          </a:p>
          <a:p>
            <a:pPr marL="0" indent="0" algn="just">
              <a:buNone/>
            </a:pPr>
            <a:r>
              <a:rPr lang="en-US" smtClean="0">
                <a:latin typeface="Arial" pitchFamily="34" charset="0"/>
                <a:cs typeface="Arial" pitchFamily="34" charset="0"/>
              </a:rPr>
              <a:t>b. Bối cảnh giao tiếp trong đoạn văn trên là gì?</a:t>
            </a:r>
          </a:p>
          <a:p>
            <a:pPr marL="0" indent="0" algn="just">
              <a:buNone/>
            </a:pPr>
            <a:r>
              <a:rPr lang="en-US" smtClean="0">
                <a:latin typeface="Arial" pitchFamily="34" charset="0"/>
                <a:cs typeface="Arial" pitchFamily="34" charset="0"/>
              </a:rPr>
              <a:t>c. Hiện thực được nói đến trong câu văn “</a:t>
            </a:r>
            <a:r>
              <a:rPr lang="en-US" b="1" i="1" smtClean="0">
                <a:latin typeface="Arial" pitchFamily="34" charset="0"/>
                <a:cs typeface="Arial" pitchFamily="34" charset="0"/>
              </a:rPr>
              <a:t>Sao hôm nay chị dọn hàng muộn thế?</a:t>
            </a:r>
            <a:r>
              <a:rPr lang="en-US" smtClean="0">
                <a:latin typeface="Arial" pitchFamily="34" charset="0"/>
                <a:cs typeface="Arial" pitchFamily="34" charset="0"/>
              </a:rPr>
              <a:t>” là gì?</a:t>
            </a:r>
          </a:p>
          <a:p>
            <a:pPr algn="just"/>
            <a:endParaRPr lang="en-US">
              <a:latin typeface="Arial" pitchFamily="34" charset="0"/>
              <a:cs typeface="Arial" pitchFamily="34" charset="0"/>
            </a:endParaRPr>
          </a:p>
        </p:txBody>
      </p:sp>
      <p:sp>
        <p:nvSpPr>
          <p:cNvPr id="2" name="Rectangle 1"/>
          <p:cNvSpPr/>
          <p:nvPr/>
        </p:nvSpPr>
        <p:spPr>
          <a:xfrm>
            <a:off x="381000" y="152400"/>
            <a:ext cx="3118161" cy="369332"/>
          </a:xfrm>
          <a:prstGeom prst="rect">
            <a:avLst/>
          </a:prstGeom>
        </p:spPr>
        <p:txBody>
          <a:bodyPr wrap="none">
            <a:spAutoFit/>
          </a:bodyPr>
          <a:lstStyle/>
          <a:p>
            <a:r>
              <a:rPr lang="en-US" b="1">
                <a:solidFill>
                  <a:srgbClr val="FF0000"/>
                </a:solidFill>
                <a:latin typeface="Arial" panose="020B0604020202020204" pitchFamily="34" charset="0"/>
                <a:cs typeface="Arial" panose="020B0604020202020204" pitchFamily="34" charset="0"/>
              </a:rPr>
              <a:t>* Ghi nhớ * SGK trang 105)</a:t>
            </a:r>
          </a:p>
        </p:txBody>
      </p:sp>
      <p:sp>
        <p:nvSpPr>
          <p:cNvPr id="4" name="Rectangle 3"/>
          <p:cNvSpPr/>
          <p:nvPr/>
        </p:nvSpPr>
        <p:spPr>
          <a:xfrm>
            <a:off x="533400" y="685800"/>
            <a:ext cx="2281394" cy="523220"/>
          </a:xfrm>
          <a:prstGeom prst="rect">
            <a:avLst/>
          </a:prstGeom>
        </p:spPr>
        <p:txBody>
          <a:bodyPr wrap="none">
            <a:spAutoFit/>
          </a:bodyPr>
          <a:lstStyle/>
          <a:p>
            <a:r>
              <a:rPr lang="en-US" sz="2800" b="1" u="sng" smtClean="0">
                <a:solidFill>
                  <a:srgbClr val="FF0000"/>
                </a:solidFill>
                <a:latin typeface="Arial" panose="020B0604020202020204" pitchFamily="34" charset="0"/>
                <a:cs typeface="Arial" panose="020B0604020202020204" pitchFamily="34" charset="0"/>
              </a:rPr>
              <a:t>III Luyện tập</a:t>
            </a:r>
            <a:endParaRPr lang="en-US" sz="2800" b="1" u="sng">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1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1)">
                                      <p:cBhvr>
                                        <p:cTn id="24" dur="2000"/>
                                        <p:tgtEl>
                                          <p:spTgt spid="3">
                                            <p:txEl>
                                              <p:pRg st="1" end="1"/>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1)">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5668963"/>
          </a:xfrm>
        </p:spPr>
        <p:txBody>
          <a:bodyPr>
            <a:normAutofit fontScale="92500" lnSpcReduction="10000"/>
          </a:bodyPr>
          <a:lstStyle/>
          <a:p>
            <a:pPr>
              <a:buNone/>
            </a:pPr>
            <a:r>
              <a:rPr lang="en-US" u="sng" smtClean="0">
                <a:solidFill>
                  <a:srgbClr val="FF0000"/>
                </a:solidFill>
              </a:rPr>
              <a:t>Gợi ý bài tập 1</a:t>
            </a:r>
            <a:r>
              <a:rPr lang="en-US" smtClean="0">
                <a:solidFill>
                  <a:srgbClr val="FF0000"/>
                </a:solidFill>
              </a:rPr>
              <a:t>:</a:t>
            </a:r>
            <a:r>
              <a:rPr lang="en-US" smtClean="0"/>
              <a:t> </a:t>
            </a:r>
          </a:p>
          <a:p>
            <a:pPr marL="0" indent="0">
              <a:buNone/>
            </a:pPr>
            <a:r>
              <a:rPr lang="en-US" smtClean="0"/>
              <a:t>a. Hai vai giao tiếp là chị Tí và Liên</a:t>
            </a:r>
          </a:p>
          <a:p>
            <a:pPr marL="0" indent="0">
              <a:buNone/>
            </a:pPr>
            <a:r>
              <a:rPr lang="en-US" smtClean="0"/>
              <a:t>b. Bối cảnh giao tiếp</a:t>
            </a:r>
          </a:p>
          <a:p>
            <a:pPr marL="0" indent="0">
              <a:buNone/>
            </a:pPr>
            <a:r>
              <a:rPr lang="en-US" smtClean="0"/>
              <a:t>- Bối cảnh rộng: Là xã hội Việt Nam trước cách mạng tháng Tám. Lúc đó, những người dân nghèo nơi phố huyện đang chìm trong một cuộc sống tăm tối, bế tắc. Vì thế, họ luôn mong chờ một cuộc sống tươi sáng hơn.</a:t>
            </a:r>
          </a:p>
          <a:p>
            <a:pPr marL="0" indent="0">
              <a:buNone/>
            </a:pPr>
            <a:r>
              <a:rPr lang="en-US" smtClean="0"/>
              <a:t>- Bối cảnh hẹp: là phố huyện, nơi bán hàng của chị Tí, vào lúc trời nhá nhem tối.</a:t>
            </a:r>
          </a:p>
          <a:p>
            <a:pPr marL="0" indent="0">
              <a:buNone/>
            </a:pPr>
            <a:r>
              <a:rPr lang="en-US" smtClean="0"/>
              <a:t>c. Hiện thực được nói đến là chuyện chị Tí dọn hàng muộn.</a:t>
            </a:r>
          </a:p>
          <a:p>
            <a:pPr>
              <a:buNone/>
            </a:pPr>
            <a:endParaRPr lang="en-US"/>
          </a:p>
        </p:txBody>
      </p:sp>
      <p:sp>
        <p:nvSpPr>
          <p:cNvPr id="2" name="Rectangle 1"/>
          <p:cNvSpPr/>
          <p:nvPr/>
        </p:nvSpPr>
        <p:spPr>
          <a:xfrm>
            <a:off x="381000" y="381000"/>
            <a:ext cx="2281394" cy="523220"/>
          </a:xfrm>
          <a:prstGeom prst="rect">
            <a:avLst/>
          </a:prstGeom>
        </p:spPr>
        <p:txBody>
          <a:bodyPr wrap="none">
            <a:spAutoFit/>
          </a:bodyPr>
          <a:lstStyle/>
          <a:p>
            <a:r>
              <a:rPr lang="en-US" sz="2800" b="1" u="sng">
                <a:solidFill>
                  <a:srgbClr val="FF0000"/>
                </a:solidFill>
                <a:latin typeface="Arial" panose="020B0604020202020204" pitchFamily="34" charset="0"/>
                <a:cs typeface="Arial" panose="020B0604020202020204" pitchFamily="34" charset="0"/>
              </a:rPr>
              <a:t>III Luyện tập</a:t>
            </a:r>
          </a:p>
        </p:txBody>
      </p:sp>
    </p:spTree>
    <p:extLst>
      <p:ext uri="{BB962C8B-B14F-4D97-AF65-F5344CB8AC3E}">
        <p14:creationId xmlns:p14="http://schemas.microsoft.com/office/powerpoint/2010/main" val="40863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610600" cy="5562600"/>
          </a:xfrm>
        </p:spPr>
        <p:txBody>
          <a:bodyPr>
            <a:noAutofit/>
          </a:bodyPr>
          <a:lstStyle/>
          <a:p>
            <a:pPr algn="just"/>
            <a:r>
              <a:rPr lang="en-US" sz="2400" b="1" u="sng">
                <a:solidFill>
                  <a:srgbClr val="FF0000"/>
                </a:solidFill>
                <a:latin typeface="Arial" pitchFamily="34" charset="0"/>
                <a:cs typeface="Arial" pitchFamily="34" charset="0"/>
              </a:rPr>
              <a:t>Bài tập </a:t>
            </a:r>
            <a:r>
              <a:rPr lang="en-US" sz="2400" b="1" u="sng" smtClean="0">
                <a:solidFill>
                  <a:srgbClr val="FF0000"/>
                </a:solidFill>
                <a:latin typeface="Arial" pitchFamily="34" charset="0"/>
                <a:cs typeface="Arial" pitchFamily="34" charset="0"/>
              </a:rPr>
              <a:t>2</a:t>
            </a:r>
            <a:r>
              <a:rPr lang="en-US" sz="2400" smtClean="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Đọc câu chuyện sau và cho biết ngữ cảnh của câu nói “Tao biết mày phải… nhưng nó lại phải…bằng hai mày”</a:t>
            </a:r>
          </a:p>
          <a:p>
            <a:pPr marL="0" indent="0" algn="ctr">
              <a:buNone/>
            </a:pPr>
            <a:r>
              <a:rPr lang="en-US" sz="2400" b="1"/>
              <a:t>Nhưng nó phải bằng hai mày!</a:t>
            </a:r>
            <a:endParaRPr lang="en-US" sz="2400"/>
          </a:p>
          <a:p>
            <a:pPr marL="0" indent="0">
              <a:buNone/>
            </a:pPr>
            <a:r>
              <a:rPr lang="en-US" sz="2400" smtClean="0"/>
              <a:t>      Làng </a:t>
            </a:r>
            <a:r>
              <a:rPr lang="en-US" sz="2400"/>
              <a:t>kia có một tên lí trưởng nổi tiếng xử kiện giỏi.</a:t>
            </a:r>
          </a:p>
          <a:p>
            <a:pPr marL="0" indent="0">
              <a:buNone/>
            </a:pPr>
            <a:r>
              <a:rPr lang="en-US" sz="2400" smtClean="0"/>
              <a:t>   Một </a:t>
            </a:r>
            <a:r>
              <a:rPr lang="en-US" sz="2400"/>
              <a:t>hôm nọ, Cải với Ngô đánh nhau, rồi mang nhau đi kiện. Cải sợ kém thế, lót trước cho thầy lí năm đồng. Ngô biện chè lá những mười đồng. Khi xử kiện, thầy lí nói:</a:t>
            </a:r>
          </a:p>
          <a:p>
            <a:pPr marL="0" indent="0">
              <a:buNone/>
            </a:pPr>
            <a:r>
              <a:rPr lang="en-US" sz="2400" smtClean="0"/>
              <a:t>       - </a:t>
            </a:r>
            <a:r>
              <a:rPr lang="en-US" sz="2400"/>
              <a:t>Thằng Cải đánh thằng Ngô đau hơn, phạt một chục roi.</a:t>
            </a:r>
          </a:p>
          <a:p>
            <a:pPr marL="0" indent="0">
              <a:buNone/>
            </a:pPr>
            <a:r>
              <a:rPr lang="en-US" sz="2400"/>
              <a:t>Cải vội xoè năm ngon tay, ngẩng mặt nhìn thầy lí khẽ bẩm:</a:t>
            </a:r>
          </a:p>
          <a:p>
            <a:pPr marL="0" indent="0">
              <a:buNone/>
            </a:pPr>
            <a:r>
              <a:rPr lang="en-US" sz="2400" smtClean="0"/>
              <a:t>         - </a:t>
            </a:r>
            <a:r>
              <a:rPr lang="en-US" sz="2400"/>
              <a:t>Xin xét lại, lẽ phải về con mà!</a:t>
            </a:r>
          </a:p>
          <a:p>
            <a:pPr marL="0" indent="0">
              <a:buNone/>
            </a:pPr>
            <a:r>
              <a:rPr lang="en-US" sz="2400"/>
              <a:t>Thầy lí cũng xoè năm ngón tay trái úp lên năm ngón tay mặt, nói:</a:t>
            </a:r>
          </a:p>
          <a:p>
            <a:pPr marL="0" indent="0">
              <a:buNone/>
            </a:pPr>
            <a:r>
              <a:rPr lang="en-US" sz="2400" smtClean="0"/>
              <a:t>            - </a:t>
            </a:r>
            <a:r>
              <a:rPr lang="en-US" sz="2400" b="1">
                <a:solidFill>
                  <a:srgbClr val="FF0000"/>
                </a:solidFill>
              </a:rPr>
              <a:t>Tao biết mày phải... nhưng nó lại phải... bằng hai mày!</a:t>
            </a:r>
          </a:p>
          <a:p>
            <a:pPr marL="0" indent="0" algn="r">
              <a:buNone/>
            </a:pPr>
            <a:r>
              <a:rPr lang="en-US" sz="2400"/>
              <a:t>(Truyện cười “Nhưng nó lại phải bằng hai mày”)</a:t>
            </a:r>
          </a:p>
          <a:p>
            <a:pPr algn="just"/>
            <a:endParaRPr lang="en-US" sz="2400">
              <a:latin typeface="Arial" panose="020B0604020202020204" pitchFamily="34" charset="0"/>
              <a:cs typeface="Arial" panose="020B0604020202020204" pitchFamily="34" charset="0"/>
            </a:endParaRPr>
          </a:p>
          <a:p>
            <a:pPr marL="0" indent="0">
              <a:buNone/>
            </a:pPr>
            <a:endParaRPr lang="en-US" sz="2400" smtClean="0">
              <a:latin typeface="Arial" panose="020B0604020202020204" pitchFamily="34" charset="0"/>
              <a:cs typeface="Arial" panose="020B0604020202020204" pitchFamily="34" charset="0"/>
            </a:endParaRPr>
          </a:p>
          <a:p>
            <a:pPr marL="0" indent="0">
              <a:buNone/>
            </a:pPr>
            <a:endParaRPr lang="en-US" sz="2400" smtClean="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211763" y="114834"/>
            <a:ext cx="49698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smtClean="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70114" y="136605"/>
            <a:ext cx="2281394" cy="523220"/>
          </a:xfrm>
          <a:prstGeom prst="rect">
            <a:avLst/>
          </a:prstGeom>
        </p:spPr>
        <p:txBody>
          <a:bodyPr wrap="none">
            <a:spAutoFit/>
          </a:bodyPr>
          <a:lstStyle/>
          <a:p>
            <a:r>
              <a:rPr lang="en-US" sz="2800" b="1" u="sng">
                <a:solidFill>
                  <a:srgbClr val="FF0000"/>
                </a:solidFill>
                <a:latin typeface="Arial" panose="020B0604020202020204" pitchFamily="34" charset="0"/>
                <a:cs typeface="Arial" panose="020B0604020202020204" pitchFamily="34" charset="0"/>
              </a:rPr>
              <a:t>III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91600" cy="6202363"/>
          </a:xfrm>
        </p:spPr>
        <p:txBody>
          <a:bodyPr>
            <a:normAutofit fontScale="62500" lnSpcReduction="20000"/>
          </a:bodyPr>
          <a:lstStyle/>
          <a:p>
            <a:pPr algn="just">
              <a:buFontTx/>
              <a:buChar char="-"/>
            </a:pPr>
            <a:r>
              <a:rPr lang="en-US" sz="4100" u="sng" smtClean="0">
                <a:latin typeface="Arial" pitchFamily="34" charset="0"/>
                <a:cs typeface="Arial" pitchFamily="34" charset="0"/>
              </a:rPr>
              <a:t>Nhân vật giao tiếp</a:t>
            </a:r>
            <a:r>
              <a:rPr lang="en-US" sz="4100" smtClean="0">
                <a:latin typeface="Arial" pitchFamily="34" charset="0"/>
                <a:cs typeface="Arial" pitchFamily="34" charset="0"/>
              </a:rPr>
              <a:t>: Người nói: thầy lý.</a:t>
            </a:r>
          </a:p>
          <a:p>
            <a:pPr marL="0" indent="0" algn="just">
              <a:buNone/>
            </a:pPr>
            <a:r>
              <a:rPr lang="en-US" sz="4100">
                <a:latin typeface="Arial" pitchFamily="34" charset="0"/>
                <a:cs typeface="Arial" pitchFamily="34" charset="0"/>
              </a:rPr>
              <a:t> </a:t>
            </a:r>
            <a:r>
              <a:rPr lang="en-US" sz="4100" smtClean="0">
                <a:latin typeface="Arial" pitchFamily="34" charset="0"/>
                <a:cs typeface="Arial" pitchFamily="34" charset="0"/>
              </a:rPr>
              <a:t>                                  Người nghe: Cải, Ngô, công chúng</a:t>
            </a:r>
          </a:p>
          <a:p>
            <a:pPr marL="0" indent="0" algn="just">
              <a:buNone/>
            </a:pPr>
            <a:r>
              <a:rPr lang="en-US" sz="4100" smtClean="0">
                <a:latin typeface="Arial" pitchFamily="34" charset="0"/>
                <a:cs typeface="Arial" pitchFamily="34" charset="0"/>
              </a:rPr>
              <a:t>- </a:t>
            </a:r>
            <a:r>
              <a:rPr lang="en-US" sz="4100" u="sng" smtClean="0">
                <a:latin typeface="Arial" pitchFamily="34" charset="0"/>
                <a:cs typeface="Arial" pitchFamily="34" charset="0"/>
              </a:rPr>
              <a:t>Bối cảnh giao tiếp</a:t>
            </a:r>
          </a:p>
          <a:p>
            <a:pPr marL="0" indent="0" algn="just">
              <a:buNone/>
            </a:pPr>
            <a:r>
              <a:rPr lang="en-US" sz="4100" smtClean="0">
                <a:latin typeface="Arial" pitchFamily="34" charset="0"/>
                <a:cs typeface="Arial" pitchFamily="34" charset="0"/>
              </a:rPr>
              <a:t>+ </a:t>
            </a:r>
            <a:r>
              <a:rPr lang="en-US" sz="4100" u="sng" smtClean="0">
                <a:latin typeface="Arial" pitchFamily="34" charset="0"/>
                <a:cs typeface="Arial" pitchFamily="34" charset="0"/>
              </a:rPr>
              <a:t>Hẹp:</a:t>
            </a:r>
            <a:r>
              <a:rPr lang="en-US" sz="4100" smtClean="0">
                <a:latin typeface="Arial" pitchFamily="34" charset="0"/>
                <a:cs typeface="Arial" pitchFamily="34" charset="0"/>
              </a:rPr>
              <a:t> Chốn công đường, trước sự chứng kiến của nhiều người.</a:t>
            </a:r>
          </a:p>
          <a:p>
            <a:pPr marL="0" indent="0" algn="just">
              <a:buNone/>
            </a:pPr>
            <a:r>
              <a:rPr lang="en-US" sz="4100" smtClean="0">
                <a:latin typeface="Arial" pitchFamily="34" charset="0"/>
                <a:cs typeface="Arial" pitchFamily="34" charset="0"/>
              </a:rPr>
              <a:t>+ </a:t>
            </a:r>
            <a:r>
              <a:rPr lang="en-US" sz="4100" u="sng" smtClean="0">
                <a:latin typeface="Arial" pitchFamily="34" charset="0"/>
                <a:cs typeface="Arial" pitchFamily="34" charset="0"/>
              </a:rPr>
              <a:t>Rộng</a:t>
            </a:r>
            <a:r>
              <a:rPr lang="en-US" sz="4100" smtClean="0">
                <a:latin typeface="Arial" pitchFamily="34" charset="0"/>
                <a:cs typeface="Arial" pitchFamily="34" charset="0"/>
              </a:rPr>
              <a:t>: xã hội Việt Nam thời phong kiến nhiều bất công, vô lí.</a:t>
            </a:r>
          </a:p>
          <a:p>
            <a:pPr marL="0" indent="0" algn="just">
              <a:buNone/>
            </a:pPr>
            <a:r>
              <a:rPr lang="en-US" sz="4100" smtClean="0">
                <a:latin typeface="Arial" pitchFamily="34" charset="0"/>
                <a:cs typeface="Arial" pitchFamily="34" charset="0"/>
              </a:rPr>
              <a:t>- </a:t>
            </a:r>
            <a:r>
              <a:rPr lang="en-US" sz="4100" u="sng" smtClean="0">
                <a:latin typeface="Arial" pitchFamily="34" charset="0"/>
                <a:cs typeface="Arial" pitchFamily="34" charset="0"/>
              </a:rPr>
              <a:t>Hiện thực được nói đến</a:t>
            </a:r>
            <a:r>
              <a:rPr lang="en-US" sz="4100" smtClean="0">
                <a:latin typeface="Arial" pitchFamily="34" charset="0"/>
                <a:cs typeface="Arial" pitchFamily="34" charset="0"/>
              </a:rPr>
              <a:t>:</a:t>
            </a:r>
          </a:p>
          <a:p>
            <a:pPr marL="0" indent="0" algn="just">
              <a:buNone/>
            </a:pPr>
            <a:r>
              <a:rPr lang="en-US" sz="4100" smtClean="0">
                <a:latin typeface="Arial" pitchFamily="34" charset="0"/>
                <a:cs typeface="Arial" pitchFamily="34" charset="0"/>
              </a:rPr>
              <a:t>+ Với mọi người: Ngô đúng bằng hai lần Cải, chân lí thuộc về Ngô</a:t>
            </a:r>
          </a:p>
          <a:p>
            <a:pPr marL="0" indent="0" algn="just">
              <a:buNone/>
            </a:pPr>
            <a:r>
              <a:rPr lang="en-US" sz="4100" smtClean="0">
                <a:latin typeface="Arial" pitchFamily="34" charset="0"/>
                <a:cs typeface="Arial" pitchFamily="34" charset="0"/>
              </a:rPr>
              <a:t>+ Với Cải (thông báo ngầm): Ngô lót tiền cho thầy gấp hai lần Cải</a:t>
            </a:r>
          </a:p>
          <a:p>
            <a:pPr marL="0" indent="0" algn="just">
              <a:buNone/>
            </a:pPr>
            <a:r>
              <a:rPr lang="en-US" sz="4100" smtClean="0">
                <a:latin typeface="Arial" pitchFamily="34" charset="0"/>
                <a:cs typeface="Arial" pitchFamily="34" charset="0"/>
              </a:rPr>
              <a:t>- </a:t>
            </a:r>
            <a:r>
              <a:rPr lang="en-US" sz="4100" u="sng" smtClean="0">
                <a:latin typeface="Arial" pitchFamily="34" charset="0"/>
                <a:cs typeface="Arial" pitchFamily="34" charset="0"/>
              </a:rPr>
              <a:t>Văn cảnh</a:t>
            </a:r>
            <a:r>
              <a:rPr lang="en-US" sz="4100" smtClean="0">
                <a:latin typeface="Arial" pitchFamily="34" charset="0"/>
                <a:cs typeface="Arial" pitchFamily="34" charset="0"/>
              </a:rPr>
              <a:t>: toàn bộ phần văn bản trước đó</a:t>
            </a:r>
          </a:p>
          <a:p>
            <a:pPr marL="0" indent="0" algn="just">
              <a:buNone/>
            </a:pPr>
            <a:r>
              <a:rPr lang="en-US" sz="4100" smtClean="0">
                <a:latin typeface="Arial" pitchFamily="34" charset="0"/>
                <a:cs typeface="Arial" pitchFamily="34" charset="0"/>
              </a:rPr>
              <a:t/>
            </a:r>
            <a:br>
              <a:rPr lang="en-US" sz="4100" smtClean="0">
                <a:latin typeface="Arial" pitchFamily="34" charset="0"/>
                <a:cs typeface="Arial" pitchFamily="34" charset="0"/>
              </a:rPr>
            </a:br>
            <a:endParaRPr lang="en-US" sz="4100" smtClean="0">
              <a:latin typeface="Arial" pitchFamily="34" charset="0"/>
              <a:cs typeface="Arial" pitchFamily="34" charset="0"/>
            </a:endParaRPr>
          </a:p>
          <a:p>
            <a:endParaRPr lang="en-US"/>
          </a:p>
        </p:txBody>
      </p:sp>
      <p:sp>
        <p:nvSpPr>
          <p:cNvPr id="2" name="Rectangle 1"/>
          <p:cNvSpPr/>
          <p:nvPr/>
        </p:nvSpPr>
        <p:spPr>
          <a:xfrm>
            <a:off x="228600" y="152400"/>
            <a:ext cx="2281394" cy="523220"/>
          </a:xfrm>
          <a:prstGeom prst="rect">
            <a:avLst/>
          </a:prstGeom>
        </p:spPr>
        <p:txBody>
          <a:bodyPr wrap="none">
            <a:spAutoFit/>
          </a:bodyPr>
          <a:lstStyle/>
          <a:p>
            <a:r>
              <a:rPr lang="en-US" sz="2800" b="1" u="sng">
                <a:solidFill>
                  <a:srgbClr val="FF0000"/>
                </a:solidFill>
                <a:latin typeface="Arial" panose="020B0604020202020204" pitchFamily="34" charset="0"/>
                <a:cs typeface="Arial" panose="020B0604020202020204" pitchFamily="34" charset="0"/>
              </a:rPr>
              <a:t>III Luyện tập</a:t>
            </a:r>
          </a:p>
        </p:txBody>
      </p:sp>
      <p:sp>
        <p:nvSpPr>
          <p:cNvPr id="4" name="Rectangle 3"/>
          <p:cNvSpPr/>
          <p:nvPr/>
        </p:nvSpPr>
        <p:spPr>
          <a:xfrm>
            <a:off x="228600" y="674055"/>
            <a:ext cx="1784463" cy="369332"/>
          </a:xfrm>
          <a:prstGeom prst="rect">
            <a:avLst/>
          </a:prstGeom>
        </p:spPr>
        <p:txBody>
          <a:bodyPr wrap="none">
            <a:spAutoFit/>
          </a:bodyPr>
          <a:lstStyle/>
          <a:p>
            <a:r>
              <a:rPr lang="en-US" b="1" u="sng" smtClean="0">
                <a:solidFill>
                  <a:srgbClr val="FF0000"/>
                </a:solidFill>
                <a:latin typeface="Arial" panose="020B0604020202020204" pitchFamily="34" charset="0"/>
                <a:cs typeface="Arial" panose="020B0604020202020204" pitchFamily="34" charset="0"/>
              </a:rPr>
              <a:t>Gợi ý bài tập 2</a:t>
            </a:r>
            <a:endParaRPr lang="en-US" b="1" u="sng">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610600" cy="4876800"/>
          </a:xfrm>
        </p:spPr>
        <p:txBody>
          <a:bodyPr>
            <a:noAutofit/>
          </a:bodyPr>
          <a:lstStyle/>
          <a:p>
            <a:pPr marL="0" indent="0">
              <a:buNone/>
            </a:pPr>
            <a:r>
              <a:rPr lang="en-US" sz="2400" smtClean="0">
                <a:latin typeface="Arial" pitchFamily="34" charset="0"/>
                <a:cs typeface="Arial" pitchFamily="34" charset="0"/>
              </a:rPr>
              <a:t>Xem video sau về câu chuyện “Treo biển”</a:t>
            </a:r>
            <a:r>
              <a:rPr lang="vi-VN" sz="2400" smtClean="0">
                <a:latin typeface="Arial" pitchFamily="34" charset="0"/>
                <a:cs typeface="Arial" pitchFamily="34" charset="0"/>
              </a:rPr>
              <a:t> và cho biết điều gì đã tạo nên tiếng cười của câu chuyện? Từ đó, hãy rút ra bài học gì trong giao tiếp?</a:t>
            </a:r>
          </a:p>
          <a:p>
            <a:pPr marL="0" indent="0">
              <a:buNone/>
            </a:pPr>
            <a:endParaRPr lang="vi-VN" sz="2400" smtClean="0">
              <a:latin typeface="Arial" pitchFamily="34" charset="0"/>
              <a:cs typeface="Arial" pitchFamily="34" charset="0"/>
            </a:endParaRPr>
          </a:p>
          <a:p>
            <a:pPr marL="0" indent="0">
              <a:buNone/>
            </a:pPr>
            <a:r>
              <a:rPr lang="en-US" sz="2400" smtClean="0">
                <a:latin typeface="Arial" pitchFamily="34" charset="0"/>
                <a:cs typeface="Arial" pitchFamily="34" charset="0"/>
              </a:rPr>
              <a:t>	</a:t>
            </a:r>
          </a:p>
        </p:txBody>
      </p:sp>
      <p:sp>
        <p:nvSpPr>
          <p:cNvPr id="7" name="Rectangle 6"/>
          <p:cNvSpPr/>
          <p:nvPr/>
        </p:nvSpPr>
        <p:spPr>
          <a:xfrm>
            <a:off x="211763" y="114834"/>
            <a:ext cx="49698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IV. VẬN </a:t>
            </a:r>
            <a:r>
              <a:rPr lang="en-US" sz="2400" b="1">
                <a:solidFill>
                  <a:srgbClr val="FF0000"/>
                </a:solidFill>
                <a:latin typeface="Arial" panose="020B0604020202020204" pitchFamily="34" charset="0"/>
                <a:cs typeface="Arial" panose="020B0604020202020204" pitchFamily="34" charset="0"/>
              </a:rPr>
              <a:t>DỤNG</a:t>
            </a:r>
            <a:endParaRPr lang="en-US" sz="2400" b="1" smtClean="0">
              <a:solidFill>
                <a:srgbClr val="FF0000"/>
              </a:solidFill>
              <a:latin typeface="Arial" panose="020B0604020202020204" pitchFamily="34" charset="0"/>
              <a:cs typeface="Arial" panose="020B0604020202020204" pitchFamily="34" charset="0"/>
            </a:endParaRPr>
          </a:p>
        </p:txBody>
      </p:sp>
      <p:pic>
        <p:nvPicPr>
          <p:cNvPr id="1028" name="Picture 4" descr="Kết quả hình ảnh cho boy clipart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6482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 name="câu chuyện Treo biển.mp4">
            <a:hlinkClick r:id="" action="ppaction://media"/>
          </p:cNvPr>
          <p:cNvPicPr>
            <a:picLocks noRot="1" noChangeAspect="1"/>
          </p:cNvPicPr>
          <p:nvPr>
            <a:videoFile r:link="rId2"/>
          </p:nvPr>
        </p:nvPicPr>
        <p:blipFill>
          <a:blip r:embed="rId5"/>
          <a:stretch>
            <a:fillRect/>
          </a:stretch>
        </p:blipFill>
        <p:spPr>
          <a:xfrm>
            <a:off x="3200400" y="2286000"/>
            <a:ext cx="4953000" cy="3714750"/>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42508343"/>
              </p:ext>
            </p:extLst>
          </p:nvPr>
        </p:nvGraphicFramePr>
        <p:xfrm>
          <a:off x="4040187" y="3276600"/>
          <a:ext cx="3273425" cy="687387"/>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6" imgW="3274200" imgH="686880" progId="Package">
                  <p:embed/>
                </p:oleObj>
              </mc:Choice>
              <mc:Fallback>
                <p:oleObj name="Packager Shell Object" showAsIcon="1" r:id="rId6" imgW="3274200" imgH="686880" progId="Package">
                  <p:embed/>
                  <p:pic>
                    <p:nvPicPr>
                      <p:cNvPr id="0" name=""/>
                      <p:cNvPicPr/>
                      <p:nvPr/>
                    </p:nvPicPr>
                    <p:blipFill>
                      <a:blip r:embed="rId7"/>
                      <a:stretch>
                        <a:fillRect/>
                      </a:stretch>
                    </p:blipFill>
                    <p:spPr>
                      <a:xfrm>
                        <a:off x="4040187" y="3276600"/>
                        <a:ext cx="3273425" cy="687387"/>
                      </a:xfrm>
                      <a:prstGeom prst="rect">
                        <a:avLst/>
                      </a:prstGeom>
                    </p:spPr>
                  </p:pic>
                </p:oleObj>
              </mc:Fallback>
            </mc:AlternateContent>
          </a:graphicData>
        </a:graphic>
      </p:graphicFrame>
    </p:spTree>
    <p:extLst>
      <p:ext uri="{BB962C8B-B14F-4D97-AF65-F5344CB8AC3E}">
        <p14:creationId xmlns:p14="http://schemas.microsoft.com/office/powerpoint/2010/main" val="8642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p:cTn id="13"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u="sng" smtClean="0">
                <a:solidFill>
                  <a:srgbClr val="FF0000"/>
                </a:solidFill>
              </a:rPr>
              <a:t>Nội dung câu chuyện “TREO BIỂN”</a:t>
            </a:r>
            <a:endParaRPr lang="vi-VN" u="sng">
              <a:solidFill>
                <a:srgbClr val="FF0000"/>
              </a:solidFill>
            </a:endParaRPr>
          </a:p>
        </p:txBody>
      </p:sp>
      <p:sp>
        <p:nvSpPr>
          <p:cNvPr id="3" name="Content Placeholder 2"/>
          <p:cNvSpPr>
            <a:spLocks noGrp="1"/>
          </p:cNvSpPr>
          <p:nvPr>
            <p:ph idx="1"/>
          </p:nvPr>
        </p:nvSpPr>
        <p:spPr>
          <a:xfrm>
            <a:off x="457200" y="838200"/>
            <a:ext cx="8229600" cy="4525963"/>
          </a:xfrm>
        </p:spPr>
        <p:txBody>
          <a:bodyPr>
            <a:noAutofit/>
          </a:bodyPr>
          <a:lstStyle/>
          <a:p>
            <a:pPr marL="0" indent="0">
              <a:buNone/>
            </a:pPr>
            <a:r>
              <a:rPr lang="vi-VN" sz="2000" smtClean="0"/>
              <a:t>   Biển </a:t>
            </a:r>
            <a:r>
              <a:rPr lang="vi-VN" sz="2000"/>
              <a:t>vừa treo lên, có người qua đường xem, cười bảo:</a:t>
            </a:r>
            <a:br>
              <a:rPr lang="vi-VN" sz="2000"/>
            </a:br>
            <a:r>
              <a:rPr lang="vi-VN" sz="2000"/>
              <a:t>- Nhà này xưa nay quen bán cá ươn hay sao mà bây giờ lại phải đề là "</a:t>
            </a:r>
            <a:r>
              <a:rPr lang="vi-VN" sz="2000" b="1">
                <a:hlinkClick r:id="rId2"/>
              </a:rPr>
              <a:t>cá tươi</a:t>
            </a:r>
            <a:r>
              <a:rPr lang="vi-VN" sz="2000"/>
              <a:t>"!</a:t>
            </a:r>
            <a:br>
              <a:rPr lang="vi-VN" sz="2000"/>
            </a:br>
            <a:r>
              <a:rPr lang="vi-VN" sz="2000"/>
              <a:t>Nhà hàng nghe nói, xoá ngay chữ "tươi" đi. Hôm sau, có người đến mua cá, cũng nhìn lên biển, cười bảo:</a:t>
            </a:r>
            <a:br>
              <a:rPr lang="vi-VN" sz="2000"/>
            </a:br>
            <a:r>
              <a:rPr lang="vi-VN" sz="2000"/>
              <a:t>- Người ta chẳng nhẽ đến hàng hoa mua cá hay sao mà phải đề là: "</a:t>
            </a:r>
            <a:r>
              <a:rPr lang="vi-VN" sz="2000" b="1">
                <a:hlinkClick r:id="rId2"/>
              </a:rPr>
              <a:t>Ở đây</a:t>
            </a:r>
            <a:r>
              <a:rPr lang="vi-VN" sz="2000"/>
              <a:t>"!</a:t>
            </a:r>
            <a:br>
              <a:rPr lang="vi-VN" sz="2000"/>
            </a:br>
            <a:r>
              <a:rPr lang="vi-VN" sz="2000"/>
              <a:t>Nhà hàng nghe có lý, xóa hai chữ "</a:t>
            </a:r>
            <a:r>
              <a:rPr lang="vi-VN" sz="2000" b="1">
                <a:hlinkClick r:id="rId2"/>
              </a:rPr>
              <a:t>Ở đây</a:t>
            </a:r>
            <a:r>
              <a:rPr lang="vi-VN" sz="2000"/>
              <a:t>" đi.</a:t>
            </a:r>
            <a:br>
              <a:rPr lang="vi-VN" sz="2000"/>
            </a:br>
            <a:r>
              <a:rPr lang="vi-VN" sz="2000"/>
              <a:t>Cách vài hôm, lại có một người khách đến mua cá, cũng nhìn lên biển, cười bảo:</a:t>
            </a:r>
            <a:br>
              <a:rPr lang="vi-VN" sz="2000"/>
            </a:br>
            <a:r>
              <a:rPr lang="vi-VN" sz="2000"/>
              <a:t>- Ở đây chẳng bán cá thì bày cá ra để khoe hay sao mà phải đề là "</a:t>
            </a:r>
            <a:r>
              <a:rPr lang="vi-VN" sz="2000" b="1">
                <a:hlinkClick r:id="rId2"/>
              </a:rPr>
              <a:t>có bán</a:t>
            </a:r>
            <a:r>
              <a:rPr lang="vi-VN" sz="2000"/>
              <a:t>"!</a:t>
            </a:r>
            <a:br>
              <a:rPr lang="vi-VN" sz="2000"/>
            </a:br>
            <a:r>
              <a:rPr lang="vi-VN" sz="2000"/>
              <a:t>Nhà hàng nghe nói, lại bỏ ngay hai chữ "</a:t>
            </a:r>
            <a:r>
              <a:rPr lang="vi-VN" sz="2000" b="1">
                <a:hlinkClick r:id="rId2"/>
              </a:rPr>
              <a:t>có bán</a:t>
            </a:r>
            <a:r>
              <a:rPr lang="vi-VN" sz="2000"/>
              <a:t>" đi. Thành ra trên biển chỉ còn có mỗi chữ "</a:t>
            </a:r>
            <a:r>
              <a:rPr lang="vi-VN" sz="2000" b="1">
                <a:hlinkClick r:id="rId2"/>
              </a:rPr>
              <a:t>cá</a:t>
            </a:r>
            <a:r>
              <a:rPr lang="vi-VN" sz="2000"/>
              <a:t>"! Anh ta nghĩ bụng chắc từ bây giờ không ai còn bắt bẻ gì nữa. Vài hôm sau, người láng giềng sang chơi, nhìn cái biển nói:</a:t>
            </a:r>
            <a:br>
              <a:rPr lang="vi-VN" sz="2000"/>
            </a:br>
            <a:r>
              <a:rPr lang="vi-VN" sz="2000"/>
              <a:t>- Chưa đi đến đầu phố đã ngửi thấy mùi tanh, đến gần nhà thì đã thấy đầy những cá, ai mà chẳng biết là bán cá, còn đề biển làm gì nữa!</a:t>
            </a:r>
            <a:br>
              <a:rPr lang="vi-VN" sz="2000"/>
            </a:br>
            <a:r>
              <a:rPr lang="vi-VN" sz="2000"/>
              <a:t>Thế là nhà hàng </a:t>
            </a:r>
            <a:r>
              <a:rPr lang="vi-VN" sz="2000" b="1">
                <a:hlinkClick r:id="rId2"/>
              </a:rPr>
              <a:t>cất </a:t>
            </a:r>
            <a:r>
              <a:rPr lang="vi-VN" sz="2000" b="1" smtClean="0">
                <a:hlinkClick r:id="rId2"/>
              </a:rPr>
              <a:t>nốt </a:t>
            </a:r>
            <a:r>
              <a:rPr lang="vi-VN" sz="2000" b="1">
                <a:hlinkClick r:id="rId2"/>
              </a:rPr>
              <a:t>cái biển</a:t>
            </a:r>
            <a:r>
              <a:rPr lang="vi-VN" sz="2000"/>
              <a:t>.</a:t>
            </a:r>
          </a:p>
        </p:txBody>
      </p:sp>
    </p:spTree>
    <p:extLst>
      <p:ext uri="{BB962C8B-B14F-4D97-AF65-F5344CB8AC3E}">
        <p14:creationId xmlns:p14="http://schemas.microsoft.com/office/powerpoint/2010/main" val="193373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610600" cy="5410200"/>
          </a:xfrm>
        </p:spPr>
        <p:txBody>
          <a:bodyPr>
            <a:noAutofit/>
          </a:bodyPr>
          <a:lstStyle/>
          <a:p>
            <a:pPr algn="just" fontAlgn="base">
              <a:buNone/>
            </a:pPr>
            <a:r>
              <a:rPr lang="en-US" sz="2400" smtClean="0">
                <a:latin typeface="Arial" pitchFamily="34" charset="0"/>
                <a:cs typeface="Arial" pitchFamily="34" charset="0"/>
              </a:rPr>
              <a:t>1. </a:t>
            </a:r>
            <a:r>
              <a:rPr lang="vi-VN" sz="2400" smtClean="0">
                <a:latin typeface="Arial" pitchFamily="34" charset="0"/>
                <a:cs typeface="Arial" pitchFamily="34" charset="0"/>
              </a:rPr>
              <a:t>Nội dung tấm biển nhà hàng đã treo lên có bốn yếu tố:</a:t>
            </a:r>
          </a:p>
          <a:p>
            <a:pPr marL="0" indent="0" algn="just" fontAlgn="base">
              <a:buNone/>
            </a:pPr>
            <a:r>
              <a:rPr lang="vi-VN" sz="2400" smtClean="0">
                <a:latin typeface="Arial" pitchFamily="34" charset="0"/>
                <a:cs typeface="Arial" pitchFamily="34" charset="0"/>
              </a:rPr>
              <a:t>- "ở đây": chỉ địa điểm.</a:t>
            </a:r>
          </a:p>
          <a:p>
            <a:pPr marL="0" indent="0" algn="just" fontAlgn="base">
              <a:buNone/>
            </a:pPr>
            <a:r>
              <a:rPr lang="vi-VN" sz="2400" smtClean="0">
                <a:latin typeface="Arial" pitchFamily="34" charset="0"/>
                <a:cs typeface="Arial" pitchFamily="34" charset="0"/>
              </a:rPr>
              <a:t>- "Có bán": chỉ hoạt động kinh doanh của nhà hàng.</a:t>
            </a:r>
          </a:p>
          <a:p>
            <a:pPr marL="0" indent="0" algn="just" fontAlgn="base">
              <a:buNone/>
            </a:pPr>
            <a:r>
              <a:rPr lang="vi-VN" sz="2400" smtClean="0">
                <a:latin typeface="Arial" pitchFamily="34" charset="0"/>
                <a:cs typeface="Arial" pitchFamily="34" charset="0"/>
              </a:rPr>
              <a:t>- "Cá": chỉ mặt hàng đang kinh doanh.</a:t>
            </a:r>
          </a:p>
          <a:p>
            <a:pPr marL="0" indent="0" algn="just" fontAlgn="base">
              <a:buNone/>
            </a:pPr>
            <a:r>
              <a:rPr lang="vi-VN" sz="2400" smtClean="0">
                <a:latin typeface="Arial" pitchFamily="34" charset="0"/>
                <a:cs typeface="Arial" pitchFamily="34" charset="0"/>
              </a:rPr>
              <a:t>- "Tươi": chỉ chất lượng, chủng loại mặt hàng, phân biệt với chủng loại khác (cá khô chẳng hạn).</a:t>
            </a:r>
            <a:endParaRPr lang="en-US" sz="2400" smtClean="0">
              <a:latin typeface="Arial" pitchFamily="34" charset="0"/>
              <a:cs typeface="Arial" pitchFamily="34" charset="0"/>
            </a:endParaRPr>
          </a:p>
          <a:p>
            <a:pPr algn="just" fontAlgn="base">
              <a:buNone/>
            </a:pPr>
            <a:r>
              <a:rPr lang="en-US" sz="2400" smtClean="0">
                <a:latin typeface="Arial" pitchFamily="34" charset="0"/>
                <a:cs typeface="Arial" pitchFamily="34" charset="0"/>
              </a:rPr>
              <a:t>2. </a:t>
            </a:r>
            <a:r>
              <a:rPr lang="vi-VN" sz="2400" smtClean="0">
                <a:latin typeface="Arial" pitchFamily="34" charset="0"/>
                <a:cs typeface="Arial" pitchFamily="34" charset="0"/>
              </a:rPr>
              <a:t>Tiếng cười </a:t>
            </a:r>
            <a:r>
              <a:rPr lang="en-US" sz="2400" smtClean="0">
                <a:latin typeface="Arial" pitchFamily="34" charset="0"/>
                <a:cs typeface="Arial" pitchFamily="34" charset="0"/>
              </a:rPr>
              <a:t>ở chỗ </a:t>
            </a:r>
            <a:r>
              <a:rPr lang="vi-VN" sz="2400" smtClean="0">
                <a:latin typeface="Arial" pitchFamily="34" charset="0"/>
                <a:cs typeface="Arial" pitchFamily="34" charset="0"/>
              </a:rPr>
              <a:t>nhà hàng treo biển mà không hiểu ý nghĩa công việc mình đã làm, chỉ nghe người ta nói mà không cần suy xét, răm rắp làm theo, rốt cuộc là lãng phí tiền của, công sức mà không được việc gì, lại còn bị mọi người cười chê.</a:t>
            </a:r>
            <a:endParaRPr lang="en-US" sz="2400" smtClean="0">
              <a:latin typeface="Arial" pitchFamily="34" charset="0"/>
              <a:cs typeface="Arial" pitchFamily="34" charset="0"/>
            </a:endParaRPr>
          </a:p>
          <a:p>
            <a:pPr algn="just" fontAlgn="base">
              <a:buNone/>
            </a:pPr>
            <a:r>
              <a:rPr lang="en-US" sz="2400" smtClean="0">
                <a:latin typeface="Arial" pitchFamily="34" charset="0"/>
                <a:cs typeface="Arial" pitchFamily="34" charset="0"/>
              </a:rPr>
              <a:t>3. Các nhân tố của ngữ cảnh đều góp phần tạo nên sự nhầm lẫn gây cười trong truyện.</a:t>
            </a:r>
            <a:endParaRPr lang="vi-VN" sz="2400">
              <a:latin typeface="Arial" pitchFamily="34" charset="0"/>
              <a:cs typeface="Arial" pitchFamily="34" charset="0"/>
            </a:endParaRPr>
          </a:p>
        </p:txBody>
      </p:sp>
      <p:sp>
        <p:nvSpPr>
          <p:cNvPr id="7" name="Rectangle 6"/>
          <p:cNvSpPr/>
          <p:nvPr/>
        </p:nvSpPr>
        <p:spPr>
          <a:xfrm>
            <a:off x="211763" y="114834"/>
            <a:ext cx="49698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IV. VẬN </a:t>
            </a:r>
            <a:r>
              <a:rPr lang="en-US" sz="2400" b="1">
                <a:solidFill>
                  <a:srgbClr val="FF0000"/>
                </a:solidFill>
                <a:latin typeface="Arial" panose="020B0604020202020204" pitchFamily="34" charset="0"/>
                <a:cs typeface="Arial" panose="020B0604020202020204" pitchFamily="34" charset="0"/>
              </a:rPr>
              <a:t>DỤNG</a:t>
            </a:r>
            <a:endParaRPr lang="en-US" sz="2400" b="1"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8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610600" cy="5410200"/>
          </a:xfrm>
        </p:spPr>
        <p:txBody>
          <a:bodyPr>
            <a:noAutofit/>
          </a:bodyPr>
          <a:lstStyle/>
          <a:p>
            <a:pPr algn="just" fontAlgn="base">
              <a:buNone/>
            </a:pPr>
            <a:r>
              <a:rPr lang="en-US" sz="2400" smtClean="0">
                <a:latin typeface="Arial" pitchFamily="34" charset="0"/>
                <a:cs typeface="Arial" pitchFamily="34" charset="0"/>
              </a:rPr>
              <a:t>1. </a:t>
            </a:r>
            <a:r>
              <a:rPr lang="vi-VN" sz="2400" smtClean="0">
                <a:latin typeface="Arial" pitchFamily="34" charset="0"/>
                <a:cs typeface="Arial" pitchFamily="34" charset="0"/>
              </a:rPr>
              <a:t>Nội dung tấm biển nhà hàng đã treo lên có bốn yếu tố:</a:t>
            </a:r>
          </a:p>
          <a:p>
            <a:pPr marL="0" indent="0" algn="just" fontAlgn="base">
              <a:buNone/>
            </a:pPr>
            <a:r>
              <a:rPr lang="vi-VN" sz="2400" smtClean="0">
                <a:latin typeface="Arial" pitchFamily="34" charset="0"/>
                <a:cs typeface="Arial" pitchFamily="34" charset="0"/>
              </a:rPr>
              <a:t>- "ở đây": chỉ địa điểm.</a:t>
            </a:r>
          </a:p>
          <a:p>
            <a:pPr marL="0" indent="0" algn="just" fontAlgn="base">
              <a:buNone/>
            </a:pPr>
            <a:r>
              <a:rPr lang="vi-VN" sz="2400" smtClean="0">
                <a:latin typeface="Arial" pitchFamily="34" charset="0"/>
                <a:cs typeface="Arial" pitchFamily="34" charset="0"/>
              </a:rPr>
              <a:t>- "Có bán": chỉ hoạt động kinh doanh của nhà hàng.</a:t>
            </a:r>
          </a:p>
          <a:p>
            <a:pPr marL="0" indent="0" algn="just" fontAlgn="base">
              <a:buNone/>
            </a:pPr>
            <a:r>
              <a:rPr lang="vi-VN" sz="2400" smtClean="0">
                <a:latin typeface="Arial" pitchFamily="34" charset="0"/>
                <a:cs typeface="Arial" pitchFamily="34" charset="0"/>
              </a:rPr>
              <a:t>- "Cá": chỉ mặt hàng đang kinh doanh.</a:t>
            </a:r>
          </a:p>
          <a:p>
            <a:pPr marL="0" indent="0" algn="just" fontAlgn="base">
              <a:buNone/>
            </a:pPr>
            <a:r>
              <a:rPr lang="vi-VN" sz="2400" smtClean="0">
                <a:latin typeface="Arial" pitchFamily="34" charset="0"/>
                <a:cs typeface="Arial" pitchFamily="34" charset="0"/>
              </a:rPr>
              <a:t>- "Tươi": chỉ chất lượng, chủng loại mặt hàng, phân biệt với chủng loại khác (cá khô chẳng hạn).</a:t>
            </a:r>
            <a:endParaRPr lang="en-US" sz="2400" smtClean="0">
              <a:latin typeface="Arial" pitchFamily="34" charset="0"/>
              <a:cs typeface="Arial" pitchFamily="34" charset="0"/>
            </a:endParaRPr>
          </a:p>
          <a:p>
            <a:pPr algn="just" fontAlgn="base">
              <a:buNone/>
            </a:pPr>
            <a:r>
              <a:rPr lang="en-US" sz="2400" smtClean="0">
                <a:latin typeface="Arial" pitchFamily="34" charset="0"/>
                <a:cs typeface="Arial" pitchFamily="34" charset="0"/>
              </a:rPr>
              <a:t>2. </a:t>
            </a:r>
            <a:r>
              <a:rPr lang="vi-VN" sz="2400" smtClean="0">
                <a:latin typeface="Arial" pitchFamily="34" charset="0"/>
                <a:cs typeface="Arial" pitchFamily="34" charset="0"/>
              </a:rPr>
              <a:t>Tiếng cười </a:t>
            </a:r>
            <a:r>
              <a:rPr lang="en-US" sz="2400" smtClean="0">
                <a:latin typeface="Arial" pitchFamily="34" charset="0"/>
                <a:cs typeface="Arial" pitchFamily="34" charset="0"/>
              </a:rPr>
              <a:t>ở chỗ </a:t>
            </a:r>
            <a:r>
              <a:rPr lang="vi-VN" sz="2400" smtClean="0">
                <a:latin typeface="Arial" pitchFamily="34" charset="0"/>
                <a:cs typeface="Arial" pitchFamily="34" charset="0"/>
              </a:rPr>
              <a:t>nhà hàng treo biển mà không hiểu ý nghĩa công việc mình đã làm, chỉ nghe người ta nói mà không cần suy xét, răm rắp làm theo, rốt cuộc là lãng phí tiền của, công sức mà không được việc gì, lại còn bị mọi người cười chê.</a:t>
            </a:r>
            <a:endParaRPr lang="en-US" sz="2400" smtClean="0">
              <a:latin typeface="Arial" pitchFamily="34" charset="0"/>
              <a:cs typeface="Arial" pitchFamily="34" charset="0"/>
            </a:endParaRPr>
          </a:p>
          <a:p>
            <a:pPr algn="just" fontAlgn="base">
              <a:buNone/>
            </a:pPr>
            <a:r>
              <a:rPr lang="en-US" sz="2400" smtClean="0">
                <a:latin typeface="Arial" pitchFamily="34" charset="0"/>
                <a:cs typeface="Arial" pitchFamily="34" charset="0"/>
              </a:rPr>
              <a:t>3. Các nhân tố của ngữ cảnh đều góp phần tạo nên sự nhầm lẫn gây cười trong truyện.</a:t>
            </a:r>
            <a:endParaRPr lang="vi-VN" sz="2400">
              <a:latin typeface="Arial" pitchFamily="34" charset="0"/>
              <a:cs typeface="Arial" pitchFamily="34" charset="0"/>
            </a:endParaRPr>
          </a:p>
        </p:txBody>
      </p:sp>
      <p:sp>
        <p:nvSpPr>
          <p:cNvPr id="7" name="Rectangle 6"/>
          <p:cNvSpPr/>
          <p:nvPr/>
        </p:nvSpPr>
        <p:spPr>
          <a:xfrm>
            <a:off x="211763" y="114834"/>
            <a:ext cx="49698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IV. VẬN </a:t>
            </a:r>
            <a:r>
              <a:rPr lang="en-US" sz="2400" b="1">
                <a:solidFill>
                  <a:srgbClr val="FF0000"/>
                </a:solidFill>
                <a:latin typeface="Arial" panose="020B0604020202020204" pitchFamily="34" charset="0"/>
                <a:cs typeface="Arial" panose="020B0604020202020204" pitchFamily="34" charset="0"/>
              </a:rPr>
              <a:t>DỤNG</a:t>
            </a:r>
            <a:endParaRPr lang="en-US" sz="2400" b="1"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68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blipFill>
            <a:blip r:embed="rId2"/>
            <a:stretch>
              <a:fillRect/>
            </a:stretch>
          </a:blipFill>
        </p:spPr>
        <p:txBody>
          <a:bodyPr/>
          <a:lstStyle/>
          <a:p>
            <a:r>
              <a:rPr lang="en-US" b="1" smtClean="0">
                <a:solidFill>
                  <a:srgbClr val="FF0000"/>
                </a:solidFill>
                <a:latin typeface="Arial" panose="020B0604020202020204" pitchFamily="34" charset="0"/>
                <a:cs typeface="Arial" panose="020B0604020202020204" pitchFamily="34" charset="0"/>
              </a:rPr>
              <a:t>KHỞI ĐỘNG</a:t>
            </a:r>
            <a:endParaRPr lang="en-US" b="1">
              <a:solidFill>
                <a:srgbClr val="FF0000"/>
              </a:solidFill>
              <a:latin typeface="Arial" panose="020B0604020202020204" pitchFamily="34" charset="0"/>
              <a:cs typeface="Arial" panose="020B0604020202020204" pitchFamily="34" charset="0"/>
            </a:endParaRPr>
          </a:p>
        </p:txBody>
      </p:sp>
      <p:pic>
        <p:nvPicPr>
          <p:cNvPr id="9" name="Content Placeholder 8" descr="1378086405852331082015023752.gif"/>
          <p:cNvPicPr>
            <a:picLocks noGrp="1" noChangeAspect="1"/>
          </p:cNvPicPr>
          <p:nvPr>
            <p:ph idx="1"/>
          </p:nvPr>
        </p:nvPicPr>
        <p:blipFill>
          <a:blip r:embed="rId3"/>
          <a:stretch>
            <a:fillRect/>
          </a:stretch>
        </p:blipFill>
        <p:spPr>
          <a:xfrm>
            <a:off x="304800" y="1600200"/>
            <a:ext cx="6020675" cy="3200400"/>
          </a:xfrm>
        </p:spPr>
      </p:pic>
      <p:pic>
        <p:nvPicPr>
          <p:cNvPr id="10" name="Picture 9" descr="tuyenngon25.8.15-3.jpg"/>
          <p:cNvPicPr>
            <a:picLocks noChangeAspect="1"/>
          </p:cNvPicPr>
          <p:nvPr/>
        </p:nvPicPr>
        <p:blipFill>
          <a:blip r:embed="rId4"/>
          <a:stretch>
            <a:fillRect/>
          </a:stretch>
        </p:blipFill>
        <p:spPr>
          <a:xfrm>
            <a:off x="5943600" y="4785036"/>
            <a:ext cx="2724149" cy="1785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V. Tìm tòi, mở rộng</a:t>
            </a:r>
            <a:endParaRPr lang="en-US">
              <a:solidFill>
                <a:srgbClr val="FF0000"/>
              </a:solidFill>
            </a:endParaRPr>
          </a:p>
        </p:txBody>
      </p:sp>
      <p:sp>
        <p:nvSpPr>
          <p:cNvPr id="3" name="Content Placeholder 2"/>
          <p:cNvSpPr>
            <a:spLocks noGrp="1"/>
          </p:cNvSpPr>
          <p:nvPr>
            <p:ph idx="1"/>
          </p:nvPr>
        </p:nvSpPr>
        <p:spPr/>
        <p:txBody>
          <a:bodyPr/>
          <a:lstStyle/>
          <a:p>
            <a:pPr algn="just"/>
            <a:r>
              <a:rPr lang="en-US" smtClean="0"/>
              <a:t>Phân tích ngữ cảnh của câu “</a:t>
            </a:r>
            <a:r>
              <a:rPr lang="en-US" smtClean="0">
                <a:solidFill>
                  <a:srgbClr val="FF0000"/>
                </a:solidFill>
              </a:rPr>
              <a:t>Biết rồi, khổ lắm, nói mãi</a:t>
            </a:r>
            <a:r>
              <a:rPr lang="en-US" smtClean="0"/>
              <a:t>” của cụ cố Hồng trong đoạn trích “Hạnh phúc của một tang gia”? Câu nói đó có tác dụng như thế nào trong việc khắc họa nhân vật?</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normAutofit/>
          </a:bodyPr>
          <a:lstStyle/>
          <a:p>
            <a:r>
              <a:rPr lang="en-US" sz="4000" b="1" u="sng" smtClean="0">
                <a:solidFill>
                  <a:srgbClr val="0000FF"/>
                </a:solidFill>
                <a:latin typeface="Arial" panose="020B0604020202020204" pitchFamily="34" charset="0"/>
                <a:cs typeface="Arial" panose="020B0604020202020204" pitchFamily="34" charset="0"/>
              </a:rPr>
              <a:t>Tiết 37, 38</a:t>
            </a:r>
            <a:r>
              <a:rPr lang="en-US" sz="4000" b="1" smtClean="0">
                <a:solidFill>
                  <a:srgbClr val="0000FF"/>
                </a:solidFill>
                <a:latin typeface="Arial" panose="020B0604020202020204" pitchFamily="34" charset="0"/>
                <a:cs typeface="Arial" panose="020B0604020202020204" pitchFamily="34" charset="0"/>
              </a:rPr>
              <a:t>: Tiếng Việt</a:t>
            </a:r>
            <a:br>
              <a:rPr lang="en-US" sz="4000" b="1" smtClean="0">
                <a:solidFill>
                  <a:srgbClr val="0000FF"/>
                </a:solidFill>
                <a:latin typeface="Arial" panose="020B0604020202020204" pitchFamily="34" charset="0"/>
                <a:cs typeface="Arial" panose="020B0604020202020204" pitchFamily="34" charset="0"/>
              </a:rPr>
            </a:br>
            <a:r>
              <a:rPr lang="en-US" sz="4000" b="1" smtClean="0">
                <a:solidFill>
                  <a:srgbClr val="0000FF"/>
                </a:solidFill>
                <a:latin typeface="Arial" panose="020B0604020202020204" pitchFamily="34" charset="0"/>
                <a:cs typeface="Arial" panose="020B0604020202020204" pitchFamily="34" charset="0"/>
              </a:rPr>
              <a:t> </a:t>
            </a:r>
            <a:br>
              <a:rPr lang="en-US" sz="4000" b="1" smtClean="0">
                <a:solidFill>
                  <a:srgbClr val="0000FF"/>
                </a:solidFill>
                <a:latin typeface="Arial" panose="020B0604020202020204" pitchFamily="34" charset="0"/>
                <a:cs typeface="Arial" panose="020B0604020202020204" pitchFamily="34" charset="0"/>
              </a:rPr>
            </a:br>
            <a:r>
              <a:rPr lang="en-US" sz="8000" b="1" smtClean="0">
                <a:solidFill>
                  <a:srgbClr val="0000FF"/>
                </a:solidFill>
                <a:latin typeface="Arial" panose="020B0604020202020204" pitchFamily="34" charset="0"/>
                <a:cs typeface="Arial" panose="020B0604020202020204" pitchFamily="34" charset="0"/>
              </a:rPr>
              <a:t>Ngữ cảnh</a:t>
            </a:r>
            <a:endParaRPr lang="en-US" sz="8000" b="1">
              <a:solidFill>
                <a:srgbClr val="0000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38594" y="4953000"/>
            <a:ext cx="784225" cy="784225"/>
          </a:xfrm>
          <a:prstGeom prst="rect">
            <a:avLst/>
          </a:prstGeom>
        </p:spPr>
      </p:pic>
      <p:sp>
        <p:nvSpPr>
          <p:cNvPr id="6" name="Rectangle 5"/>
          <p:cNvSpPr/>
          <p:nvPr/>
        </p:nvSpPr>
        <p:spPr>
          <a:xfrm>
            <a:off x="3622326" y="5019259"/>
            <a:ext cx="5293074" cy="638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400" b="1" smtClean="0">
                <a:solidFill>
                  <a:schemeClr val="tx1"/>
                </a:solidFill>
                <a:latin typeface="Arial" panose="020B0604020202020204" pitchFamily="34" charset="0"/>
                <a:cs typeface="Arial" panose="020B0604020202020204" pitchFamily="34" charset="0"/>
              </a:rPr>
              <a:t>Giáo viên: Thái Thị Lương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152400"/>
            <a:ext cx="8229600" cy="762000"/>
          </a:xfrm>
        </p:spPr>
        <p:txBody>
          <a:bodyPr>
            <a:normAutofit/>
          </a:bodyPr>
          <a:lstStyle/>
          <a:p>
            <a:pPr marL="914400" indent="-914400" eaLnBrk="1" hangingPunct="1">
              <a:buFontTx/>
              <a:buAutoNum type="romanUcPeriod"/>
              <a:defRPr/>
            </a:pPr>
            <a:r>
              <a:rPr lang="en-US" altLang="vi-VN" sz="2800" b="1" u="sng" smtClean="0"/>
              <a:t>Khái niệm</a:t>
            </a:r>
          </a:p>
        </p:txBody>
      </p:sp>
      <p:graphicFrame>
        <p:nvGraphicFramePr>
          <p:cNvPr id="23610" name="Group 58"/>
          <p:cNvGraphicFramePr>
            <a:graphicFrameLocks noGrp="1"/>
          </p:cNvGraphicFramePr>
          <p:nvPr>
            <p:ph type="tbl" idx="1"/>
          </p:nvPr>
        </p:nvGraphicFramePr>
        <p:xfrm>
          <a:off x="152400" y="838200"/>
          <a:ext cx="8763000" cy="6019801"/>
        </p:xfrm>
        <a:graphic>
          <a:graphicData uri="http://schemas.openxmlformats.org/drawingml/2006/table">
            <a:tbl>
              <a:tblPr/>
              <a:tblGrid>
                <a:gridCol w="2743200"/>
                <a:gridCol w="1676400"/>
                <a:gridCol w="4343400"/>
              </a:tblGrid>
              <a:tr h="595313">
                <a:tc gridSpan="3">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r>
              <a:tr h="527050">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7438">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4" name="Text Box 32"/>
          <p:cNvSpPr txBox="1">
            <a:spLocks noChangeArrowheads="1"/>
          </p:cNvSpPr>
          <p:nvPr/>
        </p:nvSpPr>
        <p:spPr bwMode="auto">
          <a:xfrm>
            <a:off x="1676400" y="914400"/>
            <a:ext cx="5340350" cy="457200"/>
          </a:xfrm>
          <a:prstGeom prst="rect">
            <a:avLst/>
          </a:prstGeom>
          <a:noFill/>
          <a:ln w="9525">
            <a:noFill/>
            <a:miter lim="800000"/>
            <a:headEnd/>
            <a:tailEnd/>
          </a:ln>
          <a:effectLst/>
        </p:spPr>
        <p:txBody>
          <a:bodyPr wrap="none">
            <a:spAutoFit/>
          </a:bodyPr>
          <a:lstStyle/>
          <a:p>
            <a:r>
              <a:rPr lang="en-US" altLang="vi-VN" sz="2400" b="1" i="1">
                <a:solidFill>
                  <a:schemeClr val="tx2"/>
                </a:solidFill>
              </a:rPr>
              <a:t>“Giờ muộn thế này mà họ chưa ra nhỉ?”</a:t>
            </a:r>
          </a:p>
        </p:txBody>
      </p:sp>
      <p:sp>
        <p:nvSpPr>
          <p:cNvPr id="23586" name="Text Box 34"/>
          <p:cNvSpPr txBox="1">
            <a:spLocks noChangeArrowheads="1"/>
          </p:cNvSpPr>
          <p:nvPr/>
        </p:nvSpPr>
        <p:spPr bwMode="auto">
          <a:xfrm>
            <a:off x="228600" y="1371600"/>
            <a:ext cx="2819400" cy="427038"/>
          </a:xfrm>
          <a:prstGeom prst="rect">
            <a:avLst/>
          </a:prstGeom>
          <a:noFill/>
          <a:ln w="9525">
            <a:noFill/>
            <a:miter lim="800000"/>
            <a:headEnd/>
            <a:tailEnd/>
          </a:ln>
          <a:effectLst/>
        </p:spPr>
        <p:txBody>
          <a:bodyPr>
            <a:spAutoFit/>
          </a:bodyPr>
          <a:lstStyle/>
          <a:p>
            <a:r>
              <a:rPr lang="en-US" altLang="vi-VN" sz="2200" b="1"/>
              <a:t>Thông tin liên quan</a:t>
            </a:r>
          </a:p>
        </p:txBody>
      </p:sp>
      <p:sp>
        <p:nvSpPr>
          <p:cNvPr id="23590" name="Text Box 38"/>
          <p:cNvSpPr txBox="1">
            <a:spLocks noChangeArrowheads="1"/>
          </p:cNvSpPr>
          <p:nvPr/>
        </p:nvSpPr>
        <p:spPr bwMode="auto">
          <a:xfrm>
            <a:off x="304800" y="1954213"/>
            <a:ext cx="2667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vi-VN" sz="2200">
                <a:effectLst>
                  <a:outerShdw blurRad="38100" dist="38100" dir="2700000" algn="tl">
                    <a:srgbClr val="FFFFFF"/>
                  </a:outerShdw>
                </a:effectLst>
              </a:rPr>
              <a:t>- Ai nói? Nói với ai? </a:t>
            </a:r>
          </a:p>
          <a:p>
            <a:pPr>
              <a:defRPr/>
            </a:pPr>
            <a:r>
              <a:rPr lang="en-US" altLang="vi-VN" sz="2200">
                <a:effectLst>
                  <a:outerShdw blurRad="38100" dist="38100" dir="2700000" algn="tl">
                    <a:srgbClr val="FFFFFF"/>
                  </a:outerShdw>
                </a:effectLst>
              </a:rPr>
              <a:t>- Nói ở đâu? Nói lúc nào</a:t>
            </a:r>
            <a:r>
              <a:rPr lang="en-US" altLang="vi-VN" sz="2200" smtClean="0">
                <a:effectLst>
                  <a:outerShdw blurRad="38100" dist="38100" dir="2700000" algn="tl">
                    <a:srgbClr val="FFFFFF"/>
                  </a:outerShdw>
                </a:effectLst>
              </a:rPr>
              <a:t>?</a:t>
            </a:r>
            <a:endParaRPr lang="en-US" altLang="vi-VN" sz="2200" i="1">
              <a:effectLst>
                <a:outerShdw blurRad="38100" dist="38100" dir="2700000" algn="tl">
                  <a:srgbClr val="FFFFFF"/>
                </a:outerShdw>
              </a:effectLst>
            </a:endParaRPr>
          </a:p>
          <a:p>
            <a:pPr>
              <a:defRPr/>
            </a:pPr>
            <a:r>
              <a:rPr lang="en-US" altLang="vi-VN" sz="2200" i="1">
                <a:effectLst>
                  <a:outerShdw blurRad="38100" dist="38100" dir="2700000" algn="tl">
                    <a:srgbClr val="FFFFFF"/>
                  </a:outerShdw>
                </a:effectLst>
              </a:rPr>
              <a:t>- Họ</a:t>
            </a:r>
            <a:r>
              <a:rPr lang="en-US" altLang="vi-VN" sz="2200">
                <a:effectLst>
                  <a:outerShdw blurRad="38100" dist="38100" dir="2700000" algn="tl">
                    <a:srgbClr val="FFFFFF"/>
                  </a:outerShdw>
                </a:effectLst>
              </a:rPr>
              <a:t> chỉ ai?</a:t>
            </a:r>
          </a:p>
          <a:p>
            <a:pPr>
              <a:defRPr/>
            </a:pPr>
            <a:r>
              <a:rPr lang="en-US" altLang="vi-VN" sz="2200" i="1">
                <a:effectLst>
                  <a:outerShdw blurRad="38100" dist="38100" dir="2700000" algn="tl">
                    <a:srgbClr val="FFFFFF"/>
                  </a:outerShdw>
                </a:effectLst>
              </a:rPr>
              <a:t>- Chưa ra</a:t>
            </a:r>
            <a:r>
              <a:rPr lang="en-US" altLang="vi-VN" sz="2200">
                <a:effectLst>
                  <a:outerShdw blurRad="38100" dist="38100" dir="2700000" algn="tl">
                    <a:srgbClr val="FFFFFF"/>
                  </a:outerShdw>
                </a:effectLst>
              </a:rPr>
              <a:t> là hoạt động </a:t>
            </a:r>
            <a:r>
              <a:rPr lang="en-US" altLang="vi-VN" sz="2200" smtClean="0">
                <a:effectLst>
                  <a:outerShdw blurRad="38100" dist="38100" dir="2700000" algn="tl">
                    <a:srgbClr val="FFFFFF"/>
                  </a:outerShdw>
                </a:effectLst>
              </a:rPr>
              <a:t>hướng </a:t>
            </a:r>
            <a:r>
              <a:rPr lang="en-US" altLang="vi-VN" sz="2200">
                <a:effectLst>
                  <a:outerShdw blurRad="38100" dist="38100" dir="2700000" algn="tl">
                    <a:srgbClr val="FFFFFF"/>
                  </a:outerShdw>
                </a:effectLst>
              </a:rPr>
              <a:t>từ đâu tới đâu?</a:t>
            </a:r>
          </a:p>
          <a:p>
            <a:pPr>
              <a:buFontTx/>
              <a:buChar char="-"/>
              <a:defRPr/>
            </a:pPr>
            <a:r>
              <a:rPr lang="en-US" altLang="vi-VN" sz="2200" i="1">
                <a:effectLst>
                  <a:outerShdw blurRad="38100" dist="38100" dir="2700000" algn="tl">
                    <a:srgbClr val="FFFFFF"/>
                  </a:outerShdw>
                </a:effectLst>
              </a:rPr>
              <a:t>Giờ muộn thế này</a:t>
            </a:r>
            <a:r>
              <a:rPr lang="en-US" altLang="vi-VN" sz="2200">
                <a:effectLst>
                  <a:outerShdw blurRad="38100" dist="38100" dir="2700000" algn="tl">
                    <a:srgbClr val="FFFFFF"/>
                  </a:outerShdw>
                </a:effectLst>
              </a:rPr>
              <a:t> chỉ thời gian nào?</a:t>
            </a:r>
          </a:p>
          <a:p>
            <a:pPr>
              <a:buFontTx/>
              <a:buChar char="-"/>
              <a:defRPr/>
            </a:pPr>
            <a:endParaRPr lang="en-US" altLang="vi-VN" sz="2200">
              <a:effectLst>
                <a:outerShdw blurRad="38100" dist="38100" dir="2700000" algn="tl">
                  <a:srgbClr val="FFFFFF"/>
                </a:outerShdw>
              </a:effectLst>
            </a:endParaRPr>
          </a:p>
          <a:p>
            <a:pPr>
              <a:defRPr/>
            </a:pPr>
            <a:endParaRPr lang="en-US" altLang="vi-VN" sz="2000"/>
          </a:p>
        </p:txBody>
      </p:sp>
      <p:sp>
        <p:nvSpPr>
          <p:cNvPr id="23598" name="Text Box 46"/>
          <p:cNvSpPr txBox="1">
            <a:spLocks noChangeArrowheads="1"/>
          </p:cNvSpPr>
          <p:nvPr/>
        </p:nvSpPr>
        <p:spPr bwMode="auto">
          <a:xfrm>
            <a:off x="2819400" y="1371600"/>
            <a:ext cx="1612900" cy="427038"/>
          </a:xfrm>
          <a:prstGeom prst="rect">
            <a:avLst/>
          </a:prstGeom>
          <a:noFill/>
          <a:ln w="9525">
            <a:noFill/>
            <a:miter lim="800000"/>
            <a:headEnd/>
            <a:tailEnd/>
          </a:ln>
          <a:effectLst/>
        </p:spPr>
        <p:txBody>
          <a:bodyPr wrap="none">
            <a:spAutoFit/>
          </a:bodyPr>
          <a:lstStyle/>
          <a:p>
            <a:r>
              <a:rPr lang="en-US" altLang="vi-VN" sz="2200" b="1"/>
              <a:t>Câu độc lập</a:t>
            </a:r>
          </a:p>
        </p:txBody>
      </p:sp>
      <p:sp>
        <p:nvSpPr>
          <p:cNvPr id="23602" name="Text Box 50"/>
          <p:cNvSpPr txBox="1">
            <a:spLocks noChangeArrowheads="1"/>
          </p:cNvSpPr>
          <p:nvPr/>
        </p:nvSpPr>
        <p:spPr bwMode="auto">
          <a:xfrm>
            <a:off x="3048000" y="2057400"/>
            <a:ext cx="1295400" cy="1107996"/>
          </a:xfrm>
          <a:prstGeom prst="rect">
            <a:avLst/>
          </a:prstGeom>
          <a:noFill/>
          <a:ln w="9525">
            <a:noFill/>
            <a:miter lim="800000"/>
            <a:headEnd/>
            <a:tailEnd/>
          </a:ln>
          <a:effectLst/>
        </p:spPr>
        <p:txBody>
          <a:bodyPr wrap="square">
            <a:spAutoFit/>
          </a:bodyPr>
          <a:lstStyle/>
          <a:p>
            <a:pPr algn="ctr"/>
            <a:r>
              <a:rPr lang="en-US" altLang="vi-VN" sz="2200"/>
              <a:t>Không có thông tin chính xác</a:t>
            </a:r>
          </a:p>
        </p:txBody>
      </p:sp>
      <p:sp>
        <p:nvSpPr>
          <p:cNvPr id="23615" name="Text Box 63"/>
          <p:cNvSpPr txBox="1">
            <a:spLocks noChangeArrowheads="1"/>
          </p:cNvSpPr>
          <p:nvPr/>
        </p:nvSpPr>
        <p:spPr bwMode="auto">
          <a:xfrm>
            <a:off x="457200" y="381000"/>
            <a:ext cx="2901950" cy="457200"/>
          </a:xfrm>
          <a:prstGeom prst="rect">
            <a:avLst/>
          </a:prstGeom>
          <a:noFill/>
          <a:ln w="9525">
            <a:noFill/>
            <a:miter lim="800000"/>
            <a:headEnd/>
            <a:tailEnd/>
          </a:ln>
          <a:effectLst/>
        </p:spPr>
        <p:txBody>
          <a:bodyPr wrap="none">
            <a:spAutoFit/>
          </a:bodyPr>
          <a:lstStyle/>
          <a:p>
            <a:pPr marL="342900" indent="-342900">
              <a:buClr>
                <a:schemeClr val="tx1"/>
              </a:buClr>
              <a:buFontTx/>
              <a:buAutoNum type="arabicPeriod"/>
            </a:pPr>
            <a:r>
              <a:rPr lang="en-US" altLang="vi-VN" sz="2400" b="1" u="sng">
                <a:solidFill>
                  <a:schemeClr val="tx2"/>
                </a:solidFill>
              </a:rPr>
              <a:t>Phân tích ngữ liệu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615">
                                            <p:txEl>
                                              <p:pRg st="0" end="0"/>
                                            </p:txEl>
                                          </p:spTgt>
                                        </p:tgtEl>
                                        <p:attrNameLst>
                                          <p:attrName>style.visibility</p:attrName>
                                        </p:attrNameLst>
                                      </p:cBhvr>
                                      <p:to>
                                        <p:strVal val="visible"/>
                                      </p:to>
                                    </p:set>
                                    <p:animEffect transition="in" filter="blinds(horizontal)">
                                      <p:cBhvr>
                                        <p:cTn id="12" dur="500"/>
                                        <p:tgtEl>
                                          <p:spTgt spid="236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610"/>
                                        </p:tgtEl>
                                        <p:attrNameLst>
                                          <p:attrName>style.visibility</p:attrName>
                                        </p:attrNameLst>
                                      </p:cBhvr>
                                      <p:to>
                                        <p:strVal val="visible"/>
                                      </p:to>
                                    </p:set>
                                    <p:animEffect transition="in" filter="blinds(horizontal)">
                                      <p:cBhvr>
                                        <p:cTn id="17" dur="500"/>
                                        <p:tgtEl>
                                          <p:spTgt spid="236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84">
                                            <p:txEl>
                                              <p:pRg st="0" end="0"/>
                                            </p:txEl>
                                          </p:spTgt>
                                        </p:tgtEl>
                                        <p:attrNameLst>
                                          <p:attrName>style.visibility</p:attrName>
                                        </p:attrNameLst>
                                      </p:cBhvr>
                                      <p:to>
                                        <p:strVal val="visible"/>
                                      </p:to>
                                    </p:set>
                                    <p:animEffect transition="in" filter="blinds(horizontal)">
                                      <p:cBhvr>
                                        <p:cTn id="22" dur="500"/>
                                        <p:tgtEl>
                                          <p:spTgt spid="2358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98">
                                            <p:txEl>
                                              <p:pRg st="0" end="0"/>
                                            </p:txEl>
                                          </p:spTgt>
                                        </p:tgtEl>
                                        <p:attrNameLst>
                                          <p:attrName>style.visibility</p:attrName>
                                        </p:attrNameLst>
                                      </p:cBhvr>
                                      <p:to>
                                        <p:strVal val="visible"/>
                                      </p:to>
                                    </p:set>
                                    <p:animEffect transition="in" filter="blinds(horizontal)">
                                      <p:cBhvr>
                                        <p:cTn id="27" dur="500"/>
                                        <p:tgtEl>
                                          <p:spTgt spid="235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602">
                                            <p:txEl>
                                              <p:pRg st="0" end="0"/>
                                            </p:txEl>
                                          </p:spTgt>
                                        </p:tgtEl>
                                        <p:attrNameLst>
                                          <p:attrName>style.visibility</p:attrName>
                                        </p:attrNameLst>
                                      </p:cBhvr>
                                      <p:to>
                                        <p:strVal val="visible"/>
                                      </p:to>
                                    </p:set>
                                    <p:animEffect transition="in" filter="blinds(horizontal)">
                                      <p:cBhvr>
                                        <p:cTn id="32" dur="500"/>
                                        <p:tgtEl>
                                          <p:spTgt spid="2360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586">
                                            <p:txEl>
                                              <p:pRg st="0" end="0"/>
                                            </p:txEl>
                                          </p:spTgt>
                                        </p:tgtEl>
                                        <p:attrNameLst>
                                          <p:attrName>style.visibility</p:attrName>
                                        </p:attrNameLst>
                                      </p:cBhvr>
                                      <p:to>
                                        <p:strVal val="visible"/>
                                      </p:to>
                                    </p:set>
                                    <p:animEffect transition="in" filter="blinds(horizontal)">
                                      <p:cBhvr>
                                        <p:cTn id="37" dur="500"/>
                                        <p:tgtEl>
                                          <p:spTgt spid="2358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3590">
                                            <p:txEl>
                                              <p:pRg st="0" end="0"/>
                                            </p:txEl>
                                          </p:spTgt>
                                        </p:tgtEl>
                                        <p:attrNameLst>
                                          <p:attrName>style.visibility</p:attrName>
                                        </p:attrNameLst>
                                      </p:cBhvr>
                                      <p:to>
                                        <p:strVal val="visible"/>
                                      </p:to>
                                    </p:set>
                                    <p:animEffect transition="in" filter="blinds(horizontal)">
                                      <p:cBhvr>
                                        <p:cTn id="42" dur="500"/>
                                        <p:tgtEl>
                                          <p:spTgt spid="23590">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3590">
                                            <p:txEl>
                                              <p:pRg st="1" end="1"/>
                                            </p:txEl>
                                          </p:spTgt>
                                        </p:tgtEl>
                                        <p:attrNameLst>
                                          <p:attrName>style.visibility</p:attrName>
                                        </p:attrNameLst>
                                      </p:cBhvr>
                                      <p:to>
                                        <p:strVal val="visible"/>
                                      </p:to>
                                    </p:set>
                                    <p:animEffect transition="in" filter="blinds(horizontal)">
                                      <p:cBhvr>
                                        <p:cTn id="47" dur="500"/>
                                        <p:tgtEl>
                                          <p:spTgt spid="23590">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3590">
                                            <p:txEl>
                                              <p:pRg st="2" end="2"/>
                                            </p:txEl>
                                          </p:spTgt>
                                        </p:tgtEl>
                                        <p:attrNameLst>
                                          <p:attrName>style.visibility</p:attrName>
                                        </p:attrNameLst>
                                      </p:cBhvr>
                                      <p:to>
                                        <p:strVal val="visible"/>
                                      </p:to>
                                    </p:set>
                                    <p:animEffect transition="in" filter="blinds(horizontal)">
                                      <p:cBhvr>
                                        <p:cTn id="52" dur="500"/>
                                        <p:tgtEl>
                                          <p:spTgt spid="23590">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3590">
                                            <p:txEl>
                                              <p:pRg st="3" end="3"/>
                                            </p:txEl>
                                          </p:spTgt>
                                        </p:tgtEl>
                                        <p:attrNameLst>
                                          <p:attrName>style.visibility</p:attrName>
                                        </p:attrNameLst>
                                      </p:cBhvr>
                                      <p:to>
                                        <p:strVal val="visible"/>
                                      </p:to>
                                    </p:set>
                                    <p:animEffect transition="in" filter="blinds(horizontal)">
                                      <p:cBhvr>
                                        <p:cTn id="57" dur="500"/>
                                        <p:tgtEl>
                                          <p:spTgt spid="23590">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3590">
                                            <p:txEl>
                                              <p:pRg st="4" end="4"/>
                                            </p:txEl>
                                          </p:spTgt>
                                        </p:tgtEl>
                                        <p:attrNameLst>
                                          <p:attrName>style.visibility</p:attrName>
                                        </p:attrNameLst>
                                      </p:cBhvr>
                                      <p:to>
                                        <p:strVal val="visible"/>
                                      </p:to>
                                    </p:set>
                                    <p:animEffect transition="in" filter="blinds(horizontal)">
                                      <p:cBhvr>
                                        <p:cTn id="62" dur="500"/>
                                        <p:tgtEl>
                                          <p:spTgt spid="235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0" y="228600"/>
            <a:ext cx="9144000" cy="6629400"/>
          </a:xfrm>
        </p:spPr>
        <p:txBody>
          <a:bodyPr/>
          <a:lstStyle/>
          <a:p>
            <a:pPr algn="just" eaLnBrk="1" hangingPunct="1">
              <a:buFont typeface="Wingdings" pitchFamily="2" charset="2"/>
              <a:buNone/>
              <a:defRPr/>
            </a:pPr>
            <a:r>
              <a:rPr lang="en-US" altLang="vi-VN" b="1" smtClean="0"/>
              <a:t>Trích “</a:t>
            </a:r>
            <a:r>
              <a:rPr lang="en-US" altLang="vi-VN" b="1" i="1" smtClean="0"/>
              <a:t>Hai đứa trẻ</a:t>
            </a:r>
            <a:r>
              <a:rPr lang="en-US" altLang="vi-VN" b="1" smtClean="0"/>
              <a:t>” – Thạch Lam:</a:t>
            </a:r>
          </a:p>
          <a:p>
            <a:pPr lvl="1" algn="just" eaLnBrk="1" hangingPunct="1">
              <a:buFont typeface="Wingdings" pitchFamily="2" charset="2"/>
              <a:buNone/>
              <a:defRPr/>
            </a:pPr>
            <a:r>
              <a:rPr lang="en-US" altLang="vi-VN" sz="2400" smtClean="0"/>
              <a:t>          “ </a:t>
            </a:r>
            <a:r>
              <a:rPr lang="en-US" altLang="vi-VN" sz="2400" i="1" smtClean="0"/>
              <a:t>Đêm tối đối với Liên quen lắm, chị không sợ nó nữa. Tối hết cả, con đường thăm thẳm ra sông, con đường qua chợ về nhà, các ngõ vào làng lại càng sẫm đen hơn nữa. Giờ chỉ còn ngọn đèn con của chị Tí, và cái bếp lửa của bác Siêu chiếu sáng một vùng đất cát; trong cửa hàng, ngọn đèn của Liên, ngọn đèn vặn nhỏ, thưa thớt từng hột sáng lọt qua phên nứa. Tất cả phố xá trong huyện bây giờ đều thu nhỏ lại nơi hàng nước của chị Tí. Thêm được một gia đình các xẩm ngồi trên manh chiếu, cái thau sắt trắng để trước mặt, nhưng bác vẫn chưa hát vì chưa có khách nghe.</a:t>
            </a:r>
          </a:p>
          <a:p>
            <a:pPr lvl="1" algn="just" eaLnBrk="1" hangingPunct="1">
              <a:buFont typeface="Wingdings" pitchFamily="2" charset="2"/>
              <a:buNone/>
              <a:defRPr/>
            </a:pPr>
            <a:r>
              <a:rPr lang="en-US" altLang="vi-VN" sz="2400" i="1" smtClean="0"/>
              <a:t>           Chị Tí phe phẩy cành chuối khô đuổi ruồi bò trên mấy thức hàng, chậm rãi nói:</a:t>
            </a:r>
          </a:p>
          <a:p>
            <a:pPr lvl="1" algn="just" eaLnBrk="1" hangingPunct="1">
              <a:buFont typeface="Wingdings" pitchFamily="2" charset="2"/>
              <a:buNone/>
              <a:defRPr/>
            </a:pPr>
            <a:r>
              <a:rPr lang="en-US" altLang="vi-VN" sz="2400" i="1" smtClean="0"/>
              <a:t>             - </a:t>
            </a:r>
            <a:r>
              <a:rPr lang="en-US" altLang="vi-VN" sz="2400" b="1" i="1" smtClean="0">
                <a:solidFill>
                  <a:schemeClr val="tx2"/>
                </a:solidFill>
                <a:effectLst>
                  <a:outerShdw blurRad="38100" dist="38100" dir="2700000" algn="tl">
                    <a:srgbClr val="000000"/>
                  </a:outerShdw>
                </a:effectLst>
              </a:rPr>
              <a:t>Giờ muộn thế này mà họ chưa ra nhỉ?</a:t>
            </a:r>
          </a:p>
          <a:p>
            <a:pPr lvl="1" algn="just" eaLnBrk="1" hangingPunct="1">
              <a:buFont typeface="Wingdings" pitchFamily="2" charset="2"/>
              <a:buNone/>
              <a:defRPr/>
            </a:pPr>
            <a:r>
              <a:rPr lang="en-US" altLang="vi-VN" sz="2400" i="1" smtClean="0"/>
              <a:t>            Chị muốn nói mấy chú lính trong huyện, mấy người nhà của cụ thừa, cụ lục là những khách hàng quen của chị.”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anim calcmode="lin" valueType="num">
                                      <p:cBhvr additive="base">
                                        <p:cTn id="7" dur="30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3379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4" name="Group 30"/>
          <p:cNvGraphicFramePr>
            <a:graphicFrameLocks noGrp="1"/>
          </p:cNvGraphicFramePr>
          <p:nvPr>
            <p:ph type="tbl" idx="1"/>
          </p:nvPr>
        </p:nvGraphicFramePr>
        <p:xfrm>
          <a:off x="152400" y="838200"/>
          <a:ext cx="8839200" cy="6019801"/>
        </p:xfrm>
        <a:graphic>
          <a:graphicData uri="http://schemas.openxmlformats.org/drawingml/2006/table">
            <a:tbl>
              <a:tblPr/>
              <a:tblGrid>
                <a:gridCol w="2743200"/>
                <a:gridCol w="1524000"/>
                <a:gridCol w="4572000"/>
              </a:tblGrid>
              <a:tr h="595313">
                <a:tc gridSpan="3">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r>
              <a:tr h="527050">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7438">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2pPr>
                      <a:lvl3pPr>
                        <a:spcBef>
                          <a:spcPct val="20000"/>
                        </a:spcBef>
                        <a:buClr>
                          <a:schemeClr val="fo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3pPr>
                      <a:lvl4pPr>
                        <a:spcBef>
                          <a:spcPct val="20000"/>
                        </a:spcBef>
                        <a:buClr>
                          <a:schemeClr val="tx1"/>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4pPr>
                      <a:lvl5pPr>
                        <a:spcBef>
                          <a:spcPct val="20000"/>
                        </a:spcBef>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sz="2400">
                          <a:solidFill>
                            <a:schemeClr val="tx1"/>
                          </a:solidFill>
                          <a:effectLst>
                            <a:outerShdw blurRad="38100" dist="38100" dir="2700000" algn="tl">
                              <a:srgbClr val="FFFFFF"/>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vi-VN" altLang="vi-VN" sz="2400" b="0"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2" name="Text Box 19"/>
          <p:cNvSpPr txBox="1">
            <a:spLocks noChangeArrowheads="1"/>
          </p:cNvSpPr>
          <p:nvPr/>
        </p:nvSpPr>
        <p:spPr bwMode="auto">
          <a:xfrm>
            <a:off x="1676400" y="914400"/>
            <a:ext cx="5340350" cy="457200"/>
          </a:xfrm>
          <a:prstGeom prst="rect">
            <a:avLst/>
          </a:prstGeom>
          <a:noFill/>
          <a:ln w="9525">
            <a:noFill/>
            <a:miter lim="800000"/>
            <a:headEnd/>
            <a:tailEnd/>
          </a:ln>
          <a:effectLst/>
        </p:spPr>
        <p:txBody>
          <a:bodyPr wrap="none">
            <a:spAutoFit/>
          </a:bodyPr>
          <a:lstStyle/>
          <a:p>
            <a:r>
              <a:rPr lang="en-US" altLang="vi-VN" sz="2400" b="1" i="1"/>
              <a:t>“</a:t>
            </a:r>
            <a:r>
              <a:rPr lang="en-US" altLang="vi-VN" sz="2400" b="1" i="1">
                <a:solidFill>
                  <a:schemeClr val="tx2"/>
                </a:solidFill>
              </a:rPr>
              <a:t>Giờ muộn thế này mà họ chưa ra nhỉ?”</a:t>
            </a:r>
          </a:p>
        </p:txBody>
      </p:sp>
      <p:sp>
        <p:nvSpPr>
          <p:cNvPr id="6163" name="Text Box 20"/>
          <p:cNvSpPr txBox="1">
            <a:spLocks noChangeArrowheads="1"/>
          </p:cNvSpPr>
          <p:nvPr/>
        </p:nvSpPr>
        <p:spPr bwMode="auto">
          <a:xfrm>
            <a:off x="228600" y="1371600"/>
            <a:ext cx="2819400" cy="427038"/>
          </a:xfrm>
          <a:prstGeom prst="rect">
            <a:avLst/>
          </a:prstGeom>
          <a:noFill/>
          <a:ln w="9525">
            <a:noFill/>
            <a:miter lim="800000"/>
            <a:headEnd/>
            <a:tailEnd/>
          </a:ln>
          <a:effectLst/>
        </p:spPr>
        <p:txBody>
          <a:bodyPr>
            <a:spAutoFit/>
          </a:bodyPr>
          <a:lstStyle/>
          <a:p>
            <a:r>
              <a:rPr lang="en-US" altLang="vi-VN" sz="2200" b="1"/>
              <a:t>Thông tin liên quan</a:t>
            </a:r>
          </a:p>
        </p:txBody>
      </p:sp>
      <p:sp>
        <p:nvSpPr>
          <p:cNvPr id="26645" name="Text Box 21"/>
          <p:cNvSpPr txBox="1">
            <a:spLocks noChangeArrowheads="1"/>
          </p:cNvSpPr>
          <p:nvPr/>
        </p:nvSpPr>
        <p:spPr bwMode="auto">
          <a:xfrm>
            <a:off x="304800" y="1954212"/>
            <a:ext cx="2667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altLang="vi-VN" sz="2400">
                <a:effectLst>
                  <a:outerShdw blurRad="38100" dist="38100" dir="2700000" algn="tl">
                    <a:srgbClr val="FFFFFF"/>
                  </a:outerShdw>
                </a:effectLst>
              </a:rPr>
              <a:t>- Ai nói? Nói với ai</a:t>
            </a:r>
            <a:r>
              <a:rPr lang="en-US" altLang="vi-VN" sz="2400" smtClean="0">
                <a:effectLst>
                  <a:outerShdw blurRad="38100" dist="38100" dir="2700000" algn="tl">
                    <a:srgbClr val="FFFFFF"/>
                  </a:outerShdw>
                </a:effectLst>
              </a:rPr>
              <a:t>?</a:t>
            </a:r>
            <a:endParaRPr lang="en-US" altLang="vi-VN" sz="2400">
              <a:effectLst>
                <a:outerShdw blurRad="38100" dist="38100" dir="2700000" algn="tl">
                  <a:srgbClr val="FFFFFF"/>
                </a:outerShdw>
              </a:effectLst>
            </a:endParaRPr>
          </a:p>
          <a:p>
            <a:pPr algn="just">
              <a:buFontTx/>
              <a:buChar char="-"/>
              <a:defRPr/>
            </a:pPr>
            <a:r>
              <a:rPr lang="en-US" altLang="vi-VN" sz="2400">
                <a:effectLst>
                  <a:outerShdw blurRad="38100" dist="38100" dir="2700000" algn="tl">
                    <a:srgbClr val="FFFFFF"/>
                  </a:outerShdw>
                </a:effectLst>
              </a:rPr>
              <a:t>Nói ở đâu? Nói lúc nào</a:t>
            </a:r>
            <a:r>
              <a:rPr lang="en-US" altLang="vi-VN" sz="2400" smtClean="0">
                <a:effectLst>
                  <a:outerShdw blurRad="38100" dist="38100" dir="2700000" algn="tl">
                    <a:srgbClr val="FFFFFF"/>
                  </a:outerShdw>
                </a:effectLst>
              </a:rPr>
              <a:t>?</a:t>
            </a:r>
            <a:endParaRPr lang="en-US" altLang="vi-VN" sz="2400" i="1" smtClean="0">
              <a:effectLst>
                <a:outerShdw blurRad="38100" dist="38100" dir="2700000" algn="tl">
                  <a:srgbClr val="FFFFFF"/>
                </a:outerShdw>
              </a:effectLst>
            </a:endParaRPr>
          </a:p>
          <a:p>
            <a:pPr algn="just">
              <a:defRPr/>
            </a:pPr>
            <a:r>
              <a:rPr lang="en-US" altLang="vi-VN" sz="2400" i="1" smtClean="0">
                <a:effectLst>
                  <a:outerShdw blurRad="38100" dist="38100" dir="2700000" algn="tl">
                    <a:srgbClr val="FFFFFF"/>
                  </a:outerShdw>
                </a:effectLst>
              </a:rPr>
              <a:t>- </a:t>
            </a:r>
            <a:r>
              <a:rPr lang="en-US" altLang="vi-VN" sz="2400" i="1">
                <a:effectLst>
                  <a:outerShdw blurRad="38100" dist="38100" dir="2700000" algn="tl">
                    <a:srgbClr val="FFFFFF"/>
                  </a:outerShdw>
                </a:effectLst>
              </a:rPr>
              <a:t>Họ</a:t>
            </a:r>
            <a:r>
              <a:rPr lang="en-US" altLang="vi-VN" sz="2400">
                <a:effectLst>
                  <a:outerShdw blurRad="38100" dist="38100" dir="2700000" algn="tl">
                    <a:srgbClr val="FFFFFF"/>
                  </a:outerShdw>
                </a:effectLst>
              </a:rPr>
              <a:t> chỉ ai?</a:t>
            </a:r>
          </a:p>
          <a:p>
            <a:pPr algn="just">
              <a:defRPr/>
            </a:pPr>
            <a:r>
              <a:rPr lang="en-US" altLang="vi-VN" sz="2400" i="1">
                <a:effectLst>
                  <a:outerShdw blurRad="38100" dist="38100" dir="2700000" algn="tl">
                    <a:srgbClr val="FFFFFF"/>
                  </a:outerShdw>
                </a:effectLst>
              </a:rPr>
              <a:t>- Chưa ra</a:t>
            </a:r>
            <a:r>
              <a:rPr lang="en-US" altLang="vi-VN" sz="2400">
                <a:effectLst>
                  <a:outerShdw blurRad="38100" dist="38100" dir="2700000" algn="tl">
                    <a:srgbClr val="FFFFFF"/>
                  </a:outerShdw>
                </a:effectLst>
              </a:rPr>
              <a:t> là hoạt động </a:t>
            </a:r>
            <a:r>
              <a:rPr lang="en-US" altLang="vi-VN" sz="2400" smtClean="0">
                <a:effectLst>
                  <a:outerShdw blurRad="38100" dist="38100" dir="2700000" algn="tl">
                    <a:srgbClr val="FFFFFF"/>
                  </a:outerShdw>
                </a:effectLst>
              </a:rPr>
              <a:t>hướng </a:t>
            </a:r>
            <a:r>
              <a:rPr lang="en-US" altLang="vi-VN" sz="2400">
                <a:effectLst>
                  <a:outerShdw blurRad="38100" dist="38100" dir="2700000" algn="tl">
                    <a:srgbClr val="FFFFFF"/>
                  </a:outerShdw>
                </a:effectLst>
              </a:rPr>
              <a:t>từ đâu tới đâu?</a:t>
            </a:r>
          </a:p>
          <a:p>
            <a:pPr algn="just">
              <a:buFontTx/>
              <a:buChar char="-"/>
              <a:defRPr/>
            </a:pPr>
            <a:r>
              <a:rPr lang="en-US" altLang="vi-VN" sz="2400" i="1">
                <a:effectLst>
                  <a:outerShdw blurRad="38100" dist="38100" dir="2700000" algn="tl">
                    <a:srgbClr val="FFFFFF"/>
                  </a:outerShdw>
                </a:effectLst>
              </a:rPr>
              <a:t>Giờ muộn thế này</a:t>
            </a:r>
            <a:r>
              <a:rPr lang="en-US" altLang="vi-VN" sz="2400">
                <a:effectLst>
                  <a:outerShdw blurRad="38100" dist="38100" dir="2700000" algn="tl">
                    <a:srgbClr val="FFFFFF"/>
                  </a:outerShdw>
                </a:effectLst>
              </a:rPr>
              <a:t> chỉ thời gian nào</a:t>
            </a:r>
            <a:r>
              <a:rPr lang="en-US" altLang="vi-VN" sz="2400" smtClean="0">
                <a:effectLst>
                  <a:outerShdw blurRad="38100" dist="38100" dir="2700000" algn="tl">
                    <a:srgbClr val="FFFFFF"/>
                  </a:outerShdw>
                </a:effectLst>
              </a:rPr>
              <a:t>?</a:t>
            </a:r>
            <a:endParaRPr lang="en-US" altLang="vi-VN" sz="2400">
              <a:effectLst>
                <a:outerShdw blurRad="38100" dist="38100" dir="2700000" algn="tl">
                  <a:srgbClr val="FFFFFF"/>
                </a:outerShdw>
              </a:effectLst>
            </a:endParaRPr>
          </a:p>
          <a:p>
            <a:pPr algn="just">
              <a:defRPr/>
            </a:pPr>
            <a:endParaRPr lang="en-US" altLang="vi-VN" sz="2400" smtClean="0">
              <a:effectLst>
                <a:outerShdw blurRad="38100" dist="38100" dir="2700000" algn="tl">
                  <a:srgbClr val="FFFFFF"/>
                </a:outerShdw>
              </a:effectLst>
            </a:endParaRPr>
          </a:p>
          <a:p>
            <a:pPr algn="just">
              <a:defRPr/>
            </a:pPr>
            <a:r>
              <a:rPr lang="en-US" altLang="vi-VN" sz="2400" smtClean="0">
                <a:effectLst>
                  <a:outerShdw blurRad="38100" dist="38100" dir="2700000" algn="tl">
                    <a:srgbClr val="FFFFFF"/>
                  </a:outerShdw>
                </a:effectLst>
              </a:rPr>
              <a:t>- </a:t>
            </a:r>
            <a:r>
              <a:rPr lang="en-US" altLang="vi-VN" sz="2400">
                <a:effectLst>
                  <a:outerShdw blurRad="38100" dist="38100" dir="2700000" algn="tl">
                    <a:srgbClr val="FFFFFF"/>
                  </a:outerShdw>
                </a:effectLst>
              </a:rPr>
              <a:t>Nội dung câu nói?</a:t>
            </a:r>
          </a:p>
          <a:p>
            <a:pPr algn="just">
              <a:defRPr/>
            </a:pPr>
            <a:r>
              <a:rPr lang="en-US" altLang="vi-VN" sz="2400">
                <a:effectLst>
                  <a:outerShdw blurRad="38100" dist="38100" dir="2700000" algn="tl">
                    <a:srgbClr val="FFFFFF"/>
                  </a:outerShdw>
                </a:effectLst>
              </a:rPr>
              <a:t>- Hình thức câu nói? </a:t>
            </a:r>
          </a:p>
        </p:txBody>
      </p:sp>
      <p:sp>
        <p:nvSpPr>
          <p:cNvPr id="6165" name="Text Box 22"/>
          <p:cNvSpPr txBox="1">
            <a:spLocks noChangeArrowheads="1"/>
          </p:cNvSpPr>
          <p:nvPr/>
        </p:nvSpPr>
        <p:spPr bwMode="auto">
          <a:xfrm>
            <a:off x="2819400" y="1371600"/>
            <a:ext cx="1612900" cy="427038"/>
          </a:xfrm>
          <a:prstGeom prst="rect">
            <a:avLst/>
          </a:prstGeom>
          <a:noFill/>
          <a:ln w="9525">
            <a:noFill/>
            <a:miter lim="800000"/>
            <a:headEnd/>
            <a:tailEnd/>
          </a:ln>
          <a:effectLst/>
        </p:spPr>
        <p:txBody>
          <a:bodyPr wrap="none">
            <a:spAutoFit/>
          </a:bodyPr>
          <a:lstStyle/>
          <a:p>
            <a:r>
              <a:rPr lang="en-US" altLang="vi-VN" sz="2200" b="1"/>
              <a:t>Câu độc lập</a:t>
            </a:r>
          </a:p>
        </p:txBody>
      </p:sp>
      <p:sp>
        <p:nvSpPr>
          <p:cNvPr id="26647" name="Text Box 23"/>
          <p:cNvSpPr txBox="1">
            <a:spLocks noChangeArrowheads="1"/>
          </p:cNvSpPr>
          <p:nvPr/>
        </p:nvSpPr>
        <p:spPr bwMode="auto">
          <a:xfrm>
            <a:off x="4876800" y="1371600"/>
            <a:ext cx="3336925" cy="427038"/>
          </a:xfrm>
          <a:prstGeom prst="rect">
            <a:avLst/>
          </a:prstGeom>
          <a:noFill/>
          <a:ln w="9525">
            <a:noFill/>
            <a:miter lim="800000"/>
            <a:headEnd/>
            <a:tailEnd/>
          </a:ln>
          <a:effectLst/>
        </p:spPr>
        <p:txBody>
          <a:bodyPr wrap="none">
            <a:spAutoFit/>
          </a:bodyPr>
          <a:lstStyle/>
          <a:p>
            <a:r>
              <a:rPr lang="en-US" altLang="vi-VN" sz="2200" b="1"/>
              <a:t>Câu trích từ “</a:t>
            </a:r>
            <a:r>
              <a:rPr lang="en-US" altLang="vi-VN" sz="2200" b="1" i="1"/>
              <a:t>Hai đứa trẻ</a:t>
            </a:r>
            <a:r>
              <a:rPr lang="en-US" altLang="vi-VN" sz="2200" b="1"/>
              <a:t>”</a:t>
            </a:r>
          </a:p>
        </p:txBody>
      </p:sp>
      <p:sp>
        <p:nvSpPr>
          <p:cNvPr id="6167" name="Text Box 24"/>
          <p:cNvSpPr txBox="1">
            <a:spLocks noChangeArrowheads="1"/>
          </p:cNvSpPr>
          <p:nvPr/>
        </p:nvSpPr>
        <p:spPr bwMode="auto">
          <a:xfrm>
            <a:off x="2971800" y="1981200"/>
            <a:ext cx="1295400" cy="1107996"/>
          </a:xfrm>
          <a:prstGeom prst="rect">
            <a:avLst/>
          </a:prstGeom>
          <a:noFill/>
          <a:ln w="9525">
            <a:noFill/>
            <a:miter lim="800000"/>
            <a:headEnd/>
            <a:tailEnd/>
          </a:ln>
          <a:effectLst/>
        </p:spPr>
        <p:txBody>
          <a:bodyPr wrap="square">
            <a:spAutoFit/>
          </a:bodyPr>
          <a:lstStyle/>
          <a:p>
            <a:pPr algn="ctr"/>
            <a:r>
              <a:rPr lang="en-US" altLang="vi-VN" sz="2200"/>
              <a:t>Không có thông tin chính xác</a:t>
            </a:r>
          </a:p>
        </p:txBody>
      </p:sp>
      <p:sp>
        <p:nvSpPr>
          <p:cNvPr id="26649" name="Text Box 25"/>
          <p:cNvSpPr txBox="1">
            <a:spLocks noChangeArrowheads="1"/>
          </p:cNvSpPr>
          <p:nvPr/>
        </p:nvSpPr>
        <p:spPr bwMode="auto">
          <a:xfrm>
            <a:off x="4419600" y="1905000"/>
            <a:ext cx="47244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defRPr/>
            </a:pPr>
            <a:r>
              <a:rPr lang="en-US" altLang="vi-VN" sz="2000">
                <a:effectLst>
                  <a:outerShdw blurRad="38100" dist="38100" dir="2700000" algn="tl">
                    <a:srgbClr val="FFFFFF"/>
                  </a:outerShdw>
                </a:effectLst>
              </a:rPr>
              <a:t>- Chị Tí – nói với </a:t>
            </a:r>
            <a:r>
              <a:rPr lang="en-US" altLang="vi-VN" sz="2000" smtClean="0">
                <a:effectLst>
                  <a:outerShdw blurRad="38100" dist="38100" dir="2700000" algn="tl">
                    <a:srgbClr val="FFFFFF"/>
                  </a:outerShdw>
                </a:effectLst>
              </a:rPr>
              <a:t>những </a:t>
            </a:r>
            <a:r>
              <a:rPr lang="en-US" altLang="vi-VN" sz="2000">
                <a:effectLst>
                  <a:outerShdw blurRad="38100" dist="38100" dir="2700000" algn="tl">
                    <a:srgbClr val="FFFFFF"/>
                  </a:outerShdw>
                </a:effectLst>
              </a:rPr>
              <a:t>người cùng cảnh nghèo.</a:t>
            </a:r>
          </a:p>
          <a:p>
            <a:pPr algn="just">
              <a:defRPr/>
            </a:pPr>
            <a:r>
              <a:rPr lang="en-US" altLang="vi-VN" sz="2000">
                <a:effectLst>
                  <a:outerShdw blurRad="38100" dist="38100" dir="2700000" algn="tl">
                    <a:srgbClr val="FFFFFF"/>
                  </a:outerShdw>
                </a:effectLst>
              </a:rPr>
              <a:t>- Không gian – thời gian hẹp: tại phố huyện nhỏ, vào buổi </a:t>
            </a:r>
            <a:r>
              <a:rPr lang="en-US" altLang="vi-VN" sz="2000" smtClean="0">
                <a:effectLst>
                  <a:outerShdw blurRad="38100" dist="38100" dir="2700000" algn="tl">
                    <a:srgbClr val="FFFFFF"/>
                  </a:outerShdw>
                </a:effectLst>
              </a:rPr>
              <a:t>tối</a:t>
            </a:r>
            <a:endParaRPr lang="en-US" altLang="vi-VN" sz="2000">
              <a:effectLst>
                <a:outerShdw blurRad="38100" dist="38100" dir="2700000" algn="tl">
                  <a:srgbClr val="FFFFFF"/>
                </a:outerShdw>
              </a:effectLst>
            </a:endParaRPr>
          </a:p>
          <a:p>
            <a:pPr algn="just">
              <a:defRPr/>
            </a:pPr>
            <a:r>
              <a:rPr lang="en-US" altLang="vi-VN" sz="2000">
                <a:effectLst>
                  <a:outerShdw blurRad="38100" dist="38100" dir="2700000" algn="tl">
                    <a:srgbClr val="FFFFFF"/>
                  </a:outerShdw>
                </a:effectLst>
              </a:rPr>
              <a:t>- Không gian – thời gian rộng: xã hội Việt Nam trước Cách </a:t>
            </a:r>
            <a:r>
              <a:rPr lang="en-US" altLang="vi-VN" sz="2000" smtClean="0">
                <a:effectLst>
                  <a:outerShdw blurRad="38100" dist="38100" dir="2700000" algn="tl">
                    <a:srgbClr val="FFFFFF"/>
                  </a:outerShdw>
                </a:effectLst>
              </a:rPr>
              <a:t>mạng tháng Tám.</a:t>
            </a:r>
            <a:endParaRPr lang="en-US" altLang="vi-VN" sz="2000">
              <a:effectLst>
                <a:outerShdw blurRad="38100" dist="38100" dir="2700000" algn="tl">
                  <a:srgbClr val="FFFFFF"/>
                </a:outerShdw>
              </a:effectLst>
            </a:endParaRPr>
          </a:p>
          <a:p>
            <a:pPr algn="just">
              <a:defRPr/>
            </a:pPr>
            <a:r>
              <a:rPr lang="en-US" altLang="vi-VN" sz="2000">
                <a:effectLst>
                  <a:outerShdw blurRad="38100" dist="38100" dir="2700000" algn="tl">
                    <a:srgbClr val="FFFFFF"/>
                  </a:outerShdw>
                </a:effectLst>
              </a:rPr>
              <a:t>- Những người khách quen của chị Tí.</a:t>
            </a:r>
          </a:p>
          <a:p>
            <a:pPr algn="just">
              <a:defRPr/>
            </a:pPr>
            <a:r>
              <a:rPr lang="en-US" altLang="vi-VN" sz="2000">
                <a:effectLst>
                  <a:outerShdw blurRad="38100" dist="38100" dir="2700000" algn="tl">
                    <a:srgbClr val="FFFFFF"/>
                  </a:outerShdw>
                </a:effectLst>
              </a:rPr>
              <a:t>- Đi từ trong huyện ra phố, rẽ vào hàng chị  </a:t>
            </a:r>
            <a:r>
              <a:rPr lang="en-US" altLang="vi-VN" sz="2000" smtClean="0">
                <a:effectLst>
                  <a:outerShdw blurRad="38100" dist="38100" dir="2700000" algn="tl">
                    <a:srgbClr val="FFFFFF"/>
                  </a:outerShdw>
                </a:effectLst>
              </a:rPr>
              <a:t>Tí </a:t>
            </a:r>
            <a:r>
              <a:rPr lang="en-US" altLang="vi-VN" sz="2000">
                <a:effectLst>
                  <a:outerShdw blurRad="38100" dist="38100" dir="2700000" algn="tl">
                    <a:srgbClr val="FFFFFF"/>
                  </a:outerShdw>
                </a:effectLst>
              </a:rPr>
              <a:t>uống nước.</a:t>
            </a:r>
          </a:p>
          <a:p>
            <a:pPr algn="just">
              <a:buFontTx/>
              <a:buChar char="-"/>
              <a:defRPr/>
            </a:pPr>
            <a:r>
              <a:rPr lang="en-US" altLang="vi-VN" sz="2000" smtClean="0">
                <a:effectLst>
                  <a:outerShdw blurRad="38100" dist="38100" dir="2700000" algn="tl">
                    <a:srgbClr val="FFFFFF"/>
                  </a:outerShdw>
                </a:effectLst>
              </a:rPr>
              <a:t>Thời </a:t>
            </a:r>
            <a:r>
              <a:rPr lang="en-US" altLang="vi-VN" sz="2000">
                <a:effectLst>
                  <a:outerShdw blurRad="38100" dist="38100" dir="2700000" algn="tl">
                    <a:srgbClr val="FFFFFF"/>
                  </a:outerShdw>
                </a:effectLst>
              </a:rPr>
              <a:t>điểm những người khách quen </a:t>
            </a:r>
            <a:r>
              <a:rPr lang="en-US" altLang="vi-VN" sz="2000" smtClean="0">
                <a:effectLst>
                  <a:outerShdw blurRad="38100" dist="38100" dir="2700000" algn="tl">
                    <a:srgbClr val="FFFFFF"/>
                  </a:outerShdw>
                </a:effectLst>
              </a:rPr>
              <a:t>thường lui   </a:t>
            </a:r>
            <a:r>
              <a:rPr lang="en-US" altLang="vi-VN" sz="2000">
                <a:effectLst>
                  <a:outerShdw blurRad="38100" dist="38100" dir="2700000" algn="tl">
                    <a:srgbClr val="FFFFFF"/>
                  </a:outerShdw>
                </a:effectLst>
              </a:rPr>
              <a:t>tới quán hàng nước của chị Tí</a:t>
            </a:r>
            <a:r>
              <a:rPr lang="en-US" altLang="vi-VN" sz="2000" smtClean="0">
                <a:effectLst>
                  <a:outerShdw blurRad="38100" dist="38100" dir="2700000" algn="tl">
                    <a:srgbClr val="FFFFFF"/>
                  </a:outerShdw>
                </a:effectLst>
              </a:rPr>
              <a:t>.</a:t>
            </a:r>
          </a:p>
          <a:p>
            <a:pPr algn="just">
              <a:buFontTx/>
              <a:buChar char="-"/>
              <a:defRPr/>
            </a:pPr>
            <a:endParaRPr lang="en-US" altLang="vi-VN" sz="2000">
              <a:effectLst>
                <a:outerShdw blurRad="38100" dist="38100" dir="2700000" algn="tl">
                  <a:srgbClr val="FFFFFF"/>
                </a:outerShdw>
              </a:effectLst>
            </a:endParaRPr>
          </a:p>
          <a:p>
            <a:pPr algn="just">
              <a:defRPr/>
            </a:pPr>
            <a:r>
              <a:rPr lang="en-US" altLang="vi-VN" sz="2000">
                <a:effectLst>
                  <a:outerShdw blurRad="38100" dist="38100" dir="2700000" algn="tl">
                    <a:srgbClr val="FFFFFF"/>
                  </a:outerShdw>
                </a:effectLst>
              </a:rPr>
              <a:t>- Nội dung: hỏi, thực chất thể hiện niềm mong đợi khách hàng của chị chủ quán.</a:t>
            </a:r>
          </a:p>
          <a:p>
            <a:pPr algn="just">
              <a:defRPr/>
            </a:pPr>
            <a:r>
              <a:rPr lang="en-US" altLang="vi-VN" sz="2000">
                <a:effectLst>
                  <a:outerShdw blurRad="38100" dist="38100" dir="2700000" algn="tl">
                    <a:srgbClr val="FFFFFF"/>
                  </a:outerShdw>
                </a:effectLst>
              </a:rPr>
              <a:t>- Hình thức: nói trống không, thân mật.</a:t>
            </a:r>
          </a:p>
        </p:txBody>
      </p:sp>
      <p:sp>
        <p:nvSpPr>
          <p:cNvPr id="26650" name="Line 26"/>
          <p:cNvSpPr>
            <a:spLocks noChangeShapeType="1"/>
          </p:cNvSpPr>
          <p:nvPr/>
        </p:nvSpPr>
        <p:spPr bwMode="auto">
          <a:xfrm>
            <a:off x="231100" y="5410200"/>
            <a:ext cx="8763000" cy="0"/>
          </a:xfrm>
          <a:prstGeom prst="line">
            <a:avLst/>
          </a:prstGeom>
          <a:noFill/>
          <a:ln w="9525">
            <a:solidFill>
              <a:schemeClr val="tx1"/>
            </a:solidFill>
            <a:round/>
            <a:headEnd/>
            <a:tailEnd/>
          </a:ln>
          <a:effectLst/>
        </p:spPr>
        <p:txBody>
          <a:bodyPr/>
          <a:lstStyle/>
          <a:p>
            <a:endParaRPr lang="en-US"/>
          </a:p>
        </p:txBody>
      </p:sp>
      <p:sp>
        <p:nvSpPr>
          <p:cNvPr id="26651" name="Rectangle 27"/>
          <p:cNvSpPr>
            <a:spLocks noGrp="1" noChangeArrowheads="1"/>
          </p:cNvSpPr>
          <p:nvPr>
            <p:ph type="title"/>
          </p:nvPr>
        </p:nvSpPr>
        <p:spPr>
          <a:xfrm>
            <a:off x="457200" y="0"/>
            <a:ext cx="8229600" cy="609600"/>
          </a:xfrm>
        </p:spPr>
        <p:txBody>
          <a:bodyPr/>
          <a:lstStyle/>
          <a:p>
            <a:pPr marL="812800" indent="-812800" eaLnBrk="1" hangingPunct="1">
              <a:buFontTx/>
              <a:buAutoNum type="romanUcPeriod"/>
              <a:defRPr/>
            </a:pPr>
            <a:r>
              <a:rPr lang="en-US" altLang="vi-VN" sz="3200" smtClean="0"/>
              <a:t>Khái niệm</a:t>
            </a:r>
          </a:p>
        </p:txBody>
      </p:sp>
      <p:sp>
        <p:nvSpPr>
          <p:cNvPr id="6171" name="Text Box 29"/>
          <p:cNvSpPr txBox="1">
            <a:spLocks noChangeArrowheads="1"/>
          </p:cNvSpPr>
          <p:nvPr/>
        </p:nvSpPr>
        <p:spPr bwMode="auto">
          <a:xfrm>
            <a:off x="228600" y="381000"/>
            <a:ext cx="2901950" cy="457200"/>
          </a:xfrm>
          <a:prstGeom prst="rect">
            <a:avLst/>
          </a:prstGeom>
          <a:noFill/>
          <a:ln w="9525">
            <a:noFill/>
            <a:miter lim="800000"/>
            <a:headEnd/>
            <a:tailEnd/>
          </a:ln>
          <a:effectLst/>
        </p:spPr>
        <p:txBody>
          <a:bodyPr wrap="none">
            <a:spAutoFit/>
          </a:bodyPr>
          <a:lstStyle/>
          <a:p>
            <a:pPr marL="342900" indent="-342900">
              <a:buClr>
                <a:schemeClr val="tx1"/>
              </a:buClr>
              <a:buFontTx/>
              <a:buAutoNum type="arabicPeriod"/>
            </a:pPr>
            <a:r>
              <a:rPr lang="en-US" altLang="vi-VN" sz="2400" b="1">
                <a:solidFill>
                  <a:schemeClr val="tx2"/>
                </a:solidFill>
              </a:rPr>
              <a:t>Phân tích ngữ liệu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47">
                                            <p:txEl>
                                              <p:pRg st="0" end="0"/>
                                            </p:txEl>
                                          </p:spTgt>
                                        </p:tgtEl>
                                        <p:attrNameLst>
                                          <p:attrName>style.visibility</p:attrName>
                                        </p:attrNameLst>
                                      </p:cBhvr>
                                      <p:to>
                                        <p:strVal val="visible"/>
                                      </p:to>
                                    </p:set>
                                    <p:animEffect transition="in" filter="blinds(horizontal)">
                                      <p:cBhvr>
                                        <p:cTn id="7" dur="500"/>
                                        <p:tgtEl>
                                          <p:spTgt spid="266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49">
                                            <p:txEl>
                                              <p:pRg st="0" end="0"/>
                                            </p:txEl>
                                          </p:spTgt>
                                        </p:tgtEl>
                                        <p:attrNameLst>
                                          <p:attrName>style.visibility</p:attrName>
                                        </p:attrNameLst>
                                      </p:cBhvr>
                                      <p:to>
                                        <p:strVal val="visible"/>
                                      </p:to>
                                    </p:set>
                                    <p:animEffect transition="in" filter="blinds(horizontal)">
                                      <p:cBhvr>
                                        <p:cTn id="12" dur="500"/>
                                        <p:tgtEl>
                                          <p:spTgt spid="2664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49">
                                            <p:txEl>
                                              <p:pRg st="1" end="1"/>
                                            </p:txEl>
                                          </p:spTgt>
                                        </p:tgtEl>
                                        <p:attrNameLst>
                                          <p:attrName>style.visibility</p:attrName>
                                        </p:attrNameLst>
                                      </p:cBhvr>
                                      <p:to>
                                        <p:strVal val="visible"/>
                                      </p:to>
                                    </p:set>
                                    <p:animEffect transition="in" filter="blinds(horizontal)">
                                      <p:cBhvr>
                                        <p:cTn id="17" dur="500"/>
                                        <p:tgtEl>
                                          <p:spTgt spid="2664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649">
                                            <p:txEl>
                                              <p:pRg st="2" end="2"/>
                                            </p:txEl>
                                          </p:spTgt>
                                        </p:tgtEl>
                                        <p:attrNameLst>
                                          <p:attrName>style.visibility</p:attrName>
                                        </p:attrNameLst>
                                      </p:cBhvr>
                                      <p:to>
                                        <p:strVal val="visible"/>
                                      </p:to>
                                    </p:set>
                                    <p:animEffect transition="in" filter="blinds(horizontal)">
                                      <p:cBhvr>
                                        <p:cTn id="22" dur="500"/>
                                        <p:tgtEl>
                                          <p:spTgt spid="2664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649">
                                            <p:txEl>
                                              <p:pRg st="3" end="3"/>
                                            </p:txEl>
                                          </p:spTgt>
                                        </p:tgtEl>
                                        <p:attrNameLst>
                                          <p:attrName>style.visibility</p:attrName>
                                        </p:attrNameLst>
                                      </p:cBhvr>
                                      <p:to>
                                        <p:strVal val="visible"/>
                                      </p:to>
                                    </p:set>
                                    <p:animEffect transition="in" filter="blinds(horizontal)">
                                      <p:cBhvr>
                                        <p:cTn id="27" dur="500"/>
                                        <p:tgtEl>
                                          <p:spTgt spid="2664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6649">
                                            <p:txEl>
                                              <p:pRg st="4" end="4"/>
                                            </p:txEl>
                                          </p:spTgt>
                                        </p:tgtEl>
                                        <p:attrNameLst>
                                          <p:attrName>style.visibility</p:attrName>
                                        </p:attrNameLst>
                                      </p:cBhvr>
                                      <p:to>
                                        <p:strVal val="visible"/>
                                      </p:to>
                                    </p:set>
                                    <p:animEffect transition="in" filter="blinds(horizontal)">
                                      <p:cBhvr>
                                        <p:cTn id="32" dur="500"/>
                                        <p:tgtEl>
                                          <p:spTgt spid="2664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6649">
                                            <p:txEl>
                                              <p:pRg st="5" end="5"/>
                                            </p:txEl>
                                          </p:spTgt>
                                        </p:tgtEl>
                                        <p:attrNameLst>
                                          <p:attrName>style.visibility</p:attrName>
                                        </p:attrNameLst>
                                      </p:cBhvr>
                                      <p:to>
                                        <p:strVal val="visible"/>
                                      </p:to>
                                    </p:set>
                                    <p:animEffect transition="in" filter="blinds(horizontal)">
                                      <p:cBhvr>
                                        <p:cTn id="37" dur="500"/>
                                        <p:tgtEl>
                                          <p:spTgt spid="2664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6645">
                                            <p:txEl>
                                              <p:pRg st="6" end="6"/>
                                            </p:txEl>
                                          </p:spTgt>
                                        </p:tgtEl>
                                        <p:attrNameLst>
                                          <p:attrName>style.visibility</p:attrName>
                                        </p:attrNameLst>
                                      </p:cBhvr>
                                      <p:to>
                                        <p:strVal val="visible"/>
                                      </p:to>
                                    </p:set>
                                    <p:animEffect transition="in" filter="blinds(horizontal)">
                                      <p:cBhvr>
                                        <p:cTn id="42" dur="500"/>
                                        <p:tgtEl>
                                          <p:spTgt spid="2664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6649">
                                            <p:txEl>
                                              <p:pRg st="7" end="7"/>
                                            </p:txEl>
                                          </p:spTgt>
                                        </p:tgtEl>
                                        <p:attrNameLst>
                                          <p:attrName>style.visibility</p:attrName>
                                        </p:attrNameLst>
                                      </p:cBhvr>
                                      <p:to>
                                        <p:strVal val="visible"/>
                                      </p:to>
                                    </p:set>
                                    <p:animEffect transition="in" filter="blinds(horizontal)">
                                      <p:cBhvr>
                                        <p:cTn id="47" dur="500"/>
                                        <p:tgtEl>
                                          <p:spTgt spid="2664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6645">
                                            <p:txEl>
                                              <p:pRg st="7" end="7"/>
                                            </p:txEl>
                                          </p:spTgt>
                                        </p:tgtEl>
                                        <p:attrNameLst>
                                          <p:attrName>style.visibility</p:attrName>
                                        </p:attrNameLst>
                                      </p:cBhvr>
                                      <p:to>
                                        <p:strVal val="visible"/>
                                      </p:to>
                                    </p:set>
                                    <p:animEffect transition="in" filter="blinds(horizontal)">
                                      <p:cBhvr>
                                        <p:cTn id="52" dur="500"/>
                                        <p:tgtEl>
                                          <p:spTgt spid="26645">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6649">
                                            <p:txEl>
                                              <p:pRg st="8" end="8"/>
                                            </p:txEl>
                                          </p:spTgt>
                                        </p:tgtEl>
                                        <p:attrNameLst>
                                          <p:attrName>style.visibility</p:attrName>
                                        </p:attrNameLst>
                                      </p:cBhvr>
                                      <p:to>
                                        <p:strVal val="visible"/>
                                      </p:to>
                                    </p:set>
                                    <p:animEffect transition="in" filter="blinds(horizontal)">
                                      <p:cBhvr>
                                        <p:cTn id="57" dur="500"/>
                                        <p:tgtEl>
                                          <p:spTgt spid="26649">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6650"/>
                                        </p:tgtEl>
                                        <p:attrNameLst>
                                          <p:attrName>style.visibility</p:attrName>
                                        </p:attrNameLst>
                                      </p:cBhvr>
                                      <p:to>
                                        <p:strVal val="visible"/>
                                      </p:to>
                                    </p:set>
                                    <p:animEffect transition="in" filter="blinds(horizontal)">
                                      <p:cBhvr>
                                        <p:cTn id="62" dur="500"/>
                                        <p:tgtEl>
                                          <p:spTgt spid="26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2000" y="1932214"/>
            <a:ext cx="7467600" cy="3276600"/>
          </a:xfrm>
          <a:prstGeom prst="roundRect">
            <a:avLst>
              <a:gd name="adj" fmla="val 12614"/>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smtClean="0">
                <a:solidFill>
                  <a:schemeClr val="tx1"/>
                </a:solidFill>
                <a:latin typeface="Arial" panose="020B0604020202020204" pitchFamily="34" charset="0"/>
                <a:cs typeface="Arial" panose="020B0604020202020204" pitchFamily="34" charset="0"/>
              </a:rPr>
              <a:t>Bối cảnh ngôn ngữ</a:t>
            </a:r>
            <a:endParaRPr lang="en-US" sz="2400" b="1">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11763" y="114834"/>
            <a:ext cx="3207899"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a:t>
            </a:r>
            <a:r>
              <a:rPr lang="en-US" sz="2400" b="1" u="sng" smtClean="0">
                <a:solidFill>
                  <a:srgbClr val="FF0000"/>
                </a:solidFill>
                <a:latin typeface="Arial" panose="020B0604020202020204" pitchFamily="34" charset="0"/>
                <a:cs typeface="Arial" panose="020B0604020202020204" pitchFamily="34" charset="0"/>
              </a:rPr>
              <a:t>. KHÁI NIỆM</a:t>
            </a:r>
          </a:p>
        </p:txBody>
      </p:sp>
      <p:sp>
        <p:nvSpPr>
          <p:cNvPr id="6" name="Rectangle 5"/>
          <p:cNvSpPr/>
          <p:nvPr/>
        </p:nvSpPr>
        <p:spPr>
          <a:xfrm>
            <a:off x="1219200" y="2971800"/>
            <a:ext cx="1905000" cy="1905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Người nói</a:t>
            </a:r>
          </a:p>
          <a:p>
            <a:pPr algn="ctr"/>
            <a:r>
              <a:rPr lang="en-US" sz="2400" b="1" smtClean="0">
                <a:latin typeface="Arial" panose="020B0604020202020204" pitchFamily="34" charset="0"/>
                <a:cs typeface="Arial" panose="020B0604020202020204" pitchFamily="34" charset="0"/>
              </a:rPr>
              <a:t>(người viết)</a:t>
            </a:r>
            <a:endParaRPr lang="en-US" sz="2400" b="1">
              <a:latin typeface="Arial" panose="020B0604020202020204" pitchFamily="34" charset="0"/>
              <a:cs typeface="Arial" panose="020B0604020202020204" pitchFamily="34" charset="0"/>
            </a:endParaRPr>
          </a:p>
        </p:txBody>
      </p:sp>
      <p:sp>
        <p:nvSpPr>
          <p:cNvPr id="7" name="Rectangle 6"/>
          <p:cNvSpPr/>
          <p:nvPr/>
        </p:nvSpPr>
        <p:spPr>
          <a:xfrm>
            <a:off x="5867400" y="2857500"/>
            <a:ext cx="2057400" cy="1905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Người nghe</a:t>
            </a:r>
          </a:p>
          <a:p>
            <a:pPr algn="ctr"/>
            <a:r>
              <a:rPr lang="en-US" sz="2400" b="1" smtClean="0">
                <a:latin typeface="Arial" panose="020B0604020202020204" pitchFamily="34" charset="0"/>
                <a:cs typeface="Arial" panose="020B0604020202020204" pitchFamily="34" charset="0"/>
              </a:rPr>
              <a:t>(người đọc)</a:t>
            </a:r>
            <a:endParaRPr lang="en-US" sz="2400" b="1">
              <a:latin typeface="Arial" panose="020B0604020202020204" pitchFamily="34" charset="0"/>
              <a:cs typeface="Arial" panose="020B0604020202020204" pitchFamily="34" charset="0"/>
            </a:endParaRPr>
          </a:p>
        </p:txBody>
      </p:sp>
      <p:sp>
        <p:nvSpPr>
          <p:cNvPr id="8" name="Right Arrow 7"/>
          <p:cNvSpPr/>
          <p:nvPr/>
        </p:nvSpPr>
        <p:spPr>
          <a:xfrm>
            <a:off x="3810000" y="3390900"/>
            <a:ext cx="1600200" cy="9144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smtClean="0">
                <a:latin typeface="Arial" panose="020B0604020202020204" pitchFamily="34" charset="0"/>
                <a:cs typeface="Arial" panose="020B0604020202020204" pitchFamily="34" charset="0"/>
              </a:rPr>
              <a:t>Lời nói</a:t>
            </a:r>
            <a:endParaRPr lang="en-US" sz="240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81000" y="838201"/>
            <a:ext cx="4648200" cy="685800"/>
          </a:xfrm>
        </p:spPr>
        <p:txBody>
          <a:bodyPr>
            <a:normAutofit/>
          </a:bodyPr>
          <a:lstStyle/>
          <a:p>
            <a:pPr marL="0" indent="0">
              <a:buNone/>
            </a:pPr>
            <a:r>
              <a:rPr lang="en-US" b="1" u="sng" smtClean="0"/>
              <a:t>2. Khái niệm</a:t>
            </a:r>
            <a:endParaRPr lang="vi-VN"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circle(in)">
                                      <p:cBhvr>
                                        <p:cTn id="26" dur="2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3810000" y="3733800"/>
            <a:ext cx="2660373" cy="1346166"/>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r"/>
            <a:r>
              <a:rPr lang="en-US" sz="2000" smtClean="0">
                <a:solidFill>
                  <a:srgbClr val="FF0000"/>
                </a:solidFill>
                <a:latin typeface="Arial" panose="020B0604020202020204" pitchFamily="34" charset="0"/>
                <a:cs typeface="Arial" panose="020B0604020202020204" pitchFamily="34" charset="0"/>
              </a:rPr>
              <a:t>Nhân vật giao tiếp</a:t>
            </a:r>
            <a:endParaRPr lang="en-US" sz="2000">
              <a:solidFill>
                <a:srgbClr val="FF0000"/>
              </a:solidFill>
              <a:latin typeface="Arial" panose="020B0604020202020204" pitchFamily="34" charset="0"/>
              <a:cs typeface="Arial" panose="020B0604020202020204" pitchFamily="34" charset="0"/>
            </a:endParaRPr>
          </a:p>
        </p:txBody>
      </p:sp>
      <p:sp>
        <p:nvSpPr>
          <p:cNvPr id="24" name="Rounded Rectangle 23"/>
          <p:cNvSpPr/>
          <p:nvPr/>
        </p:nvSpPr>
        <p:spPr>
          <a:xfrm>
            <a:off x="4114800" y="1600200"/>
            <a:ext cx="3089238" cy="695267"/>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r"/>
            <a:r>
              <a:rPr lang="en-US" sz="2000" smtClean="0">
                <a:solidFill>
                  <a:srgbClr val="FF0000"/>
                </a:solidFill>
                <a:latin typeface="Arial" panose="020B0604020202020204" pitchFamily="34" charset="0"/>
                <a:cs typeface="Arial" panose="020B0604020202020204" pitchFamily="34" charset="0"/>
              </a:rPr>
              <a:t>Bối cảnh giao tiếp hẹp</a:t>
            </a:r>
            <a:endParaRPr lang="en-US" sz="2000">
              <a:solidFill>
                <a:srgbClr val="FF0000"/>
              </a:solidFill>
              <a:latin typeface="Arial" panose="020B0604020202020204" pitchFamily="34" charset="0"/>
              <a:cs typeface="Arial" panose="020B0604020202020204" pitchFamily="34" charset="0"/>
            </a:endParaRPr>
          </a:p>
        </p:txBody>
      </p:sp>
      <p:sp>
        <p:nvSpPr>
          <p:cNvPr id="25" name="Rounded Rectangle 24"/>
          <p:cNvSpPr/>
          <p:nvPr/>
        </p:nvSpPr>
        <p:spPr>
          <a:xfrm>
            <a:off x="4161476" y="2563804"/>
            <a:ext cx="3229924" cy="875589"/>
          </a:xfrm>
          <a:prstGeom prst="roundRect">
            <a:avLst/>
          </a:prstGeom>
          <a:ln/>
        </p:spPr>
        <p:style>
          <a:lnRef idx="2">
            <a:schemeClr val="accent6"/>
          </a:lnRef>
          <a:fillRef idx="1">
            <a:schemeClr val="lt1"/>
          </a:fillRef>
          <a:effectRef idx="0">
            <a:schemeClr val="accent6"/>
          </a:effectRef>
          <a:fontRef idx="minor">
            <a:schemeClr val="dk1"/>
          </a:fontRef>
        </p:style>
        <p:txBody>
          <a:bodyPr rtlCol="0" anchor="t"/>
          <a:lstStyle/>
          <a:p>
            <a:pPr algn="r"/>
            <a:r>
              <a:rPr lang="en-US" sz="2000" smtClean="0">
                <a:solidFill>
                  <a:srgbClr val="FF0000"/>
                </a:solidFill>
                <a:latin typeface="Arial" panose="020B0604020202020204" pitchFamily="34" charset="0"/>
                <a:cs typeface="Arial" panose="020B0604020202020204" pitchFamily="34" charset="0"/>
              </a:rPr>
              <a:t>Bối cảnh giao tiếp rộng</a:t>
            </a:r>
            <a:endParaRPr lang="en-US" sz="2000">
              <a:solidFill>
                <a:srgbClr val="FF0000"/>
              </a:solidFill>
              <a:latin typeface="Arial" panose="020B0604020202020204" pitchFamily="34" charset="0"/>
              <a:cs typeface="Arial" panose="020B0604020202020204" pitchFamily="34" charset="0"/>
            </a:endParaRPr>
          </a:p>
        </p:txBody>
      </p:sp>
      <p:sp>
        <p:nvSpPr>
          <p:cNvPr id="27" name="Rounded Rectangle 26"/>
          <p:cNvSpPr/>
          <p:nvPr/>
        </p:nvSpPr>
        <p:spPr>
          <a:xfrm>
            <a:off x="2514600" y="5413915"/>
            <a:ext cx="3235198" cy="1145551"/>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pPr algn="r"/>
            <a:r>
              <a:rPr lang="en-US" sz="2000" smtClean="0">
                <a:solidFill>
                  <a:srgbClr val="FF0000"/>
                </a:solidFill>
                <a:latin typeface="Arial" panose="020B0604020202020204" pitchFamily="34" charset="0"/>
                <a:cs typeface="Arial" panose="020B0604020202020204" pitchFamily="34" charset="0"/>
              </a:rPr>
              <a:t>Hiện thực được nói đến</a:t>
            </a:r>
            <a:endParaRPr lang="en-US" sz="2000">
              <a:solidFill>
                <a:srgbClr val="FF0000"/>
              </a:solidFill>
              <a:latin typeface="Arial" panose="020B0604020202020204" pitchFamily="34" charset="0"/>
              <a:cs typeface="Arial" panose="020B0604020202020204" pitchFamily="34" charset="0"/>
            </a:endParaRPr>
          </a:p>
        </p:txBody>
      </p:sp>
      <p:sp>
        <p:nvSpPr>
          <p:cNvPr id="29" name="Rounded Rectangle 28"/>
          <p:cNvSpPr/>
          <p:nvPr/>
        </p:nvSpPr>
        <p:spPr>
          <a:xfrm>
            <a:off x="6771712" y="381000"/>
            <a:ext cx="1608420" cy="891243"/>
          </a:xfrm>
          <a:prstGeom prst="roundRect">
            <a:avLst/>
          </a:prstGeom>
          <a:ln/>
        </p:spPr>
        <p:style>
          <a:lnRef idx="2">
            <a:schemeClr val="accent3"/>
          </a:lnRef>
          <a:fillRef idx="1">
            <a:schemeClr val="lt1"/>
          </a:fillRef>
          <a:effectRef idx="0">
            <a:schemeClr val="accent3"/>
          </a:effectRef>
          <a:fontRef idx="minor">
            <a:schemeClr val="dk1"/>
          </a:fontRef>
        </p:style>
        <p:txBody>
          <a:bodyPr rtlCol="0" anchor="t"/>
          <a:lstStyle/>
          <a:p>
            <a:pPr algn="r"/>
            <a:r>
              <a:rPr lang="en-US" sz="2000" smtClean="0">
                <a:solidFill>
                  <a:srgbClr val="FF0000"/>
                </a:solidFill>
                <a:latin typeface="Arial" panose="020B0604020202020204" pitchFamily="34" charset="0"/>
                <a:cs typeface="Arial" panose="020B0604020202020204" pitchFamily="34" charset="0"/>
              </a:rPr>
              <a:t>Văn cảnh</a:t>
            </a:r>
            <a:endParaRPr lang="en-US" sz="2000">
              <a:solidFill>
                <a:srgbClr val="FF0000"/>
              </a:solidFill>
              <a:latin typeface="Arial" panose="020B0604020202020204" pitchFamily="34" charset="0"/>
              <a:cs typeface="Arial" panose="020B0604020202020204" pitchFamily="34" charset="0"/>
            </a:endParaRPr>
          </a:p>
        </p:txBody>
      </p:sp>
      <p:sp>
        <p:nvSpPr>
          <p:cNvPr id="18" name="Oval 17"/>
          <p:cNvSpPr/>
          <p:nvPr/>
        </p:nvSpPr>
        <p:spPr>
          <a:xfrm>
            <a:off x="0" y="2591843"/>
            <a:ext cx="2370582" cy="2322539"/>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smtClean="0">
                <a:solidFill>
                  <a:schemeClr val="tx1"/>
                </a:solidFill>
                <a:latin typeface="Arial" panose="020B0604020202020204" pitchFamily="34" charset="0"/>
                <a:cs typeface="Arial" panose="020B0604020202020204" pitchFamily="34" charset="0"/>
              </a:rPr>
              <a:t>“</a:t>
            </a:r>
            <a:r>
              <a:rPr lang="en-US" sz="2400" b="1" smtClean="0">
                <a:solidFill>
                  <a:schemeClr val="tx2">
                    <a:lumMod val="50000"/>
                  </a:schemeClr>
                </a:solidFill>
                <a:latin typeface="Arial" panose="020B0604020202020204" pitchFamily="34" charset="0"/>
                <a:cs typeface="Arial" panose="020B0604020202020204" pitchFamily="34" charset="0"/>
              </a:rPr>
              <a:t>Giờ muộn thế này mà họ chưa ra nhỉ?”</a:t>
            </a:r>
          </a:p>
        </p:txBody>
      </p:sp>
      <p:sp>
        <p:nvSpPr>
          <p:cNvPr id="8" name="Rectangle 7"/>
          <p:cNvSpPr/>
          <p:nvPr/>
        </p:nvSpPr>
        <p:spPr>
          <a:xfrm>
            <a:off x="2819400" y="4168672"/>
            <a:ext cx="28956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a:latin typeface="Arial" panose="020B0604020202020204" pitchFamily="34" charset="0"/>
                <a:cs typeface="Arial" panose="020B0604020202020204" pitchFamily="34" charset="0"/>
              </a:rPr>
              <a:t>Người nói</a:t>
            </a:r>
            <a:r>
              <a:rPr lang="en-US">
                <a:latin typeface="Arial" panose="020B0604020202020204" pitchFamily="34" charset="0"/>
                <a:cs typeface="Arial" panose="020B0604020202020204" pitchFamily="34" charset="0"/>
              </a:rPr>
              <a:t>: chị Tý</a:t>
            </a:r>
          </a:p>
        </p:txBody>
      </p:sp>
      <p:sp>
        <p:nvSpPr>
          <p:cNvPr id="10" name="Rectangle 9"/>
          <p:cNvSpPr/>
          <p:nvPr/>
        </p:nvSpPr>
        <p:spPr>
          <a:xfrm>
            <a:off x="2819400" y="4625872"/>
            <a:ext cx="28956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a:latin typeface="Arial" panose="020B0604020202020204" pitchFamily="34" charset="0"/>
                <a:cs typeface="Arial" panose="020B0604020202020204" pitchFamily="34" charset="0"/>
              </a:rPr>
              <a:t>Người nghe</a:t>
            </a:r>
            <a:r>
              <a:rPr lang="en-US">
                <a:latin typeface="Arial" panose="020B0604020202020204" pitchFamily="34" charset="0"/>
                <a:cs typeface="Arial" panose="020B0604020202020204" pitchFamily="34" charset="0"/>
              </a:rPr>
              <a:t>: chị em Liên, bác xẩm, bác Siêu, v.v..</a:t>
            </a:r>
          </a:p>
        </p:txBody>
      </p:sp>
      <p:sp>
        <p:nvSpPr>
          <p:cNvPr id="14" name="Rectangle 13"/>
          <p:cNvSpPr/>
          <p:nvPr/>
        </p:nvSpPr>
        <p:spPr>
          <a:xfrm>
            <a:off x="2931177" y="2020548"/>
            <a:ext cx="3625198"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mtClean="0">
                <a:latin typeface="Arial" panose="020B0604020202020204" pitchFamily="34" charset="0"/>
                <a:cs typeface="Arial" panose="020B0604020202020204" pitchFamily="34" charset="0"/>
              </a:rPr>
              <a:t>buổi </a:t>
            </a:r>
            <a:r>
              <a:rPr lang="en-US">
                <a:latin typeface="Arial" panose="020B0604020202020204" pitchFamily="34" charset="0"/>
                <a:cs typeface="Arial" panose="020B0604020202020204" pitchFamily="34" charset="0"/>
              </a:rPr>
              <a:t>tối nơi phố huyện nhỏ</a:t>
            </a:r>
          </a:p>
        </p:txBody>
      </p:sp>
      <p:sp>
        <p:nvSpPr>
          <p:cNvPr id="19" name="Rectangle 18"/>
          <p:cNvSpPr/>
          <p:nvPr/>
        </p:nvSpPr>
        <p:spPr>
          <a:xfrm>
            <a:off x="2999329" y="2985299"/>
            <a:ext cx="2479676"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mtClean="0">
                <a:latin typeface="Arial" panose="020B0604020202020204" pitchFamily="34" charset="0"/>
                <a:cs typeface="Arial" panose="020B0604020202020204" pitchFamily="34" charset="0"/>
              </a:rPr>
              <a:t>xã </a:t>
            </a:r>
            <a:r>
              <a:rPr lang="en-US">
                <a:latin typeface="Arial" panose="020B0604020202020204" pitchFamily="34" charset="0"/>
                <a:cs typeface="Arial" panose="020B0604020202020204" pitchFamily="34" charset="0"/>
              </a:rPr>
              <a:t>hội Việt Nam trước cách mạng tháng Tám</a:t>
            </a:r>
          </a:p>
        </p:txBody>
      </p:sp>
      <p:sp>
        <p:nvSpPr>
          <p:cNvPr id="26" name="Rectangle 25"/>
          <p:cNvSpPr/>
          <p:nvPr/>
        </p:nvSpPr>
        <p:spPr>
          <a:xfrm>
            <a:off x="643253" y="5825268"/>
            <a:ext cx="4223803"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atin typeface="Arial" panose="020B0604020202020204" pitchFamily="34" charset="0"/>
                <a:cs typeface="Arial" panose="020B0604020202020204" pitchFamily="34" charset="0"/>
              </a:rPr>
              <a:t>“</a:t>
            </a:r>
            <a:r>
              <a:rPr lang="en-US" i="1">
                <a:latin typeface="Arial" panose="020B0604020202020204" pitchFamily="34" charset="0"/>
                <a:cs typeface="Arial" panose="020B0604020202020204" pitchFamily="34" charset="0"/>
              </a:rPr>
              <a:t>họ</a:t>
            </a:r>
            <a:r>
              <a:rPr lang="en-US">
                <a:latin typeface="Arial" panose="020B0604020202020204" pitchFamily="34" charset="0"/>
                <a:cs typeface="Arial" panose="020B0604020202020204" pitchFamily="34" charset="0"/>
              </a:rPr>
              <a:t>” là </a:t>
            </a:r>
            <a:r>
              <a:rPr lang="en-US" smtClean="0">
                <a:latin typeface="Arial" panose="020B0604020202020204" pitchFamily="34" charset="0"/>
                <a:cs typeface="Arial" panose="020B0604020202020204" pitchFamily="34" charset="0"/>
              </a:rPr>
              <a:t>những người hay uống nước quán chị Tí</a:t>
            </a:r>
            <a:endParaRPr lang="en-US">
              <a:latin typeface="Arial" panose="020B0604020202020204" pitchFamily="34" charset="0"/>
              <a:cs typeface="Arial" panose="020B0604020202020204" pitchFamily="34" charset="0"/>
            </a:endParaRPr>
          </a:p>
        </p:txBody>
      </p:sp>
      <p:sp>
        <p:nvSpPr>
          <p:cNvPr id="28" name="Rectangle 27"/>
          <p:cNvSpPr/>
          <p:nvPr/>
        </p:nvSpPr>
        <p:spPr>
          <a:xfrm>
            <a:off x="4267200" y="838201"/>
            <a:ext cx="3611081"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a:latin typeface="Arial" panose="020B0604020202020204" pitchFamily="34" charset="0"/>
                <a:cs typeface="Arial" panose="020B0604020202020204" pitchFamily="34" charset="0"/>
              </a:rPr>
              <a:t>Những từ ngữ, câu </a:t>
            </a:r>
            <a:r>
              <a:rPr lang="en-US" smtClean="0">
                <a:latin typeface="Arial" panose="020B0604020202020204" pitchFamily="34" charset="0"/>
                <a:cs typeface="Arial" panose="020B0604020202020204" pitchFamily="34" charset="0"/>
              </a:rPr>
              <a:t>văn v.v.. </a:t>
            </a:r>
            <a:r>
              <a:rPr lang="en-US">
                <a:latin typeface="Arial" panose="020B0604020202020204" pitchFamily="34" charset="0"/>
                <a:cs typeface="Arial" panose="020B0604020202020204" pitchFamily="34" charset="0"/>
              </a:rPr>
              <a:t>đi trước và đi sau câu nói của chị Tí</a:t>
            </a:r>
          </a:p>
        </p:txBody>
      </p:sp>
      <p:sp>
        <p:nvSpPr>
          <p:cNvPr id="30" name="Oval 29"/>
          <p:cNvSpPr/>
          <p:nvPr/>
        </p:nvSpPr>
        <p:spPr>
          <a:xfrm>
            <a:off x="6553200" y="5067266"/>
            <a:ext cx="2286000" cy="1693663"/>
          </a:xfrm>
          <a:prstGeom prst="ellipse">
            <a:avLst/>
          </a:prstGeom>
          <a:ln w="38100">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smtClean="0">
                <a:solidFill>
                  <a:srgbClr val="FF0000"/>
                </a:solidFill>
                <a:latin typeface="Arial" panose="020B0604020202020204" pitchFamily="34" charset="0"/>
                <a:cs typeface="Arial" panose="020B0604020202020204" pitchFamily="34" charset="0"/>
              </a:rPr>
              <a:t>Các nhân tố của ngữ cảnh</a:t>
            </a:r>
            <a:endParaRPr lang="en-US" sz="2400" b="1">
              <a:solidFill>
                <a:srgbClr val="FF0000"/>
              </a:solidFill>
              <a:latin typeface="Arial" panose="020B0604020202020204" pitchFamily="34" charset="0"/>
              <a:cs typeface="Arial" panose="020B0604020202020204" pitchFamily="34" charset="0"/>
            </a:endParaRPr>
          </a:p>
        </p:txBody>
      </p:sp>
      <p:cxnSp>
        <p:nvCxnSpPr>
          <p:cNvPr id="32" name="Elbow Connector 31"/>
          <p:cNvCxnSpPr>
            <a:stCxn id="18" idx="1"/>
            <a:endCxn id="28" idx="1"/>
          </p:cNvCxnSpPr>
          <p:nvPr/>
        </p:nvCxnSpPr>
        <p:spPr>
          <a:xfrm rot="5400000" flipH="1" flipV="1">
            <a:off x="1421880" y="86651"/>
            <a:ext cx="1770604" cy="3920036"/>
          </a:xfrm>
          <a:prstGeom prst="bentConnector2">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8" idx="3"/>
            <a:endCxn id="26" idx="1"/>
          </p:cNvCxnSpPr>
          <p:nvPr/>
        </p:nvCxnSpPr>
        <p:spPr>
          <a:xfrm rot="16200000" flipH="1">
            <a:off x="-291882" y="5213299"/>
            <a:ext cx="1574180" cy="296089"/>
          </a:xfrm>
          <a:prstGeom prst="bentConnector2">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9" idx="3"/>
            <a:endCxn id="30" idx="6"/>
          </p:cNvCxnSpPr>
          <p:nvPr/>
        </p:nvCxnSpPr>
        <p:spPr>
          <a:xfrm>
            <a:off x="8380132" y="826622"/>
            <a:ext cx="459068" cy="5087476"/>
          </a:xfrm>
          <a:prstGeom prst="bentConnector3">
            <a:avLst>
              <a:gd name="adj1" fmla="val 149797"/>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24" idx="3"/>
            <a:endCxn id="30" idx="7"/>
          </p:cNvCxnSpPr>
          <p:nvPr/>
        </p:nvCxnSpPr>
        <p:spPr>
          <a:xfrm>
            <a:off x="7204038" y="1947834"/>
            <a:ext cx="1300385" cy="3367463"/>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25" idx="3"/>
            <a:endCxn id="30" idx="0"/>
          </p:cNvCxnSpPr>
          <p:nvPr/>
        </p:nvCxnSpPr>
        <p:spPr>
          <a:xfrm>
            <a:off x="7391400" y="3001599"/>
            <a:ext cx="304800" cy="2065667"/>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23" idx="3"/>
            <a:endCxn id="30" idx="1"/>
          </p:cNvCxnSpPr>
          <p:nvPr/>
        </p:nvCxnSpPr>
        <p:spPr>
          <a:xfrm>
            <a:off x="6470373" y="4406883"/>
            <a:ext cx="417604" cy="908414"/>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11763" y="114834"/>
            <a:ext cx="54270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II. CÁC NHÂN TỐ CỦA NGỮ CẢNH</a:t>
            </a:r>
          </a:p>
        </p:txBody>
      </p:sp>
      <p:cxnSp>
        <p:nvCxnSpPr>
          <p:cNvPr id="35" name="Straight Arrow Connector 34"/>
          <p:cNvCxnSpPr>
            <a:stCxn id="18" idx="5"/>
            <a:endCxn id="10" idx="1"/>
          </p:cNvCxnSpPr>
          <p:nvPr/>
        </p:nvCxnSpPr>
        <p:spPr>
          <a:xfrm rot="16200000" flipH="1">
            <a:off x="2234017" y="4363655"/>
            <a:ext cx="374784" cy="795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8" idx="5"/>
            <a:endCxn id="8" idx="1"/>
          </p:cNvCxnSpPr>
          <p:nvPr/>
        </p:nvCxnSpPr>
        <p:spPr>
          <a:xfrm rot="5400000" flipH="1" flipV="1">
            <a:off x="2310951" y="4065805"/>
            <a:ext cx="220916" cy="795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8" idx="7"/>
            <a:endCxn id="19" idx="1"/>
          </p:cNvCxnSpPr>
          <p:nvPr/>
        </p:nvCxnSpPr>
        <p:spPr>
          <a:xfrm rot="16200000" flipH="1">
            <a:off x="2323126" y="2632263"/>
            <a:ext cx="376494" cy="975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7"/>
            <a:endCxn id="14" idx="1"/>
          </p:cNvCxnSpPr>
          <p:nvPr/>
        </p:nvCxnSpPr>
        <p:spPr>
          <a:xfrm rot="5400000" flipH="1" flipV="1">
            <a:off x="2113919" y="2114714"/>
            <a:ext cx="726757" cy="907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791200" y="5867400"/>
            <a:ext cx="776990" cy="1729"/>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2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2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2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heel(1)">
                                      <p:cBhvr>
                                        <p:cTn id="57" dur="2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20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20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heel(1)">
                                      <p:cBhvr>
                                        <p:cTn id="72" dur="2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up)">
                                      <p:cBhvr>
                                        <p:cTn id="77" dur="20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up)">
                                      <p:cBhvr>
                                        <p:cTn id="82" dur="20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wipe(up)">
                                      <p:cBhvr>
                                        <p:cTn id="87" dur="20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20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heel(1)">
                                      <p:cBhvr>
                                        <p:cTn id="97" dur="20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P spid="29" grpId="0" animBg="1"/>
      <p:bldP spid="18" grpId="0" animBg="1"/>
      <p:bldP spid="8" grpId="0" animBg="1"/>
      <p:bldP spid="10" grpId="0" animBg="1"/>
      <p:bldP spid="14" grpId="0" animBg="1"/>
      <p:bldP spid="19" grpId="0" animBg="1"/>
      <p:bldP spid="26" grpId="0" animBg="1"/>
      <p:bldP spid="28"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49516" y="4343400"/>
            <a:ext cx="2057400" cy="2057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2400" b="1">
                <a:latin typeface="Arial" panose="020B0604020202020204" pitchFamily="34" charset="0"/>
                <a:cs typeface="Arial" panose="020B0604020202020204" pitchFamily="34" charset="0"/>
              </a:rPr>
              <a:t>Các nhân tố của ngữ cảnh</a:t>
            </a:r>
          </a:p>
        </p:txBody>
      </p:sp>
      <p:sp>
        <p:nvSpPr>
          <p:cNvPr id="3" name="Rounded Rectangle 2"/>
          <p:cNvSpPr/>
          <p:nvPr/>
        </p:nvSpPr>
        <p:spPr>
          <a:xfrm>
            <a:off x="1506416" y="3505200"/>
            <a:ext cx="1295400" cy="838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n-US" sz="2000">
                <a:latin typeface="Arial" panose="020B0604020202020204" pitchFamily="34" charset="0"/>
                <a:cs typeface="Arial" panose="020B0604020202020204" pitchFamily="34" charset="0"/>
              </a:rPr>
              <a:t>Nhân vật giao tiếp</a:t>
            </a:r>
          </a:p>
        </p:txBody>
      </p:sp>
      <p:sp>
        <p:nvSpPr>
          <p:cNvPr id="7" name="Rounded Rectangle 6"/>
          <p:cNvSpPr/>
          <p:nvPr/>
        </p:nvSpPr>
        <p:spPr>
          <a:xfrm>
            <a:off x="3487616" y="2743200"/>
            <a:ext cx="1981200" cy="838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2000">
                <a:latin typeface="Arial" panose="020B0604020202020204" pitchFamily="34" charset="0"/>
                <a:cs typeface="Arial" panose="020B0604020202020204" pitchFamily="34" charset="0"/>
              </a:rPr>
              <a:t>Bối cảnh ngoài ngôn ngữ</a:t>
            </a:r>
          </a:p>
        </p:txBody>
      </p:sp>
      <p:sp>
        <p:nvSpPr>
          <p:cNvPr id="8" name="Rounded Rectangle 7"/>
          <p:cNvSpPr/>
          <p:nvPr/>
        </p:nvSpPr>
        <p:spPr>
          <a:xfrm>
            <a:off x="6078416" y="3505200"/>
            <a:ext cx="1295400" cy="838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n-US" sz="2000" b="1">
                <a:latin typeface="Arial" panose="020B0604020202020204" pitchFamily="34" charset="0"/>
                <a:cs typeface="Arial" panose="020B0604020202020204" pitchFamily="34" charset="0"/>
              </a:rPr>
              <a:t>Văn cảnh</a:t>
            </a:r>
          </a:p>
        </p:txBody>
      </p:sp>
      <p:sp>
        <p:nvSpPr>
          <p:cNvPr id="9" name="Rectangle 8"/>
          <p:cNvSpPr/>
          <p:nvPr/>
        </p:nvSpPr>
        <p:spPr>
          <a:xfrm>
            <a:off x="59459" y="1447800"/>
            <a:ext cx="2708564"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smtClean="0">
                <a:solidFill>
                  <a:srgbClr val="7030A0"/>
                </a:solidFill>
                <a:latin typeface="Arial" panose="020B0604020202020204" pitchFamily="34" charset="0"/>
                <a:cs typeface="Arial" panose="020B0604020202020204" pitchFamily="34" charset="0"/>
              </a:rPr>
              <a:t>Bối cảnh giao tiếp hẹp</a:t>
            </a:r>
            <a:endParaRPr lang="en-US" sz="200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6172200" y="1447800"/>
            <a:ext cx="28956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smtClean="0">
                <a:solidFill>
                  <a:srgbClr val="7030A0"/>
                </a:solidFill>
                <a:latin typeface="Arial" panose="020B0604020202020204" pitchFamily="34" charset="0"/>
                <a:cs typeface="Arial" panose="020B0604020202020204" pitchFamily="34" charset="0"/>
              </a:rPr>
              <a:t>Hiện thực được nói đến</a:t>
            </a:r>
            <a:endParaRPr lang="en-US" sz="2000">
              <a:solidFill>
                <a:srgbClr val="7030A0"/>
              </a:solidFill>
              <a:latin typeface="Arial" panose="020B0604020202020204" pitchFamily="34" charset="0"/>
              <a:cs typeface="Arial" panose="020B0604020202020204" pitchFamily="34" charset="0"/>
            </a:endParaRPr>
          </a:p>
        </p:txBody>
      </p:sp>
      <p:sp>
        <p:nvSpPr>
          <p:cNvPr id="11" name="Rectangle 10"/>
          <p:cNvSpPr/>
          <p:nvPr/>
        </p:nvSpPr>
        <p:spPr>
          <a:xfrm>
            <a:off x="3080062" y="1447800"/>
            <a:ext cx="2796308"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smtClean="0">
                <a:solidFill>
                  <a:srgbClr val="7030A0"/>
                </a:solidFill>
                <a:latin typeface="Arial" panose="020B0604020202020204" pitchFamily="34" charset="0"/>
                <a:cs typeface="Arial" panose="020B0604020202020204" pitchFamily="34" charset="0"/>
              </a:rPr>
              <a:t>Bối cảnh giao tiếp rộng</a:t>
            </a:r>
            <a:endParaRPr lang="en-US" sz="2000">
              <a:solidFill>
                <a:srgbClr val="7030A0"/>
              </a:solidFill>
              <a:latin typeface="Arial" panose="020B0604020202020204" pitchFamily="34" charset="0"/>
              <a:cs typeface="Arial" panose="020B0604020202020204" pitchFamily="34" charset="0"/>
            </a:endParaRPr>
          </a:p>
        </p:txBody>
      </p:sp>
      <p:cxnSp>
        <p:nvCxnSpPr>
          <p:cNvPr id="13" name="Straight Arrow Connector 12"/>
          <p:cNvCxnSpPr>
            <a:stCxn id="2" idx="1"/>
            <a:endCxn id="3" idx="3"/>
          </p:cNvCxnSpPr>
          <p:nvPr/>
        </p:nvCxnSpPr>
        <p:spPr>
          <a:xfrm flipH="1" flipV="1">
            <a:off x="2801816" y="3924300"/>
            <a:ext cx="948999" cy="720399"/>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0"/>
            <a:endCxn id="7" idx="2"/>
          </p:cNvCxnSpPr>
          <p:nvPr/>
        </p:nvCxnSpPr>
        <p:spPr>
          <a:xfrm flipV="1">
            <a:off x="4478216" y="3581400"/>
            <a:ext cx="0" cy="7620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7"/>
            <a:endCxn id="8" idx="1"/>
          </p:cNvCxnSpPr>
          <p:nvPr/>
        </p:nvCxnSpPr>
        <p:spPr>
          <a:xfrm flipV="1">
            <a:off x="5205617" y="3924300"/>
            <a:ext cx="872799" cy="720399"/>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1"/>
            <a:endCxn id="9" idx="2"/>
          </p:cNvCxnSpPr>
          <p:nvPr/>
        </p:nvCxnSpPr>
        <p:spPr>
          <a:xfrm flipH="1" flipV="1">
            <a:off x="1413741" y="1905000"/>
            <a:ext cx="2073875" cy="12573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a:endCxn id="11" idx="2"/>
          </p:cNvCxnSpPr>
          <p:nvPr/>
        </p:nvCxnSpPr>
        <p:spPr>
          <a:xfrm flipV="1">
            <a:off x="4478216" y="1905000"/>
            <a:ext cx="0" cy="8382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3"/>
            <a:endCxn id="10" idx="2"/>
          </p:cNvCxnSpPr>
          <p:nvPr/>
        </p:nvCxnSpPr>
        <p:spPr>
          <a:xfrm flipV="1">
            <a:off x="5468816" y="1905000"/>
            <a:ext cx="2151184" cy="1257300"/>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11763" y="114834"/>
            <a:ext cx="5427037" cy="875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FF0000"/>
                </a:solidFill>
                <a:latin typeface="Arial" panose="020B0604020202020204" pitchFamily="34" charset="0"/>
                <a:cs typeface="Arial" panose="020B0604020202020204" pitchFamily="34" charset="0"/>
              </a:rPr>
              <a:t>II. CÁC NHÂN TỐ CỦA NGỮ CẢNH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2000"/>
                                        <p:tgtEl>
                                          <p:spTgt spid="15"/>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2000"/>
                                        <p:tgtEl>
                                          <p:spTgt spid="2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2000"/>
                                        <p:tgtEl>
                                          <p:spTgt spid="31"/>
                                        </p:tgtEl>
                                      </p:cBhvr>
                                    </p:animEffect>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2000"/>
                                        <p:tgtEl>
                                          <p:spTgt spid="34"/>
                                        </p:tgtEl>
                                      </p:cBhvr>
                                    </p:animEffect>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2000"/>
                                        <p:tgtEl>
                                          <p:spTgt spid="18"/>
                                        </p:tgtEl>
                                      </p:cBhvr>
                                    </p:animEffect>
                                  </p:childTnLst>
                                </p:cTn>
                              </p:par>
                            </p:childTnLst>
                          </p:cTn>
                        </p:par>
                        <p:par>
                          <p:cTn id="58" fill="hold">
                            <p:stCondLst>
                              <p:cond delay="2000"/>
                            </p:stCondLst>
                            <p:childTnLst>
                              <p:par>
                                <p:cTn id="59" presetID="21" presetClass="entr" presetSubtype="1"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heel(1)">
                                      <p:cBhvr>
                                        <p:cTn id="61" dur="2000"/>
                                        <p:tgtEl>
                                          <p:spTgt spid="8"/>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1963</Words>
  <Application>Microsoft Office PowerPoint</Application>
  <PresentationFormat>On-screen Show (4:3)</PresentationFormat>
  <Paragraphs>159</Paragraphs>
  <Slides>20</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Packager Shell Object</vt:lpstr>
      <vt:lpstr>PowerPoint Presentation</vt:lpstr>
      <vt:lpstr>KHỞI ĐỘNG</vt:lpstr>
      <vt:lpstr>Tiết 37, 38: Tiếng Việt   Ngữ cảnh</vt:lpstr>
      <vt:lpstr>Khái niệm</vt:lpstr>
      <vt:lpstr>PowerPoint Presentation</vt:lpstr>
      <vt:lpstr>Khái niệm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câu chuyện “TREO BIỂN”</vt:lpstr>
      <vt:lpstr>PowerPoint Presentation</vt:lpstr>
      <vt:lpstr>PowerPoint Presentation</vt:lpstr>
      <vt:lpstr>V. Tìm tòi, mở rộng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Ngữ cảnh</dc:title>
  <dc:creator>Thuy Tho</dc:creator>
  <cp:lastModifiedBy>A</cp:lastModifiedBy>
  <cp:revision>437</cp:revision>
  <dcterms:created xsi:type="dcterms:W3CDTF">2017-05-20T05:48:12Z</dcterms:created>
  <dcterms:modified xsi:type="dcterms:W3CDTF">2018-10-23T00:20:51Z</dcterms:modified>
</cp:coreProperties>
</file>