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01" r:id="rId2"/>
    <p:sldId id="257" r:id="rId3"/>
    <p:sldId id="284" r:id="rId4"/>
    <p:sldId id="326" r:id="rId5"/>
    <p:sldId id="285" r:id="rId6"/>
    <p:sldId id="270" r:id="rId7"/>
    <p:sldId id="286" r:id="rId8"/>
    <p:sldId id="307" r:id="rId9"/>
    <p:sldId id="320" r:id="rId10"/>
    <p:sldId id="321" r:id="rId11"/>
    <p:sldId id="322" r:id="rId12"/>
    <p:sldId id="324" r:id="rId13"/>
    <p:sldId id="289" r:id="rId14"/>
    <p:sldId id="297" r:id="rId15"/>
    <p:sldId id="277" r:id="rId16"/>
    <p:sldId id="314" r:id="rId17"/>
    <p:sldId id="327" r:id="rId18"/>
    <p:sldId id="328" r:id="rId19"/>
    <p:sldId id="298" r:id="rId20"/>
    <p:sldId id="294" r:id="rId21"/>
    <p:sldId id="329" r:id="rId22"/>
    <p:sldId id="330" r:id="rId23"/>
    <p:sldId id="269" r:id="rId24"/>
    <p:sldId id="295" r:id="rId25"/>
    <p:sldId id="317" r:id="rId2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6296"/>
  </p:normalViewPr>
  <p:slideViewPr>
    <p:cSldViewPr snapToGrid="0" snapToObjects="1">
      <p:cViewPr varScale="1">
        <p:scale>
          <a:sx n="71" d="100"/>
          <a:sy n="71" d="100"/>
        </p:scale>
        <p:origin x="4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24C8C-DDD8-4255-9C31-1136218F8F6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47397-6384-44EE-A694-5C2CB09E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5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58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2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36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A025F-4A42-FE48-B7B2-D5FBC143A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BFAD-4F29-F94C-9D8A-33DE84098633}" type="datetimeFigureOut">
              <a:t>7/26/2022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59E23-09A3-C844-8CD6-BFEB8E957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DAE2F-0754-4F4F-B969-EB3B6F0BB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D39D-5E4B-5941-A936-433FC1C6FE25}" type="slidenum"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399B83-00F1-524F-BDF6-BAB5619A0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22386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FDE0FC-811C-6B4D-A402-4A4EC1420D9C}"/>
              </a:ext>
            </a:extLst>
          </p:cNvPr>
          <p:cNvGrpSpPr/>
          <p:nvPr userDrawn="1"/>
        </p:nvGrpSpPr>
        <p:grpSpPr>
          <a:xfrm>
            <a:off x="5693239" y="6314169"/>
            <a:ext cx="805521" cy="529389"/>
            <a:chOff x="5778584" y="6325677"/>
            <a:chExt cx="805521" cy="529389"/>
          </a:xfrm>
        </p:grpSpPr>
        <p:pic>
          <p:nvPicPr>
            <p:cNvPr id="10" name="Picture 9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128DB713-A925-E940-9C1F-35CFB2B255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6650" y="6325677"/>
              <a:ext cx="529389" cy="52938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8ADE026-D255-0E46-A4EC-CE36DFF08E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7190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9B62DC2-97D1-B64B-869E-DEBA545BEC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78584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1DF492A-81AD-5D4A-A943-32E917C1B56B}"/>
              </a:ext>
            </a:extLst>
          </p:cNvPr>
          <p:cNvSpPr txBox="1"/>
          <p:nvPr userDrawn="1"/>
        </p:nvSpPr>
        <p:spPr>
          <a:xfrm>
            <a:off x="24732" y="6510902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 Anh 10 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7DD529-7747-654A-B7AB-AFCA57F988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436751-F2B7-3544-9527-8B13899DC1B3}"/>
              </a:ext>
            </a:extLst>
          </p:cNvPr>
          <p:cNvSpPr txBox="1"/>
          <p:nvPr userDrawn="1"/>
        </p:nvSpPr>
        <p:spPr>
          <a:xfrm>
            <a:off x="82240" y="-48141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Unit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120749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8.wav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0.wdp"/><Relationship Id="rId18" Type="http://schemas.openxmlformats.org/officeDocument/2006/relationships/audio" Target="../media/audio11.wav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image" Target="../media/image30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34.png"/><Relationship Id="rId19" Type="http://schemas.openxmlformats.org/officeDocument/2006/relationships/image" Target="../media/image24.jpeg"/><Relationship Id="rId4" Type="http://schemas.openxmlformats.org/officeDocument/2006/relationships/image" Target="../media/image31.png"/><Relationship Id="rId9" Type="http://schemas.microsoft.com/office/2007/relationships/hdphoto" Target="../media/hdphoto8.wdp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9&amp;idSubject=1&amp;idSeries=117&amp;idTheme=979&amp;IdLevel=1&amp;idThemeServer=59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audio" Target="../media/audio10.wav"/><Relationship Id="rId4" Type="http://schemas.openxmlformats.org/officeDocument/2006/relationships/audio" Target="../media/audio4.wav"/><Relationship Id="rId9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32"/>
            <a:ext cx="12192000" cy="6861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07577" y="2626285"/>
            <a:ext cx="68449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2: ENTERTAINMENT &amp; LEISURE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Lesson 1.1 – Vocabulary &amp; Reading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Page 12</a:t>
            </a:r>
            <a:endParaRPr lang="en-US" sz="3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4CCD6-1AE7-4ECC-AC2E-5E30019060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751" y="457946"/>
            <a:ext cx="10566205" cy="455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81B8B8-1032-4630-BB0D-8CBE30644783}"/>
              </a:ext>
            </a:extLst>
          </p:cNvPr>
          <p:cNvSpPr txBox="1"/>
          <p:nvPr/>
        </p:nvSpPr>
        <p:spPr>
          <a:xfrm>
            <a:off x="4143321" y="5185"/>
            <a:ext cx="3603394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Extra Practice, WB page 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57B36A-BF2D-42FF-9236-8D3039D31F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227" y="932400"/>
            <a:ext cx="11761190" cy="5404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BE5EAD-7B07-4C1C-8EA0-954A71DCDE63}"/>
              </a:ext>
            </a:extLst>
          </p:cNvPr>
          <p:cNvSpPr txBox="1"/>
          <p:nvPr/>
        </p:nvSpPr>
        <p:spPr>
          <a:xfrm>
            <a:off x="6768790" y="1602505"/>
            <a:ext cx="500689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	do karate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4DADA-702B-4ED0-9130-7E9D4F9A2C7D}"/>
              </a:ext>
            </a:extLst>
          </p:cNvPr>
          <p:cNvSpPr txBox="1"/>
          <p:nvPr/>
        </p:nvSpPr>
        <p:spPr>
          <a:xfrm>
            <a:off x="5917645" y="4795564"/>
            <a:ext cx="60281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	play role-playing games</a:t>
            </a:r>
            <a:endParaRPr lang="en-US" sz="28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80EC2-EC43-4805-B326-64C3DA7CB004}"/>
              </a:ext>
            </a:extLst>
          </p:cNvPr>
          <p:cNvSpPr txBox="1"/>
          <p:nvPr/>
        </p:nvSpPr>
        <p:spPr>
          <a:xfrm>
            <a:off x="5832316" y="2226540"/>
            <a:ext cx="1168800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	do crossword puzzles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EFCC9C-AB22-4317-BCFC-F399827AB4E5}"/>
              </a:ext>
            </a:extLst>
          </p:cNvPr>
          <p:cNvSpPr txBox="1"/>
          <p:nvPr/>
        </p:nvSpPr>
        <p:spPr>
          <a:xfrm>
            <a:off x="6729984" y="2900990"/>
            <a:ext cx="116884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	go canoeing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30BADA-5460-45AD-9AB7-F1371BD26385}"/>
              </a:ext>
            </a:extLst>
          </p:cNvPr>
          <p:cNvSpPr txBox="1"/>
          <p:nvPr/>
        </p:nvSpPr>
        <p:spPr>
          <a:xfrm>
            <a:off x="6271065" y="3500319"/>
            <a:ext cx="116884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	go for a bike ride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04363-112C-4ECC-8B06-4AAE2F742658}"/>
              </a:ext>
            </a:extLst>
          </p:cNvPr>
          <p:cNvSpPr txBox="1"/>
          <p:nvPr/>
        </p:nvSpPr>
        <p:spPr>
          <a:xfrm>
            <a:off x="6711147" y="4135597"/>
            <a:ext cx="116884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	go running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AFE637-EF59-4123-A516-75D1E384B594}"/>
              </a:ext>
            </a:extLst>
          </p:cNvPr>
          <p:cNvSpPr txBox="1"/>
          <p:nvPr/>
        </p:nvSpPr>
        <p:spPr>
          <a:xfrm>
            <a:off x="5481286" y="5461185"/>
            <a:ext cx="1344372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	hang out with friends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 ka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 cross word puzz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 canoe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 for a bike r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 run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lay role-playing g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ng out with frie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FCB80-BCD6-4B4C-9DA5-000D214D9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37" y="359851"/>
            <a:ext cx="6958870" cy="540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B10B4-76D4-4628-90CA-64F531447429}"/>
              </a:ext>
            </a:extLst>
          </p:cNvPr>
          <p:cNvSpPr txBox="1"/>
          <p:nvPr/>
        </p:nvSpPr>
        <p:spPr>
          <a:xfrm>
            <a:off x="4143321" y="5185"/>
            <a:ext cx="3603394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Extra Practice, WB page 8.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E8148-E68B-42E1-8F60-23E60C82BD4E}"/>
              </a:ext>
            </a:extLst>
          </p:cNvPr>
          <p:cNvSpPr txBox="1"/>
          <p:nvPr/>
        </p:nvSpPr>
        <p:spPr>
          <a:xfrm>
            <a:off x="111514" y="785852"/>
            <a:ext cx="12080485" cy="5791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600" b="0" i="0" spc="-100" dirty="0">
                <a:solidFill>
                  <a:srgbClr val="0070C0"/>
                </a:solidFill>
                <a:effectLst/>
              </a:rPr>
              <a:t>1. My brother started doing ____________ last week. He likes the music and the fast movements.</a:t>
            </a:r>
            <a:br>
              <a:rPr lang="en-US" sz="2600" b="0" i="0" spc="-100" dirty="0">
                <a:solidFill>
                  <a:srgbClr val="0070C0"/>
                </a:solidFill>
                <a:effectLst/>
              </a:rPr>
            </a:br>
            <a:r>
              <a:rPr lang="en-US" sz="2600" b="0" i="0" spc="-100" dirty="0">
                <a:solidFill>
                  <a:srgbClr val="0070C0"/>
                </a:solidFill>
                <a:effectLst/>
              </a:rPr>
              <a:t>2. I used to hang out _____________ every weekend when we lived near a park. We had picnics and chatted for hours.</a:t>
            </a:r>
            <a:br>
              <a:rPr lang="en-US" sz="2600" b="0" i="0" spc="-100" dirty="0">
                <a:solidFill>
                  <a:srgbClr val="0070C0"/>
                </a:solidFill>
                <a:effectLst/>
              </a:rPr>
            </a:br>
            <a:r>
              <a:rPr lang="en-US" sz="2600" b="0" i="0" spc="-100" dirty="0">
                <a:solidFill>
                  <a:srgbClr val="0070C0"/>
                </a:solidFill>
                <a:effectLst/>
              </a:rPr>
              <a:t>3. Katie started doing ____________ when she was eight. Doing martial arts helps her become stronger and more confident.</a:t>
            </a:r>
            <a:br>
              <a:rPr lang="en-US" sz="2600" b="0" i="0" spc="-100" dirty="0">
                <a:solidFill>
                  <a:srgbClr val="0070C0"/>
                </a:solidFill>
                <a:effectLst/>
              </a:rPr>
            </a:br>
            <a:r>
              <a:rPr lang="en-US" sz="2600" b="0" i="0" spc="-100" dirty="0">
                <a:solidFill>
                  <a:srgbClr val="0070C0"/>
                </a:solidFill>
                <a:effectLst/>
              </a:rPr>
              <a:t>4. The first thing my dad does when he gets the newspaper is solving the ____________.</a:t>
            </a:r>
            <a:br>
              <a:rPr lang="en-US" sz="2600" b="0" i="0" spc="-100" dirty="0">
                <a:solidFill>
                  <a:srgbClr val="0070C0"/>
                </a:solidFill>
                <a:effectLst/>
              </a:rPr>
            </a:br>
            <a:r>
              <a:rPr lang="en-US" sz="2600" b="0" i="0" spc="-100" dirty="0">
                <a:solidFill>
                  <a:srgbClr val="0070C0"/>
                </a:solidFill>
                <a:effectLst/>
              </a:rPr>
              <a:t>5. _____________________ can be difficult for new players. You have to use your imagination, and it isn't easy to come up with a good story right away.</a:t>
            </a:r>
            <a:br>
              <a:rPr lang="en-US" sz="2600" b="0" i="0" spc="-100" dirty="0">
                <a:solidFill>
                  <a:srgbClr val="0070C0"/>
                </a:solidFill>
                <a:effectLst/>
              </a:rPr>
            </a:br>
            <a:r>
              <a:rPr lang="en-US" sz="2600" b="0" i="0" spc="-100" dirty="0">
                <a:solidFill>
                  <a:srgbClr val="0070C0"/>
                </a:solidFill>
                <a:effectLst/>
              </a:rPr>
              <a:t>6. My mom and I sometimes go ____________ on the weekends at a lake. The water is beautiful.</a:t>
            </a:r>
            <a:br>
              <a:rPr lang="en-US" sz="2600" b="0" i="0" spc="-100" dirty="0">
                <a:solidFill>
                  <a:srgbClr val="0070C0"/>
                </a:solidFill>
                <a:effectLst/>
              </a:rPr>
            </a:br>
            <a:r>
              <a:rPr lang="en-US" sz="2600" b="0" i="0" spc="-100" dirty="0">
                <a:solidFill>
                  <a:srgbClr val="0070C0"/>
                </a:solidFill>
                <a:effectLst/>
              </a:rPr>
              <a:t>7. My soccer coach wants me to go ____________ every day. He says it will make my legs and heart stronger.</a:t>
            </a:r>
            <a:br>
              <a:rPr lang="en-US" sz="2600" b="0" i="0" spc="-100" dirty="0">
                <a:solidFill>
                  <a:srgbClr val="0070C0"/>
                </a:solidFill>
                <a:effectLst/>
              </a:rPr>
            </a:br>
            <a:r>
              <a:rPr lang="en-US" sz="2600" b="0" i="0" spc="-100" dirty="0">
                <a:solidFill>
                  <a:srgbClr val="0070C0"/>
                </a:solidFill>
                <a:effectLst/>
              </a:rPr>
              <a:t>8. I like to go ______________ on the weekends. My dad bought me a new bike, so I can ride it to school, too.</a:t>
            </a:r>
            <a:r>
              <a:rPr lang="en-US" sz="2600" spc="-1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CF8AE8-6A34-4D1B-9C09-AE8AC51291F9}"/>
              </a:ext>
            </a:extLst>
          </p:cNvPr>
          <p:cNvSpPr txBox="1"/>
          <p:nvPr/>
        </p:nvSpPr>
        <p:spPr>
          <a:xfrm>
            <a:off x="3791422" y="749761"/>
            <a:ext cx="174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aerobics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B44084-F8EC-444C-B017-F723051253E4}"/>
              </a:ext>
            </a:extLst>
          </p:cNvPr>
          <p:cNvSpPr txBox="1"/>
          <p:nvPr/>
        </p:nvSpPr>
        <p:spPr>
          <a:xfrm>
            <a:off x="2669833" y="1169285"/>
            <a:ext cx="213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with friends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12482-5533-4397-B82D-764F3D8F9168}"/>
              </a:ext>
            </a:extLst>
          </p:cNvPr>
          <p:cNvSpPr txBox="1"/>
          <p:nvPr/>
        </p:nvSpPr>
        <p:spPr>
          <a:xfrm>
            <a:off x="3101342" y="2052860"/>
            <a:ext cx="178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karate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1ECA83-85D8-4F43-B9C0-A8FA5F947C8D}"/>
              </a:ext>
            </a:extLst>
          </p:cNvPr>
          <p:cNvSpPr txBox="1"/>
          <p:nvPr/>
        </p:nvSpPr>
        <p:spPr>
          <a:xfrm>
            <a:off x="8967894" y="2915887"/>
            <a:ext cx="3224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crossword puzzles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2809E8-E584-4850-BF3E-01C319D6A049}"/>
              </a:ext>
            </a:extLst>
          </p:cNvPr>
          <p:cNvSpPr txBox="1"/>
          <p:nvPr/>
        </p:nvSpPr>
        <p:spPr>
          <a:xfrm>
            <a:off x="378692" y="3337132"/>
            <a:ext cx="3453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Role-playing games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76646-0E0D-4773-942E-0BB36900E50B}"/>
              </a:ext>
            </a:extLst>
          </p:cNvPr>
          <p:cNvSpPr txBox="1"/>
          <p:nvPr/>
        </p:nvSpPr>
        <p:spPr>
          <a:xfrm>
            <a:off x="4240058" y="4208721"/>
            <a:ext cx="174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canoeing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E26106-88A5-4D34-8E51-AF42099E1BD8}"/>
              </a:ext>
            </a:extLst>
          </p:cNvPr>
          <p:cNvSpPr txBox="1"/>
          <p:nvPr/>
        </p:nvSpPr>
        <p:spPr>
          <a:xfrm>
            <a:off x="4669857" y="4669345"/>
            <a:ext cx="172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running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B8FBFC-5C8F-4538-AC5D-D1591A801017}"/>
              </a:ext>
            </a:extLst>
          </p:cNvPr>
          <p:cNvSpPr txBox="1"/>
          <p:nvPr/>
        </p:nvSpPr>
        <p:spPr>
          <a:xfrm>
            <a:off x="1638986" y="5532366"/>
            <a:ext cx="2467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for a bike ride</a:t>
            </a:r>
          </a:p>
        </p:txBody>
      </p:sp>
      <p:pic>
        <p:nvPicPr>
          <p:cNvPr id="16" name="Picture 15" descr="checkanswer4">
            <a:hlinkClick r:id="" action="ppaction://noaction" highlightClick="1">
              <a:snd r:embed="rId3" name="ARROW 001.wav"/>
            </a:hlinkClick>
            <a:extLst>
              <a:ext uri="{FF2B5EF4-FFF2-40B4-BE49-F238E27FC236}">
                <a16:creationId xmlns:a16="http://schemas.microsoft.com/office/drawing/2014/main" id="{E93198A7-0654-4819-8D17-2247A1637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5275" y="6351743"/>
            <a:ext cx="1949294" cy="4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59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60DB9-920E-4800-B981-733F8168C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3044"/>
            <a:ext cx="3056794" cy="522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AA7237-0FEB-4868-B65B-FD31E7FB0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996" y="349605"/>
            <a:ext cx="7527704" cy="898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B7FCC8-5BF9-4AD2-890C-BC9463561A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311" y="1319475"/>
            <a:ext cx="8678621" cy="1316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E7FF2E-9987-405F-B164-ACC707E3F3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83" t="9020" r="943" b="61967"/>
          <a:stretch/>
        </p:blipFill>
        <p:spPr>
          <a:xfrm>
            <a:off x="427383" y="2789047"/>
            <a:ext cx="11569148" cy="1690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071DB4-68ED-4C2D-8D9E-9162FE350B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83" t="61134" r="943" b="10790"/>
          <a:stretch/>
        </p:blipFill>
        <p:spPr>
          <a:xfrm>
            <a:off x="430698" y="4476908"/>
            <a:ext cx="11569148" cy="1635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54BD2B-8D90-4ECF-B12B-8AF1D8687D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36" y="1229788"/>
            <a:ext cx="1475002" cy="10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3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E-3HIGHSCHOOL\E10_SMART_WORLD\4. IMAGES\shutterstock_3651759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3350" y="0"/>
            <a:ext cx="1238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E-3HIGHSCHOOL\E10_SMART_WORLD\3. Icon trong sach\Readin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3350" y="903288"/>
            <a:ext cx="8281987" cy="14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0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7234" y="1102413"/>
            <a:ext cx="9159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is the </a:t>
            </a:r>
            <a:r>
              <a:rPr lang="en-US" sz="3600" b="1" dirty="0">
                <a:solidFill>
                  <a:srgbClr val="0070C0"/>
                </a:solidFill>
                <a:highlight>
                  <a:srgbClr val="FFFF00"/>
                </a:highlight>
              </a:rPr>
              <a:t>title</a:t>
            </a:r>
            <a:r>
              <a:rPr lang="en-US" sz="3600" dirty="0">
                <a:solidFill>
                  <a:srgbClr val="0070C0"/>
                </a:solidFill>
              </a:rPr>
              <a:t> of the passage?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8132" y="1690054"/>
            <a:ext cx="2930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Over to you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1367234" y="2588779"/>
            <a:ext cx="9711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are the </a:t>
            </a:r>
            <a:r>
              <a:rPr lang="en-US" sz="3600" b="1" dirty="0">
                <a:solidFill>
                  <a:srgbClr val="0070C0"/>
                </a:solidFill>
                <a:highlight>
                  <a:srgbClr val="FFFF00"/>
                </a:highlight>
              </a:rPr>
              <a:t>highlighted</a:t>
            </a:r>
            <a:r>
              <a:rPr lang="en-US" sz="3600" dirty="0">
                <a:solidFill>
                  <a:srgbClr val="0070C0"/>
                </a:solidFill>
              </a:rPr>
              <a:t> words in the passage?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79605" y="3235110"/>
            <a:ext cx="8334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 leisure</a:t>
            </a:r>
            <a:r>
              <a:rPr lang="en-US" sz="3200" dirty="0">
                <a:solidFill>
                  <a:srgbClr val="FF0000"/>
                </a:solidFill>
              </a:rPr>
              <a:t>, clue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33" y="353125"/>
            <a:ext cx="2114550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Pre- 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8A680-FF81-4A90-BA52-D6A4AFF83A84}"/>
              </a:ext>
            </a:extLst>
          </p:cNvPr>
          <p:cNvSpPr txBox="1"/>
          <p:nvPr/>
        </p:nvSpPr>
        <p:spPr>
          <a:xfrm>
            <a:off x="1531916" y="4780335"/>
            <a:ext cx="116795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leisure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(n) / </a:t>
            </a:r>
            <a:r>
              <a:rPr lang="en-US" sz="2800" dirty="0">
                <a:solidFill>
                  <a:srgbClr val="FF0000"/>
                </a:solidFill>
              </a:rPr>
              <a:t>ˈ</a:t>
            </a:r>
            <a:r>
              <a:rPr lang="en-US" sz="2800" dirty="0" err="1">
                <a:solidFill>
                  <a:srgbClr val="FF0000"/>
                </a:solidFill>
              </a:rPr>
              <a:t>liːʒər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r>
              <a:rPr lang="en-US" sz="2800" dirty="0"/>
              <a:t>/ </a:t>
            </a:r>
            <a:r>
              <a:rPr lang="en-US" sz="2800" i="1" dirty="0" err="1"/>
              <a:t>thời</a:t>
            </a:r>
            <a:r>
              <a:rPr lang="en-US" sz="2800" i="1" dirty="0"/>
              <a:t> </a:t>
            </a:r>
            <a:r>
              <a:rPr lang="en-US" sz="2800" i="1" dirty="0" err="1"/>
              <a:t>gian</a:t>
            </a:r>
            <a:r>
              <a:rPr lang="en-US" sz="2800" i="1" dirty="0"/>
              <a:t> </a:t>
            </a:r>
            <a:r>
              <a:rPr lang="en-US" sz="2800" i="1" dirty="0" err="1"/>
              <a:t>rảnh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5A775-2B2B-4F2C-AB28-10628AF8C218}"/>
              </a:ext>
            </a:extLst>
          </p:cNvPr>
          <p:cNvSpPr txBox="1"/>
          <p:nvPr/>
        </p:nvSpPr>
        <p:spPr>
          <a:xfrm>
            <a:off x="1499260" y="5466136"/>
            <a:ext cx="116795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clue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(n) / </a:t>
            </a:r>
            <a:r>
              <a:rPr lang="en-US" sz="2800" dirty="0" err="1">
                <a:solidFill>
                  <a:srgbClr val="FF0000"/>
                </a:solidFill>
              </a:rPr>
              <a:t>klu</a:t>
            </a:r>
            <a:r>
              <a:rPr lang="en-US" sz="2800" dirty="0">
                <a:solidFill>
                  <a:srgbClr val="FF0000"/>
                </a:solidFill>
              </a:rPr>
              <a:t>ː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r>
              <a:rPr lang="en-US" sz="2800" dirty="0"/>
              <a:t>/ </a:t>
            </a:r>
            <a:r>
              <a:rPr lang="en-US" sz="2800" i="1" dirty="0" err="1"/>
              <a:t>manh</a:t>
            </a:r>
            <a:r>
              <a:rPr lang="en-US" sz="2800" i="1" dirty="0"/>
              <a:t> </a:t>
            </a:r>
            <a:r>
              <a:rPr lang="en-US" sz="2800" i="1" dirty="0" err="1"/>
              <a:t>mối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8AB12F-15FF-4173-904C-ECCA3F77D8C8}"/>
              </a:ext>
            </a:extLst>
          </p:cNvPr>
          <p:cNvSpPr/>
          <p:nvPr/>
        </p:nvSpPr>
        <p:spPr>
          <a:xfrm>
            <a:off x="1519634" y="3938609"/>
            <a:ext cx="9711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rgbClr val="0070C0"/>
                </a:solidFill>
              </a:rPr>
              <a:t>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14757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is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7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25265" y="189"/>
            <a:ext cx="2114550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While- 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768BEC-56E9-4CA9-8EDE-90B206334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55" y="499870"/>
            <a:ext cx="12087890" cy="421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91E4A4-A1EC-4DC8-B718-051C5F4911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812" y="946931"/>
            <a:ext cx="3146496" cy="76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071EC4-91FF-42EA-8351-2BEF1A5A68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193" y="936705"/>
            <a:ext cx="3389969" cy="7829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D5103F-BDA5-4F66-AA90-238CBF4426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2690" y="921840"/>
            <a:ext cx="3389969" cy="782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EC4837-4636-4BCA-8E6B-B60882AF83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2" y="1706136"/>
            <a:ext cx="12120174" cy="7652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4F5415-6474-4F26-AA09-B140B75CB478}"/>
              </a:ext>
            </a:extLst>
          </p:cNvPr>
          <p:cNvSpPr/>
          <p:nvPr/>
        </p:nvSpPr>
        <p:spPr>
          <a:xfrm>
            <a:off x="7049493" y="979225"/>
            <a:ext cx="746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HelveticaNeueLTStd-Cn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elveticaNeueLTStd-Cn"/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B476B1-3AEE-47E0-AA00-6FA06619E6BF}"/>
              </a:ext>
            </a:extLst>
          </p:cNvPr>
          <p:cNvSpPr/>
          <p:nvPr/>
        </p:nvSpPr>
        <p:spPr>
          <a:xfrm>
            <a:off x="4248618" y="1672682"/>
            <a:ext cx="6133170" cy="534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NeueLTStd-Cn"/>
                <a:sym typeface="Wingdings" panose="05000000000000000000" pitchFamily="2" charset="2"/>
              </a:rPr>
              <a:t>_____________________________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4BF807-B1F0-4BDE-82A1-9BD08EE909C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976" t="27025" r="2679" b="42831"/>
          <a:stretch/>
        </p:blipFill>
        <p:spPr>
          <a:xfrm>
            <a:off x="1105298" y="2502783"/>
            <a:ext cx="11017858" cy="19571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4D3B4B-FA8B-4A54-B3FA-C6BC0B31BFF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27" y="4510366"/>
            <a:ext cx="11017859" cy="18410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9E952E-1873-4C01-B7DB-825364AD6B4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25" y="2429826"/>
            <a:ext cx="863830" cy="20652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057E4D-3A48-4E45-AC68-5B68C3B496F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5764" y="4456716"/>
            <a:ext cx="901746" cy="1981302"/>
          </a:xfrm>
          <a:prstGeom prst="rect">
            <a:avLst/>
          </a:prstGeom>
        </p:spPr>
      </p:pic>
      <p:pic>
        <p:nvPicPr>
          <p:cNvPr id="17" name="Picture 16" descr="checkanswer4">
            <a:hlinkClick r:id="" action="ppaction://noaction" highlightClick="1">
              <a:snd r:embed="rId18" name="ARROW 001.wav"/>
            </a:hlinkClick>
            <a:extLst>
              <a:ext uri="{FF2B5EF4-FFF2-40B4-BE49-F238E27FC236}">
                <a16:creationId xmlns:a16="http://schemas.microsoft.com/office/drawing/2014/main" id="{98C34BDD-B3AA-4FC2-9562-FC98E2D3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8326" y="6428859"/>
            <a:ext cx="1949294" cy="4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0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94057" y="553865"/>
            <a:ext cx="7831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b. Now, read and answer the questions.</a:t>
            </a:r>
          </a:p>
        </p:txBody>
      </p:sp>
      <p:sp>
        <p:nvSpPr>
          <p:cNvPr id="4" name="Rectangle 3"/>
          <p:cNvSpPr/>
          <p:nvPr/>
        </p:nvSpPr>
        <p:spPr>
          <a:xfrm>
            <a:off x="441948" y="1901889"/>
            <a:ext cx="11083302" cy="333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1. What sport does </a:t>
            </a:r>
            <a:r>
              <a:rPr lang="en-US" sz="3600" dirty="0" err="1">
                <a:solidFill>
                  <a:srgbClr val="0070C0"/>
                </a:solidFill>
              </a:rPr>
              <a:t>Huy</a:t>
            </a:r>
            <a:r>
              <a:rPr lang="en-US" sz="3600" dirty="0">
                <a:solidFill>
                  <a:srgbClr val="0070C0"/>
                </a:solidFill>
              </a:rPr>
              <a:t> do on a team?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2. What activities does </a:t>
            </a:r>
            <a:r>
              <a:rPr lang="en-US" sz="3600" dirty="0" err="1">
                <a:solidFill>
                  <a:srgbClr val="0070C0"/>
                </a:solidFill>
              </a:rPr>
              <a:t>Huy</a:t>
            </a:r>
            <a:r>
              <a:rPr lang="en-US" sz="3600" dirty="0">
                <a:solidFill>
                  <a:srgbClr val="0070C0"/>
                </a:solidFill>
              </a:rPr>
              <a:t> say are boring?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3. What activities does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do twice a week?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4. What activity does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do with her dad?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52" y="357028"/>
            <a:ext cx="2114550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While- reading</a:t>
            </a:r>
          </a:p>
        </p:txBody>
      </p:sp>
    </p:spTree>
    <p:extLst>
      <p:ext uri="{BB962C8B-B14F-4D97-AF65-F5344CB8AC3E}">
        <p14:creationId xmlns:p14="http://schemas.microsoft.com/office/powerpoint/2010/main" val="34546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26" y="344127"/>
            <a:ext cx="12496801" cy="1668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1. What sport does </a:t>
            </a:r>
            <a:r>
              <a:rPr lang="en-US" sz="3600" dirty="0" err="1">
                <a:solidFill>
                  <a:srgbClr val="0070C0"/>
                </a:solidFill>
              </a:rPr>
              <a:t>Huy</a:t>
            </a:r>
            <a:r>
              <a:rPr lang="en-US" sz="3600" dirty="0">
                <a:solidFill>
                  <a:srgbClr val="0070C0"/>
                </a:solidFill>
              </a:rPr>
              <a:t> do on a team? ____________________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2. What activities does </a:t>
            </a:r>
            <a:r>
              <a:rPr lang="en-US" sz="3600" dirty="0" err="1">
                <a:solidFill>
                  <a:srgbClr val="0070C0"/>
                </a:solidFill>
              </a:rPr>
              <a:t>Huy</a:t>
            </a:r>
            <a:r>
              <a:rPr lang="en-US" sz="3600" dirty="0">
                <a:solidFill>
                  <a:srgbClr val="0070C0"/>
                </a:solidFill>
              </a:rPr>
              <a:t> say are boring?  ________________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D7D521-13DB-494E-9EFB-6BC5A6728BCA}"/>
              </a:ext>
            </a:extLst>
          </p:cNvPr>
          <p:cNvSpPr/>
          <p:nvPr/>
        </p:nvSpPr>
        <p:spPr>
          <a:xfrm>
            <a:off x="88490" y="2404262"/>
            <a:ext cx="120740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I really like doing sports. My favorite sport is karate. I love doing karate. I'm a member of a club, and I'm on the high school team, too. At home, I enjoy doing crossword puzzles. My mom does a crossword every day, and we sometimes do it together. I like solving the clues before she can. I really like playing soccer with my friends, but I don't like just </a:t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running. Running by yourself is just so boring! The other members</a:t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of my family love playing board games, but I think that's boring,</a:t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too. I think playing video games is much more fun. </a:t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F9729-4E19-4920-959B-624B53B64C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1953" y="4535658"/>
            <a:ext cx="969312" cy="231744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5C177F-BC56-471F-8A5E-D8205998A696}"/>
              </a:ext>
            </a:extLst>
          </p:cNvPr>
          <p:cNvCxnSpPr>
            <a:cxnSpLocks/>
          </p:cNvCxnSpPr>
          <p:nvPr/>
        </p:nvCxnSpPr>
        <p:spPr>
          <a:xfrm>
            <a:off x="5557346" y="3367300"/>
            <a:ext cx="39012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002E6D-198A-49B2-9BD3-3723C14A182E}"/>
              </a:ext>
            </a:extLst>
          </p:cNvPr>
          <p:cNvCxnSpPr>
            <a:cxnSpLocks/>
          </p:cNvCxnSpPr>
          <p:nvPr/>
        </p:nvCxnSpPr>
        <p:spPr>
          <a:xfrm>
            <a:off x="8760542" y="2891759"/>
            <a:ext cx="30725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483E9CA-4287-461E-B491-749A344EEB63}"/>
              </a:ext>
            </a:extLst>
          </p:cNvPr>
          <p:cNvSpPr/>
          <p:nvPr/>
        </p:nvSpPr>
        <p:spPr>
          <a:xfrm>
            <a:off x="8209052" y="534256"/>
            <a:ext cx="1701864" cy="64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karate</a:t>
            </a:r>
            <a:endParaRPr lang="en-US" sz="3600" i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82FA9B-F94D-490B-B2EB-E29D4589C92C}"/>
              </a:ext>
            </a:extLst>
          </p:cNvPr>
          <p:cNvSpPr/>
          <p:nvPr/>
        </p:nvSpPr>
        <p:spPr>
          <a:xfrm>
            <a:off x="8109366" y="1331399"/>
            <a:ext cx="4116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running and playing board games</a:t>
            </a:r>
            <a:endParaRPr lang="en-US" sz="3600" i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C26C3A-C952-407B-816C-1AA0CC0D4D1D}"/>
              </a:ext>
            </a:extLst>
          </p:cNvPr>
          <p:cNvCxnSpPr>
            <a:cxnSpLocks/>
          </p:cNvCxnSpPr>
          <p:nvPr/>
        </p:nvCxnSpPr>
        <p:spPr>
          <a:xfrm>
            <a:off x="1721014" y="5366114"/>
            <a:ext cx="578939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8151EC-4878-4D72-BA11-F10DB63502DD}"/>
              </a:ext>
            </a:extLst>
          </p:cNvPr>
          <p:cNvCxnSpPr>
            <a:cxnSpLocks/>
          </p:cNvCxnSpPr>
          <p:nvPr/>
        </p:nvCxnSpPr>
        <p:spPr>
          <a:xfrm>
            <a:off x="3167956" y="5857560"/>
            <a:ext cx="730141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Picture 13" descr="checkanswer4">
            <a:hlinkClick r:id="" action="ppaction://noaction" highlightClick="1">
              <a:snd r:embed="rId3" name="ARROW 001.wav"/>
            </a:hlinkClick>
            <a:extLst>
              <a:ext uri="{FF2B5EF4-FFF2-40B4-BE49-F238E27FC236}">
                <a16:creationId xmlns:a16="http://schemas.microsoft.com/office/drawing/2014/main" id="{6E641D67-D892-401B-84DE-3688C6AF6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1725" y="6373776"/>
            <a:ext cx="1949294" cy="4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49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26" y="344127"/>
            <a:ext cx="12496801" cy="1668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pc="-100" dirty="0">
                <a:solidFill>
                  <a:srgbClr val="0070C0"/>
                </a:solidFill>
              </a:rPr>
              <a:t>3. What activities does </a:t>
            </a:r>
            <a:r>
              <a:rPr lang="en-US" sz="3600" spc="-100" dirty="0" err="1">
                <a:solidFill>
                  <a:srgbClr val="0070C0"/>
                </a:solidFill>
              </a:rPr>
              <a:t>Như</a:t>
            </a:r>
            <a:r>
              <a:rPr lang="en-US" sz="3600" spc="-100" dirty="0">
                <a:solidFill>
                  <a:srgbClr val="0070C0"/>
                </a:solidFill>
              </a:rPr>
              <a:t> do twice a week? __________________ </a:t>
            </a:r>
          </a:p>
          <a:p>
            <a:pPr>
              <a:lnSpc>
                <a:spcPct val="150000"/>
              </a:lnSpc>
            </a:pPr>
            <a:r>
              <a:rPr lang="en-US" sz="3600" spc="-100" dirty="0">
                <a:solidFill>
                  <a:srgbClr val="0070C0"/>
                </a:solidFill>
              </a:rPr>
              <a:t>4. What activity does </a:t>
            </a:r>
            <a:r>
              <a:rPr lang="en-US" sz="3600" spc="-100" dirty="0" err="1">
                <a:solidFill>
                  <a:srgbClr val="0070C0"/>
                </a:solidFill>
              </a:rPr>
              <a:t>Như</a:t>
            </a:r>
            <a:r>
              <a:rPr lang="en-US" sz="3600" spc="-100" dirty="0">
                <a:solidFill>
                  <a:srgbClr val="0070C0"/>
                </a:solidFill>
              </a:rPr>
              <a:t> do with her dad?  ___________________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D7D521-13DB-494E-9EFB-6BC5A6728BCA}"/>
              </a:ext>
            </a:extLst>
          </p:cNvPr>
          <p:cNvSpPr/>
          <p:nvPr/>
        </p:nvSpPr>
        <p:spPr>
          <a:xfrm>
            <a:off x="285136" y="2389242"/>
            <a:ext cx="1184787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002060"/>
                </a:solidFill>
              </a:rPr>
              <a:t>I enjoy doing aerobics. I go to an aerobics class on Mondays and Thursdays. A few of my friends go to the class, too. I also like </a:t>
            </a: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playing role-playing games with my friends once or twice a week.</a:t>
            </a: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Role-playing games are so cool! My dad loves going for a bike ride. Sometimes I go with him. He likes going fishing, too. I really </a:t>
            </a: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don't like going fishing because there's nothing to do but sit </a:t>
            </a: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there. </a:t>
            </a:r>
            <a:br>
              <a:rPr lang="en-US" sz="3400" dirty="0">
                <a:solidFill>
                  <a:srgbClr val="002060"/>
                </a:solidFill>
              </a:rPr>
            </a:br>
            <a:endParaRPr lang="en-US" sz="3400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EA6BCB-BF6B-475A-B1B1-10B6609A2D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5533" y="4436489"/>
            <a:ext cx="1091113" cy="23973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5EF426-66D5-4DD0-8F06-03925DBBF8DF}"/>
              </a:ext>
            </a:extLst>
          </p:cNvPr>
          <p:cNvSpPr/>
          <p:nvPr/>
        </p:nvSpPr>
        <p:spPr>
          <a:xfrm>
            <a:off x="7366571" y="534255"/>
            <a:ext cx="61233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spc="-100" dirty="0">
                <a:solidFill>
                  <a:srgbClr val="FF0000"/>
                </a:solidFill>
              </a:rPr>
              <a:t>       playing role-playing games </a:t>
            </a:r>
            <a:br>
              <a:rPr lang="en-US" sz="3200" i="1" spc="-100" dirty="0">
                <a:solidFill>
                  <a:srgbClr val="FF0000"/>
                </a:solidFill>
              </a:rPr>
            </a:br>
            <a:r>
              <a:rPr lang="en-US" sz="3200" i="1" spc="-100" dirty="0">
                <a:solidFill>
                  <a:srgbClr val="FF0000"/>
                </a:solidFill>
              </a:rPr>
              <a:t>and going to an aerobics class</a:t>
            </a:r>
            <a:endParaRPr lang="en-US" sz="3200" i="1" spc="-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D0513-1EE5-4536-BB42-207E0598DF5D}"/>
              </a:ext>
            </a:extLst>
          </p:cNvPr>
          <p:cNvSpPr/>
          <p:nvPr/>
        </p:nvSpPr>
        <p:spPr>
          <a:xfrm>
            <a:off x="8053219" y="1457215"/>
            <a:ext cx="36884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going for a bike ride</a:t>
            </a:r>
            <a:endParaRPr lang="en-US" sz="3200" i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5E44AB-2E3F-4252-B016-17C27B7F0E3B}"/>
              </a:ext>
            </a:extLst>
          </p:cNvPr>
          <p:cNvCxnSpPr>
            <a:cxnSpLocks/>
          </p:cNvCxnSpPr>
          <p:nvPr/>
        </p:nvCxnSpPr>
        <p:spPr>
          <a:xfrm>
            <a:off x="4373696" y="2915241"/>
            <a:ext cx="71500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BC545A-87A4-4F51-87E4-FF922F3D156B}"/>
              </a:ext>
            </a:extLst>
          </p:cNvPr>
          <p:cNvCxnSpPr>
            <a:cxnSpLocks/>
          </p:cNvCxnSpPr>
          <p:nvPr/>
        </p:nvCxnSpPr>
        <p:spPr>
          <a:xfrm>
            <a:off x="388682" y="3468329"/>
            <a:ext cx="17586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D7EBDB-B5D1-4667-AE65-43C160455B7E}"/>
              </a:ext>
            </a:extLst>
          </p:cNvPr>
          <p:cNvCxnSpPr>
            <a:cxnSpLocks/>
          </p:cNvCxnSpPr>
          <p:nvPr/>
        </p:nvCxnSpPr>
        <p:spPr>
          <a:xfrm>
            <a:off x="386972" y="3990594"/>
            <a:ext cx="112433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72509C-43A0-451D-972D-AD6A9E634CB1}"/>
              </a:ext>
            </a:extLst>
          </p:cNvPr>
          <p:cNvCxnSpPr>
            <a:cxnSpLocks/>
          </p:cNvCxnSpPr>
          <p:nvPr/>
        </p:nvCxnSpPr>
        <p:spPr>
          <a:xfrm>
            <a:off x="376698" y="4976914"/>
            <a:ext cx="424667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F47CF8-8807-4075-B6CB-591A52FE55AF}"/>
              </a:ext>
            </a:extLst>
          </p:cNvPr>
          <p:cNvCxnSpPr>
            <a:cxnSpLocks/>
          </p:cNvCxnSpPr>
          <p:nvPr/>
        </p:nvCxnSpPr>
        <p:spPr>
          <a:xfrm flipV="1">
            <a:off x="6036060" y="4436489"/>
            <a:ext cx="5789495" cy="4555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checkanswer4">
            <a:hlinkClick r:id="" action="ppaction://noaction" highlightClick="1">
              <a:snd r:embed="rId3" name="ARROW 001.wav"/>
            </a:hlinkClick>
            <a:extLst>
              <a:ext uri="{FF2B5EF4-FFF2-40B4-BE49-F238E27FC236}">
                <a16:creationId xmlns:a16="http://schemas.microsoft.com/office/drawing/2014/main" id="{26922228-B5B3-49F7-8196-1B2842DEE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0538" y="6373776"/>
            <a:ext cx="1949294" cy="4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8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516" y="858744"/>
            <a:ext cx="117963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c. In pairs: </a:t>
            </a:r>
          </a:p>
          <a:p>
            <a:endParaRPr lang="en-US" sz="3600" b="1" i="0" dirty="0">
              <a:solidFill>
                <a:srgbClr val="242021"/>
              </a:solidFill>
              <a:effectLst/>
            </a:endParaRPr>
          </a:p>
          <a:p>
            <a:r>
              <a:rPr lang="en-US" sz="3600" b="1" i="0" dirty="0">
                <a:solidFill>
                  <a:srgbClr val="0070C0"/>
                </a:solidFill>
                <a:effectLst/>
              </a:rPr>
              <a:t>Do you prefer playing games and doing puzzles at home, or going outside to play sports? Why?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7170" name="Picture 2" descr="D:\E-3HIGHSCHOOL\E10_SMART_WORLD\4. IMAGES\communication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846" y="3198872"/>
            <a:ext cx="4698025" cy="313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335" y="367749"/>
            <a:ext cx="2114550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Post- 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49F6D8-396F-46CB-9A8B-77B05DFED2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380" y="357014"/>
            <a:ext cx="2133192" cy="1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8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627" y="2995920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964766" y="5697670"/>
            <a:ext cx="2378633" cy="539496"/>
          </a:xfrm>
          <a:prstGeom prst="round2Diag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1027" name="Picture 3" descr="D:\E-3HIGHSCHOOL\E10_SMART_WORLD\3. Icon trong sach\Readin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718" y="4303671"/>
            <a:ext cx="4140993" cy="73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391" y="481487"/>
            <a:ext cx="414800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-934343"/>
            <a:ext cx="12395200" cy="8262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" y="685800"/>
            <a:ext cx="2857500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321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6D6F8A-ED3B-44D3-B326-B810B09C7165}"/>
              </a:ext>
            </a:extLst>
          </p:cNvPr>
          <p:cNvSpPr/>
          <p:nvPr/>
        </p:nvSpPr>
        <p:spPr>
          <a:xfrm>
            <a:off x="234516" y="858744"/>
            <a:ext cx="1179637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>
                <a:solidFill>
                  <a:srgbClr val="FF0000"/>
                </a:solidFill>
              </a:rPr>
              <a:t>Writing</a:t>
            </a:r>
            <a:endParaRPr lang="en-US" sz="3600" b="1" u="sng" dirty="0">
              <a:solidFill>
                <a:srgbClr val="FF0000"/>
              </a:solidFill>
            </a:endParaRPr>
          </a:p>
          <a:p>
            <a:endParaRPr lang="en-US" sz="3600" i="0" dirty="0">
              <a:solidFill>
                <a:srgbClr val="242021"/>
              </a:solidFill>
              <a:effectLst/>
            </a:endParaRPr>
          </a:p>
          <a:p>
            <a:r>
              <a:rPr lang="en-US" sz="3600" i="0" dirty="0">
                <a:solidFill>
                  <a:srgbClr val="0070C0"/>
                </a:solidFill>
                <a:effectLst/>
              </a:rPr>
              <a:t>Write to </a:t>
            </a:r>
            <a:r>
              <a:rPr lang="en-US" sz="3600" b="1" i="1" dirty="0">
                <a:solidFill>
                  <a:srgbClr val="0070C0"/>
                </a:solidFill>
                <a:effectLst/>
              </a:rPr>
              <a:t>Teen World Magazine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about what you 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like 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and 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don’t like to do 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in your free time. 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2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712" y="1828800"/>
            <a:ext cx="9051862" cy="4411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4637" y="494522"/>
            <a:ext cx="2883159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345233" y="2808514"/>
            <a:ext cx="202474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games.</a:t>
            </a:r>
          </a:p>
        </p:txBody>
      </p:sp>
    </p:spTree>
    <p:extLst>
      <p:ext uri="{BB962C8B-B14F-4D97-AF65-F5344CB8AC3E}">
        <p14:creationId xmlns:p14="http://schemas.microsoft.com/office/powerpoint/2010/main" val="465180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577" y="447973"/>
            <a:ext cx="8605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Today’s lesson 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0303" y="1819744"/>
            <a:ext cx="1085416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about </a:t>
            </a:r>
            <a:r>
              <a:rPr lang="en-US" sz="3600" dirty="0">
                <a:solidFill>
                  <a:srgbClr val="FF0000"/>
                </a:solidFill>
                <a:ea typeface="Arial" panose="020B0604020202020204" pitchFamily="34" charset="0"/>
                <a:cs typeface="JDCLK L+ Frutiger LT Std"/>
              </a:rPr>
              <a:t>leisure activities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Reading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JDCLK L+ Frutiger LT Std"/>
              </a:rPr>
              <a:t>for a gist and specific information.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Speaking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dirty="0">
                <a:solidFill>
                  <a:srgbClr val="0098A2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about </a:t>
            </a:r>
            <a:r>
              <a:rPr lang="en-US" sz="3600" dirty="0">
                <a:solidFill>
                  <a:srgbClr val="FF0000"/>
                </a:solidFill>
                <a:ea typeface="Arial" panose="020B0604020202020204" pitchFamily="34" charset="0"/>
                <a:cs typeface="JDCLK L+ Frutiger LT Std"/>
              </a:rPr>
              <a:t>leisure activities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98A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50" y="685800"/>
            <a:ext cx="2085975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5873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1" y="2346273"/>
            <a:ext cx="117195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Finish the Reading exercise on pages 8 &amp; 9, 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WB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Do the exercises in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i-Learn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Notebook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on page 8.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Prepare the next lesson on page 13,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SB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Play the consolidation games in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DHA App on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  <a:hlinkClick r:id="rId2"/>
              </a:rPr>
              <a:t>www.eduhome.com.vn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452" y="386370"/>
            <a:ext cx="10789914" cy="1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369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9575" y="979072"/>
            <a:ext cx="4931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Have a nice day! 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01871" y="779974"/>
            <a:ext cx="56266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</a:t>
            </a:r>
          </a:p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students will be able to: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00692" y="3080816"/>
            <a:ext cx="12955712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- use vocabulary to talk about </a:t>
            </a:r>
            <a:r>
              <a:rPr lang="en-US" sz="3600" dirty="0">
                <a:solidFill>
                  <a:srgbClr val="FF0000"/>
                </a:solidFill>
                <a:ea typeface="Arial" panose="020B0604020202020204" pitchFamily="34" charset="0"/>
                <a:cs typeface="JDCLK L+ Frutiger LT Std"/>
              </a:rPr>
              <a:t>leisure activities</a:t>
            </a:r>
            <a:r>
              <a:rPr lang="en-US" sz="3600" i="1" dirty="0">
                <a:solidFill>
                  <a:srgbClr val="FF0000"/>
                </a:solidFill>
                <a:ea typeface="Arial" panose="020B0604020202020204" pitchFamily="34" charset="0"/>
                <a:cs typeface="JDCLK L+ Frutiger LT Std"/>
              </a:rPr>
              <a:t>.</a:t>
            </a:r>
            <a:endParaRPr lang="en-US" sz="3600" dirty="0">
              <a:solidFill>
                <a:srgbClr val="002060"/>
              </a:solidFill>
              <a:ea typeface="Calibri" panose="020F0502020204030204" pitchFamily="34" charset="0"/>
              <a:cs typeface="JDCLK L+ Frutiger LT Std"/>
            </a:endParaRPr>
          </a:p>
          <a:p>
            <a:pPr marL="514350" marR="0" indent="-571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JDCLK L+ Frutiger LT Std"/>
              </a:rPr>
              <a:t>- read for a gist and specific information. </a:t>
            </a:r>
            <a:endParaRPr lang="en-US" sz="3600" dirty="0">
              <a:solidFill>
                <a:srgbClr val="002060"/>
              </a:solidFill>
              <a:ea typeface="Arial" panose="020B0604020202020204" pitchFamily="34" charset="0"/>
              <a:cs typeface="JDCLK L+ Frutiger LT Std"/>
            </a:endParaRPr>
          </a:p>
          <a:p>
            <a:pPr indent="457200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- write about what they </a:t>
            </a: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</a:rPr>
              <a:t>like 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and </a:t>
            </a: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</a:rPr>
              <a:t>don’t like to do 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in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JDCLK L+ Frutiger LT Std"/>
              </a:rPr>
              <a:t> their free time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28" y="314142"/>
            <a:ext cx="4666149" cy="25661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8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8271CF-DD4B-49CA-974B-B727CEAEEE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374" b="-1"/>
          <a:stretch/>
        </p:blipFill>
        <p:spPr>
          <a:xfrm>
            <a:off x="1376697" y="0"/>
            <a:ext cx="9143819" cy="6523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3BA693-52DE-4B8B-97B6-9E43092B1E88}"/>
              </a:ext>
            </a:extLst>
          </p:cNvPr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DF21FEB-41C1-4D9C-AE20-5209E7E0C285}"/>
              </a:ext>
            </a:extLst>
          </p:cNvPr>
          <p:cNvSpPr/>
          <p:nvPr/>
        </p:nvSpPr>
        <p:spPr>
          <a:xfrm>
            <a:off x="3257995" y="580105"/>
            <a:ext cx="5704958" cy="541757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>
                <a:solidFill>
                  <a:srgbClr val="FF0000"/>
                </a:solidFill>
              </a:rPr>
              <a:t>New words</a:t>
            </a:r>
          </a:p>
          <a:p>
            <a:pPr algn="ctr"/>
            <a:r>
              <a:rPr lang="en-US" sz="3200" b="0" i="0" spc="-100" dirty="0">
                <a:solidFill>
                  <a:srgbClr val="0070C0"/>
                </a:solidFill>
                <a:effectLst/>
              </a:rPr>
              <a:t>do karate 		</a:t>
            </a:r>
            <a:endParaRPr lang="en-US" sz="3200" spc="-100" dirty="0">
              <a:solidFill>
                <a:srgbClr val="0070C0"/>
              </a:solidFill>
            </a:endParaRPr>
          </a:p>
          <a:p>
            <a:pPr algn="ctr"/>
            <a:r>
              <a:rPr lang="en-US" sz="3200" b="0" i="0" spc="-100" dirty="0">
                <a:solidFill>
                  <a:srgbClr val="0070C0"/>
                </a:solidFill>
                <a:effectLst/>
              </a:rPr>
              <a:t>go for a bike ride 	</a:t>
            </a:r>
          </a:p>
          <a:p>
            <a:pPr algn="ctr"/>
            <a:r>
              <a:rPr lang="en-US" sz="3200" b="0" i="0" spc="-100" dirty="0">
                <a:solidFill>
                  <a:srgbClr val="0070C0"/>
                </a:solidFill>
                <a:effectLst/>
              </a:rPr>
              <a:t>go canoeing 	</a:t>
            </a:r>
          </a:p>
          <a:p>
            <a:pPr algn="ctr"/>
            <a:r>
              <a:rPr lang="en-US" sz="3200" b="0" i="0" spc="-100" dirty="0">
                <a:solidFill>
                  <a:srgbClr val="0070C0"/>
                </a:solidFill>
                <a:effectLst/>
              </a:rPr>
              <a:t>do crossword puzzles</a:t>
            </a:r>
          </a:p>
          <a:p>
            <a:pPr algn="ctr"/>
            <a:r>
              <a:rPr lang="en-US" sz="3200" b="0" i="0" spc="-100" dirty="0">
                <a:solidFill>
                  <a:srgbClr val="0070C0"/>
                </a:solidFill>
                <a:effectLst/>
              </a:rPr>
              <a:t>play role-playing games</a:t>
            </a:r>
          </a:p>
          <a:p>
            <a:pPr algn="ctr"/>
            <a:r>
              <a:rPr lang="en-US" sz="3200" b="0" i="0" spc="-100" dirty="0">
                <a:solidFill>
                  <a:srgbClr val="0070C0"/>
                </a:solidFill>
                <a:effectLst/>
              </a:rPr>
              <a:t>go running 		</a:t>
            </a:r>
            <a:br>
              <a:rPr lang="en-US" sz="3200" b="0" i="0" spc="-100" dirty="0">
                <a:solidFill>
                  <a:srgbClr val="0070C0"/>
                </a:solidFill>
                <a:effectLst/>
              </a:rPr>
            </a:br>
            <a:r>
              <a:rPr lang="en-US" sz="3200" b="0" i="0" spc="-100" dirty="0">
                <a:solidFill>
                  <a:srgbClr val="0070C0"/>
                </a:solidFill>
                <a:effectLst/>
              </a:rPr>
              <a:t>do aerobics 	</a:t>
            </a:r>
            <a:endParaRPr lang="en-US" sz="3200" spc="-100" dirty="0">
              <a:solidFill>
                <a:srgbClr val="0070C0"/>
              </a:solidFill>
            </a:endParaRPr>
          </a:p>
          <a:p>
            <a:pPr algn="ctr"/>
            <a:r>
              <a:rPr lang="en-US" sz="3200" b="0" i="0" spc="-100" dirty="0">
                <a:solidFill>
                  <a:srgbClr val="0070C0"/>
                </a:solidFill>
                <a:effectLst/>
              </a:rPr>
              <a:t>hang out with friends</a:t>
            </a:r>
          </a:p>
        </p:txBody>
      </p:sp>
    </p:spTree>
    <p:extLst>
      <p:ext uri="{BB962C8B-B14F-4D97-AF65-F5344CB8AC3E}">
        <p14:creationId xmlns:p14="http://schemas.microsoft.com/office/powerpoint/2010/main" val="16985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681" y="312837"/>
            <a:ext cx="9204319" cy="6135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87" y="2231891"/>
            <a:ext cx="4032226" cy="11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3052" y="816896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4631" y="3352339"/>
            <a:ext cx="10326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0070C0"/>
                </a:solidFill>
                <a:effectLst/>
              </a:rPr>
              <a:t>What do you do on the weekends?</a:t>
            </a:r>
            <a:br>
              <a:rPr lang="en-US" sz="5400" b="0" i="0" dirty="0">
                <a:solidFill>
                  <a:srgbClr val="0070C0"/>
                </a:solidFill>
                <a:effectLst/>
              </a:rPr>
            </a:br>
            <a:r>
              <a:rPr lang="en-US" sz="5400" b="0" i="0" dirty="0">
                <a:solidFill>
                  <a:srgbClr val="0070C0"/>
                </a:solidFill>
                <a:effectLst/>
              </a:rPr>
              <a:t>Do you have a lot of free time?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endParaRPr lang="en-US" sz="5400" b="1" i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52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560" y="367162"/>
            <a:ext cx="9616440" cy="5999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9648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3044"/>
            <a:ext cx="3056794" cy="5225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497" y="879775"/>
            <a:ext cx="12280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spc="-100" dirty="0">
                <a:solidFill>
                  <a:srgbClr val="0070C0"/>
                </a:solidFill>
                <a:effectLst/>
              </a:rPr>
              <a:t>1. do karate 			3. go for a bike ride 	5. go canoeing 		7. do crossword puzzles</a:t>
            </a:r>
          </a:p>
          <a:p>
            <a:r>
              <a:rPr lang="en-US" sz="2400" b="0" i="0" spc="-100" dirty="0">
                <a:solidFill>
                  <a:srgbClr val="0070C0"/>
                </a:solidFill>
                <a:effectLst/>
              </a:rPr>
              <a:t>2. play role-playing games	4. go running 		6. do aerobics 		8. hang out with friends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8A1E4-2C7F-439B-8230-50E7FEC1D2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967"/>
          <a:stretch/>
        </p:blipFill>
        <p:spPr>
          <a:xfrm>
            <a:off x="122180" y="1716916"/>
            <a:ext cx="11967303" cy="2215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AE09E5-655F-4054-9D96-1BF84CD638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810" y="428712"/>
            <a:ext cx="6116381" cy="3765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94EE8-18A3-48F5-9A60-715A6D803D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2341" b="9626"/>
          <a:stretch/>
        </p:blipFill>
        <p:spPr>
          <a:xfrm>
            <a:off x="115088" y="4185028"/>
            <a:ext cx="11967303" cy="221577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9C6A01C-22F2-4AF5-B6D4-544661738757}"/>
              </a:ext>
            </a:extLst>
          </p:cNvPr>
          <p:cNvSpPr/>
          <p:nvPr/>
        </p:nvSpPr>
        <p:spPr>
          <a:xfrm>
            <a:off x="4451898" y="1612390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19F954-A772-4235-B8BF-29ECC2D550B8}"/>
              </a:ext>
            </a:extLst>
          </p:cNvPr>
          <p:cNvSpPr/>
          <p:nvPr/>
        </p:nvSpPr>
        <p:spPr>
          <a:xfrm>
            <a:off x="7538890" y="1594667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A580C4-AD1F-4C60-8A6A-2F4BD0AAC091}"/>
              </a:ext>
            </a:extLst>
          </p:cNvPr>
          <p:cNvSpPr/>
          <p:nvPr/>
        </p:nvSpPr>
        <p:spPr>
          <a:xfrm>
            <a:off x="4604298" y="4040165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71CE5A2-374B-4851-B4DD-6ED89C022B92}"/>
              </a:ext>
            </a:extLst>
          </p:cNvPr>
          <p:cNvSpPr/>
          <p:nvPr/>
        </p:nvSpPr>
        <p:spPr>
          <a:xfrm>
            <a:off x="1467689" y="4061428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6F7B6E4-0D19-495A-8E15-0E1019240755}"/>
              </a:ext>
            </a:extLst>
          </p:cNvPr>
          <p:cNvSpPr/>
          <p:nvPr/>
        </p:nvSpPr>
        <p:spPr>
          <a:xfrm>
            <a:off x="10505384" y="4125224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91F549B-9E2A-4CFB-B643-23319EF1E876}"/>
              </a:ext>
            </a:extLst>
          </p:cNvPr>
          <p:cNvSpPr/>
          <p:nvPr/>
        </p:nvSpPr>
        <p:spPr>
          <a:xfrm>
            <a:off x="10494755" y="1615931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8B2E96-F78A-4364-9092-DF75431E1580}"/>
              </a:ext>
            </a:extLst>
          </p:cNvPr>
          <p:cNvSpPr/>
          <p:nvPr/>
        </p:nvSpPr>
        <p:spPr>
          <a:xfrm>
            <a:off x="7453825" y="4082697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7063F33-C4FF-4823-ACE9-0E8DD406A868}"/>
              </a:ext>
            </a:extLst>
          </p:cNvPr>
          <p:cNvSpPr/>
          <p:nvPr/>
        </p:nvSpPr>
        <p:spPr>
          <a:xfrm>
            <a:off x="1350725" y="1615931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13" name="CD1-TRACK 13">
            <a:hlinkClick r:id="" action="ppaction://media"/>
            <a:extLst>
              <a:ext uri="{FF2B5EF4-FFF2-40B4-BE49-F238E27FC236}">
                <a16:creationId xmlns:a16="http://schemas.microsoft.com/office/drawing/2014/main" id="{D1A99FF0-29D0-476B-B19D-DFAE70EF8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7193" y="376267"/>
            <a:ext cx="406400" cy="406400"/>
          </a:xfrm>
          <a:prstGeom prst="rect">
            <a:avLst/>
          </a:prstGeom>
        </p:spPr>
      </p:pic>
      <p:sp>
        <p:nvSpPr>
          <p:cNvPr id="31" name="Rectangle 36">
            <a:hlinkClick r:id="" action="ppaction://noaction">
              <a:snd r:embed="rId10" name="CD1-TRACK 13.wav"/>
            </a:hlinkClick>
            <a:extLst>
              <a:ext uri="{FF2B5EF4-FFF2-40B4-BE49-F238E27FC236}">
                <a16:creationId xmlns:a16="http://schemas.microsoft.com/office/drawing/2014/main" id="{DC78C2E0-915C-4622-84B5-4DA4B4E1A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9370" y="98297"/>
            <a:ext cx="2668399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54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77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6">
            <a:hlinkClick r:id="" action="ppaction://noaction">
              <a:snd r:embed="rId10" name="bonfire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8C73E1E-FB8A-4B53-9EB6-745DB70B9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7342" y="1844991"/>
            <a:ext cx="6817973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C12AB8-9160-4D03-A6ED-B672FDBA9A0F}"/>
              </a:ext>
            </a:extLst>
          </p:cNvPr>
          <p:cNvSpPr/>
          <p:nvPr/>
        </p:nvSpPr>
        <p:spPr>
          <a:xfrm>
            <a:off x="756694" y="354386"/>
            <a:ext cx="1140997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D18E5E-4F3E-48E6-A484-72775FBB37B2}"/>
              </a:ext>
            </a:extLst>
          </p:cNvPr>
          <p:cNvSpPr txBox="1"/>
          <p:nvPr/>
        </p:nvSpPr>
        <p:spPr>
          <a:xfrm>
            <a:off x="-735927" y="2431807"/>
            <a:ext cx="116884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go for a bike ride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 /</a:t>
            </a:r>
            <a:r>
              <a:rPr lang="en-US" sz="2800" i="1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goʊ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fɔːr</a:t>
            </a:r>
            <a:r>
              <a:rPr lang="en-US" sz="2800" dirty="0">
                <a:solidFill>
                  <a:srgbClr val="FF0000"/>
                </a:solidFill>
              </a:rPr>
              <a:t> ə </a:t>
            </a:r>
            <a:r>
              <a:rPr lang="en-US" sz="2800" dirty="0" err="1">
                <a:solidFill>
                  <a:srgbClr val="FF0000"/>
                </a:solidFill>
              </a:rPr>
              <a:t>baɪk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raid </a:t>
            </a:r>
            <a:r>
              <a:rPr lang="en-US" sz="2800" dirty="0"/>
              <a:t>/ </a:t>
            </a:r>
            <a:r>
              <a:rPr lang="en-US" sz="2400" dirty="0" err="1"/>
              <a:t>chạy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EC1E72-CBF8-4BFE-B8CF-05C9ED16D60C}"/>
              </a:ext>
            </a:extLst>
          </p:cNvPr>
          <p:cNvSpPr txBox="1"/>
          <p:nvPr/>
        </p:nvSpPr>
        <p:spPr>
          <a:xfrm>
            <a:off x="-709212" y="1022643"/>
            <a:ext cx="116795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do karate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 / </a:t>
            </a:r>
            <a:r>
              <a:rPr lang="en-US" sz="2800" dirty="0">
                <a:solidFill>
                  <a:srgbClr val="FF0000"/>
                </a:solidFill>
              </a:rPr>
              <a:t>duː </a:t>
            </a:r>
            <a:r>
              <a:rPr lang="en-US" sz="2800" dirty="0" err="1">
                <a:solidFill>
                  <a:srgbClr val="FF0000"/>
                </a:solidFill>
              </a:rPr>
              <a:t>kəˈrɑːti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r>
              <a:rPr lang="en-US" sz="2800" dirty="0"/>
              <a:t>/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võ</a:t>
            </a:r>
            <a:r>
              <a:rPr lang="en-US" sz="2400" dirty="0"/>
              <a:t> karate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7" name="Rectangle 36">
            <a:hlinkClick r:id="" action="ppaction://noaction">
              <a:snd r:embed="rId2" name="do karate.wav"/>
            </a:hlinkClick>
            <a:extLst>
              <a:ext uri="{FF2B5EF4-FFF2-40B4-BE49-F238E27FC236}">
                <a16:creationId xmlns:a16="http://schemas.microsoft.com/office/drawing/2014/main" id="{38261D28-982D-47BE-9474-1FD9EA0D5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" y="1131476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914876-C4B0-424F-B8B0-B9B05CE01117}"/>
              </a:ext>
            </a:extLst>
          </p:cNvPr>
          <p:cNvSpPr txBox="1"/>
          <p:nvPr/>
        </p:nvSpPr>
        <p:spPr>
          <a:xfrm>
            <a:off x="-741449" y="4488568"/>
            <a:ext cx="1168800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do aerobics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 / </a:t>
            </a:r>
            <a:r>
              <a:rPr lang="en-US" sz="2800" dirty="0">
                <a:solidFill>
                  <a:srgbClr val="FF0000"/>
                </a:solidFill>
              </a:rPr>
              <a:t>duː </a:t>
            </a:r>
            <a:r>
              <a:rPr lang="en-US" sz="2800" dirty="0" err="1">
                <a:solidFill>
                  <a:srgbClr val="FF0000"/>
                </a:solidFill>
              </a:rPr>
              <a:t>eˈroʊbɪks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r>
              <a:rPr lang="en-US" sz="2800" dirty="0"/>
              <a:t>/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nhịp</a:t>
            </a:r>
            <a:r>
              <a:rPr lang="en-US" sz="2400" dirty="0"/>
              <a:t> </a:t>
            </a:r>
            <a:r>
              <a:rPr lang="en-US" sz="2400" dirty="0" err="1"/>
              <a:t>điệu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2815A9-9926-46BD-B251-23529AC06192}"/>
              </a:ext>
            </a:extLst>
          </p:cNvPr>
          <p:cNvSpPr txBox="1"/>
          <p:nvPr/>
        </p:nvSpPr>
        <p:spPr>
          <a:xfrm>
            <a:off x="-717318" y="1700792"/>
            <a:ext cx="1325008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play role-playing games</a:t>
            </a:r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)/ </a:t>
            </a:r>
            <a:r>
              <a:rPr lang="en-US" sz="2800" dirty="0" err="1">
                <a:solidFill>
                  <a:srgbClr val="FF0000"/>
                </a:solidFill>
              </a:rPr>
              <a:t>pleɪ</a:t>
            </a:r>
            <a:r>
              <a:rPr lang="en-US" sz="2800" dirty="0">
                <a:solidFill>
                  <a:srgbClr val="FF0000"/>
                </a:solidFill>
              </a:rPr>
              <a:t> ˈ</a:t>
            </a:r>
            <a:r>
              <a:rPr lang="en-US" sz="2800" dirty="0" err="1">
                <a:solidFill>
                  <a:srgbClr val="FF0000"/>
                </a:solidFill>
              </a:rPr>
              <a:t>roʊl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pleɪɪŋ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ɡeɪmz</a:t>
            </a:r>
            <a:r>
              <a:rPr lang="en-US" sz="2800" dirty="0"/>
              <a:t> /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nhập</a:t>
            </a:r>
            <a:r>
              <a:rPr lang="en-US" sz="2400" dirty="0"/>
              <a:t> </a:t>
            </a:r>
            <a:r>
              <a:rPr lang="en-US" sz="2400" dirty="0" err="1"/>
              <a:t>vai</a:t>
            </a:r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826E3F-C2D5-445C-843B-EC28A39B4D07}"/>
              </a:ext>
            </a:extLst>
          </p:cNvPr>
          <p:cNvSpPr txBox="1"/>
          <p:nvPr/>
        </p:nvSpPr>
        <p:spPr>
          <a:xfrm>
            <a:off x="-747911" y="3118459"/>
            <a:ext cx="116884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go running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 /</a:t>
            </a:r>
            <a:r>
              <a:rPr lang="en-US" sz="2800" i="1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goʊ</a:t>
            </a:r>
            <a:r>
              <a:rPr lang="en-US" sz="2800" dirty="0">
                <a:solidFill>
                  <a:srgbClr val="FF0000"/>
                </a:solidFill>
              </a:rPr>
              <a:t> ˈ</a:t>
            </a:r>
            <a:r>
              <a:rPr lang="en-US" sz="2800" dirty="0" err="1">
                <a:solidFill>
                  <a:srgbClr val="FF0000"/>
                </a:solidFill>
              </a:rPr>
              <a:t>rʌnɪŋ</a:t>
            </a:r>
            <a:r>
              <a:rPr lang="en-US" sz="2800" dirty="0"/>
              <a:t>/ </a:t>
            </a:r>
            <a:r>
              <a:rPr lang="en-US" sz="2400" dirty="0" err="1"/>
              <a:t>chạy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0203D2-1D63-4455-9C49-EC83A12F0720}"/>
              </a:ext>
            </a:extLst>
          </p:cNvPr>
          <p:cNvSpPr txBox="1"/>
          <p:nvPr/>
        </p:nvSpPr>
        <p:spPr>
          <a:xfrm>
            <a:off x="-749621" y="3794840"/>
            <a:ext cx="116884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go canoeing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 /</a:t>
            </a:r>
            <a:r>
              <a:rPr lang="en-US" sz="2800" i="1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goʊ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kəˈnuːɪŋ</a:t>
            </a:r>
            <a:r>
              <a:rPr lang="en-US" dirty="0"/>
              <a:t> </a:t>
            </a:r>
            <a:r>
              <a:rPr lang="en-US" sz="2800" dirty="0"/>
              <a:t>/ </a:t>
            </a:r>
            <a:r>
              <a:rPr lang="en-US" sz="2400" dirty="0" err="1"/>
              <a:t>chèo</a:t>
            </a:r>
            <a:r>
              <a:rPr lang="en-US" sz="2400" dirty="0"/>
              <a:t> </a:t>
            </a:r>
            <a:r>
              <a:rPr lang="en-US" sz="2400" dirty="0" err="1"/>
              <a:t>xuồng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0D8392-F86E-4999-B17F-845805C9B62B}"/>
              </a:ext>
            </a:extLst>
          </p:cNvPr>
          <p:cNvSpPr txBox="1"/>
          <p:nvPr/>
        </p:nvSpPr>
        <p:spPr>
          <a:xfrm>
            <a:off x="-732885" y="5113579"/>
            <a:ext cx="1168800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do crossword puzzles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 / </a:t>
            </a:r>
            <a:r>
              <a:rPr lang="en-US" sz="2800" dirty="0">
                <a:solidFill>
                  <a:srgbClr val="FF0000"/>
                </a:solidFill>
              </a:rPr>
              <a:t>duː ˈ</a:t>
            </a:r>
            <a:r>
              <a:rPr lang="en-US" sz="2800" dirty="0" err="1">
                <a:solidFill>
                  <a:srgbClr val="FF0000"/>
                </a:solidFill>
              </a:rPr>
              <a:t>krɔːswɜːrd</a:t>
            </a:r>
            <a:r>
              <a:rPr lang="en-US" sz="2800" dirty="0">
                <a:solidFill>
                  <a:srgbClr val="FF0000"/>
                </a:solidFill>
              </a:rPr>
              <a:t> ˈ</a:t>
            </a:r>
            <a:r>
              <a:rPr lang="en-US" sz="2800" dirty="0" err="1">
                <a:solidFill>
                  <a:srgbClr val="FF0000"/>
                </a:solidFill>
              </a:rPr>
              <a:t>pʌzlz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r>
              <a:rPr lang="en-US" sz="2800" dirty="0"/>
              <a:t>/ </a:t>
            </a:r>
            <a:r>
              <a:rPr lang="en-US" sz="2400" dirty="0" err="1"/>
              <a:t>chơi</a:t>
            </a:r>
            <a:r>
              <a:rPr lang="en-US" sz="2400" dirty="0"/>
              <a:t> ô </a:t>
            </a:r>
            <a:r>
              <a:rPr lang="en-US" sz="2400" dirty="0" err="1"/>
              <a:t>chữ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D0D88C-4584-4A9A-9EEB-5BCCEF249742}"/>
              </a:ext>
            </a:extLst>
          </p:cNvPr>
          <p:cNvSpPr txBox="1"/>
          <p:nvPr/>
        </p:nvSpPr>
        <p:spPr>
          <a:xfrm>
            <a:off x="-744870" y="5738586"/>
            <a:ext cx="1344372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hang out with friends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 / </a:t>
            </a:r>
            <a:r>
              <a:rPr lang="en-US" sz="2800" dirty="0" err="1">
                <a:solidFill>
                  <a:srgbClr val="FF0000"/>
                </a:solidFill>
              </a:rPr>
              <a:t>hæŋ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aʊt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wɪð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frendz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r>
              <a:rPr lang="en-US" sz="2800" dirty="0"/>
              <a:t>/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34" name="Rectangle 36">
            <a:hlinkClick r:id="" action="ppaction://noaction">
              <a:snd r:embed="rId3" name="play role-playing game.wav"/>
            </a:hlinkClick>
            <a:extLst>
              <a:ext uri="{FF2B5EF4-FFF2-40B4-BE49-F238E27FC236}">
                <a16:creationId xmlns:a16="http://schemas.microsoft.com/office/drawing/2014/main" id="{ED82FE82-7FDD-4436-9D7C-EC3F5596A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" y="1838675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  <p:sp>
        <p:nvSpPr>
          <p:cNvPr id="35" name="Rectangle 36">
            <a:hlinkClick r:id="" action="ppaction://noaction">
              <a:snd r:embed="rId4" name="go for a bike ride.wav"/>
            </a:hlinkClick>
            <a:extLst>
              <a:ext uri="{FF2B5EF4-FFF2-40B4-BE49-F238E27FC236}">
                <a16:creationId xmlns:a16="http://schemas.microsoft.com/office/drawing/2014/main" id="{49C8221B-C46F-412E-A1B6-2F1F0BF8B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12" y="2566425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  <p:sp>
        <p:nvSpPr>
          <p:cNvPr id="36" name="Rectangle 36">
            <a:hlinkClick r:id="" action="ppaction://noaction">
              <a:snd r:embed="rId5" name="go running.wav"/>
            </a:hlinkClick>
            <a:extLst>
              <a:ext uri="{FF2B5EF4-FFF2-40B4-BE49-F238E27FC236}">
                <a16:creationId xmlns:a16="http://schemas.microsoft.com/office/drawing/2014/main" id="{076C8183-BDBB-4B9D-8A61-381C827AB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" y="3234247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  <p:sp>
        <p:nvSpPr>
          <p:cNvPr id="38" name="Rectangle 36">
            <a:hlinkClick r:id="" action="ppaction://noaction">
              <a:snd r:embed="rId6" name="go canoeing.wav"/>
            </a:hlinkClick>
            <a:extLst>
              <a:ext uri="{FF2B5EF4-FFF2-40B4-BE49-F238E27FC236}">
                <a16:creationId xmlns:a16="http://schemas.microsoft.com/office/drawing/2014/main" id="{FDA04386-4C77-45AD-A196-4DA03C8A5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2" y="3920903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  <p:sp>
        <p:nvSpPr>
          <p:cNvPr id="39" name="Rectangle 36">
            <a:hlinkClick r:id="" action="ppaction://noaction">
              <a:snd r:embed="rId7" name="do aerobics.wav"/>
            </a:hlinkClick>
            <a:extLst>
              <a:ext uri="{FF2B5EF4-FFF2-40B4-BE49-F238E27FC236}">
                <a16:creationId xmlns:a16="http://schemas.microsoft.com/office/drawing/2014/main" id="{A1955FF3-B301-468B-A574-BFDD1D90D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2" y="4588723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  <p:sp>
        <p:nvSpPr>
          <p:cNvPr id="40" name="Rectangle 36">
            <a:hlinkClick r:id="" action="ppaction://noaction">
              <a:snd r:embed="rId8" name="do cross word puzzle.wav"/>
            </a:hlinkClick>
            <a:extLst>
              <a:ext uri="{FF2B5EF4-FFF2-40B4-BE49-F238E27FC236}">
                <a16:creationId xmlns:a16="http://schemas.microsoft.com/office/drawing/2014/main" id="{2AA93B0C-FB99-4563-99BF-8CB00ABBE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2" y="5256547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  <p:sp>
        <p:nvSpPr>
          <p:cNvPr id="41" name="Rectangle 36">
            <a:hlinkClick r:id="" action="ppaction://noaction">
              <a:snd r:embed="rId9" name="hang out with friends.wav"/>
            </a:hlinkClick>
            <a:extLst>
              <a:ext uri="{FF2B5EF4-FFF2-40B4-BE49-F238E27FC236}">
                <a16:creationId xmlns:a16="http://schemas.microsoft.com/office/drawing/2014/main" id="{9306BA41-199D-4C9F-AAF1-9F31ED290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2" y="5861005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210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 ka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 role-playing g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 for a bike r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 run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 canoe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 aerobic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 cross word puzz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ng out with frie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4045</TotalTime>
  <Words>1126</Words>
  <Application>Microsoft Office PowerPoint</Application>
  <PresentationFormat>Màn hình rộng</PresentationFormat>
  <Paragraphs>118</Paragraphs>
  <Slides>25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29" baseType="lpstr">
      <vt:lpstr>Arial</vt:lpstr>
      <vt:lpstr>Calibri</vt:lpstr>
      <vt:lpstr>HelveticaNeueLTStd-Cn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Canh</dc:creator>
  <cp:lastModifiedBy>1</cp:lastModifiedBy>
  <cp:revision>246</cp:revision>
  <dcterms:created xsi:type="dcterms:W3CDTF">2022-02-12T14:14:43Z</dcterms:created>
  <dcterms:modified xsi:type="dcterms:W3CDTF">2022-07-26T03:47:39Z</dcterms:modified>
</cp:coreProperties>
</file>