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  <p:sldMasterId id="2147483732" r:id="rId3"/>
  </p:sldMasterIdLst>
  <p:notesMasterIdLst>
    <p:notesMasterId r:id="rId16"/>
  </p:notesMasterIdLst>
  <p:sldIdLst>
    <p:sldId id="256" r:id="rId4"/>
    <p:sldId id="278" r:id="rId5"/>
    <p:sldId id="279" r:id="rId6"/>
    <p:sldId id="280" r:id="rId7"/>
    <p:sldId id="281" r:id="rId8"/>
    <p:sldId id="260" r:id="rId9"/>
    <p:sldId id="277" r:id="rId10"/>
    <p:sldId id="257" r:id="rId11"/>
    <p:sldId id="259" r:id="rId12"/>
    <p:sldId id="283" r:id="rId13"/>
    <p:sldId id="282" r:id="rId14"/>
    <p:sldId id="276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xmlns="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36363E"/>
    <a:srgbClr val="C7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7" autoAdjust="0"/>
    <p:restoredTop sz="94660"/>
  </p:normalViewPr>
  <p:slideViewPr>
    <p:cSldViewPr snapToGrid="0">
      <p:cViewPr>
        <p:scale>
          <a:sx n="76" d="100"/>
          <a:sy n="76" d="100"/>
        </p:scale>
        <p:origin x="-72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2T19:20:06.211" idx="1">
    <p:pos x="10" y="10"/>
    <p:text/>
    <p:extLst>
      <p:ext uri="{C676402C-5697-4E1C-873F-D02D1690AC5C}">
        <p15:threadingInfo xmlns:p15="http://schemas.microsoft.com/office/powerpoint/2012/main" xmlns="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40FE4-7CCD-41CB-981E-8E21CE79F6DA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69096-6557-46E7-81FA-33B695DD70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5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822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8662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892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163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046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3426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551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1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371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14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106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90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23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8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0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32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76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56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830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40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168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15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831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879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691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9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1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19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39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905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011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0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12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4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8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718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71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47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8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72AF19C-8B6C-457B-8C63-E644CE4E0606}" type="datetimeFigureOut">
              <a:rPr lang="zh-CN" altLang="en-US" smtClean="0"/>
              <a:t>2020/8/18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53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2D211-8338-4D66-BDE9-C1CF608343A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0F158-52CF-4787-B71F-51BC9818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4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slide" Target="slide6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3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 rot="20542075">
            <a:off x="1520994" y="2398039"/>
            <a:ext cx="8356391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96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Tên</a:t>
            </a:r>
            <a:r>
              <a:rPr lang="en-US" altLang="zh-CN" sz="96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 </a:t>
            </a:r>
            <a:r>
              <a:rPr lang="en-US" altLang="zh-CN" sz="9600" b="1" dirty="0" err="1" smtClean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Bài</a:t>
            </a:r>
            <a:r>
              <a:rPr lang="en-US" altLang="zh-CN" sz="9600" b="1" dirty="0" smtClean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:</a:t>
            </a:r>
            <a:r>
              <a:rPr lang="vi-VN" altLang="zh-CN" sz="9600" b="1" dirty="0" smtClean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au,âu</a:t>
            </a:r>
            <a:endParaRPr lang="zh-CN" altLang="en-US" sz="9600" b="1" dirty="0">
              <a:ln w="25400">
                <a:solidFill>
                  <a:srgbClr val="36363E">
                    <a:alpha val="70000"/>
                  </a:srgbClr>
                </a:solidFill>
              </a:ln>
              <a:solidFill>
                <a:srgbClr val="6DCEAE"/>
              </a:solidFill>
              <a:latin typeface="汉仪晓波美妍体W" panose="00020600040101010101" pitchFamily="18" charset="-122"/>
              <a:ea typeface="汉仪晓波美妍体W" panose="00020600040101010101" pitchFamily="18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2439" y="1022620"/>
            <a:ext cx="3844202" cy="5652939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952382" y="4426701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-222" panose="020B0803050302020204" pitchFamily="34" charset="0"/>
              </a:rPr>
              <a:t>Giáo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HP-222" panose="020B0803050302020204" pitchFamily="34" charset="0"/>
              </a:rPr>
              <a:t> </a:t>
            </a:r>
            <a:r>
              <a:rPr lang="en-US" altLang="zh-CN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-222" panose="020B0803050302020204" pitchFamily="34" charset="0"/>
              </a:rPr>
              <a:t>Viên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HP-222" panose="020B0803050302020204" pitchFamily="34" charset="0"/>
              </a:rPr>
              <a:t>: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HP-222" panose="020B08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5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056" y="-134295"/>
            <a:ext cx="5070144" cy="1687235"/>
          </a:xfrm>
          <a:prstGeom prst="rect">
            <a:avLst/>
          </a:prstGeom>
        </p:spPr>
      </p:pic>
      <p:sp>
        <p:nvSpPr>
          <p:cNvPr id="6" name="Hộp Văn bản 16">
            <a:extLst>
              <a:ext uri="{FF2B5EF4-FFF2-40B4-BE49-F238E27FC236}">
                <a16:creationId xmlns:a16="http://schemas.microsoft.com/office/drawing/2014/main" xmlns="" id="{1D5F3C1E-EF6E-4FF5-BB99-BFF8392CA75D}"/>
              </a:ext>
            </a:extLst>
          </p:cNvPr>
          <p:cNvSpPr txBox="1"/>
          <p:nvPr/>
        </p:nvSpPr>
        <p:spPr>
          <a:xfrm>
            <a:off x="4365452" y="1633380"/>
            <a:ext cx="3281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5050"/>
                </a:solidFill>
                <a:latin typeface="HP-222" panose="020B0803050302020204" pitchFamily="34" charset="0"/>
              </a:rPr>
              <a:t>Sáu củ cà rốt</a:t>
            </a:r>
            <a:endParaRPr lang="en-US" sz="3200" dirty="0">
              <a:solidFill>
                <a:srgbClr val="FF5050"/>
              </a:solidFill>
              <a:latin typeface="HP-222" panose="020B0803050302020204" pitchFamily="34" charset="0"/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1343192" y="470384"/>
            <a:ext cx="2839872" cy="6558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ts val="5000"/>
              </a:lnSpc>
            </a:pP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Luyện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đọc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câu</a:t>
            </a:r>
            <a:endParaRPr lang="zh-CN" altLang="en-US" sz="3200" spc="-150" dirty="0">
              <a:solidFill>
                <a:schemeClr val="tx1">
                  <a:lumMod val="75000"/>
                  <a:lumOff val="25000"/>
                </a:schemeClr>
              </a:solidFill>
              <a:latin typeface="HP-222" panose="020B0803050302020204" pitchFamily="34" charset="0"/>
              <a:ea typeface="汉仪跳跳体简" panose="00020600040101010101" pitchFamily="18" charset="-12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9511" y="2218155"/>
            <a:ext cx="101920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   Mẹ </a:t>
            </a:r>
            <a:r>
              <a:rPr lang="vi-VN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sai thỏ nâu ra vườn nhổ cà rốt</a:t>
            </a:r>
            <a:r>
              <a:rPr lang="en-US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. </a:t>
            </a:r>
            <a:endParaRPr lang="vi-VN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29784" y="2231301"/>
            <a:ext cx="52901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Mẹ bảo:’’Nhổ sáu củ,con nhé!’’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. </a:t>
            </a:r>
            <a:endParaRPr lang="vi-VN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412" y="2732183"/>
            <a:ext cx="8265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HP-222" panose="020B0803050302020204" pitchFamily="34" charset="0"/>
              </a:rPr>
              <a:t>Củ cà rốt nằm sâu dưới đất,nhưng nhổ không khó</a:t>
            </a:r>
            <a:r>
              <a:rPr lang="vi-VN" sz="2400" dirty="0">
                <a:latin typeface="HP-222" panose="020B0803050302020204" pitchFamily="34" charset="0"/>
              </a:rPr>
              <a:t>.</a:t>
            </a:r>
            <a:endParaRPr lang="en-US" sz="2400" dirty="0">
              <a:latin typeface="HP-222" panose="020B0803050302020204" pitchFamily="34" charset="0"/>
            </a:endParaRPr>
          </a:p>
        </p:txBody>
      </p:sp>
      <p:sp>
        <p:nvSpPr>
          <p:cNvPr id="15" name="Hộp Văn bản 5">
            <a:extLst>
              <a:ext uri="{FF2B5EF4-FFF2-40B4-BE49-F238E27FC236}">
                <a16:creationId xmlns:a16="http://schemas.microsoft.com/office/drawing/2014/main" xmlns="" id="{FBB45EB3-49A6-4B10-85A2-779070F328E0}"/>
              </a:ext>
            </a:extLst>
          </p:cNvPr>
          <p:cNvSpPr txBox="1"/>
          <p:nvPr/>
        </p:nvSpPr>
        <p:spPr>
          <a:xfrm>
            <a:off x="426572" y="3211807"/>
            <a:ext cx="1027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Hấp</a:t>
            </a:r>
            <a:r>
              <a:rPr lang="en-US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!</a:t>
            </a:r>
            <a:endParaRPr lang="en-US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6" name="Hộp Văn bản 5">
            <a:extLst>
              <a:ext uri="{FF2B5EF4-FFF2-40B4-BE49-F238E27FC236}">
                <a16:creationId xmlns:a16="http://schemas.microsoft.com/office/drawing/2014/main" xmlns="" id="{FBB45EB3-49A6-4B10-85A2-779070F328E0}"/>
              </a:ext>
            </a:extLst>
          </p:cNvPr>
          <p:cNvSpPr txBox="1"/>
          <p:nvPr/>
        </p:nvSpPr>
        <p:spPr>
          <a:xfrm>
            <a:off x="9544587" y="2754521"/>
            <a:ext cx="1027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Hấp</a:t>
            </a:r>
            <a:r>
              <a:rPr lang="en-US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!</a:t>
            </a:r>
            <a:endParaRPr lang="en-US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7" name="Hộp Văn bản 5">
            <a:extLst>
              <a:ext uri="{FF2B5EF4-FFF2-40B4-BE49-F238E27FC236}">
                <a16:creationId xmlns:a16="http://schemas.microsoft.com/office/drawing/2014/main" xmlns="" id="{FBB45EB3-49A6-4B10-85A2-779070F328E0}"/>
              </a:ext>
            </a:extLst>
          </p:cNvPr>
          <p:cNvSpPr txBox="1"/>
          <p:nvPr/>
        </p:nvSpPr>
        <p:spPr>
          <a:xfrm>
            <a:off x="8799793" y="2732182"/>
            <a:ext cx="1027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Hấp</a:t>
            </a:r>
            <a:r>
              <a:rPr lang="en-US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!</a:t>
            </a:r>
            <a:endParaRPr lang="en-US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8" name="Hộp Văn bản 5">
            <a:extLst>
              <a:ext uri="{FF2B5EF4-FFF2-40B4-BE49-F238E27FC236}">
                <a16:creationId xmlns:a16="http://schemas.microsoft.com/office/drawing/2014/main" xmlns="" id="{FBB45EB3-49A6-4B10-85A2-779070F328E0}"/>
              </a:ext>
            </a:extLst>
          </p:cNvPr>
          <p:cNvSpPr txBox="1"/>
          <p:nvPr/>
        </p:nvSpPr>
        <p:spPr>
          <a:xfrm>
            <a:off x="1343192" y="3209235"/>
            <a:ext cx="6610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Một lát sau,thỏ nâu đã nhổ được cả ôm. 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87844" y="3209235"/>
            <a:ext cx="2884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Nó chạy vào </a:t>
            </a:r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bếp</a:t>
            </a:r>
            <a:endParaRPr lang="en-US" altLang="en-US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6572" y="3642694"/>
            <a:ext cx="2204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đưa cho mẹ.</a:t>
            </a:r>
            <a:endParaRPr lang="en-US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5412" y="4168486"/>
            <a:ext cx="4219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Không ngờ,thỏ mẹ la lên.</a:t>
            </a:r>
            <a:endParaRPr lang="en-US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09337" y="4168486"/>
            <a:ext cx="46041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Thì ra thỏ nâu nhổ lắm quá.</a:t>
            </a:r>
            <a:endParaRPr lang="en-US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089461" y="4165914"/>
            <a:ext cx="20249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Nó gãi đầu:</a:t>
            </a:r>
            <a:endParaRPr lang="en-US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6572" y="4706804"/>
            <a:ext cx="4711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 smtClean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‘’Hì!Con chưa biết đếm mà’’.</a:t>
            </a:r>
            <a:endParaRPr lang="en-US" altLang="en-US" sz="2800" dirty="0">
              <a:latin typeface="HP-222" panose="020B0803050302020204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70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108770" y="3013032"/>
            <a:ext cx="566052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48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Củng</a:t>
            </a:r>
            <a:r>
              <a:rPr lang="en-US" altLang="zh-CN" sz="48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 </a:t>
            </a:r>
            <a:r>
              <a:rPr lang="en-US" altLang="zh-CN" sz="48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cố</a:t>
            </a:r>
            <a:r>
              <a:rPr lang="en-US" altLang="zh-CN" sz="48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 - </a:t>
            </a:r>
            <a:r>
              <a:rPr lang="en-US" altLang="zh-CN" sz="48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Dặn</a:t>
            </a:r>
            <a:r>
              <a:rPr lang="en-US" altLang="zh-CN" sz="48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 </a:t>
            </a:r>
            <a:r>
              <a:rPr lang="en-US" altLang="zh-CN" sz="48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dò</a:t>
            </a:r>
            <a:endParaRPr lang="zh-CN" altLang="en-US" sz="4800" b="1" dirty="0">
              <a:ln w="25400">
                <a:solidFill>
                  <a:srgbClr val="36363E">
                    <a:alpha val="70000"/>
                  </a:srgbClr>
                </a:solidFill>
              </a:ln>
              <a:solidFill>
                <a:srgbClr val="6DCEAE"/>
              </a:solidFill>
              <a:latin typeface="HP-222" panose="020B0803050302020204" pitchFamily="34" charset="0"/>
              <a:ea typeface="汉仪晓波美妍体W" panose="00020600040101010101" pitchFamily="18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908175" y="602531"/>
            <a:ext cx="10375651" cy="5652939"/>
            <a:chOff x="1267357" y="602531"/>
            <a:chExt cx="10375651" cy="565293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357" y="602531"/>
              <a:ext cx="3785314" cy="5652939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75439" y="602531"/>
              <a:ext cx="3867569" cy="565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70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781403" y="2859703"/>
            <a:ext cx="5835572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36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Chuẩn</a:t>
            </a:r>
            <a:r>
              <a:rPr lang="en-US" altLang="zh-CN" sz="36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 </a:t>
            </a:r>
            <a:r>
              <a:rPr lang="en-US" altLang="zh-CN" sz="36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bị</a:t>
            </a:r>
            <a:r>
              <a:rPr lang="en-US" altLang="zh-CN" sz="36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 </a:t>
            </a:r>
            <a:r>
              <a:rPr lang="en-US" altLang="zh-CN" sz="36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bài</a:t>
            </a:r>
            <a:r>
              <a:rPr lang="en-US" altLang="zh-CN" sz="36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 73 </a:t>
            </a:r>
            <a:r>
              <a:rPr lang="en-US" altLang="zh-CN" sz="36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uôn</a:t>
            </a:r>
            <a:r>
              <a:rPr lang="en-US" altLang="zh-CN" sz="36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, </a:t>
            </a:r>
            <a:r>
              <a:rPr lang="en-US" altLang="zh-CN" sz="36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uôt</a:t>
            </a:r>
            <a:endParaRPr lang="zh-CN" altLang="en-US" sz="3600" b="1" dirty="0">
              <a:ln w="25400">
                <a:solidFill>
                  <a:srgbClr val="36363E">
                    <a:alpha val="70000"/>
                  </a:srgbClr>
                </a:solidFill>
              </a:ln>
              <a:solidFill>
                <a:srgbClr val="6DCEAE"/>
              </a:solidFill>
              <a:latin typeface="汉仪晓波美妍体W" panose="00020600040101010101" pitchFamily="18" charset="-122"/>
              <a:ea typeface="汉仪晓波美妍体W" panose="00020600040101010101" pitchFamily="18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687457" y="602530"/>
            <a:ext cx="10375651" cy="5652939"/>
            <a:chOff x="1267357" y="602531"/>
            <a:chExt cx="10375651" cy="565293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357" y="602531"/>
              <a:ext cx="3785314" cy="5652939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75439" y="602531"/>
              <a:ext cx="3867569" cy="5652000"/>
            </a:xfrm>
            <a:prstGeom prst="rect">
              <a:avLst/>
            </a:prstGeom>
          </p:spPr>
        </p:pic>
      </p:grpSp>
      <p:grpSp>
        <p:nvGrpSpPr>
          <p:cNvPr id="20" name="组合 19"/>
          <p:cNvGrpSpPr/>
          <p:nvPr/>
        </p:nvGrpSpPr>
        <p:grpSpPr>
          <a:xfrm>
            <a:off x="6809178" y="3603009"/>
            <a:ext cx="2451312" cy="492162"/>
            <a:chOff x="6809178" y="3603009"/>
            <a:chExt cx="2451312" cy="492162"/>
          </a:xfrm>
        </p:grpSpPr>
        <p:sp>
          <p:nvSpPr>
            <p:cNvPr id="19" name="圆角矩形 18"/>
            <p:cNvSpPr/>
            <p:nvPr/>
          </p:nvSpPr>
          <p:spPr>
            <a:xfrm>
              <a:off x="6809178" y="3603009"/>
              <a:ext cx="2451312" cy="492162"/>
            </a:xfrm>
            <a:prstGeom prst="roundRect">
              <a:avLst>
                <a:gd name="adj" fmla="val 49943"/>
              </a:avLst>
            </a:prstGeom>
            <a:solidFill>
              <a:srgbClr val="FFD01F"/>
            </a:solidFill>
            <a:ln w="25400">
              <a:solidFill>
                <a:srgbClr val="3636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7078506" y="3693461"/>
              <a:ext cx="1939955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1600" spc="300" dirty="0">
                  <a:ln w="6350">
                    <a:noFill/>
                  </a:ln>
                  <a:solidFill>
                    <a:schemeClr val="bg1"/>
                  </a:solidFill>
                  <a:latin typeface="汉仪晓波美妍体W" panose="00020600040101010101" pitchFamily="18" charset="-122"/>
                  <a:ea typeface="汉仪晓波美妍体W" panose="00020600040101010101" pitchFamily="18" charset="-122"/>
                </a:rPr>
                <a:t>THANK YOU</a:t>
              </a:r>
              <a:endParaRPr lang="zh-CN" altLang="en-US" sz="1600" spc="300" dirty="0">
                <a:ln w="6350">
                  <a:noFill/>
                </a:ln>
                <a:solidFill>
                  <a:schemeClr val="bg1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884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00" t="513" r="15632" b="-513"/>
          <a:stretch/>
        </p:blipFill>
        <p:spPr>
          <a:xfrm>
            <a:off x="3518916" y="1085850"/>
            <a:ext cx="4753356" cy="4753356"/>
          </a:xfrm>
          <a:prstGeom prst="rect">
            <a:avLst/>
          </a:prstGeom>
        </p:spPr>
      </p:pic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499104" y="1072896"/>
            <a:ext cx="2389632" cy="2389632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" name="Heart 5"/>
          <p:cNvSpPr/>
          <p:nvPr/>
        </p:nvSpPr>
        <p:spPr>
          <a:xfrm>
            <a:off x="3608832" y="1170432"/>
            <a:ext cx="792480" cy="792480"/>
          </a:xfrm>
          <a:prstGeom prst="heart">
            <a:avLst/>
          </a:prstGeom>
          <a:solidFill>
            <a:srgbClr val="FF00FF"/>
          </a:solidFill>
          <a:ln>
            <a:solidFill>
              <a:srgbClr val="DA00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5888736" y="1072896"/>
            <a:ext cx="2389632" cy="2389632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" name="Heart 7"/>
          <p:cNvSpPr/>
          <p:nvPr/>
        </p:nvSpPr>
        <p:spPr>
          <a:xfrm>
            <a:off x="7376160" y="1170432"/>
            <a:ext cx="792480" cy="792480"/>
          </a:xfrm>
          <a:prstGeom prst="heart">
            <a:avLst/>
          </a:prstGeom>
          <a:solidFill>
            <a:srgbClr val="FF00FF"/>
          </a:solidFill>
          <a:ln>
            <a:solidFill>
              <a:srgbClr val="DA00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hlinkClick r:id="rId6" action="ppaction://hlinksldjump"/>
          </p:cNvPr>
          <p:cNvSpPr/>
          <p:nvPr/>
        </p:nvSpPr>
        <p:spPr>
          <a:xfrm>
            <a:off x="3499104" y="3444240"/>
            <a:ext cx="2389632" cy="2389632"/>
          </a:xfrm>
          <a:prstGeom prst="rect">
            <a:avLst/>
          </a:prstGeom>
          <a:solidFill>
            <a:srgbClr val="0070C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" name="Heart 9"/>
          <p:cNvSpPr/>
          <p:nvPr/>
        </p:nvSpPr>
        <p:spPr>
          <a:xfrm>
            <a:off x="3621024" y="4943856"/>
            <a:ext cx="792480" cy="792480"/>
          </a:xfrm>
          <a:prstGeom prst="heart">
            <a:avLst/>
          </a:prstGeom>
          <a:solidFill>
            <a:srgbClr val="FF00FF"/>
          </a:solidFill>
          <a:ln>
            <a:solidFill>
              <a:srgbClr val="DA00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5882640" y="3444240"/>
            <a:ext cx="2389632" cy="2389632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Heart 11"/>
          <p:cNvSpPr/>
          <p:nvPr/>
        </p:nvSpPr>
        <p:spPr>
          <a:xfrm>
            <a:off x="7357872" y="4943856"/>
            <a:ext cx="792480" cy="792480"/>
          </a:xfrm>
          <a:prstGeom prst="heart">
            <a:avLst/>
          </a:prstGeom>
          <a:solidFill>
            <a:srgbClr val="FF00FF"/>
          </a:solidFill>
          <a:ln>
            <a:solidFill>
              <a:srgbClr val="DA00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19472" y="2523744"/>
            <a:ext cx="1938528" cy="193852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Heart 13"/>
          <p:cNvSpPr/>
          <p:nvPr/>
        </p:nvSpPr>
        <p:spPr>
          <a:xfrm>
            <a:off x="5007864" y="2587752"/>
            <a:ext cx="792480" cy="792480"/>
          </a:xfrm>
          <a:prstGeom prst="heart">
            <a:avLst/>
          </a:prstGeom>
          <a:solidFill>
            <a:srgbClr val="FF00FF"/>
          </a:solidFill>
          <a:ln>
            <a:solidFill>
              <a:srgbClr val="DA00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60813" y="130516"/>
            <a:ext cx="4379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Ô CỬA BÍ MẬT</a:t>
            </a:r>
          </a:p>
        </p:txBody>
      </p:sp>
    </p:spTree>
    <p:extLst>
      <p:ext uri="{BB962C8B-B14F-4D97-AF65-F5344CB8AC3E}">
        <p14:creationId xmlns:p14="http://schemas.microsoft.com/office/powerpoint/2010/main" val="31389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4" grpId="0" animBg="1"/>
      <p:bldP spid="14" grpId="1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755648" y="169164"/>
            <a:ext cx="8619744" cy="1910157"/>
          </a:xfrm>
          <a:prstGeom prst="snip2Diag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1755648" y="2079321"/>
            <a:ext cx="8290560" cy="1505712"/>
          </a:xfrm>
          <a:prstGeom prst="snip2DiagRect">
            <a:avLst/>
          </a:prstGeom>
          <a:solidFill>
            <a:srgbClr val="00206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</a:t>
            </a:r>
            <a:r>
              <a:rPr kumimoji="0" lang="vi-VN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báu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Pentagon 5">
            <a:hlinkClick r:id="rId2" action="ppaction://hlinksldjump"/>
          </p:cNvPr>
          <p:cNvSpPr/>
          <p:nvPr/>
        </p:nvSpPr>
        <p:spPr>
          <a:xfrm flipH="1">
            <a:off x="8375904" y="5961888"/>
            <a:ext cx="1999488" cy="755904"/>
          </a:xfrm>
          <a:prstGeom prst="homePlat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13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755648" y="207264"/>
            <a:ext cx="8619744" cy="1950720"/>
          </a:xfrm>
          <a:prstGeom prst="snip2Diag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Tìm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1920240" y="2334768"/>
            <a:ext cx="8290560" cy="1505712"/>
          </a:xfrm>
          <a:prstGeom prst="snip2DiagRect">
            <a:avLst/>
          </a:prstGeom>
          <a:solidFill>
            <a:srgbClr val="00206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áu,sáu....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Pentagon 5">
            <a:hlinkClick r:id="rId2" action="ppaction://hlinksldjump"/>
          </p:cNvPr>
          <p:cNvSpPr/>
          <p:nvPr/>
        </p:nvSpPr>
        <p:spPr>
          <a:xfrm flipH="1">
            <a:off x="8375904" y="5961888"/>
            <a:ext cx="1999488" cy="755904"/>
          </a:xfrm>
          <a:prstGeom prst="homePlat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87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755648" y="207264"/>
            <a:ext cx="8619744" cy="1950720"/>
          </a:xfrm>
          <a:prstGeom prst="snip2Diag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Tìm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vi-VN" sz="3200" noProof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1920240" y="2334768"/>
            <a:ext cx="8290560" cy="1505712"/>
          </a:xfrm>
          <a:prstGeom prst="snip2DiagRect">
            <a:avLst/>
          </a:prstGeom>
          <a:solidFill>
            <a:srgbClr val="00206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Câu,trâu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Pentagon 5">
            <a:hlinkClick r:id="rId2" action="ppaction://hlinksldjump"/>
          </p:cNvPr>
          <p:cNvSpPr/>
          <p:nvPr/>
        </p:nvSpPr>
        <p:spPr>
          <a:xfrm flipH="1">
            <a:off x="8375904" y="5961888"/>
            <a:ext cx="1999488" cy="755904"/>
          </a:xfrm>
          <a:prstGeom prst="homePlat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45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755648" y="207264"/>
            <a:ext cx="8619744" cy="1950720"/>
          </a:xfrm>
          <a:prstGeom prst="snip2Diag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Đặt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1920240" y="2334768"/>
            <a:ext cx="8290560" cy="1505712"/>
          </a:xfrm>
          <a:prstGeom prst="snip2DiagRect">
            <a:avLst/>
          </a:prstGeom>
          <a:solidFill>
            <a:srgbClr val="00206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Thỏ</a:t>
            </a:r>
            <a:r>
              <a:rPr kumimoji="0" lang="vi-VN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nâu nhổ cà rốt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Pentagon 5">
            <a:hlinkClick r:id="rId2" action="ppaction://hlinksldjump"/>
          </p:cNvPr>
          <p:cNvSpPr/>
          <p:nvPr/>
        </p:nvSpPr>
        <p:spPr>
          <a:xfrm flipH="1">
            <a:off x="8375904" y="5961888"/>
            <a:ext cx="1999488" cy="755904"/>
          </a:xfrm>
          <a:prstGeom prst="homePlat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98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38"/>
          <p:cNvSpPr txBox="1"/>
          <p:nvPr/>
        </p:nvSpPr>
        <p:spPr>
          <a:xfrm>
            <a:off x="3866321" y="1957744"/>
            <a:ext cx="374616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algn="ctr">
              <a:defRPr sz="9600" b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defRPr>
            </a:lvl1pPr>
          </a:lstStyle>
          <a:p>
            <a:r>
              <a:rPr lang="en-US" altLang="zh-CN" sz="3600" dirty="0" err="1">
                <a:solidFill>
                  <a:srgbClr val="6DCEAE"/>
                </a:solidFill>
                <a:latin typeface="HP-222" panose="020B0803050302020204" pitchFamily="34" charset="0"/>
              </a:rPr>
              <a:t>Thư</a:t>
            </a:r>
            <a:r>
              <a:rPr lang="en-US" altLang="zh-CN" sz="3600" dirty="0">
                <a:solidFill>
                  <a:srgbClr val="6DCEAE"/>
                </a:solidFill>
                <a:latin typeface="HP-222" panose="020B0803050302020204" pitchFamily="34" charset="0"/>
              </a:rPr>
              <a:t> </a:t>
            </a:r>
            <a:r>
              <a:rPr lang="en-US" altLang="zh-CN" sz="3600" dirty="0" err="1">
                <a:solidFill>
                  <a:srgbClr val="6DCEAE"/>
                </a:solidFill>
                <a:latin typeface="HP-222" panose="020B0803050302020204" pitchFamily="34" charset="0"/>
              </a:rPr>
              <a:t>giãn</a:t>
            </a:r>
            <a:endParaRPr lang="zh-CN" altLang="en-US" sz="3600" dirty="0">
              <a:solidFill>
                <a:srgbClr val="6DCEAE"/>
              </a:solidFill>
              <a:latin typeface="HP-222" panose="020B0803050302020204" pitchFamily="34" charset="0"/>
            </a:endParaRPr>
          </a:p>
        </p:txBody>
      </p:sp>
      <p:grpSp>
        <p:nvGrpSpPr>
          <p:cNvPr id="4" name="组合 16">
            <a:extLst>
              <a:ext uri="{FF2B5EF4-FFF2-40B4-BE49-F238E27FC236}">
                <a16:creationId xmlns:a16="http://schemas.microsoft.com/office/drawing/2014/main" xmlns="" id="{1F2C525D-A87C-43F9-AF5D-3A7A6EB0C1ED}"/>
              </a:ext>
            </a:extLst>
          </p:cNvPr>
          <p:cNvGrpSpPr/>
          <p:nvPr/>
        </p:nvGrpSpPr>
        <p:grpSpPr>
          <a:xfrm>
            <a:off x="687457" y="602530"/>
            <a:ext cx="10375651" cy="5652939"/>
            <a:chOff x="1267357" y="602531"/>
            <a:chExt cx="10375651" cy="5652939"/>
          </a:xfrm>
        </p:grpSpPr>
        <p:pic>
          <p:nvPicPr>
            <p:cNvPr id="5" name="图片 13">
              <a:extLst>
                <a:ext uri="{FF2B5EF4-FFF2-40B4-BE49-F238E27FC236}">
                  <a16:creationId xmlns:a16="http://schemas.microsoft.com/office/drawing/2014/main" xmlns="" id="{93D142C7-144E-49AE-8131-E81C838841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357" y="602531"/>
              <a:ext cx="3785314" cy="5652939"/>
            </a:xfrm>
            <a:prstGeom prst="rect">
              <a:avLst/>
            </a:prstGeom>
          </p:spPr>
        </p:pic>
        <p:pic>
          <p:nvPicPr>
            <p:cNvPr id="6" name="图片 14">
              <a:extLst>
                <a:ext uri="{FF2B5EF4-FFF2-40B4-BE49-F238E27FC236}">
                  <a16:creationId xmlns:a16="http://schemas.microsoft.com/office/drawing/2014/main" xmlns="" id="{666E43D6-FA8C-4174-BD05-BB5FA93C15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75439" y="602531"/>
              <a:ext cx="3867569" cy="565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558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: Rounded Corners 3">
            <a:extLst>
              <a:ext uri="{FF2B5EF4-FFF2-40B4-BE49-F238E27FC236}">
                <a16:creationId xmlns:a16="http://schemas.microsoft.com/office/drawing/2014/main" xmlns="" id="{88A09766-FA27-486D-9B23-6E0FF9AD7A41}"/>
              </a:ext>
            </a:extLst>
          </p:cNvPr>
          <p:cNvSpPr/>
          <p:nvPr/>
        </p:nvSpPr>
        <p:spPr>
          <a:xfrm>
            <a:off x="0" y="0"/>
            <a:ext cx="5738191" cy="954159"/>
          </a:xfrm>
          <a:prstGeom prst="roundRect">
            <a:avLst/>
          </a:prstGeom>
          <a:solidFill>
            <a:srgbClr val="CEF3FE"/>
          </a:solidFill>
          <a:ln w="12700" cap="flat" cmpd="sng" algn="ctr">
            <a:solidFill>
              <a:srgbClr val="D2F4F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3: TẬP</a:t>
            </a:r>
            <a:r>
              <a:rPr kumimoji="0" lang="en-SG" sz="3200" b="1" i="0" u="none" strike="noStrike" kern="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ĐỌC</a:t>
            </a:r>
            <a:endParaRPr kumimoji="0" lang="en-SG" sz="3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41" y="954159"/>
            <a:ext cx="9987419" cy="5903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63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0" b="6070"/>
          <a:stretch/>
        </p:blipFill>
        <p:spPr>
          <a:xfrm>
            <a:off x="-231285" y="-97668"/>
            <a:ext cx="5253272" cy="250534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250" y="-97669"/>
            <a:ext cx="785533" cy="67809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250" y="2407673"/>
            <a:ext cx="840500" cy="14848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150186" y="813691"/>
            <a:ext cx="350714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Luyện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đọc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từ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ngữ</a:t>
            </a:r>
            <a:endParaRPr lang="zh-CN" altLang="en-US" sz="3200" spc="-150" dirty="0">
              <a:solidFill>
                <a:schemeClr val="tx1">
                  <a:lumMod val="75000"/>
                  <a:lumOff val="25000"/>
                </a:schemeClr>
              </a:solidFill>
              <a:latin typeface="HP-222" panose="020B0803050302020204" pitchFamily="34" charset="0"/>
              <a:ea typeface="汉仪跳跳体简" panose="00020600040101010101" pitchFamily="18" charset="-122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C64CB5F1-3F65-418F-A062-44ACBE9DB155}"/>
              </a:ext>
            </a:extLst>
          </p:cNvPr>
          <p:cNvSpPr txBox="1"/>
          <p:nvPr/>
        </p:nvSpPr>
        <p:spPr>
          <a:xfrm>
            <a:off x="1623961" y="2545712"/>
            <a:ext cx="1609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làm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mứt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EC7397FC-D5A6-4B33-A609-A77711133065}"/>
              </a:ext>
            </a:extLst>
          </p:cNvPr>
          <p:cNvSpPr txBox="1"/>
          <p:nvPr/>
        </p:nvSpPr>
        <p:spPr>
          <a:xfrm>
            <a:off x="1623961" y="3177392"/>
            <a:ext cx="1828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đun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bếp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C2AD8F9B-4921-4E7B-8573-65C5AAE1C55D}"/>
              </a:ext>
            </a:extLst>
          </p:cNvPr>
          <p:cNvSpPr txBox="1"/>
          <p:nvPr/>
        </p:nvSpPr>
        <p:spPr>
          <a:xfrm>
            <a:off x="1623961" y="4500244"/>
            <a:ext cx="299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lửa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ngùn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ngụt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40780B28-CCB0-4E56-81BF-67F8F871FBC7}"/>
              </a:ext>
            </a:extLst>
          </p:cNvPr>
          <p:cNvSpPr txBox="1"/>
          <p:nvPr/>
        </p:nvSpPr>
        <p:spPr>
          <a:xfrm>
            <a:off x="1623961" y="3838986"/>
            <a:ext cx="299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rút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bớt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lửa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xmlns="" id="{1E2119E4-FCF4-4F61-B3EA-63F8B12F7E9E}"/>
              </a:ext>
            </a:extLst>
          </p:cNvPr>
          <p:cNvSpPr txBox="1"/>
          <p:nvPr/>
        </p:nvSpPr>
        <p:spPr>
          <a:xfrm>
            <a:off x="1623961" y="5165533"/>
            <a:ext cx="1981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phàn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nàn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xmlns="" id="{F3921461-11AB-4805-865A-6A42E155BBA2}"/>
              </a:ext>
            </a:extLst>
          </p:cNvPr>
          <p:cNvSpPr txBox="1"/>
          <p:nvPr/>
        </p:nvSpPr>
        <p:spPr>
          <a:xfrm>
            <a:off x="1674760" y="5793518"/>
            <a:ext cx="1726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nhỏ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nhẹ</a:t>
            </a:r>
            <a:endParaRPr lang="en-US" sz="2800" dirty="0">
              <a:latin typeface="HP-222" panose="020B08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99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卡通清新快乐暑假纪念画册相册PPT模板"/>
</p:tagLst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199</Words>
  <Application>Microsoft Office PowerPoint</Application>
  <PresentationFormat>Custom</PresentationFormat>
  <Paragraphs>48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HDOfficeLightV0</vt:lpstr>
      <vt:lpstr>1_HDOfficeLightV0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HP</dc:creator>
  <cp:lastModifiedBy>Windows User</cp:lastModifiedBy>
  <cp:revision>34</cp:revision>
  <dcterms:created xsi:type="dcterms:W3CDTF">2020-08-12T05:25:29Z</dcterms:created>
  <dcterms:modified xsi:type="dcterms:W3CDTF">2020-08-18T08:47:00Z</dcterms:modified>
</cp:coreProperties>
</file>