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9"/>
  </p:notesMasterIdLst>
  <p:sldIdLst>
    <p:sldId id="313" r:id="rId3"/>
    <p:sldId id="301" r:id="rId4"/>
    <p:sldId id="340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21" r:id="rId13"/>
    <p:sldId id="339" r:id="rId14"/>
    <p:sldId id="315" r:id="rId15"/>
    <p:sldId id="331" r:id="rId16"/>
    <p:sldId id="316" r:id="rId17"/>
    <p:sldId id="317" r:id="rId18"/>
    <p:sldId id="318" r:id="rId19"/>
    <p:sldId id="319" r:id="rId20"/>
    <p:sldId id="320" r:id="rId21"/>
    <p:sldId id="322" r:id="rId22"/>
    <p:sldId id="323" r:id="rId23"/>
    <p:sldId id="324" r:id="rId24"/>
    <p:sldId id="325" r:id="rId25"/>
    <p:sldId id="326" r:id="rId26"/>
    <p:sldId id="327" r:id="rId27"/>
    <p:sldId id="329" r:id="rId28"/>
  </p:sldIdLst>
  <p:sldSz cx="24384000" cy="13716000"/>
  <p:notesSz cx="6858000" cy="9144000"/>
  <p:custDataLst>
    <p:tags r:id="rId3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139" y="31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04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04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96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03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49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0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47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8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7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6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43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51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74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86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8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5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6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8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183321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222787" y="4107703"/>
              <a:ext cx="12344400" cy="891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§15.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§16.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§17.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§18.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51250" y="2428363"/>
              <a:ext cx="102863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- ĐỒ THỊ VÀ ỨNG DỤNG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028AE48-366D-498C-93F9-5A0342CE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5" y="1820883"/>
            <a:ext cx="9220415" cy="115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:r>
                  <a:rPr lang="en-US" b="1" dirty="0" err="1"/>
                  <a:t>lý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Cho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 : “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”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4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Chú</a:t>
                </a:r>
                <a:r>
                  <a:rPr lang="en-US" b="1" dirty="0"/>
                  <a:t> ý.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1.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fr-FR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</a:rPr>
                      <m:t>1;</m:t>
                    </m:r>
                  </m:oMath>
                </a14:m>
                <a:r>
                  <a:rPr lang="fr-FR" dirty="0"/>
                  <a:t>	b)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</a:rPr>
                      <m:t>9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</a:rPr>
                      <m:t>27;</m:t>
                    </m:r>
                  </m:oMath>
                </a14:m>
                <a:r>
                  <a:rPr lang="fr-FR" dirty="0"/>
                  <a:t>	</a:t>
                </a:r>
              </a:p>
              <a:p>
                <a:pPr marL="0" indent="0">
                  <a:buNone/>
                </a:pPr>
                <a:r>
                  <a:rPr lang="fr-FR" dirty="0"/>
                  <a:t>c)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r="-10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5400" y="1981200"/>
            <a:ext cx="9829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3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kép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3.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c)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  <a:endParaRPr lang="en-US" dirty="0"/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Suy</a:t>
                </a:r>
                <a:r>
                  <a:rPr lang="fr-FR" dirty="0"/>
                  <a:t>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4;1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4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Luyện </a:t>
                </a:r>
                <a:r>
                  <a:rPr lang="en-US" b="1" dirty="0" err="1"/>
                  <a:t>tập</a:t>
                </a:r>
                <a:r>
                  <a:rPr lang="en-US" b="1" dirty="0"/>
                  <a:t> 2.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              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12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/>
                  <a:t>nên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kép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7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8001000"/>
            <a:ext cx="9712635" cy="17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2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blipFill>
                <a:blip r:embed="rId3"/>
                <a:stretch>
                  <a:fillRect l="-1180" t="-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800600"/>
            <a:ext cx="19964400" cy="25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6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BẤT PHƯƠNG TRÌNH BẬC HAI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43201"/>
                <a:ext cx="9677400" cy="107600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HĐ5.</a:t>
                </a:r>
                <a:r>
                  <a:rPr lang="en-US" dirty="0"/>
                  <a:t> </a:t>
                </a:r>
                <a:r>
                  <a:rPr lang="en-US" dirty="0" err="1"/>
                  <a:t>Trở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i="1" dirty="0"/>
                  <a:t>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i="1" dirty="0"/>
                  <a:t>.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yêu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mảnh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</a:t>
                </a:r>
                <a:r>
                  <a:rPr lang="en-US" dirty="0" err="1"/>
                  <a:t>chắn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đẳng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sự</a:t>
                </a:r>
                <a:r>
                  <a:rPr lang="en-US" dirty="0"/>
                  <a:t>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Từ </a:t>
                </a:r>
                <a:r>
                  <a:rPr lang="en-US" b="1" dirty="0"/>
                  <a:t>HĐ5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Đây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3201"/>
                <a:ext cx="9677400" cy="10760075"/>
              </a:xfrm>
              <a:prstGeom prst="rect">
                <a:avLst/>
              </a:prstGeom>
              <a:blipFill>
                <a:blip r:embed="rId3"/>
                <a:stretch>
                  <a:fillRect l="-2832" t="-1868" r="-26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0" y="2743201"/>
                <a:ext cx="13307291" cy="1067593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quát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nghĩa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lvl="0"/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),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những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i="1" dirty="0" err="1"/>
                  <a:t>nghiệm</a:t>
                </a:r>
                <a:r>
                  <a:rPr lang="en-US" i="1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gồm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i="1" dirty="0"/>
                  <a:t> </a:t>
                </a:r>
                <a:r>
                  <a:rPr lang="en-US" i="1" dirty="0" err="1"/>
                  <a:t>tập</a:t>
                </a:r>
                <a:r>
                  <a:rPr lang="en-US" i="1" dirty="0"/>
                  <a:t> </a:t>
                </a:r>
                <a:r>
                  <a:rPr lang="en-US" i="1" dirty="0" err="1"/>
                  <a:t>nghiệm</a:t>
                </a:r>
                <a:r>
                  <a:rPr lang="en-US" i="1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 hay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2743201"/>
                <a:ext cx="13307291" cy="10675939"/>
              </a:xfrm>
              <a:prstGeom prst="rect">
                <a:avLst/>
              </a:prstGeom>
              <a:blipFill>
                <a:blip r:embed="rId4"/>
                <a:stretch>
                  <a:fillRect l="-2014" t="-1882" r="-28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3113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.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 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311399"/>
              </a:xfrm>
              <a:prstGeom prst="rect">
                <a:avLst/>
              </a:prstGeom>
              <a:blipFill>
                <a:blip r:embed="rId3"/>
                <a:stretch>
                  <a:fillRect l="-1394" t="-10236" b="-1601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190998"/>
                <a:ext cx="9677400" cy="931227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2.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90998"/>
                <a:ext cx="9677400" cy="9312277"/>
              </a:xfrm>
              <a:prstGeom prst="rect">
                <a:avLst/>
              </a:prstGeom>
              <a:blipFill>
                <a:blip r:embed="rId4"/>
                <a:stretch>
                  <a:fillRect l="-2832" t="-20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0" y="4190998"/>
                <a:ext cx="13307291" cy="92281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âm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duy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4190998"/>
                <a:ext cx="13307291" cy="9228142"/>
              </a:xfrm>
              <a:prstGeom prst="rect">
                <a:avLst/>
              </a:prstGeom>
              <a:blipFill>
                <a:blip r:embed="rId5"/>
                <a:stretch>
                  <a:fillRect l="-2014" t="-2111" r="-23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965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1648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do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>
                            <a:latin typeface="Cambria Math" panose="02040503050406030204" pitchFamily="18" charset="0"/>
                          </a:rPr>
                          <m:t>;1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164800" cy="11411749"/>
              </a:xfrm>
              <a:prstGeom prst="rect">
                <a:avLst/>
              </a:prstGeom>
              <a:blipFill>
                <a:blip r:embed="rId3"/>
                <a:stretch>
                  <a:fillRect l="-1184" t="-11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400CBCD-04CA-436D-BB67-A0A9FF6D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Tam thức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=-x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x+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 hai nghiệm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 khác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a=-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do đó ta có bảng xét dấu sau: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22">
            <a:extLst>
              <a:ext uri="{FF2B5EF4-FFF2-40B4-BE49-F238E27FC236}">
                <a16:creationId xmlns:a16="http://schemas.microsoft.com/office/drawing/2014/main" id="{07DCD0C9-E90C-42F9-9C29-2E175735B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00392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3261AF-1FA9-48AE-B0E2-FCECCC904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2338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 nghiệm của bất phương trình là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S=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2;1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222FB-65B4-463A-AD19-DC03F3F56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91" y="4953000"/>
            <a:ext cx="20591417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1648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3.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toán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</a:t>
                </a:r>
                <a:r>
                  <a:rPr lang="en-US" dirty="0" err="1"/>
                  <a:t>vườn</a:t>
                </a:r>
                <a:r>
                  <a:rPr lang="en-US" dirty="0"/>
                  <a:t> ở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i="1" dirty="0"/>
                  <a:t>. 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4;6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Như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cắm</a:t>
                </a:r>
                <a:r>
                  <a:rPr lang="en-US" dirty="0"/>
                  <a:t> </a:t>
                </a:r>
                <a:r>
                  <a:rPr lang="en-US" dirty="0" err="1"/>
                  <a:t>cột</a:t>
                </a:r>
                <a:r>
                  <a:rPr lang="en-US" dirty="0"/>
                  <a:t> </a:t>
                </a:r>
                <a:r>
                  <a:rPr lang="en-US" dirty="0" err="1"/>
                  <a:t>đến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:r>
                  <a:rPr lang="en-US" dirty="0" err="1"/>
                  <a:t>tường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mảnh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</a:t>
                </a:r>
                <a:r>
                  <a:rPr lang="en-US" dirty="0" err="1"/>
                  <a:t>chắn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bác</a:t>
                </a:r>
                <a:r>
                  <a:rPr lang="en-US" dirty="0"/>
                  <a:t> </a:t>
                </a:r>
                <a:r>
                  <a:rPr lang="en-US" dirty="0" err="1"/>
                  <a:t>Việt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164800" cy="11411749"/>
              </a:xfrm>
              <a:prstGeom prst="rect">
                <a:avLst/>
              </a:prstGeom>
              <a:blipFill>
                <a:blip r:embed="rId3"/>
                <a:stretch>
                  <a:fillRect l="-118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41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0210799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Luyện </a:t>
                </a:r>
                <a:r>
                  <a:rPr lang="en-US" b="1" dirty="0" err="1"/>
                  <a:t>tập</a:t>
                </a:r>
                <a:r>
                  <a:rPr lang="en-US" b="1" dirty="0"/>
                  <a:t> 3.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0210799" cy="11411749"/>
              </a:xfrm>
              <a:prstGeom prst="rect">
                <a:avLst/>
              </a:prstGeom>
              <a:blipFill>
                <a:blip r:embed="rId3"/>
                <a:stretch>
                  <a:fillRect l="-2685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01400" y="1981200"/>
                <a:ext cx="128500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có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âm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có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hệ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c)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(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1981200"/>
                <a:ext cx="12850091" cy="11411749"/>
              </a:xfrm>
              <a:prstGeom prst="rect">
                <a:avLst/>
              </a:prstGeom>
              <a:blipFill>
                <a:blip r:embed="rId4"/>
                <a:stretch>
                  <a:fillRect l="-2134" t="-1761" r="-1043" b="-13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783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Vận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ném</a:t>
                </a:r>
                <a:r>
                  <a:rPr lang="en-US" dirty="0"/>
                  <a:t> </a:t>
                </a:r>
                <a:r>
                  <a:rPr lang="en-US" dirty="0" err="1"/>
                  <a:t>lên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mô</a:t>
                </a:r>
                <a:r>
                  <a:rPr lang="en-US" dirty="0"/>
                  <a:t> </a:t>
                </a:r>
                <a:r>
                  <a:rPr lang="en-US" dirty="0" err="1"/>
                  <a:t>tả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4,9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ở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mét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giây</a:t>
                </a:r>
                <a:r>
                  <a:rPr lang="en-US" dirty="0"/>
                  <a:t>.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bay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,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ở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53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Phương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chuyển</a:t>
                </a:r>
                <a:r>
                  <a:rPr lang="en-US" dirty="0"/>
                  <a:t> </a:t>
                </a:r>
                <a:r>
                  <a:rPr lang="en-US" dirty="0" err="1"/>
                  <a:t>động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4,9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Khi </a:t>
                </a:r>
                <a:r>
                  <a:rPr lang="en-US" dirty="0" err="1"/>
                  <a:t>vật</a:t>
                </a:r>
                <a:r>
                  <a:rPr lang="en-US" dirty="0"/>
                  <a:t> ở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4,9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80,4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4,9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80,4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4,9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80,4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4,9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80,4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4,9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ở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95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91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hiểu</a:t>
                </a:r>
                <a:r>
                  <a:rPr lang="en-US" b="1" dirty="0"/>
                  <a:t> </a:t>
                </a:r>
                <a:r>
                  <a:rPr lang="en-US" b="1" dirty="0" err="1"/>
                  <a:t>thêm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cầm</a:t>
                </a:r>
                <a:r>
                  <a:rPr lang="en-US" dirty="0"/>
                  <a:t> </a:t>
                </a:r>
                <a:r>
                  <a:rPr lang="en-US" dirty="0" err="1"/>
                  <a:t>tay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Sau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mở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, ta </a:t>
                </a:r>
                <a:r>
                  <a:rPr lang="en-US" dirty="0" err="1"/>
                  <a:t>bấm</a:t>
                </a:r>
                <a:r>
                  <a:rPr lang="en-US" dirty="0"/>
                  <a:t> </a:t>
                </a:r>
                <a:r>
                  <a:rPr lang="en-US" dirty="0" err="1"/>
                  <a:t>liên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phím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Sau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chọn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bốn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rồi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2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: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           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ta </a:t>
                </a:r>
                <a:r>
                  <a:rPr lang="en-US" dirty="0" err="1"/>
                  <a:t>bấm</a:t>
                </a:r>
                <a:r>
                  <a:rPr lang="en-US" dirty="0"/>
                  <a:t> </a:t>
                </a:r>
                <a:r>
                  <a:rPr lang="en-US" dirty="0" err="1"/>
                  <a:t>tổ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phím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Màn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hiển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: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57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57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57</m:t>
                                </m:r>
                              </m:e>
                            </m:rad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57</m:t>
                                </m:r>
                              </m:e>
                            </m:rad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F36BE53-B6FE-4925-A100-4AA658B68B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771423"/>
                  </p:ext>
                </p:extLst>
              </p:nvPr>
            </p:nvGraphicFramePr>
            <p:xfrm>
              <a:off x="2209800" y="5962713"/>
              <a:ext cx="7658417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14412">
                      <a:extLst>
                        <a:ext uri="{9D8B030D-6E8A-4147-A177-3AD203B41FA5}">
                          <a16:colId xmlns:a16="http://schemas.microsoft.com/office/drawing/2014/main" val="2044106729"/>
                        </a:ext>
                      </a:extLst>
                    </a:gridCol>
                    <a:gridCol w="1914412">
                      <a:extLst>
                        <a:ext uri="{9D8B030D-6E8A-4147-A177-3AD203B41FA5}">
                          <a16:colId xmlns:a16="http://schemas.microsoft.com/office/drawing/2014/main" val="3993162367"/>
                        </a:ext>
                      </a:extLst>
                    </a:gridCol>
                    <a:gridCol w="1914412">
                      <a:extLst>
                        <a:ext uri="{9D8B030D-6E8A-4147-A177-3AD203B41FA5}">
                          <a16:colId xmlns:a16="http://schemas.microsoft.com/office/drawing/2014/main" val="3167573554"/>
                        </a:ext>
                      </a:extLst>
                    </a:gridCol>
                    <a:gridCol w="1915181">
                      <a:extLst>
                        <a:ext uri="{9D8B030D-6E8A-4147-A177-3AD203B41FA5}">
                          <a16:colId xmlns:a16="http://schemas.microsoft.com/office/drawing/2014/main" val="97707998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440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734965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F36BE53-B6FE-4925-A100-4AA658B68B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771423"/>
                  </p:ext>
                </p:extLst>
              </p:nvPr>
            </p:nvGraphicFramePr>
            <p:xfrm>
              <a:off x="2209800" y="5962713"/>
              <a:ext cx="7658417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14412">
                      <a:extLst>
                        <a:ext uri="{9D8B030D-6E8A-4147-A177-3AD203B41FA5}">
                          <a16:colId xmlns:a16="http://schemas.microsoft.com/office/drawing/2014/main" val="2044106729"/>
                        </a:ext>
                      </a:extLst>
                    </a:gridCol>
                    <a:gridCol w="1914412">
                      <a:extLst>
                        <a:ext uri="{9D8B030D-6E8A-4147-A177-3AD203B41FA5}">
                          <a16:colId xmlns:a16="http://schemas.microsoft.com/office/drawing/2014/main" val="3993162367"/>
                        </a:ext>
                      </a:extLst>
                    </a:gridCol>
                    <a:gridCol w="1914412">
                      <a:extLst>
                        <a:ext uri="{9D8B030D-6E8A-4147-A177-3AD203B41FA5}">
                          <a16:colId xmlns:a16="http://schemas.microsoft.com/office/drawing/2014/main" val="3167573554"/>
                        </a:ext>
                      </a:extLst>
                    </a:gridCol>
                    <a:gridCol w="1915181">
                      <a:extLst>
                        <a:ext uri="{9D8B030D-6E8A-4147-A177-3AD203B41FA5}">
                          <a16:colId xmlns:a16="http://schemas.microsoft.com/office/drawing/2014/main" val="977079987"/>
                        </a:ext>
                      </a:extLst>
                    </a:gridCol>
                  </a:tblGrid>
                  <a:tr h="819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318" t="-12593" r="-201592" b="-3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734965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D1A8EB8-5AAC-4533-8327-050944562B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511453"/>
                  </p:ext>
                </p:extLst>
              </p:nvPr>
            </p:nvGraphicFramePr>
            <p:xfrm>
              <a:off x="12344399" y="3429000"/>
              <a:ext cx="11554691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83611">
                      <a:extLst>
                        <a:ext uri="{9D8B030D-6E8A-4147-A177-3AD203B41FA5}">
                          <a16:colId xmlns:a16="http://schemas.microsoft.com/office/drawing/2014/main" val="392062079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89151479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232619268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424948462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30409991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101553612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715987667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7866248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493549890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625347153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711450564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84039413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6213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D1A8EB8-5AAC-4533-8327-050944562B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511453"/>
                  </p:ext>
                </p:extLst>
              </p:nvPr>
            </p:nvGraphicFramePr>
            <p:xfrm>
              <a:off x="12344399" y="3429000"/>
              <a:ext cx="11554691" cy="819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83611">
                      <a:extLst>
                        <a:ext uri="{9D8B030D-6E8A-4147-A177-3AD203B41FA5}">
                          <a16:colId xmlns:a16="http://schemas.microsoft.com/office/drawing/2014/main" val="392062079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89151479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232619268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4249484625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30409991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101553612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715987667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7866248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493549890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3625347153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2711450564"/>
                        </a:ext>
                      </a:extLst>
                    </a:gridCol>
                    <a:gridCol w="888280">
                      <a:extLst>
                        <a:ext uri="{9D8B030D-6E8A-4147-A177-3AD203B41FA5}">
                          <a16:colId xmlns:a16="http://schemas.microsoft.com/office/drawing/2014/main" val="840394137"/>
                        </a:ext>
                      </a:extLst>
                    </a:gridCol>
                  </a:tblGrid>
                  <a:tr h="819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201370" t="-12593" r="-1001370" b="-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00685" t="-12593" r="-402055" b="-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000000" t="-12593" r="-202740" b="-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=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621364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E124A08-B439-43BC-BCE1-45269B92F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0" y="6569429"/>
            <a:ext cx="4386600" cy="1564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50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8" y="1809814"/>
            <a:ext cx="22808130" cy="11677586"/>
            <a:chOff x="1447797" y="1793810"/>
            <a:chExt cx="22808130" cy="116775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793810"/>
              <a:ext cx="22808130" cy="11677586"/>
              <a:chOff x="1447797" y="1793810"/>
              <a:chExt cx="22808130" cy="116775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0"/>
                <a:ext cx="15412403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2" y="1953929"/>
                <a:ext cx="149295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- ĐỒ THỊ VÀ ỨNG DỤNG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7"/>
                <a:ext cx="10689885" cy="907184"/>
                <a:chOff x="7459670" y="7086600"/>
                <a:chExt cx="10691124" cy="90728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9058338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DẤU CỦA TAM THỨC BẬC HAI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5" y="7626599"/>
                <a:ext cx="10420582" cy="1331100"/>
                <a:chOff x="7459670" y="7336929"/>
                <a:chExt cx="10421779" cy="133125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7336929"/>
                  <a:ext cx="878899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BẤT PHƯƠNG TRÌNH BẬC HAI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7364094"/>
                  <a:ext cx="1392615" cy="1304089"/>
                  <a:chOff x="7459669" y="6383399"/>
                  <a:chExt cx="1381118" cy="1304089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6383399"/>
                    <a:ext cx="1371600" cy="734405"/>
                    <a:chOff x="7469187" y="6383399"/>
                    <a:chExt cx="1371600" cy="734405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6063359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640983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7" y="11125197"/>
                <a:ext cx="1014914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7" y="9982200"/>
                <a:ext cx="4121464" cy="956919"/>
                <a:chOff x="7459670" y="8524495"/>
                <a:chExt cx="5328716" cy="95702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8665822"/>
                  <a:ext cx="3258467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9" cy="929883"/>
                  <a:chOff x="7459669" y="7543800"/>
                  <a:chExt cx="1785466" cy="929883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9" y="7685126"/>
                    <a:ext cx="1775946" cy="788557"/>
                    <a:chOff x="7469189" y="7685126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3" y="7191432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0" y="7725421"/>
                      <a:ext cx="656097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49" y="1224688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3828104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 CỦA TAM THỨC BẬC HAI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9982199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Bài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6.15.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4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en-US" dirty="0"/>
                  <a:t>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3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</m:oMath>
                </a14:m>
                <a:r>
                  <a:rPr lang="en-US" dirty="0"/>
                  <a:t>          d)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6.16.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  <m:r>
                      <a:rPr lang="en-US" i="1"/>
                      <m:t>≥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12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  <m:r>
                      <a:rPr lang="en-US" i="1"/>
                      <m:t>≤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d) </a:t>
                </a:r>
                <a14:m>
                  <m:oMath xmlns:m="http://schemas.openxmlformats.org/officeDocument/2006/math"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  <m:r>
                      <a:rPr lang="en-US" i="1"/>
                      <m:t>≥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6.17.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tham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𝑥</m:t>
                          </m:r>
                        </m:e>
                        <m:sup>
                          <m:r>
                            <a:rPr lang="en-US"/>
                            <m:t>2</m:t>
                          </m:r>
                        </m:sup>
                      </m:sSup>
                      <m:r>
                        <a:rPr lang="en-US" i="1"/>
                        <m:t>+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𝑚</m:t>
                          </m:r>
                          <m:r>
                            <a:rPr lang="en-US" i="1"/>
                            <m:t>+</m:t>
                          </m:r>
                          <m:r>
                            <a:rPr lang="en-US"/>
                            <m:t>1</m:t>
                          </m:r>
                        </m:e>
                      </m:d>
                      <m:r>
                        <a:rPr lang="en-US" i="1"/>
                        <m:t>𝑥</m:t>
                      </m:r>
                      <m:r>
                        <a:rPr lang="en-US" i="1"/>
                        <m:t>+</m:t>
                      </m:r>
                      <m:r>
                        <a:rPr lang="en-US"/>
                        <m:t>2</m:t>
                      </m:r>
                      <m:r>
                        <a:rPr lang="en-US" i="1"/>
                        <m:t>𝑚</m:t>
                      </m:r>
                      <m:r>
                        <a:rPr lang="en-US" i="1"/>
                        <m:t>+</m:t>
                      </m:r>
                      <m:r>
                        <a:rPr lang="en-US"/>
                        <m:t>3</m:t>
                      </m:r>
                    </m:oMath>
                  </m:oMathPara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9982199" cy="11411749"/>
              </a:xfrm>
              <a:prstGeom prst="rect">
                <a:avLst/>
              </a:prstGeom>
              <a:blipFill>
                <a:blip r:embed="rId3"/>
                <a:stretch>
                  <a:fillRect l="-2746" t="-1761" r="-35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800" y="1981200"/>
                <a:ext cx="130786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6.18.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vật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ném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:r>
                  <a:rPr lang="en-US" dirty="0" err="1"/>
                  <a:t>xuống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/>
                      <m:t>320</m:t>
                    </m:r>
                    <m:r>
                      <a:rPr lang="en-US" i="1"/>
                      <m:t> </m:t>
                    </m:r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vận</a:t>
                </a:r>
                <a:r>
                  <a:rPr lang="en-US" dirty="0"/>
                  <a:t> </a:t>
                </a:r>
                <a:r>
                  <a:rPr lang="en-US" dirty="0" err="1"/>
                  <a:t>tốc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𝑣</m:t>
                        </m:r>
                      </m:e>
                      <m:sub>
                        <m:r>
                          <a:rPr lang="en-US"/>
                          <m:t>0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20</m:t>
                    </m:r>
                    <m:r>
                      <a:rPr lang="en-US" i="1"/>
                      <m:t> </m:t>
                    </m:r>
                    <m:r>
                      <a:rPr lang="en-US" i="1"/>
                      <m:t>𝑚</m:t>
                    </m:r>
                    <m:r>
                      <a:rPr lang="en-US"/>
                      <m:t>/</m:t>
                    </m:r>
                    <m:r>
                      <a:rPr lang="en-US" i="1"/>
                      <m:t>𝑠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ít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giây</a:t>
                </a:r>
                <a:r>
                  <a:rPr lang="en-US" dirty="0"/>
                  <a:t>, </a:t>
                </a:r>
                <a:r>
                  <a:rPr lang="en-US" dirty="0" err="1"/>
                  <a:t>vật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/>
                      <m:t>100</m:t>
                    </m:r>
                    <m:r>
                      <a:rPr lang="en-US" i="1"/>
                      <m:t> </m:t>
                    </m:r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?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thiết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sức</a:t>
                </a:r>
                <a:r>
                  <a:rPr lang="en-US" dirty="0"/>
                  <a:t> </a:t>
                </a:r>
                <a:r>
                  <a:rPr lang="en-US" dirty="0" err="1"/>
                  <a:t>cản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khí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đáng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dirty="0"/>
                  <a:t>6.19.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𝐴𝐵</m:t>
                    </m:r>
                    <m:r>
                      <a:rPr lang="en-US" i="1"/>
                      <m:t>=</m:t>
                    </m:r>
                    <m:r>
                      <a:rPr lang="en-US"/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𝑀</m:t>
                    </m:r>
                  </m:oMath>
                </a14:m>
                <a:r>
                  <a:rPr lang="en-US" dirty="0"/>
                  <a:t> di </a:t>
                </a:r>
                <a:r>
                  <a:rPr lang="en-US" dirty="0" err="1"/>
                  <a:t>chuyển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𝐴𝐵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𝐴𝑀</m:t>
                    </m:r>
                    <m:r>
                      <a:rPr lang="en-US" i="1"/>
                      <m:t>=</m:t>
                    </m:r>
                    <m:r>
                      <a:rPr lang="en-US" i="1"/>
                      <m:t>𝑥</m:t>
                    </m:r>
                  </m:oMath>
                </a14:m>
                <a:r>
                  <a:rPr lang="en-US" dirty="0"/>
                  <a:t>(H.6.19).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𝑀𝐵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1981200"/>
                <a:ext cx="13078691" cy="11411749"/>
              </a:xfrm>
              <a:prstGeom prst="rect">
                <a:avLst/>
              </a:prstGeom>
              <a:blipFill>
                <a:blip r:embed="rId4"/>
                <a:stretch>
                  <a:fillRect l="-2049" t="-1761" r="-20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311AA728-AF41-434F-8ADF-E6C633B55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470" y="10134600"/>
            <a:ext cx="2595130" cy="3139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187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b="1" dirty="0" err="1"/>
                  <a:t>Giải</a:t>
                </a:r>
                <a:r>
                  <a:rPr lang="fr-FR" b="1" dirty="0"/>
                  <a:t> </a:t>
                </a:r>
                <a:r>
                  <a:rPr lang="fr-FR" b="1" dirty="0" err="1"/>
                  <a:t>bài</a:t>
                </a:r>
                <a:r>
                  <a:rPr lang="fr-FR" b="1" dirty="0"/>
                  <a:t> </a:t>
                </a:r>
                <a:r>
                  <a:rPr lang="fr-FR" b="1" dirty="0" err="1"/>
                  <a:t>tập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b="1" dirty="0" err="1"/>
                  <a:t>Bài</a:t>
                </a:r>
                <a:r>
                  <a:rPr lang="fr-FR" b="1" dirty="0"/>
                  <a:t> 6.15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a)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4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′=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3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/>
                          <m:t>1</m:t>
                        </m:r>
                      </m:num>
                      <m:den>
                        <m:r>
                          <a:rPr lang="en-US"/>
                          <m:t>3</m:t>
                        </m:r>
                      </m:den>
                    </m:f>
                    <m:r>
                      <a:rPr lang="en-US"/>
                      <m:t>;</m:t>
                    </m:r>
                    <m:r>
                      <a:rPr lang="en-US" i="1"/>
                      <m:t>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fr-FR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Suy</a:t>
                </a:r>
                <a:r>
                  <a:rPr lang="fr-FR" dirty="0"/>
                  <a:t> ra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−∞</m:t>
                        </m:r>
                        <m:r>
                          <a:rPr lang="en-US"/>
                          <m:t>;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/>
                              <m:t>1</m:t>
                            </m:r>
                          </m:num>
                          <m:den>
                            <m:r>
                              <a:rPr lang="en-US"/>
                              <m:t>3</m:t>
                            </m:r>
                          </m:den>
                        </m:f>
                      </m:e>
                    </m:d>
                    <m:r>
                      <a:rPr lang="en-US" i="1"/>
                      <m:t>∪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1;</m:t>
                        </m:r>
                        <m:r>
                          <a:rPr lang="en-US" i="1"/>
                          <m:t>+∞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/>
                              <m:t>1</m:t>
                            </m:r>
                          </m:num>
                          <m:den>
                            <m:r>
                              <a:rPr lang="en-US"/>
                              <m:t>3</m:t>
                            </m:r>
                          </m:den>
                        </m:f>
                        <m:r>
                          <a:rPr lang="en-US"/>
                          <m:t>;1</m:t>
                        </m:r>
                      </m:e>
                    </m:d>
                    <m:r>
                      <a:rPr lang="en-US"/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b)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kép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=−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≠−</m:t>
                    </m:r>
                    <m:r>
                      <a:rPr lang="en-US"/>
                      <m:t>1.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c)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3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=−</m:t>
                    </m:r>
                    <m:r>
                      <a:rPr lang="en-US"/>
                      <m:t>1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1;</m:t>
                    </m:r>
                    <m:r>
                      <a:rPr lang="en-US" i="1"/>
                      <m:t>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2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Suy</a:t>
                </a:r>
                <a:r>
                  <a:rPr lang="fr-FR" dirty="0"/>
                  <a:t> ra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−∞</m:t>
                        </m:r>
                        <m:r>
                          <a:rPr lang="en-US"/>
                          <m:t>;1</m:t>
                        </m:r>
                      </m:e>
                    </m:d>
                    <m:r>
                      <a:rPr lang="en-US" i="1"/>
                      <m:t>∪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2;</m:t>
                        </m:r>
                        <m:r>
                          <a:rPr lang="en-US" i="1"/>
                          <m:t>+∞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1;2</m:t>
                        </m:r>
                      </m:e>
                    </m:d>
                    <m:r>
                      <a:rPr lang="en-US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d) 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=−</m:t>
                    </m:r>
                    <m:r>
                      <a:rPr lang="en-US"/>
                      <m:t>3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=−</m:t>
                    </m:r>
                    <m:r>
                      <a:rPr lang="en-US"/>
                      <m:t>1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  <m:r>
                      <a:rPr lang="en-US"/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601" b="-3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752859E-17AC-4E99-B887-1223F819BA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11" y="7339411"/>
            <a:ext cx="8818203" cy="218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84A14B-735A-4F83-B317-50586D2B2E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7339411"/>
            <a:ext cx="8893086" cy="2185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87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165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9">
                                            <p:txEl>
                                              <p:charRg st="165" end="2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>
                                            <p:txEl>
                                              <p:charRg st="165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9">
                                            <p:txEl>
                                              <p:charRg st="165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97" end="3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charRg st="297" end="3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b="1" dirty="0" err="1"/>
                  <a:t>Bài</a:t>
                </a:r>
                <a:r>
                  <a:rPr lang="fr-FR" b="1" dirty="0"/>
                  <a:t> 6.16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a)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′=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=−</m:t>
                    </m:r>
                    <m:r>
                      <a:rPr lang="en-US"/>
                      <m:t>1;</m:t>
                    </m:r>
                    <m:r>
                      <a:rPr lang="en-US" i="1"/>
                      <m:t>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  <m:r>
                      <a:rPr lang="en-US" i="1"/>
                      <m:t>≥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tập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là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  <m:r>
                      <a:rPr lang="en-US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−∞</m:t>
                        </m:r>
                        <m:r>
                          <a:rPr lang="en-US"/>
                          <m:t>;</m:t>
                        </m:r>
                        <m:r>
                          <a:rPr lang="en-US" i="1"/>
                          <m:t>−</m:t>
                        </m:r>
                        <m:r>
                          <a:rPr lang="en-US"/>
                          <m:t>1</m:t>
                        </m:r>
                      </m:e>
                    </m:d>
                    <m:r>
                      <a:rPr lang="en-US" i="1"/>
                      <m:t>∪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1;</m:t>
                        </m:r>
                        <m:r>
                          <a:rPr lang="en-US" i="1"/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b)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′=</m:t>
                    </m:r>
                    <m:r>
                      <a:rPr lang="en-US"/>
                      <m:t>2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−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/>
                          <m:t>2</m:t>
                        </m:r>
                      </m:e>
                    </m:rad>
                    <m:r>
                      <a:rPr lang="en-US"/>
                      <m:t>;</m:t>
                    </m:r>
                    <m:r>
                      <a:rPr lang="en-US" i="1"/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+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/>
                          <m:t>2</m:t>
                        </m:r>
                      </m:e>
                    </m:rad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fr-FR" i="1"/>
                          <m:t>𝑥</m:t>
                        </m:r>
                      </m:e>
                      <m:sup>
                        <m:r>
                          <a:rPr lang="fr-FR"/>
                          <m:t>2</m:t>
                        </m:r>
                      </m:sup>
                    </m:sSup>
                    <m:r>
                      <a:rPr lang="fr-FR" i="1"/>
                      <m:t>−</m:t>
                    </m:r>
                    <m:r>
                      <a:rPr lang="fr-FR"/>
                      <m:t>2</m:t>
                    </m:r>
                    <m:r>
                      <a:rPr lang="fr-FR" i="1"/>
                      <m:t>𝑥</m:t>
                    </m:r>
                    <m:r>
                      <a:rPr lang="fr-FR" i="1"/>
                      <m:t>−</m:t>
                    </m:r>
                    <m:r>
                      <a:rPr lang="fr-FR"/>
                      <m:t>1</m:t>
                    </m:r>
                    <m:r>
                      <a:rPr lang="fr-FR" i="1"/>
                      <m:t>&lt;</m:t>
                    </m:r>
                    <m:r>
                      <a:rPr lang="fr-FR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tập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là </a:t>
                </a:r>
                <a14:m>
                  <m:oMath xmlns:m="http://schemas.openxmlformats.org/officeDocument/2006/math">
                    <m:r>
                      <a:rPr lang="fr-FR" i="1"/>
                      <m:t>𝑆</m:t>
                    </m:r>
                    <m:r>
                      <a:rPr lang="fr-FR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fr-FR"/>
                          <m:t>1</m:t>
                        </m:r>
                        <m:r>
                          <a:rPr lang="fr-FR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fr-FR"/>
                              <m:t>2</m:t>
                            </m:r>
                          </m:e>
                        </m:rad>
                        <m:r>
                          <a:rPr lang="fr-FR"/>
                          <m:t>;1</m:t>
                        </m:r>
                        <m:r>
                          <a:rPr lang="fr-FR" i="1"/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fr-FR"/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fr-FR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601" r="-41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8152B4D-1C80-4BBF-9759-9A04DD3CDD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72" y="6108862"/>
            <a:ext cx="10052125" cy="25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5B5BB8-B299-4100-AE16-69F0379DAF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5332257"/>
            <a:ext cx="10834267" cy="2668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29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c) </a:t>
                </a:r>
                <a:r>
                  <a:rPr lang="fr-FR" dirty="0" err="1"/>
                  <a:t>Dễ</a:t>
                </a:r>
                <a:r>
                  <a:rPr lang="fr-FR" dirty="0"/>
                  <a:t> </a:t>
                </a:r>
                <a:r>
                  <a:rPr lang="fr-FR" dirty="0" err="1"/>
                  <a:t>thấy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=−</m:t>
                    </m:r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12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có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′=</m:t>
                    </m:r>
                    <m:r>
                      <a:rPr lang="en-US"/>
                      <m:t>39</m:t>
                    </m:r>
                    <m:r>
                      <a:rPr lang="en-US" i="1"/>
                      <m:t>&gt;</m:t>
                    </m:r>
                    <m:r>
                      <a:rPr lang="en-US"/>
                      <m:t>0,</m:t>
                    </m:r>
                    <m:r>
                      <a:rPr lang="en-US" i="1"/>
                      <m:t>𝑎</m:t>
                    </m:r>
                    <m:r>
                      <a:rPr lang="en-US" i="1"/>
                      <m:t>=−</m:t>
                    </m:r>
                    <m:r>
                      <a:rPr lang="en-US"/>
                      <m:t>3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phân</a:t>
                </a:r>
                <a:r>
                  <a:rPr lang="fr-FR" dirty="0"/>
                  <a:t> </a:t>
                </a:r>
                <a:r>
                  <a:rPr lang="fr-FR" dirty="0" err="1"/>
                  <a:t>biệt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/>
                          <m:t>6</m:t>
                        </m:r>
                        <m:r>
                          <a:rPr lang="en-US" i="1"/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/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/>
                          <m:t>3</m:t>
                        </m:r>
                      </m:den>
                    </m:f>
                    <m:r>
                      <a:rPr lang="en-US"/>
                      <m:t>;</m:t>
                    </m:r>
                    <m:r>
                      <a:rPr lang="en-US" i="1"/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/>
                          <m:t>6</m:t>
                        </m:r>
                        <m:r>
                          <a:rPr lang="en-US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/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/>
                          <m:t>3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Do </a:t>
                </a:r>
                <a:r>
                  <a:rPr lang="fr-FR" dirty="0" err="1"/>
                  <a:t>đó</a:t>
                </a:r>
                <a:r>
                  <a:rPr lang="fr-FR" dirty="0"/>
                  <a:t> 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bảng</a:t>
                </a:r>
                <a:r>
                  <a:rPr lang="fr-FR" dirty="0"/>
                  <a:t>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:r>
                  <a:rPr lang="fr-FR" dirty="0" err="1"/>
                  <a:t>dấu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r>
                      <a:rPr lang="en-US"/>
                      <m:t>3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12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  <m:r>
                      <a:rPr lang="en-US" i="1"/>
                      <m:t>≤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tập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là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  <m:r>
                      <a:rPr lang="en-US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−∞</m:t>
                        </m:r>
                        <m:r>
                          <a:rPr lang="en-US"/>
                          <m:t>;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/>
                              <m:t>6</m:t>
                            </m:r>
                            <m:r>
                              <a:rPr lang="en-US" i="1"/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/>
                                  <m:t>39</m:t>
                                </m:r>
                              </m:e>
                            </m:rad>
                          </m:num>
                          <m:den>
                            <m:r>
                              <a:rPr lang="en-US"/>
                              <m:t>3</m:t>
                            </m:r>
                          </m:den>
                        </m:f>
                      </m:e>
                    </m:d>
                    <m:r>
                      <a:rPr lang="en-US" i="1"/>
                      <m:t>∪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/>
                              <m:t>6</m:t>
                            </m:r>
                            <m:r>
                              <a:rPr lang="en-US" i="1"/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/>
                                  <m:t>39</m:t>
                                </m:r>
                              </m:e>
                            </m:rad>
                          </m:num>
                          <m:den>
                            <m:r>
                              <a:rPr lang="en-US"/>
                              <m:t>3</m:t>
                            </m:r>
                          </m:den>
                        </m:f>
                        <m:r>
                          <a:rPr lang="en-US"/>
                          <m:t>;</m:t>
                        </m:r>
                        <m:r>
                          <a:rPr lang="en-US" i="1"/>
                          <m:t>+∞</m:t>
                        </m:r>
                      </m:e>
                    </m:d>
                  </m:oMath>
                </a14:m>
                <a:r>
                  <a:rPr lang="fr-FR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601" r="-5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/>
                  <a:t>d) 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=−</m:t>
                    </m:r>
                    <m:r>
                      <a:rPr lang="en-US"/>
                      <m:t>19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5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𝑘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  <m:r>
                      <a:rPr lang="en-US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Từ</a:t>
                </a:r>
                <a:r>
                  <a:rPr lang="fr-FR" dirty="0"/>
                  <a:t> </a:t>
                </a:r>
                <a:r>
                  <a:rPr lang="fr-FR" dirty="0" err="1"/>
                  <a:t>đó</a:t>
                </a:r>
                <a:r>
                  <a:rPr lang="fr-FR" dirty="0"/>
                  <a:t> </a:t>
                </a:r>
                <a:r>
                  <a:rPr lang="fr-FR" dirty="0" err="1"/>
                  <a:t>suy</a:t>
                </a:r>
                <a:r>
                  <a:rPr lang="fr-FR" dirty="0"/>
                  <a:t> ra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                    </a:t>
                </a:r>
                <a14:m>
                  <m:oMath xmlns:m="http://schemas.openxmlformats.org/officeDocument/2006/math"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1</m:t>
                    </m:r>
                    <m:r>
                      <a:rPr lang="en-US" i="1"/>
                      <m:t>≥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tập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là </a:t>
                </a:r>
                <a14:m>
                  <m:oMath xmlns:m="http://schemas.openxmlformats.org/officeDocument/2006/math">
                    <m:r>
                      <a:rPr lang="en-US" i="1"/>
                      <m:t>ℝ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6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2C1477C-0FE4-419C-B6E6-7367DAD27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867400"/>
            <a:ext cx="1018347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b="1" dirty="0" err="1"/>
                  <a:t>Bài</a:t>
                </a:r>
                <a:r>
                  <a:rPr lang="fr-FR" b="1" dirty="0"/>
                  <a:t> 6.17.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 err="1"/>
                  <a:t>Đặt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𝑚</m:t>
                        </m:r>
                        <m:r>
                          <a:rPr lang="en-US" i="1"/>
                          <m:t>+</m:t>
                        </m:r>
                        <m:r>
                          <a:rPr lang="en-US"/>
                          <m:t>1</m:t>
                        </m:r>
                      </m:e>
                    </m:d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/>
                      <m:t>2</m:t>
                    </m:r>
                    <m:r>
                      <a:rPr lang="en-US" i="1"/>
                      <m:t>𝑚</m:t>
                    </m:r>
                    <m:r>
                      <a:rPr lang="en-US" i="1"/>
                      <m:t>+</m:t>
                    </m:r>
                    <m:r>
                      <a:rPr lang="en-US"/>
                      <m:t>3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hệ</a:t>
                </a:r>
                <a:r>
                  <a:rPr lang="fr-FR" dirty="0"/>
                  <a:t> </a:t>
                </a:r>
                <a:r>
                  <a:rPr lang="fr-FR" dirty="0" err="1"/>
                  <a:t>số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r>
                      <a:rPr lang="en-US"/>
                      <m:t>1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𝑚</m:t>
                            </m:r>
                            <m:r>
                              <a:rPr lang="en-US" i="1"/>
                              <m:t>+</m:t>
                            </m:r>
                            <m:r>
                              <a:rPr lang="en-US"/>
                              <m:t>1</m:t>
                            </m:r>
                          </m:e>
                        </m:d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4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/>
                          <m:t>2</m:t>
                        </m:r>
                        <m:r>
                          <a:rPr lang="en-US" i="1"/>
                          <m:t>𝑚</m:t>
                        </m:r>
                        <m:r>
                          <a:rPr lang="en-US" i="1"/>
                          <m:t>+</m:t>
                        </m:r>
                        <m:r>
                          <a:rPr lang="en-US"/>
                          <m:t>3</m:t>
                        </m:r>
                      </m:e>
                    </m:d>
                    <m:r>
                      <a:rPr lang="en-US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𝑚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/>
                      <m:t>6</m:t>
                    </m:r>
                    <m:r>
                      <a:rPr lang="en-US" i="1"/>
                      <m:t>𝑚</m:t>
                    </m:r>
                    <m:r>
                      <a:rPr lang="en-US" i="1"/>
                      <m:t>−</m:t>
                    </m:r>
                    <m:r>
                      <a:rPr lang="en-US"/>
                      <m:t>11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*) </a:t>
                </a:r>
                <a:r>
                  <a:rPr lang="fr-FR" dirty="0" err="1"/>
                  <a:t>Nếu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thì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≤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khi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/>
                              <m:t>1</m:t>
                            </m:r>
                          </m:sub>
                        </m:sSub>
                        <m:r>
                          <a:rPr lang="en-US"/>
                          <m:t>;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/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/>
                      <m:t>,</m:t>
                    </m:r>
                    <m:r>
                      <a:rPr lang="en-US" i="1"/>
                      <m:t>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là </a:t>
                </a:r>
                <a:r>
                  <a:rPr lang="fr-FR" dirty="0" err="1"/>
                  <a:t>hai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 </a:t>
                </a:r>
                <a:r>
                  <a:rPr lang="fr-FR" dirty="0" err="1"/>
                  <a:t>của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Khi </a:t>
                </a:r>
                <a:r>
                  <a:rPr lang="fr-FR" dirty="0" err="1"/>
                  <a:t>đó</a:t>
                </a:r>
                <a:r>
                  <a:rPr lang="fr-FR" dirty="0"/>
                  <a:t> </a:t>
                </a:r>
                <a:r>
                  <a:rPr lang="fr-FR" dirty="0" err="1"/>
                  <a:t>không</a:t>
                </a:r>
                <a:r>
                  <a:rPr lang="fr-FR" dirty="0"/>
                  <a:t> </a:t>
                </a:r>
                <a:r>
                  <a:rPr lang="fr-FR" dirty="0" err="1"/>
                  <a:t>thỏa</a:t>
                </a:r>
                <a:r>
                  <a:rPr lang="fr-FR" dirty="0"/>
                  <a:t> </a:t>
                </a:r>
                <a:r>
                  <a:rPr lang="fr-FR" dirty="0" err="1"/>
                  <a:t>mãn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</m:oMath>
                </a14:m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:r>
                  <a:rPr lang="fr-FR" dirty="0"/>
                  <a:t>*) </a:t>
                </a:r>
                <a:r>
                  <a:rPr lang="fr-FR" dirty="0" err="1"/>
                  <a:t>Nếu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  <m:r>
                      <a:rPr lang="en-US" i="1"/>
                      <m:t>=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thì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khi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=−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𝑏</m:t>
                        </m:r>
                      </m:num>
                      <m:den>
                        <m:r>
                          <a:rPr lang="en-US"/>
                          <m:t>2</m:t>
                        </m:r>
                        <m:r>
                          <a:rPr lang="en-US" i="1"/>
                          <m:t>𝑎</m:t>
                        </m:r>
                      </m:den>
                    </m:f>
                  </m:oMath>
                </a14:m>
                <a:r>
                  <a:rPr lang="fr-FR" dirty="0"/>
                  <a:t>, khi </a:t>
                </a:r>
                <a:r>
                  <a:rPr lang="fr-FR" dirty="0" err="1"/>
                  <a:t>đó</a:t>
                </a:r>
                <a:r>
                  <a:rPr lang="fr-FR" dirty="0"/>
                  <a:t> </a:t>
                </a:r>
                <a:r>
                  <a:rPr lang="fr-FR" dirty="0" err="1"/>
                  <a:t>không</a:t>
                </a:r>
                <a:r>
                  <a:rPr lang="fr-FR" dirty="0"/>
                  <a:t> </a:t>
                </a:r>
                <a:r>
                  <a:rPr lang="fr-FR" dirty="0" err="1"/>
                  <a:t>thỏa</a:t>
                </a:r>
                <a:r>
                  <a:rPr lang="fr-FR" dirty="0"/>
                  <a:t> </a:t>
                </a:r>
                <a:r>
                  <a:rPr lang="fr-FR" dirty="0" err="1"/>
                  <a:t>mãn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/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en-US" i="1"/>
                      <m:t>∈</m:t>
                    </m:r>
                    <m:r>
                      <a:rPr lang="en-US" i="1"/>
                      <m:t>ℝ</m:t>
                    </m:r>
                  </m:oMath>
                </a14:m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:r>
                  <a:rPr lang="fr-FR" dirty="0"/>
                  <a:t>*) </a:t>
                </a:r>
                <a:r>
                  <a:rPr lang="fr-FR" dirty="0" err="1"/>
                  <a:t>Nếu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thì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 </a:t>
                </a:r>
                <a:r>
                  <a:rPr lang="fr-FR" dirty="0" err="1"/>
                  <a:t>mọi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/>
                  <a:t> (</a:t>
                </a:r>
                <a:r>
                  <a:rPr lang="fr-FR" dirty="0" err="1"/>
                  <a:t>thỏa</a:t>
                </a:r>
                <a:r>
                  <a:rPr lang="fr-FR" dirty="0"/>
                  <a:t> </a:t>
                </a:r>
                <a:r>
                  <a:rPr lang="fr-FR" dirty="0" err="1"/>
                  <a:t>mãn</a:t>
                </a:r>
                <a:r>
                  <a:rPr lang="fr-FR" dirty="0"/>
                  <a:t> </a:t>
                </a:r>
                <a:r>
                  <a:rPr lang="fr-FR" dirty="0" err="1"/>
                  <a:t>đề</a:t>
                </a:r>
                <a:r>
                  <a:rPr lang="fr-FR" dirty="0"/>
                  <a:t> </a:t>
                </a:r>
                <a:r>
                  <a:rPr lang="fr-FR" dirty="0" err="1"/>
                  <a:t>bài</a:t>
                </a:r>
                <a:r>
                  <a:rPr lang="fr-FR" dirty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Vậy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thỏa</a:t>
                </a:r>
                <a:r>
                  <a:rPr lang="fr-FR" dirty="0"/>
                  <a:t> </a:t>
                </a:r>
                <a:r>
                  <a:rPr lang="fr-FR" dirty="0" err="1"/>
                  <a:t>mãn</a:t>
                </a:r>
                <a:r>
                  <a:rPr lang="fr-FR" dirty="0"/>
                  <a:t> </a:t>
                </a:r>
                <a:r>
                  <a:rPr lang="fr-FR" dirty="0" err="1"/>
                  <a:t>yêu</a:t>
                </a:r>
                <a:r>
                  <a:rPr lang="fr-FR" dirty="0"/>
                  <a:t> </a:t>
                </a:r>
                <a:r>
                  <a:rPr lang="fr-FR" dirty="0" err="1"/>
                  <a:t>cầu</a:t>
                </a:r>
                <a:r>
                  <a:rPr lang="fr-FR" dirty="0"/>
                  <a:t> </a:t>
                </a:r>
                <a:r>
                  <a:rPr lang="fr-FR" dirty="0" err="1"/>
                  <a:t>bài</a:t>
                </a:r>
                <a:r>
                  <a:rPr lang="fr-FR" dirty="0"/>
                  <a:t> </a:t>
                </a:r>
                <a:r>
                  <a:rPr lang="fr-FR" dirty="0" err="1"/>
                  <a:t>toán</a:t>
                </a:r>
                <a:r>
                  <a:rPr lang="fr-FR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241000" cy="11411749"/>
              </a:xfrm>
              <a:prstGeom prst="rect">
                <a:avLst/>
              </a:prstGeom>
              <a:blipFill>
                <a:blip r:embed="rId3"/>
                <a:stretch>
                  <a:fillRect l="-118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32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209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>
                                            <p:txEl>
                                              <p:charRg st="209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>
                                            <p:txEl>
                                              <p:charRg st="209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charRg st="209" end="2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341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charRg st="341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317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6.18.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  <m:r>
                      <a:rPr lang="en-US" i="1"/>
                      <m:t>=</m:t>
                    </m:r>
                    <m:r>
                      <a:rPr lang="en-US"/>
                      <m:t>10</m:t>
                    </m:r>
                    <m:r>
                      <a:rPr lang="en-US" i="1"/>
                      <m:t>𝑚</m:t>
                    </m:r>
                    <m:r>
                      <a:rPr lang="en-US"/>
                      <m:t>/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𝑠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fr-FR" dirty="0"/>
                  <a:t>ta </a:t>
                </a:r>
                <a:r>
                  <a:rPr lang="fr-FR" dirty="0" err="1"/>
                  <a:t>có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:r>
                  <a:rPr lang="fr-FR" dirty="0" err="1"/>
                  <a:t>chuyển</a:t>
                </a:r>
                <a:r>
                  <a:rPr lang="fr-FR" dirty="0"/>
                  <a:t> </a:t>
                </a:r>
                <a:r>
                  <a:rPr lang="fr-FR" dirty="0" err="1"/>
                  <a:t>động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𝑡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𝑡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20</m:t>
                    </m:r>
                    <m:r>
                      <a:rPr lang="en-US" i="1"/>
                      <m:t>𝑡</m:t>
                    </m:r>
                    <m:r>
                      <a:rPr lang="en-US" i="1"/>
                      <m:t>−</m:t>
                    </m:r>
                    <m:r>
                      <a:rPr lang="en-US"/>
                      <m:t>320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Vật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/>
                      <m:t>100</m:t>
                    </m:r>
                    <m:r>
                      <a:rPr lang="en-US" i="1"/>
                      <m:t> </m:t>
                    </m:r>
                    <m:r>
                      <a:rPr lang="en-US" i="1"/>
                      <m:t>𝑚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r>
                      <a:rPr lang="en-US"/>
                      <m:t>100</m:t>
                    </m:r>
                    <m:r>
                      <a:rPr lang="en-US" i="1"/>
                      <m:t>&lt;</m:t>
                    </m:r>
                    <m:r>
                      <a:rPr lang="en-US" i="1"/>
                      <m:t>h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𝑡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𝑡</m:t>
                        </m:r>
                      </m:e>
                      <m:sup>
                        <m:r>
                          <a:rPr lang="en-US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/>
                      <m:t>20</m:t>
                    </m:r>
                    <m:r>
                      <a:rPr lang="en-US" i="1"/>
                      <m:t>𝑡</m:t>
                    </m:r>
                    <m:r>
                      <a:rPr lang="en-US" i="1"/>
                      <m:t>−</m:t>
                    </m:r>
                    <m:r>
                      <a:rPr lang="en-US"/>
                      <m:t>320</m:t>
                    </m:r>
                    <m:r>
                      <a:rPr lang="en-US" i="1"/>
                      <m:t>&lt;</m:t>
                    </m:r>
                    <m:r>
                      <a:rPr lang="en-US"/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fr-FR" dirty="0" err="1"/>
                  <a:t>Sử</a:t>
                </a:r>
                <a:r>
                  <a:rPr lang="fr-FR" dirty="0"/>
                  <a:t> </a:t>
                </a:r>
                <a:r>
                  <a:rPr lang="fr-FR" dirty="0" err="1"/>
                  <a:t>dụng</a:t>
                </a:r>
                <a:r>
                  <a:rPr lang="fr-FR" dirty="0"/>
                  <a:t> MTCT ta </a:t>
                </a:r>
                <a:r>
                  <a:rPr lang="fr-FR" dirty="0" err="1"/>
                  <a:t>được</a:t>
                </a:r>
                <a:r>
                  <a:rPr lang="fr-FR" dirty="0"/>
                  <a:t> 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r>
                      <a:rPr lang="en-US"/>
                      <m:t>2</m:t>
                    </m:r>
                    <m:r>
                      <a:rPr lang="en-US" i="1"/>
                      <m:t>+</m:t>
                    </m:r>
                    <m:r>
                      <a:rPr lang="en-US"/>
                      <m:t>4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/>
                          <m:t>3</m:t>
                        </m:r>
                      </m:e>
                    </m:rad>
                    <m:r>
                      <a:rPr lang="en-US" i="1"/>
                      <m:t>&lt;</m:t>
                    </m:r>
                    <m:r>
                      <a:rPr lang="en-US" i="1"/>
                      <m:t>𝑡</m:t>
                    </m:r>
                    <m:r>
                      <a:rPr lang="en-US" i="1"/>
                      <m:t>&lt;−</m:t>
                    </m:r>
                    <m:r>
                      <a:rPr lang="en-US"/>
                      <m:t>2</m:t>
                    </m:r>
                    <m:r>
                      <a:rPr lang="en-US" i="1"/>
                      <m:t>+</m:t>
                    </m:r>
                    <m:r>
                      <a:rPr lang="en-US"/>
                      <m:t>2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/>
                          <m:t>17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317200" cy="11411749"/>
              </a:xfrm>
              <a:prstGeom prst="rect">
                <a:avLst/>
              </a:prstGeom>
              <a:blipFill>
                <a:blip r:embed="rId3"/>
                <a:stretch>
                  <a:fillRect l="-1176" t="-16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4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b="1" dirty="0"/>
                  <a:t>6.19. </a:t>
                </a:r>
                <a:r>
                  <a:rPr lang="fr-FR" dirty="0"/>
                  <a:t>Ta </a:t>
                </a:r>
                <a:r>
                  <a:rPr lang="fr-FR" dirty="0" err="1"/>
                  <a:t>có</a:t>
                </a:r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 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𝐴𝑀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 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𝑀𝐵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 ;</a:t>
                </a:r>
              </a:p>
              <a:p>
                <a:pPr marL="0" indent="0">
                  <a:buNone/>
                </a:pPr>
                <a:endParaRPr lang="fr-F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𝐴𝑀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𝑀𝐵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/>
                          </m:ctrlPr>
                        </m:sSubPr>
                        <m:e>
                          <m:r>
                            <a:rPr lang="en-US" i="1"/>
                            <m:t>𝑆</m:t>
                          </m:r>
                        </m:e>
                        <m:sub>
                          <m:r>
                            <a:rPr lang="en-US" i="1"/>
                            <m:t>𝑥</m:t>
                          </m:r>
                        </m:sub>
                      </m:sSub>
                      <m:r>
                        <a:rPr lang="en-US" i="1"/>
                        <m:t>≤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</m:t>
                          </m:r>
                        </m:num>
                        <m:den>
                          <m:r>
                            <a:rPr lang="en-US"/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𝑆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/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/>
                                    <m:t>;</m:t>
                                  </m:r>
                                  <m:r>
                                    <a:rPr lang="en-US" i="1"/>
                                    <m:t>𝐴𝑀</m:t>
                                  </m:r>
                                </m:e>
                              </m:d>
                            </m:sub>
                          </m:sSub>
                          <m:r>
                            <a:rPr lang="en-US" i="1"/>
                            <m:t>+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𝑆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/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/>
                                    <m:t>;</m:t>
                                  </m:r>
                                  <m:r>
                                    <a:rPr lang="en-US" i="1"/>
                                    <m:t>𝑀𝐵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/>
                        <m:t>⇒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/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−</m:t>
                          </m:r>
                          <m:r>
                            <a:rPr lang="en-US"/>
                            <m:t>2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𝑥</m:t>
                              </m:r>
                            </m:e>
                            <m:sup>
                              <m:r>
                                <a:rPr lang="en-US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r>
                            <a:rPr lang="en-US"/>
                            <m:t>8</m:t>
                          </m:r>
                          <m:r>
                            <a:rPr lang="en-US" i="1"/>
                            <m:t>𝑥</m:t>
                          </m:r>
                        </m:e>
                      </m:d>
                      <m:r>
                        <a:rPr lang="en-US" i="1"/>
                        <m:t>≤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</m:t>
                          </m:r>
                        </m:num>
                        <m:den>
                          <m:r>
                            <a:rPr lang="en-US"/>
                            <m:t>2</m:t>
                          </m:r>
                        </m:den>
                      </m:f>
                      <m:r>
                        <a:rPr lang="en-US"/>
                        <m:t>.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/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𝑥</m:t>
                              </m:r>
                            </m:e>
                            <m:sup>
                              <m:r>
                                <a:rPr lang="en-US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/>
                                <m:t>4</m:t>
                              </m:r>
                              <m:r>
                                <a:rPr lang="en-US" i="1"/>
                                <m:t>−</m:t>
                              </m:r>
                              <m:sSup>
                                <m:sSupPr>
                                  <m:ctrlPr>
                                    <a:rPr lang="en-US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𝑥</m:t>
                                  </m:r>
                                </m:e>
                                <m:sup>
                                  <m:r>
                                    <a:rPr lang="en-US"/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/>
                        <m:t>⇒</m:t>
                      </m:r>
                      <m:r>
                        <a:rPr lang="en-US"/>
                        <m:t>3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𝑥</m:t>
                          </m:r>
                        </m:e>
                        <m:sup>
                          <m:r>
                            <a:rPr lang="en-US"/>
                            <m:t>2</m:t>
                          </m:r>
                        </m:sup>
                      </m:sSup>
                      <m:r>
                        <a:rPr lang="en-US" i="1"/>
                        <m:t>−</m:t>
                      </m:r>
                      <m:r>
                        <a:rPr lang="en-US"/>
                        <m:t>12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+</m:t>
                      </m:r>
                      <m:r>
                        <a:rPr lang="en-US"/>
                        <m:t>8</m:t>
                      </m:r>
                      <m:r>
                        <a:rPr lang="en-US" i="1"/>
                        <m:t>≥</m:t>
                      </m:r>
                      <m:r>
                        <a:rPr lang="en-US"/>
                        <m:t>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/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/>
                              </m:ctrlPr>
                            </m:mPr>
                            <m:mr>
                              <m:e>
                                <m:r>
                                  <a:rPr lang="en-US"/>
                                  <m:t>0</m:t>
                                </m:r>
                                <m:r>
                                  <a:rPr lang="en-US" i="1"/>
                                  <m:t>&lt;</m:t>
                                </m:r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≤</m:t>
                                </m:r>
                                <m:f>
                                  <m:fPr>
                                    <m:ctrlPr>
                                      <a:rPr lang="en-US" i="1"/>
                                    </m:ctrlPr>
                                  </m:fPr>
                                  <m:num>
                                    <m:r>
                                      <a:rPr lang="en-US"/>
                                      <m:t>6</m:t>
                                    </m:r>
                                    <m:r>
                                      <a:rPr lang="en-US" i="1"/>
                                      <m:t>−</m:t>
                                    </m:r>
                                    <m:r>
                                      <a:rPr lang="en-US"/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/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/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/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/>
                                    </m:ctrlPr>
                                  </m:fPr>
                                  <m:num>
                                    <m:r>
                                      <a:rPr lang="en-US"/>
                                      <m:t>6</m:t>
                                    </m:r>
                                    <m:r>
                                      <a:rPr lang="en-US" i="1"/>
                                      <m:t>+</m:t>
                                    </m:r>
                                    <m:r>
                                      <a:rPr lang="en-US"/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/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/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/>
                                      <m:t>3</m:t>
                                    </m:r>
                                  </m:den>
                                </m:f>
                                <m:r>
                                  <a:rPr lang="en-US" i="1"/>
                                  <m:t>≤</m:t>
                                </m:r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&lt;</m:t>
                                </m:r>
                                <m:r>
                                  <a:rPr lang="en-US"/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07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7494181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Thuật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ngữ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Tam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endParaRPr lang="en-US" dirty="0"/>
          </a:p>
          <a:p>
            <a:pPr lvl="0"/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tam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endParaRPr lang="en-US" dirty="0"/>
          </a:p>
          <a:p>
            <a:pPr lvl="0"/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749418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00FF"/>
                </a:solidFill>
              </a:rPr>
              <a:t>Kiến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thức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kĩ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năng</a:t>
            </a:r>
            <a:endParaRPr lang="en-US" dirty="0">
              <a:solidFill>
                <a:srgbClr val="0000FF"/>
              </a:solidFill>
            </a:endParaRPr>
          </a:p>
          <a:p>
            <a:pPr lvl="0"/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tam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tiễn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8A7B3CF6-3C25-43A9-B8AC-661FF9DA8A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163" y="9475383"/>
                <a:ext cx="23164800" cy="37834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dirty="0"/>
              </a:p>
              <a:p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toán</a:t>
                </a:r>
                <a:r>
                  <a:rPr lang="en-US" dirty="0"/>
                  <a:t> </a:t>
                </a:r>
                <a:r>
                  <a:rPr lang="en-US" dirty="0" err="1"/>
                  <a:t>vườn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ở </a:t>
                </a:r>
                <a:r>
                  <a:rPr lang="en-US" dirty="0" err="1"/>
                  <a:t>bài</a:t>
                </a:r>
                <a:r>
                  <a:rPr lang="en-US" dirty="0"/>
                  <a:t> 16, </a:t>
                </a:r>
                <a:r>
                  <a:rPr lang="en-US" dirty="0" err="1"/>
                  <a:t>nhưng</a:t>
                </a:r>
                <a:r>
                  <a:rPr lang="en-US" dirty="0"/>
                  <a:t> ta </a:t>
                </a:r>
                <a:r>
                  <a:rPr lang="en-US" dirty="0" err="1"/>
                  <a:t>trả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câu</a:t>
                </a:r>
                <a:r>
                  <a:rPr lang="en-US" dirty="0"/>
                  <a:t> </a:t>
                </a:r>
                <a:r>
                  <a:rPr lang="en-US" dirty="0" err="1"/>
                  <a:t>hỏi</a:t>
                </a:r>
                <a:r>
                  <a:rPr lang="en-US" dirty="0"/>
                  <a:t>: Hai </a:t>
                </a:r>
                <a:r>
                  <a:rPr lang="en-US" dirty="0" err="1"/>
                  <a:t>cột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(H6.8)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cắm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:r>
                  <a:rPr lang="en-US" dirty="0" err="1"/>
                  <a:t>tường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mét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mảnh</a:t>
                </a:r>
                <a:r>
                  <a:rPr lang="en-US" dirty="0"/>
                  <a:t> </a:t>
                </a:r>
                <a:r>
                  <a:rPr lang="en-US" dirty="0" err="1"/>
                  <a:t>đất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rào</a:t>
                </a:r>
                <a:r>
                  <a:rPr lang="en-US" dirty="0"/>
                  <a:t> </a:t>
                </a:r>
                <a:r>
                  <a:rPr lang="en-US" dirty="0" err="1"/>
                  <a:t>chắn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48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𝑚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8A7B3CF6-3C25-43A9-B8AC-661FF9DA8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3" y="9475383"/>
                <a:ext cx="23164800" cy="3783417"/>
              </a:xfrm>
              <a:prstGeom prst="rect">
                <a:avLst/>
              </a:prstGeom>
              <a:blipFill>
                <a:blip r:embed="rId4"/>
                <a:stretch>
                  <a:fillRect l="-139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>
            <a:extLst>
              <a:ext uri="{FF2B5EF4-FFF2-40B4-BE49-F238E27FC236}">
                <a16:creationId xmlns:a16="http://schemas.microsoft.com/office/drawing/2014/main" id="{4DB005CC-0618-416E-B301-0A4A5E2E4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 bài toán vườn rào ở bài 16, nhưng ta trả lời câu hỏi: Hai cột góc hàng rào (H6.8) cần phải cắm cách bờ tường bao nhiêu mét để mảnh đất được rào chắn có diện tích không nhỏ hơn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7D2B0A5-5C8F-4C89-B5D4-8746D3ED15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373063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368140" imgH="203112" progId="Equation.DSMT4">
                  <p:embed/>
                </p:oleObj>
              </mc:Choice>
              <mc:Fallback>
                <p:oleObj name="Equation" r:id="rId5" imgW="368140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373063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1EF19AFD-5216-48D0-BAC2-9815DAE20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63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9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1. DẤU CỦA TAM THỨC BẬC HAI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43201"/>
                <a:ext cx="11353800" cy="107600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HĐ1: </a:t>
                </a:r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đặc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:r>
                  <a:rPr lang="en-US" b="1" dirty="0" err="1"/>
                  <a:t>nghĩa</a:t>
                </a:r>
                <a:r>
                  <a:rPr lang="en-US" b="1" dirty="0"/>
                  <a:t>: </a:t>
                </a:r>
                <a:r>
                  <a:rPr lang="en-US" dirty="0"/>
                  <a:t>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(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những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trước</a:t>
                </a:r>
                <a:r>
                  <a:rPr lang="en-US" dirty="0"/>
                  <a:t> (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),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thường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HĐ1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những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 Ở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A,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0,5;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3201"/>
                <a:ext cx="11353800" cy="10760075"/>
              </a:xfrm>
              <a:prstGeom prst="rect">
                <a:avLst/>
              </a:prstGeom>
              <a:blipFill>
                <a:blip r:embed="rId3"/>
                <a:stretch>
                  <a:fillRect l="-2414" t="-1868" r="-85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2743201"/>
                <a:ext cx="11630891" cy="107600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Luyện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1: </a:t>
                </a:r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biết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=−5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		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dẫn</a:t>
                </a:r>
                <a:r>
                  <a:rPr lang="en-US" b="1" dirty="0"/>
                  <a:t>: </a:t>
                </a:r>
                <a:r>
                  <a:rPr lang="en-US" dirty="0"/>
                  <a:t>Theo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nghĩa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Chú</a:t>
                </a:r>
                <a:r>
                  <a:rPr lang="en-US" b="1" dirty="0"/>
                  <a:t> ý: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cũng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2743201"/>
                <a:ext cx="11630891" cy="10760075"/>
              </a:xfrm>
              <a:prstGeom prst="rect">
                <a:avLst/>
              </a:prstGeom>
              <a:blipFill>
                <a:blip r:embed="rId4"/>
                <a:stretch>
                  <a:fillRect l="-2304" t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01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gọn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HĐ2: </a:t>
                </a: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chúng</a:t>
                </a:r>
                <a:r>
                  <a:rPr lang="en-US" dirty="0"/>
                  <a:t> so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Cho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(H.6.17).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hay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6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800" y="2743200"/>
            <a:ext cx="6172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9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52600"/>
                <a:ext cx="11125201" cy="116403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dẫn</a:t>
                </a:r>
                <a:r>
                  <a:rPr lang="en-US" b="1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2600"/>
                <a:ext cx="11125201" cy="11640349"/>
              </a:xfrm>
              <a:prstGeom prst="rect">
                <a:avLst/>
              </a:prstGeom>
              <a:blipFill>
                <a:blip r:embed="rId3"/>
                <a:stretch>
                  <a:fillRect l="-2463" t="-1727" r="-6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752600"/>
                <a:ext cx="11859491" cy="116403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HĐ3: </a:t>
                </a:r>
                <a:r>
                  <a:rPr lang="en-US" dirty="0"/>
                  <a:t>Cho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6.18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hay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752600"/>
                <a:ext cx="11859491" cy="11640349"/>
              </a:xfrm>
              <a:prstGeom prst="rect">
                <a:avLst/>
              </a:prstGeom>
              <a:blipFill>
                <a:blip r:embed="rId4"/>
                <a:stretch>
                  <a:fillRect l="-2260" t="-1727" b="-23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0" y="3429000"/>
            <a:ext cx="6096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9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dẫn</a:t>
                </a:r>
                <a:r>
                  <a:rPr lang="en-US" b="1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dưới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phía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8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: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Từ</a:t>
                </a:r>
                <a:r>
                  <a:rPr lang="en-US" dirty="0"/>
                  <a:t> HĐ2 </a:t>
                </a:r>
                <a:r>
                  <a:rPr lang="en-US" dirty="0" err="1"/>
                  <a:t>và</a:t>
                </a:r>
                <a:r>
                  <a:rPr lang="en-US" dirty="0"/>
                  <a:t> HĐ3 ta </a:t>
                </a:r>
                <a:r>
                  <a:rPr lang="en-US" dirty="0" err="1"/>
                  <a:t>thấy</a:t>
                </a:r>
                <a:r>
                  <a:rPr lang="en-US" dirty="0"/>
                  <a:t> , </a:t>
                </a:r>
                <a:r>
                  <a:rPr lang="en-US" dirty="0" err="1"/>
                  <a:t>nếu</a:t>
                </a:r>
                <a:r>
                  <a:rPr lang="en-US" dirty="0"/>
                  <a:t> tam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dirty="0"/>
                  <a:t>(ở </a:t>
                </a:r>
                <a:r>
                  <a:rPr lang="en-US" dirty="0" err="1"/>
                  <a:t>ngoài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)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(ở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b="1" dirty="0"/>
                  <a:t>HĐ4: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nội</a:t>
                </a:r>
                <a:r>
                  <a:rPr lang="en-US" dirty="0"/>
                  <a:t> dung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ô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“?”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thích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7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36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98921"/>
            <a:ext cx="21259800" cy="6276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083" b="8601"/>
          <a:stretch/>
        </p:blipFill>
        <p:spPr>
          <a:xfrm>
            <a:off x="1676400" y="8212129"/>
            <a:ext cx="21031200" cy="492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8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23241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00674"/>
            <a:ext cx="224790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36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3280</TotalTime>
  <Words>3902</Words>
  <Application>Microsoft Office PowerPoint</Application>
  <PresentationFormat>Custom</PresentationFormat>
  <Paragraphs>298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dyejj@riwqsd.onmicrosoft.com</cp:lastModifiedBy>
  <cp:revision>338</cp:revision>
  <dcterms:created xsi:type="dcterms:W3CDTF">2013-08-31T11:42:51Z</dcterms:created>
  <dcterms:modified xsi:type="dcterms:W3CDTF">2022-04-24T15:22:33Z</dcterms:modified>
  <cp:category>9Slide.vn</cp:category>
</cp:coreProperties>
</file>