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mIbprarSQEVF14Y/BxE1GQx8Q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10FEC5-BAAA-4AF7-8623-35A4D8B16B9D}">
  <a:tblStyle styleId="{3F10FEC5-BAAA-4AF7-8623-35A4D8B16B9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D73921D-F28D-43C2-B737-B9A5470E937C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3BD563-CD6E-4882-BDBD-C8670A5A0205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7603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276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49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2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19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608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95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848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43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969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001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79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64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214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2464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505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401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8491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136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199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379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87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12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2530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745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63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546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424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Nurse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Teacher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2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2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" name="Google Shape;193;p12"/>
          <p:cNvCxnSpPr>
            <a:stCxn id="189" idx="3"/>
            <a:endCxn id="190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4" name="Google Shape;194;p12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195" name="Google Shape;195;p12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 txBox="1"/>
          <p:nvPr/>
        </p:nvSpPr>
        <p:spPr>
          <a:xfrm>
            <a:off x="1085108" y="175432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kindergarten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787672" y="4433674"/>
            <a:ext cx="58008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school for children between the ages of about three and five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3"/>
          <p:cNvSpPr/>
          <p:nvPr/>
        </p:nvSpPr>
        <p:spPr>
          <a:xfrm>
            <a:off x="2209037" y="2744823"/>
            <a:ext cx="26068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/ˈkɪndəɡɑː(r)tn/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1036319" y="52505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6">
            <a:alphaModFix/>
          </a:blip>
          <a:srcRect l="2641" r="18342"/>
          <a:stretch/>
        </p:blipFill>
        <p:spPr>
          <a:xfrm>
            <a:off x="6676624" y="1364183"/>
            <a:ext cx="5386846" cy="454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indergarten__gb_4">
            <a:hlinkClick r:id="" action="ppaction://media"/>
            <a:extLst>
              <a:ext uri="{FF2B5EF4-FFF2-40B4-BE49-F238E27FC236}">
                <a16:creationId xmlns:a16="http://schemas.microsoft.com/office/drawing/2014/main" id="{907CFC31-E9CC-4061-B170-443F64E0C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3135" y="3432475"/>
            <a:ext cx="738607" cy="7386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4"/>
          <p:cNvSpPr txBox="1"/>
          <p:nvPr/>
        </p:nvSpPr>
        <p:spPr>
          <a:xfrm>
            <a:off x="1036319" y="52505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sp>
        <p:nvSpPr>
          <p:cNvPr id="216" name="Google Shape;216;p14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surgeon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952500" y="4403194"/>
            <a:ext cx="6362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doctor who is trained to perform surgery</a:t>
            </a:r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2956346" y="2771761"/>
            <a:ext cx="20746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/ˈsɜː(r)dʒən/</a:t>
            </a:r>
            <a:endParaRPr/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87475" y="880278"/>
            <a:ext cx="4004526" cy="600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urgeon__gb_1">
            <a:hlinkClick r:id="" action="ppaction://media"/>
            <a:extLst>
              <a:ext uri="{FF2B5EF4-FFF2-40B4-BE49-F238E27FC236}">
                <a16:creationId xmlns:a16="http://schemas.microsoft.com/office/drawing/2014/main" id="{42F53F8C-CD29-419F-BC98-A91B82C8B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6299" y="3505529"/>
            <a:ext cx="636454" cy="63645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medical school (n)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1363992" y="4372714"/>
            <a:ext cx="51652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college or a department of a university where students study to obtain a degree in medicine</a:t>
            </a:r>
            <a:endParaRPr/>
          </a:p>
        </p:txBody>
      </p:sp>
      <p:sp>
        <p:nvSpPr>
          <p:cNvPr id="228" name="Google Shape;228;p15"/>
          <p:cNvSpPr/>
          <p:nvPr/>
        </p:nvSpPr>
        <p:spPr>
          <a:xfrm>
            <a:off x="2696435" y="2771761"/>
            <a:ext cx="250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/ˈmedɪkl skuːl/</a:t>
            </a:r>
            <a:endParaRPr/>
          </a:p>
        </p:txBody>
      </p:sp>
      <p:pic>
        <p:nvPicPr>
          <p:cNvPr id="229" name="Google Shape;22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pic>
        <p:nvPicPr>
          <p:cNvPr id="232" name="Google Shape;232;p15" descr="human heart illustration"/>
          <p:cNvPicPr preferRelativeResize="0"/>
          <p:nvPr/>
        </p:nvPicPr>
        <p:blipFill rotWithShape="1">
          <a:blip r:embed="rId6">
            <a:alphaModFix/>
          </a:blip>
          <a:srcRect t="10463"/>
          <a:stretch/>
        </p:blipFill>
        <p:spPr>
          <a:xfrm>
            <a:off x="7444740" y="880278"/>
            <a:ext cx="4747260" cy="28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5" descr="group of fresh graduates students throwing their academic hat in the ai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44740" y="3691576"/>
            <a:ext cx="4747260" cy="316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edical_school_1_gb_1">
            <a:hlinkClick r:id="" action="ppaction://media"/>
            <a:extLst>
              <a:ext uri="{FF2B5EF4-FFF2-40B4-BE49-F238E27FC236}">
                <a16:creationId xmlns:a16="http://schemas.microsoft.com/office/drawing/2014/main" id="{A1903FFA-D46C-4A18-B887-7D82F67D1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4792" y="3475333"/>
            <a:ext cx="663689" cy="6636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/>
          <p:nvPr/>
        </p:nvSpPr>
        <p:spPr>
          <a:xfrm>
            <a:off x="1484408" y="1734395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pilot (n)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6"/>
          <p:cNvSpPr/>
          <p:nvPr/>
        </p:nvSpPr>
        <p:spPr>
          <a:xfrm>
            <a:off x="1352007" y="4380334"/>
            <a:ext cx="549593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 operates the controls of an aircraft, especially as a job</a:t>
            </a:r>
            <a:endParaRPr/>
          </a:p>
        </p:txBody>
      </p:sp>
      <p:sp>
        <p:nvSpPr>
          <p:cNvPr id="241" name="Google Shape;241;p16"/>
          <p:cNvSpPr/>
          <p:nvPr/>
        </p:nvSpPr>
        <p:spPr>
          <a:xfrm>
            <a:off x="2849769" y="2765037"/>
            <a:ext cx="250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/ˈpaɪlət/</a:t>
            </a:r>
            <a:endParaRPr/>
          </a:p>
        </p:txBody>
      </p:sp>
      <p:pic>
        <p:nvPicPr>
          <p:cNvPr id="242" name="Google Shape;24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6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pic>
        <p:nvPicPr>
          <p:cNvPr id="245" name="Google Shape;245;p16" descr="man in blue shirt driving car during daytim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9944" y="880278"/>
            <a:ext cx="4010994" cy="601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lot__gb_1">
            <a:hlinkClick r:id="" action="ppaction://media"/>
            <a:extLst>
              <a:ext uri="{FF2B5EF4-FFF2-40B4-BE49-F238E27FC236}">
                <a16:creationId xmlns:a16="http://schemas.microsoft.com/office/drawing/2014/main" id="{8CA30E31-6638-4D32-B1C0-91982E2F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0283" y="3597697"/>
            <a:ext cx="539376" cy="5393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Google Shape;251;p17"/>
          <p:cNvGraphicFramePr/>
          <p:nvPr/>
        </p:nvGraphicFramePr>
        <p:xfrm>
          <a:off x="1033349" y="1371599"/>
          <a:ext cx="9966950" cy="4701525"/>
        </p:xfrm>
        <a:graphic>
          <a:graphicData uri="http://schemas.openxmlformats.org/drawingml/2006/table">
            <a:tbl>
              <a:tblPr firstRow="1" bandRow="1">
                <a:noFill/>
                <a:tableStyleId>{3F10FEC5-BAAA-4AF7-8623-35A4D8B16B9D}</a:tableStyleId>
              </a:tblPr>
              <a:tblGrid>
                <a:gridCol w="249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New words</a:t>
                      </a:r>
                      <a:endParaRPr sz="2400" b="1" u="none" strike="noStrike" cap="none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Pronunciation</a:t>
                      </a:r>
                      <a:endParaRPr sz="2400" b="1" u="none" strike="noStrike" cap="none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Meaning</a:t>
                      </a:r>
                      <a:endParaRPr sz="2400" b="1" u="none" strike="noStrike" cap="none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kindergarten (n)</a:t>
                      </a:r>
                      <a:endParaRPr sz="2400" b="0" u="none" strike="noStrike" cap="none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/ˈkɪndəɡɑː(r)tn/ 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school for children between the ages of about two and five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surgeon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/ˈsɜː(r)dʒən/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a doctor who is trained to perform surgery 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medical school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/ˈmedɪkl skuːl/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college or a department of a university where students study to obtain a degree in medicine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pilot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/ˈpaɪlət/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person who operates the controls of an aircraft, especially as a job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2" name="Google Shape;25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7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8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424236" y="396065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8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8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8"/>
          <p:cNvSpPr/>
          <p:nvPr/>
        </p:nvSpPr>
        <p:spPr>
          <a:xfrm>
            <a:off x="6512316" y="3550006"/>
            <a:ext cx="3965330" cy="14790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and read.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Match the words.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Complete the summary.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18"/>
          <p:cNvCxnSpPr>
            <a:stCxn id="260" idx="3"/>
            <a:endCxn id="261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7" name="Google Shape;267;p18"/>
          <p:cNvCxnSpPr>
            <a:stCxn id="261" idx="1"/>
            <a:endCxn id="262" idx="0"/>
          </p:cNvCxnSpPr>
          <p:nvPr/>
        </p:nvCxnSpPr>
        <p:spPr>
          <a:xfrm flipH="1">
            <a:off x="2399618" y="2895949"/>
            <a:ext cx="676500" cy="1064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8" name="Google Shape;268;p18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269" name="Google Shape;269;p18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963512" y="2399039"/>
            <a:ext cx="10794148" cy="389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an international summer camp: Lan is talking with Mark and Linda about jobs.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great to have another week full of activities and trips at the camp.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Oh, yeah. I like the trip to the kindergarten most. The kids were adorable and the teachers were great. I think I’ll be a kindergarten teacher.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fantastic. My cousin works at a kindergarten and the children love being in his class. By the way, what do you want to be in the future, Linda?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Oh, I’ve always wanted to be a surgeon, so I’ll go to medical school. What about you, Lan? </a:t>
            </a: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/>
          </a:p>
        </p:txBody>
      </p:sp>
      <p:sp>
        <p:nvSpPr>
          <p:cNvPr id="278" name="Google Shape;278;p19"/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/>
          </a:p>
        </p:txBody>
      </p:sp>
      <p:pic>
        <p:nvPicPr>
          <p:cNvPr id="279" name="Google Shape;2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9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2009" y="266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3362498" y="3695897"/>
            <a:ext cx="54670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GENDER EQUALITY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5555273" y="2784422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/>
          <p:nvPr/>
        </p:nvSpPr>
        <p:spPr>
          <a:xfrm>
            <a:off x="632460" y="2489409"/>
            <a:ext cx="11102340" cy="389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Me? My dream is to become an airline pilot. That’s why I’m focusing on maths and physics, and exercising more to improve my fitness. </a:t>
            </a:r>
            <a:endParaRPr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Cool! I hope your dream will come true. In some countries girls may not be allowed to be pilots.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That’s true, Linda. We’re lucky to live in a country where boys and girls are encouraged to do the jobs they want.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couldn’t agree more. Girls mustn’t be kept home in today’s world. Boys and girls should be treated equally and given the same job opportunities.</a:t>
            </a:r>
            <a:endParaRPr/>
          </a:p>
        </p:txBody>
      </p:sp>
      <p:sp>
        <p:nvSpPr>
          <p:cNvPr id="290" name="Google Shape;290;p20"/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/>
          </a:p>
        </p:txBody>
      </p:sp>
      <p:sp>
        <p:nvSpPr>
          <p:cNvPr id="291" name="Google Shape;291;p20"/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/>
          </a:p>
        </p:txBody>
      </p:sp>
      <p:pic>
        <p:nvPicPr>
          <p:cNvPr id="292" name="Google Shape;2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0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6" name="Google Shape;29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02300">
            <a:off x="9259654" y="360636"/>
            <a:ext cx="2437613" cy="16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" name="Google Shape;301;p21"/>
          <p:cNvGraphicFramePr/>
          <p:nvPr/>
        </p:nvGraphicFramePr>
        <p:xfrm>
          <a:off x="1783976" y="1916043"/>
          <a:ext cx="8943150" cy="4148775"/>
        </p:xfrm>
        <a:graphic>
          <a:graphicData uri="http://schemas.openxmlformats.org/drawingml/2006/table">
            <a:tbl>
              <a:tblPr firstRow="1" bandRow="1">
                <a:noFill/>
                <a:tableStyleId>{8D73921D-F28D-43C2-B737-B9A5470E937C}</a:tableStyleId>
              </a:tblPr>
              <a:tblGrid>
                <a:gridCol w="112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T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F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1.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Linda would like to be a kindergarten teacher.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2.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Lan wants to be a teacher of maths and physics in the future.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3.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Mark says that girls mustn’t be kept home in today’s world.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2" name="Google Shape;302;p21"/>
          <p:cNvSpPr txBox="1"/>
          <p:nvPr/>
        </p:nvSpPr>
        <p:spPr>
          <a:xfrm>
            <a:off x="9935283" y="2766019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1"/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1"/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1">
            <a:hlinkClick r:id="rId3" action="ppaction://hlinksldjump"/>
          </p:cNvPr>
          <p:cNvSpPr/>
          <p:nvPr/>
        </p:nvSpPr>
        <p:spPr>
          <a:xfrm>
            <a:off x="5781368" y="6351640"/>
            <a:ext cx="629265" cy="40508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8969" y="37500"/>
                </a:moveTo>
                <a:lnTo>
                  <a:pt x="74484" y="15000"/>
                </a:lnTo>
                <a:lnTo>
                  <a:pt x="60000" y="37500"/>
                </a:lnTo>
                <a:lnTo>
                  <a:pt x="67242" y="37500"/>
                </a:lnTo>
                <a:lnTo>
                  <a:pt x="67242" y="71250"/>
                </a:lnTo>
                <a:cubicBezTo>
                  <a:pt x="67242" y="77463"/>
                  <a:pt x="64000" y="82500"/>
                  <a:pt x="60000" y="82500"/>
                </a:cubicBezTo>
                <a:lnTo>
                  <a:pt x="52758" y="82500"/>
                </a:lnTo>
                <a:cubicBezTo>
                  <a:pt x="48758" y="82500"/>
                  <a:pt x="45516" y="77463"/>
                  <a:pt x="45516" y="71250"/>
                </a:cubicBezTo>
                <a:lnTo>
                  <a:pt x="45516" y="37500"/>
                </a:lnTo>
                <a:lnTo>
                  <a:pt x="31031" y="37500"/>
                </a:lnTo>
                <a:lnTo>
                  <a:pt x="31031" y="71250"/>
                </a:lnTo>
                <a:cubicBezTo>
                  <a:pt x="31031" y="89890"/>
                  <a:pt x="40759" y="105000"/>
                  <a:pt x="52758" y="105000"/>
                </a:cubicBezTo>
                <a:lnTo>
                  <a:pt x="60000" y="105000"/>
                </a:lnTo>
                <a:cubicBezTo>
                  <a:pt x="71999" y="105000"/>
                  <a:pt x="81726" y="89890"/>
                  <a:pt x="81726" y="71250"/>
                </a:cubicBezTo>
                <a:lnTo>
                  <a:pt x="81726" y="37500"/>
                </a:lnTo>
                <a:close/>
              </a:path>
              <a:path w="120000" h="120000" fill="darken" extrusionOk="0">
                <a:moveTo>
                  <a:pt x="88969" y="37500"/>
                </a:moveTo>
                <a:lnTo>
                  <a:pt x="74484" y="15000"/>
                </a:lnTo>
                <a:lnTo>
                  <a:pt x="60000" y="37500"/>
                </a:lnTo>
                <a:lnTo>
                  <a:pt x="67242" y="37500"/>
                </a:lnTo>
                <a:lnTo>
                  <a:pt x="67242" y="71250"/>
                </a:lnTo>
                <a:cubicBezTo>
                  <a:pt x="67242" y="77463"/>
                  <a:pt x="64000" y="82500"/>
                  <a:pt x="60000" y="82500"/>
                </a:cubicBezTo>
                <a:lnTo>
                  <a:pt x="52758" y="82500"/>
                </a:lnTo>
                <a:cubicBezTo>
                  <a:pt x="48758" y="82500"/>
                  <a:pt x="45516" y="77463"/>
                  <a:pt x="45516" y="71250"/>
                </a:cubicBezTo>
                <a:lnTo>
                  <a:pt x="45516" y="37500"/>
                </a:lnTo>
                <a:lnTo>
                  <a:pt x="31031" y="37500"/>
                </a:lnTo>
                <a:lnTo>
                  <a:pt x="31031" y="71250"/>
                </a:lnTo>
                <a:cubicBezTo>
                  <a:pt x="31031" y="89890"/>
                  <a:pt x="40759" y="105000"/>
                  <a:pt x="52758" y="105000"/>
                </a:cubicBezTo>
                <a:lnTo>
                  <a:pt x="60000" y="105000"/>
                </a:lnTo>
                <a:cubicBezTo>
                  <a:pt x="71999" y="105000"/>
                  <a:pt x="81726" y="89890"/>
                  <a:pt x="81726" y="71250"/>
                </a:cubicBezTo>
                <a:lnTo>
                  <a:pt x="81726" y="37500"/>
                </a:lnTo>
                <a:close/>
              </a:path>
              <a:path w="120000" h="120000" fill="none" extrusionOk="0">
                <a:moveTo>
                  <a:pt x="88969" y="37500"/>
                </a:moveTo>
                <a:lnTo>
                  <a:pt x="81726" y="37500"/>
                </a:lnTo>
                <a:lnTo>
                  <a:pt x="81726" y="71250"/>
                </a:lnTo>
                <a:cubicBezTo>
                  <a:pt x="81726" y="89890"/>
                  <a:pt x="71999" y="105000"/>
                  <a:pt x="60000" y="105000"/>
                </a:cubicBezTo>
                <a:lnTo>
                  <a:pt x="52758" y="105000"/>
                </a:lnTo>
                <a:cubicBezTo>
                  <a:pt x="40759" y="105000"/>
                  <a:pt x="31031" y="89890"/>
                  <a:pt x="31031" y="71250"/>
                </a:cubicBezTo>
                <a:lnTo>
                  <a:pt x="31031" y="37500"/>
                </a:lnTo>
                <a:lnTo>
                  <a:pt x="45516" y="37500"/>
                </a:lnTo>
                <a:lnTo>
                  <a:pt x="45516" y="71250"/>
                </a:lnTo>
                <a:cubicBezTo>
                  <a:pt x="45516" y="77463"/>
                  <a:pt x="48758" y="82500"/>
                  <a:pt x="52758" y="82500"/>
                </a:cubicBezTo>
                <a:lnTo>
                  <a:pt x="60000" y="82500"/>
                </a:lnTo>
                <a:cubicBezTo>
                  <a:pt x="64000" y="82500"/>
                  <a:pt x="67242" y="77463"/>
                  <a:pt x="67242" y="71250"/>
                </a:cubicBezTo>
                <a:lnTo>
                  <a:pt x="67242" y="37500"/>
                </a:lnTo>
                <a:lnTo>
                  <a:pt x="60000" y="37500"/>
                </a:lnTo>
                <a:lnTo>
                  <a:pt x="74484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0CD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1"/>
          <p:cNvSpPr txBox="1"/>
          <p:nvPr/>
        </p:nvSpPr>
        <p:spPr>
          <a:xfrm>
            <a:off x="9935284" y="3893437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8840704" y="5073135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 the conversation again and tick (✓) T (True) or F (False).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1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13" name="Google Shape;313;p21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1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/>
          <p:nvPr/>
        </p:nvSpPr>
        <p:spPr>
          <a:xfrm>
            <a:off x="1542318" y="1112057"/>
            <a:ext cx="99628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words to make meaningful phrases in activity 1.</a:t>
            </a:r>
            <a:endParaRPr/>
          </a:p>
        </p:txBody>
      </p:sp>
      <p:pic>
        <p:nvPicPr>
          <p:cNvPr id="320" name="Google Shape;32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2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22" name="Google Shape;322;p22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2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graphicFrame>
        <p:nvGraphicFramePr>
          <p:cNvPr id="324" name="Google Shape;324;p22"/>
          <p:cNvGraphicFramePr/>
          <p:nvPr/>
        </p:nvGraphicFramePr>
        <p:xfrm>
          <a:off x="1188422" y="2540846"/>
          <a:ext cx="3926850" cy="2450300"/>
        </p:xfrm>
        <a:graphic>
          <a:graphicData uri="http://schemas.openxmlformats.org/drawingml/2006/table">
            <a:tbl>
              <a:tblPr firstRow="1" bandRow="1">
                <a:noFill/>
                <a:tableStyleId>{D83BD563-CD6E-4882-BDBD-C8670A5A0205}</a:tableStyleId>
              </a:tblPr>
              <a:tblGrid>
                <a:gridCol w="392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Column A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treated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medical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job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5" name="Google Shape;325;p22"/>
          <p:cNvGraphicFramePr/>
          <p:nvPr/>
        </p:nvGraphicFramePr>
        <p:xfrm>
          <a:off x="6990932" y="2540846"/>
          <a:ext cx="3926850" cy="2450300"/>
        </p:xfrm>
        <a:graphic>
          <a:graphicData uri="http://schemas.openxmlformats.org/drawingml/2006/table">
            <a:tbl>
              <a:tblPr firstRow="1" bandRow="1">
                <a:noFill/>
                <a:tableStyleId>{D83BD563-CD6E-4882-BDBD-C8670A5A0205}</a:tableStyleId>
              </a:tblPr>
              <a:tblGrid>
                <a:gridCol w="392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Column B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school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opportunities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equally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26" name="Google Shape;326;p22"/>
          <p:cNvCxnSpPr/>
          <p:nvPr/>
        </p:nvCxnSpPr>
        <p:spPr>
          <a:xfrm>
            <a:off x="5115262" y="3429000"/>
            <a:ext cx="1875670" cy="126492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7" name="Google Shape;327;p22"/>
          <p:cNvCxnSpPr/>
          <p:nvPr/>
        </p:nvCxnSpPr>
        <p:spPr>
          <a:xfrm rot="10800000" flipH="1">
            <a:off x="5115262" y="3429000"/>
            <a:ext cx="1875670" cy="6477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8" name="Google Shape;328;p22"/>
          <p:cNvCxnSpPr/>
          <p:nvPr/>
        </p:nvCxnSpPr>
        <p:spPr>
          <a:xfrm rot="10800000" flipH="1">
            <a:off x="5115262" y="4076700"/>
            <a:ext cx="1961478" cy="61722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"/>
          <p:cNvSpPr txBox="1"/>
          <p:nvPr/>
        </p:nvSpPr>
        <p:spPr>
          <a:xfrm>
            <a:off x="1263907" y="2416172"/>
            <a:ext cx="9826039" cy="3323987"/>
          </a:xfrm>
          <a:prstGeom prst="rect">
            <a:avLst/>
          </a:prstGeom>
          <a:solidFill>
            <a:srgbClr val="DCD3ED">
              <a:alpha val="8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students are talking about future jobs. While Mark wants to work as a kindergarten teacher, Linda wants to be a surgeon. Lan dreams to be an airline pilot. Linda says that in some countries girls (1)_________________ to be pilots. Mark thinks girls (2)______________ home in today’s world. He says that boys and girls (3) ________________ equally and given the same job opportunities.</a:t>
            </a:r>
            <a:endParaRPr/>
          </a:p>
        </p:txBody>
      </p:sp>
      <p:sp>
        <p:nvSpPr>
          <p:cNvPr id="334" name="Google Shape;334;p23"/>
          <p:cNvSpPr txBox="1"/>
          <p:nvPr/>
        </p:nvSpPr>
        <p:spPr>
          <a:xfrm>
            <a:off x="1578475" y="1007929"/>
            <a:ext cx="93562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summary below. Use the verb phrases from the conversation in activity 1.</a:t>
            </a:r>
            <a:endParaRPr/>
          </a:p>
        </p:txBody>
      </p:sp>
      <p:pic>
        <p:nvPicPr>
          <p:cNvPr id="335" name="Google Shape;3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3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37" name="Google Shape;337;p2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39" name="Google Shape;339;p23"/>
          <p:cNvSpPr txBox="1"/>
          <p:nvPr/>
        </p:nvSpPr>
        <p:spPr>
          <a:xfrm>
            <a:off x="4972829" y="3799812"/>
            <a:ext cx="32567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may not be allowed</a:t>
            </a:r>
            <a:endParaRPr sz="30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4430893" y="4233017"/>
            <a:ext cx="31135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mustn’t be kept</a:t>
            </a:r>
            <a:endParaRPr dirty="0"/>
          </a:p>
        </p:txBody>
      </p:sp>
      <p:sp>
        <p:nvSpPr>
          <p:cNvPr id="341" name="Google Shape;341;p23"/>
          <p:cNvSpPr txBox="1"/>
          <p:nvPr/>
        </p:nvSpPr>
        <p:spPr>
          <a:xfrm>
            <a:off x="6096000" y="4731360"/>
            <a:ext cx="31135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should be treated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4"/>
          <p:cNvSpPr/>
          <p:nvPr/>
        </p:nvSpPr>
        <p:spPr>
          <a:xfrm>
            <a:off x="1424236" y="396065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4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4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4"/>
          <p:cNvSpPr/>
          <p:nvPr/>
        </p:nvSpPr>
        <p:spPr>
          <a:xfrm>
            <a:off x="6512316" y="3550006"/>
            <a:ext cx="3965330" cy="14790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and read.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Match the words.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Complete the summary.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4" name="Google Shape;354;p24"/>
          <p:cNvCxnSpPr>
            <a:stCxn id="348" idx="3"/>
            <a:endCxn id="349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5" name="Google Shape;355;p24"/>
          <p:cNvCxnSpPr>
            <a:stCxn id="349" idx="1"/>
            <a:endCxn id="350" idx="0"/>
          </p:cNvCxnSpPr>
          <p:nvPr/>
        </p:nvCxnSpPr>
        <p:spPr>
          <a:xfrm flipH="1">
            <a:off x="2399618" y="2895949"/>
            <a:ext cx="676500" cy="1064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6" name="Google Shape;356;p24"/>
          <p:cNvCxnSpPr>
            <a:stCxn id="350" idx="3"/>
            <a:endCxn id="357" idx="0"/>
          </p:cNvCxnSpPr>
          <p:nvPr/>
        </p:nvCxnSpPr>
        <p:spPr>
          <a:xfrm>
            <a:off x="3374969" y="4315761"/>
            <a:ext cx="792600" cy="1086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7" name="Google Shape;357;p24"/>
          <p:cNvSpPr/>
          <p:nvPr/>
        </p:nvSpPr>
        <p:spPr>
          <a:xfrm>
            <a:off x="3076118" y="5402498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4"/>
          <p:cNvSpPr/>
          <p:nvPr/>
        </p:nvSpPr>
        <p:spPr>
          <a:xfrm>
            <a:off x="6512317" y="5383685"/>
            <a:ext cx="39653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 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360" name="Google Shape;360;p2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4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5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5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71" name="Google Shape;371;p25"/>
          <p:cNvSpPr txBox="1"/>
          <p:nvPr/>
        </p:nvSpPr>
        <p:spPr>
          <a:xfrm>
            <a:off x="954230" y="2377137"/>
            <a:ext cx="106312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84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words and phrases related to Gender Equality </a:t>
            </a:r>
            <a:endParaRPr/>
          </a:p>
          <a:p>
            <a:pPr marL="584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for specific information</a:t>
            </a:r>
            <a:endParaRPr/>
          </a:p>
          <a:p>
            <a:pPr marL="584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Scanning skills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6"/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preparation </a:t>
            </a:r>
            <a:endParaRPr/>
          </a:p>
        </p:txBody>
      </p:sp>
      <p:sp>
        <p:nvSpPr>
          <p:cNvPr id="377" name="Google Shape;377;p26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79" name="Google Shape;379;p26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80" name="Google Shape;38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6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3157182" y="605530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Family Life</a:t>
            </a:r>
            <a:endParaRPr/>
          </a:p>
        </p:txBody>
      </p:sp>
      <p:grpSp>
        <p:nvGrpSpPr>
          <p:cNvPr id="113" name="Google Shape;113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4" name="Google Shape;114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/>
            </a:p>
          </p:txBody>
        </p:sp>
        <p:pic>
          <p:nvPicPr>
            <p:cNvPr id="116" name="Google Shape;11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3"/>
          <p:cNvSpPr txBox="1"/>
          <p:nvPr/>
        </p:nvSpPr>
        <p:spPr>
          <a:xfrm>
            <a:off x="1926236" y="2383436"/>
            <a:ext cx="7904501" cy="186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Gain an overview about the topic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Gender Equality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words and phrases related to the topic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Gender Equality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the passive voice with modals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424236" y="396065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6512316" y="3550006"/>
            <a:ext cx="3965330" cy="14790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and read.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Match the words.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Complete the summary.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>
            <a:stCxn id="124" idx="3"/>
            <a:endCxn id="125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1" name="Google Shape;131;p4"/>
          <p:cNvCxnSpPr>
            <a:stCxn id="125" idx="1"/>
            <a:endCxn id="126" idx="0"/>
          </p:cNvCxnSpPr>
          <p:nvPr/>
        </p:nvCxnSpPr>
        <p:spPr>
          <a:xfrm flipH="1">
            <a:off x="2399618" y="2895949"/>
            <a:ext cx="676500" cy="1064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2" name="Google Shape;132;p4"/>
          <p:cNvCxnSpPr>
            <a:stCxn id="126" idx="3"/>
            <a:endCxn id="133" idx="0"/>
          </p:cNvCxnSpPr>
          <p:nvPr/>
        </p:nvCxnSpPr>
        <p:spPr>
          <a:xfrm>
            <a:off x="3374969" y="4315761"/>
            <a:ext cx="792600" cy="1086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3" name="Google Shape;133;p4"/>
          <p:cNvSpPr/>
          <p:nvPr/>
        </p:nvSpPr>
        <p:spPr>
          <a:xfrm>
            <a:off x="3076118" y="5402498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7" y="5383685"/>
            <a:ext cx="39653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 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Charades – Rules: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1310640" y="2273770"/>
            <a:ext cx="97764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in two teams.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team sends one student to the board, facing the class. You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NOT turn around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 word appears on the screen, students on the board must describe the word to the guessers of your team.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talking! Gestures only!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Whoever guesses the correct word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faster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wins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point.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teams change the guessers after each word.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Surgeon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Pilot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Firefighter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Microsoft Office PowerPoint</Application>
  <PresentationFormat>Widescreen</PresentationFormat>
  <Paragraphs>183</Paragraphs>
  <Slides>27</Slides>
  <Notes>27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Bookman Old Style</vt:lpstr>
      <vt:lpstr>Courier New</vt:lpstr>
      <vt:lpstr>Open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Surgeon</vt:lpstr>
      <vt:lpstr>Pilot</vt:lpstr>
      <vt:lpstr>Firefighter</vt:lpstr>
      <vt:lpstr>Nurse</vt:lpstr>
      <vt:lpstr>Teacher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4</cp:revision>
  <dcterms:created xsi:type="dcterms:W3CDTF">2020-12-09T02:04:09Z</dcterms:created>
  <dcterms:modified xsi:type="dcterms:W3CDTF">2023-07-17T08:30:36Z</dcterms:modified>
</cp:coreProperties>
</file>