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300" r:id="rId2"/>
    <p:sldId id="350" r:id="rId3"/>
    <p:sldId id="302" r:id="rId4"/>
    <p:sldId id="292" r:id="rId5"/>
    <p:sldId id="360" r:id="rId6"/>
    <p:sldId id="398" r:id="rId7"/>
    <p:sldId id="399" r:id="rId8"/>
    <p:sldId id="400" r:id="rId9"/>
    <p:sldId id="401" r:id="rId10"/>
    <p:sldId id="402" r:id="rId11"/>
    <p:sldId id="306" r:id="rId12"/>
    <p:sldId id="333" r:id="rId13"/>
    <p:sldId id="384" r:id="rId14"/>
    <p:sldId id="385" r:id="rId15"/>
    <p:sldId id="336" r:id="rId16"/>
    <p:sldId id="386" r:id="rId17"/>
    <p:sldId id="387" r:id="rId18"/>
    <p:sldId id="388" r:id="rId19"/>
    <p:sldId id="389" r:id="rId20"/>
    <p:sldId id="390" r:id="rId21"/>
    <p:sldId id="392" r:id="rId22"/>
    <p:sldId id="393" r:id="rId23"/>
    <p:sldId id="395" r:id="rId24"/>
    <p:sldId id="403" r:id="rId25"/>
    <p:sldId id="344" r:id="rId26"/>
    <p:sldId id="361" r:id="rId27"/>
    <p:sldId id="368" r:id="rId28"/>
    <p:sldId id="394" r:id="rId29"/>
    <p:sldId id="396" r:id="rId30"/>
    <p:sldId id="369" r:id="rId31"/>
    <p:sldId id="364" r:id="rId32"/>
    <p:sldId id="397" r:id="rId33"/>
    <p:sldId id="315" r:id="rId34"/>
    <p:sldId id="404" r:id="rId35"/>
    <p:sldId id="331" r:id="rId36"/>
    <p:sldId id="295" r:id="rId37"/>
    <p:sldId id="329" r:id="rId38"/>
    <p:sldId id="330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5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91" autoAdjust="0"/>
    <p:restoredTop sz="94657"/>
  </p:normalViewPr>
  <p:slideViewPr>
    <p:cSldViewPr snapToGrid="0">
      <p:cViewPr varScale="1">
        <p:scale>
          <a:sx n="75" d="100"/>
          <a:sy n="75" d="100"/>
        </p:scale>
        <p:origin x="1171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907527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8: The World around Us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3.1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microsoft.com/office/2007/relationships/media" Target="../media/media7.mp3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audio" Target="../media/media6.mp3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microsoft.com/office/2007/relationships/media" Target="../media/media6.mp3"/><Relationship Id="rId5" Type="http://schemas.microsoft.com/office/2007/relationships/media" Target="../media/media3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Relationship Id="rId14" Type="http://schemas.openxmlformats.org/officeDocument/2006/relationships/audio" Target="../media/media7.mp3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34.png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5" Type="http://schemas.openxmlformats.org/officeDocument/2006/relationships/image" Target="../media/image13.png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hyperlink" Target="https://eduhome.com.vn/DHALesson?idGrade=9&amp;idSubject=1&amp;idSeries=32&amp;idTheme=399&amp;IdLevel=1&amp;idThemeServer=55" TargetMode="Externa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55770" y="2799186"/>
            <a:ext cx="628883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Unit 8: The World around Us</a:t>
            </a:r>
          </a:p>
          <a:p>
            <a:pPr algn="ctr"/>
            <a:r>
              <a:rPr lang="en-US" sz="2400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2400" dirty="0">
                <a:solidFill>
                  <a:srgbClr val="00B0F0"/>
                </a:solidFill>
              </a:rPr>
              <a:t>Page 68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370955" y="2664542"/>
            <a:ext cx="119390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rafting      cave    campsite     canyon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1019884" y="2354545"/>
            <a:ext cx="2329372" cy="1602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8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65" y="339352"/>
            <a:ext cx="9329309" cy="6179296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17427" y="881232"/>
            <a:ext cx="5300708" cy="5095535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6000" i="1" dirty="0"/>
              <a:t>New words</a:t>
            </a:r>
          </a:p>
          <a:p>
            <a:pPr algn="ctr"/>
            <a:r>
              <a:rPr lang="en-US" sz="4000" i="1" dirty="0"/>
              <a:t>highland, beach, mountain, waterfall, bay, forest, island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7133" y="321186"/>
            <a:ext cx="9115732" cy="6077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78493" y="3888663"/>
            <a:ext cx="375090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Presentation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820525-9BDB-5477-DDDE-D8FBD0E617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959"/>
            <a:ext cx="3565011" cy="10143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F789AA2-77B9-5BD4-E05B-A96E5CAA86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8790" y="1160207"/>
            <a:ext cx="8873210" cy="5222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F315F0-FC3D-B652-B4FE-2C0034BCCE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022" y="1550043"/>
            <a:ext cx="2710612" cy="4832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7DE478-15A7-9849-DD39-A79BDBEEFC0D}"/>
              </a:ext>
            </a:extLst>
          </p:cNvPr>
          <p:cNvSpPr txBox="1"/>
          <p:nvPr/>
        </p:nvSpPr>
        <p:spPr>
          <a:xfrm>
            <a:off x="2433111" y="2320413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DACCC-4175-074B-4A6F-1B930D712332}"/>
              </a:ext>
            </a:extLst>
          </p:cNvPr>
          <p:cNvSpPr txBox="1"/>
          <p:nvPr/>
        </p:nvSpPr>
        <p:spPr>
          <a:xfrm>
            <a:off x="2433110" y="3061363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5D025E-C265-AA5A-415E-4193910135E5}"/>
              </a:ext>
            </a:extLst>
          </p:cNvPr>
          <p:cNvSpPr txBox="1"/>
          <p:nvPr/>
        </p:nvSpPr>
        <p:spPr>
          <a:xfrm>
            <a:off x="2433109" y="3752758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ADDB06-AFB0-073B-D66D-D230C5ACFD99}"/>
              </a:ext>
            </a:extLst>
          </p:cNvPr>
          <p:cNvSpPr txBox="1"/>
          <p:nvPr/>
        </p:nvSpPr>
        <p:spPr>
          <a:xfrm>
            <a:off x="2433109" y="4443331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3030306-31B8-180E-88AF-1F2CA0E8A86C}"/>
              </a:ext>
            </a:extLst>
          </p:cNvPr>
          <p:cNvSpPr txBox="1"/>
          <p:nvPr/>
        </p:nvSpPr>
        <p:spPr>
          <a:xfrm>
            <a:off x="2433108" y="5117882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D5D2C7A-4593-BEDF-5B14-9B7C09E95589}"/>
              </a:ext>
            </a:extLst>
          </p:cNvPr>
          <p:cNvSpPr txBox="1"/>
          <p:nvPr/>
        </p:nvSpPr>
        <p:spPr>
          <a:xfrm>
            <a:off x="2433107" y="5811248"/>
            <a:ext cx="11110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402912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991F8-7396-95F0-DC7A-24F0A2DE10E7}"/>
              </a:ext>
            </a:extLst>
          </p:cNvPr>
          <p:cNvSpPr txBox="1"/>
          <p:nvPr/>
        </p:nvSpPr>
        <p:spPr>
          <a:xfrm>
            <a:off x="855404" y="1399127"/>
            <a:ext cx="80608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1. highland (n) </a:t>
            </a:r>
            <a:r>
              <a:rPr lang="en-US" sz="3200" b="0" i="0" dirty="0">
                <a:solidFill>
                  <a:srgbClr val="333333"/>
                </a:solidFill>
                <a:effectLst/>
                <a:latin typeface="+mj-lt"/>
              </a:rPr>
              <a:t>/</a:t>
            </a:r>
            <a:r>
              <a:rPr lang="en-US" sz="3200" dirty="0">
                <a:solidFill>
                  <a:srgbClr val="00B050"/>
                </a:solidFill>
              </a:rPr>
              <a:t>ˈ</a:t>
            </a:r>
            <a:r>
              <a:rPr lang="en-US" sz="3200" dirty="0" err="1">
                <a:solidFill>
                  <a:srgbClr val="00B050"/>
                </a:solidFill>
              </a:rPr>
              <a:t>haɪlənd</a:t>
            </a:r>
            <a:r>
              <a:rPr lang="en-US" sz="3200" dirty="0"/>
              <a:t>/ </a:t>
            </a:r>
            <a:r>
              <a:rPr lang="en-US" sz="3200" dirty="0" err="1"/>
              <a:t>cao</a:t>
            </a:r>
            <a:r>
              <a:rPr lang="en-US" sz="3200" dirty="0"/>
              <a:t> </a:t>
            </a:r>
            <a:r>
              <a:rPr lang="en-US" sz="3200" dirty="0" err="1"/>
              <a:t>nguyên</a:t>
            </a:r>
            <a:endParaRPr lang="en-US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A3932F-07AA-DBB2-D616-6C1AD7422903}"/>
              </a:ext>
            </a:extLst>
          </p:cNvPr>
          <p:cNvSpPr txBox="1"/>
          <p:nvPr/>
        </p:nvSpPr>
        <p:spPr>
          <a:xfrm>
            <a:off x="855405" y="1939033"/>
            <a:ext cx="72766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2. beach (n) /</a:t>
            </a:r>
            <a:r>
              <a:rPr lang="en-US" sz="3200" dirty="0" err="1">
                <a:solidFill>
                  <a:srgbClr val="00B050"/>
                </a:solidFill>
              </a:rPr>
              <a:t>biːtʃ</a:t>
            </a:r>
            <a:r>
              <a:rPr lang="en-US" sz="3200" dirty="0"/>
              <a:t>/ </a:t>
            </a:r>
            <a:r>
              <a:rPr lang="en-US" sz="3200" dirty="0" err="1"/>
              <a:t>bãi</a:t>
            </a:r>
            <a:r>
              <a:rPr lang="en-US" sz="3200" dirty="0"/>
              <a:t> </a:t>
            </a:r>
            <a:r>
              <a:rPr lang="en-US" sz="3200" dirty="0" err="1"/>
              <a:t>biển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949C28-BCC3-2D69-BE8D-C391E1E463D2}"/>
              </a:ext>
            </a:extLst>
          </p:cNvPr>
          <p:cNvSpPr txBox="1"/>
          <p:nvPr/>
        </p:nvSpPr>
        <p:spPr>
          <a:xfrm>
            <a:off x="855405" y="2523808"/>
            <a:ext cx="836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3. mountain (n) /</a:t>
            </a:r>
            <a:r>
              <a:rPr lang="en-US" sz="3200" dirty="0">
                <a:solidFill>
                  <a:srgbClr val="00B050"/>
                </a:solidFill>
              </a:rPr>
              <a:t>ˈ</a:t>
            </a:r>
            <a:r>
              <a:rPr lang="en-US" sz="3200" dirty="0" err="1">
                <a:solidFill>
                  <a:srgbClr val="00B050"/>
                </a:solidFill>
              </a:rPr>
              <a:t>maʊntn</a:t>
            </a:r>
            <a:r>
              <a:rPr lang="en-US" sz="3200" dirty="0"/>
              <a:t>/ </a:t>
            </a:r>
            <a:r>
              <a:rPr lang="en-US" sz="3200" dirty="0" err="1"/>
              <a:t>núi</a:t>
            </a:r>
            <a:endParaRPr lang="en-US" sz="3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793BAB-63F1-E7E2-5947-0C63EFA1B269}"/>
              </a:ext>
            </a:extLst>
          </p:cNvPr>
          <p:cNvSpPr txBox="1"/>
          <p:nvPr/>
        </p:nvSpPr>
        <p:spPr>
          <a:xfrm>
            <a:off x="855405" y="3164643"/>
            <a:ext cx="106680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4. waterfall (n) /</a:t>
            </a:r>
            <a:r>
              <a:rPr lang="en-US" sz="3200" dirty="0">
                <a:solidFill>
                  <a:srgbClr val="00B050"/>
                </a:solidFill>
              </a:rPr>
              <a:t>ˈ</a:t>
            </a:r>
            <a:r>
              <a:rPr lang="en-US" sz="3200" dirty="0" err="1">
                <a:solidFill>
                  <a:srgbClr val="00B050"/>
                </a:solidFill>
              </a:rPr>
              <a:t>wɑːtərfɑːl</a:t>
            </a:r>
            <a:r>
              <a:rPr lang="en-US" sz="3200" dirty="0"/>
              <a:t>/ </a:t>
            </a:r>
            <a:r>
              <a:rPr lang="en-US" sz="3200" dirty="0" err="1"/>
              <a:t>thác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endParaRPr lang="en-US"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C2C5D8-6255-4AB7-B8C0-E289737758F1}"/>
              </a:ext>
            </a:extLst>
          </p:cNvPr>
          <p:cNvSpPr txBox="1"/>
          <p:nvPr/>
        </p:nvSpPr>
        <p:spPr>
          <a:xfrm>
            <a:off x="855405" y="3700721"/>
            <a:ext cx="525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5. bay (n) /</a:t>
            </a:r>
            <a:r>
              <a:rPr lang="en-US" sz="3200" dirty="0" err="1">
                <a:solidFill>
                  <a:srgbClr val="00B050"/>
                </a:solidFill>
              </a:rPr>
              <a:t>beɪ</a:t>
            </a:r>
            <a:r>
              <a:rPr lang="en-US" sz="3200" dirty="0"/>
              <a:t>/ </a:t>
            </a:r>
            <a:r>
              <a:rPr lang="en-US" sz="3200" dirty="0" err="1"/>
              <a:t>vịnh</a:t>
            </a:r>
            <a:endParaRPr lang="en-US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BBF7DC-74E5-71CA-3B7A-A1CDE6762814}"/>
              </a:ext>
            </a:extLst>
          </p:cNvPr>
          <p:cNvSpPr txBox="1"/>
          <p:nvPr/>
        </p:nvSpPr>
        <p:spPr>
          <a:xfrm>
            <a:off x="855406" y="4299174"/>
            <a:ext cx="7671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6. forest (n) /</a:t>
            </a:r>
            <a:r>
              <a:rPr lang="en-US" sz="3200" dirty="0">
                <a:solidFill>
                  <a:srgbClr val="00B050"/>
                </a:solidFill>
              </a:rPr>
              <a:t>ˈ</a:t>
            </a:r>
            <a:r>
              <a:rPr lang="en-US" sz="3200" dirty="0" err="1">
                <a:solidFill>
                  <a:srgbClr val="00B050"/>
                </a:solidFill>
              </a:rPr>
              <a:t>fɔːrɪst</a:t>
            </a:r>
            <a:r>
              <a:rPr lang="en-US" sz="3200" dirty="0"/>
              <a:t>/ </a:t>
            </a:r>
            <a:r>
              <a:rPr lang="en-US" sz="3200" dirty="0" err="1"/>
              <a:t>khu</a:t>
            </a:r>
            <a:r>
              <a:rPr lang="en-US" sz="3200" dirty="0"/>
              <a:t> </a:t>
            </a:r>
            <a:r>
              <a:rPr lang="en-US" sz="3200" dirty="0" err="1"/>
              <a:t>rừng</a:t>
            </a:r>
            <a:endParaRPr lang="en-US" sz="3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EF2FBA-C6D4-2443-9E30-07130BB6AD23}"/>
              </a:ext>
            </a:extLst>
          </p:cNvPr>
          <p:cNvSpPr txBox="1"/>
          <p:nvPr/>
        </p:nvSpPr>
        <p:spPr>
          <a:xfrm>
            <a:off x="855405" y="4897627"/>
            <a:ext cx="8363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7. island (n) /</a:t>
            </a:r>
            <a:r>
              <a:rPr lang="en-US" sz="3200" dirty="0">
                <a:solidFill>
                  <a:srgbClr val="00B050"/>
                </a:solidFill>
              </a:rPr>
              <a:t>ˈ</a:t>
            </a:r>
            <a:r>
              <a:rPr lang="en-US" sz="3200" dirty="0" err="1">
                <a:solidFill>
                  <a:srgbClr val="00B050"/>
                </a:solidFill>
              </a:rPr>
              <a:t>aɪlənd</a:t>
            </a:r>
            <a:r>
              <a:rPr lang="en-US" sz="3200" dirty="0"/>
              <a:t>/ </a:t>
            </a:r>
            <a:r>
              <a:rPr lang="en-US" sz="3200" dirty="0" err="1"/>
              <a:t>hòn</a:t>
            </a:r>
            <a:r>
              <a:rPr lang="en-US" sz="3200" dirty="0"/>
              <a:t> </a:t>
            </a:r>
            <a:r>
              <a:rPr lang="en-US" sz="3200" dirty="0" err="1"/>
              <a:t>đảo</a:t>
            </a:r>
            <a:endParaRPr lang="en-US" sz="3200" dirty="0"/>
          </a:p>
        </p:txBody>
      </p:sp>
      <p:pic>
        <p:nvPicPr>
          <p:cNvPr id="10" name="highland">
            <a:hlinkClick r:id="" action="ppaction://media"/>
            <a:extLst>
              <a:ext uri="{FF2B5EF4-FFF2-40B4-BE49-F238E27FC236}">
                <a16:creationId xmlns:a16="http://schemas.microsoft.com/office/drawing/2014/main" id="{271E4B20-5871-54EB-DA0F-B790199514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572170" y="734051"/>
            <a:ext cx="487363" cy="487363"/>
          </a:xfrm>
          <a:prstGeom prst="rect">
            <a:avLst/>
          </a:prstGeom>
        </p:spPr>
      </p:pic>
      <p:pic>
        <p:nvPicPr>
          <p:cNvPr id="11" name="beach">
            <a:hlinkClick r:id="" action="ppaction://media"/>
            <a:extLst>
              <a:ext uri="{FF2B5EF4-FFF2-40B4-BE49-F238E27FC236}">
                <a16:creationId xmlns:a16="http://schemas.microsoft.com/office/drawing/2014/main" id="{F976BAB5-74EA-512C-DD83-C2E2C7B641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09589" y="775838"/>
            <a:ext cx="487363" cy="487363"/>
          </a:xfrm>
          <a:prstGeom prst="rect">
            <a:avLst/>
          </a:prstGeom>
        </p:spPr>
      </p:pic>
      <p:pic>
        <p:nvPicPr>
          <p:cNvPr id="13" name="mountain">
            <a:hlinkClick r:id="" action="ppaction://media"/>
            <a:extLst>
              <a:ext uri="{FF2B5EF4-FFF2-40B4-BE49-F238E27FC236}">
                <a16:creationId xmlns:a16="http://schemas.microsoft.com/office/drawing/2014/main" id="{6F1A3F4C-5C33-DAB4-4D11-3296FAED1350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916272" y="790586"/>
            <a:ext cx="487363" cy="487363"/>
          </a:xfrm>
          <a:prstGeom prst="rect">
            <a:avLst/>
          </a:prstGeom>
        </p:spPr>
      </p:pic>
      <p:pic>
        <p:nvPicPr>
          <p:cNvPr id="14" name="waterfall">
            <a:hlinkClick r:id="" action="ppaction://media"/>
            <a:extLst>
              <a:ext uri="{FF2B5EF4-FFF2-40B4-BE49-F238E27FC236}">
                <a16:creationId xmlns:a16="http://schemas.microsoft.com/office/drawing/2014/main" id="{828B8361-A992-3E33-E650-2DAAF7E61805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522955" y="790586"/>
            <a:ext cx="487363" cy="487363"/>
          </a:xfrm>
          <a:prstGeom prst="rect">
            <a:avLst/>
          </a:prstGeom>
        </p:spPr>
      </p:pic>
      <p:pic>
        <p:nvPicPr>
          <p:cNvPr id="15" name="bay">
            <a:hlinkClick r:id="" action="ppaction://media"/>
            <a:extLst>
              <a:ext uri="{FF2B5EF4-FFF2-40B4-BE49-F238E27FC236}">
                <a16:creationId xmlns:a16="http://schemas.microsoft.com/office/drawing/2014/main" id="{52D5B07E-ED33-4FEE-141B-20283CE3A8EC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119806" y="790586"/>
            <a:ext cx="487363" cy="487363"/>
          </a:xfrm>
          <a:prstGeom prst="rect">
            <a:avLst/>
          </a:prstGeom>
        </p:spPr>
      </p:pic>
      <p:pic>
        <p:nvPicPr>
          <p:cNvPr id="16" name="forest">
            <a:hlinkClick r:id="" action="ppaction://media"/>
            <a:extLst>
              <a:ext uri="{FF2B5EF4-FFF2-40B4-BE49-F238E27FC236}">
                <a16:creationId xmlns:a16="http://schemas.microsoft.com/office/drawing/2014/main" id="{305EBB0E-BDD5-C095-1CC1-6ED6CC200951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60741" y="790586"/>
            <a:ext cx="487363" cy="487363"/>
          </a:xfrm>
          <a:prstGeom prst="rect">
            <a:avLst/>
          </a:prstGeom>
        </p:spPr>
      </p:pic>
      <p:pic>
        <p:nvPicPr>
          <p:cNvPr id="17" name="island">
            <a:hlinkClick r:id="" action="ppaction://media"/>
            <a:extLst>
              <a:ext uri="{FF2B5EF4-FFF2-40B4-BE49-F238E27FC236}">
                <a16:creationId xmlns:a16="http://schemas.microsoft.com/office/drawing/2014/main" id="{60DDEB2A-D271-B2A5-E297-F77C2DC3E2C2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360794" y="773380"/>
            <a:ext cx="487363" cy="48736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7689E8C-7722-B0E6-E6ED-4B2BD3BCD6DF}"/>
              </a:ext>
            </a:extLst>
          </p:cNvPr>
          <p:cNvSpPr txBox="1"/>
          <p:nvPr/>
        </p:nvSpPr>
        <p:spPr>
          <a:xfrm>
            <a:off x="6880868" y="685344"/>
            <a:ext cx="5212809" cy="584775"/>
          </a:xfrm>
          <a:prstGeom prst="rect">
            <a:avLst/>
          </a:prstGeom>
          <a:solidFill>
            <a:schemeClr val="bg1"/>
          </a:solidFill>
          <a:ln w="762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rgbClr val="00B050"/>
                </a:solidFill>
              </a:rPr>
              <a:t>Click on each word and listen</a:t>
            </a:r>
          </a:p>
        </p:txBody>
      </p:sp>
    </p:spTree>
    <p:extLst>
      <p:ext uri="{BB962C8B-B14F-4D97-AF65-F5344CB8AC3E}">
        <p14:creationId xmlns:p14="http://schemas.microsoft.com/office/powerpoint/2010/main" val="1857734499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02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15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3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0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94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20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413" y="557980"/>
            <a:ext cx="8823223" cy="588214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59694" y="3840198"/>
            <a:ext cx="24726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chemeClr val="bg1"/>
                </a:solidFill>
              </a:rPr>
              <a:t>Practice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1566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58FC3B2-883F-92F7-9B16-256ECBE7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093" y="1632155"/>
            <a:ext cx="5397710" cy="14748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2E231F-1939-A8BB-D719-7C42600542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4912" y="3273856"/>
            <a:ext cx="4731728" cy="247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69596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9D2674-DC40-C071-D575-88F72BAF65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803" y="3106994"/>
            <a:ext cx="3805304" cy="28729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0E481C-51DD-B1CB-C60E-0EFE309F99E9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0914986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AFCEB73-61FC-A13D-D543-14BC0A178C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4474" y="3203890"/>
            <a:ext cx="5531526" cy="284294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9A7B55C-BA4C-74DC-600D-C8E66F5F8675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630374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18BCEFA-FCB7-ED53-EAFA-139ED672FD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971" y="3521527"/>
            <a:ext cx="5695395" cy="23778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1BFF40E-ADD2-BEE7-4CD2-79A9B5A71ABE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9192732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6" y="1382480"/>
            <a:ext cx="5060305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Warm-up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1281404" y="2214454"/>
            <a:ext cx="5060305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Vocabulary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275180" y="4746168"/>
            <a:ext cx="5060305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Consolidation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1296956" y="5663681"/>
            <a:ext cx="5060305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Wrap-up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1275180" y="3030886"/>
            <a:ext cx="5060305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Pre-Writing: Listening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300066" y="562934"/>
            <a:ext cx="5034217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Lesson Outline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1259627" y="3881522"/>
            <a:ext cx="5060305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Pre-Writing: Useful lang.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876" y="494145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9892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41E8108-B1C9-5298-67D2-11BE17B0B9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88708" y="1632155"/>
            <a:ext cx="2967317" cy="44125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2ADC8BA-DC32-F679-AA45-C8D99DB63D14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7184175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A34778D-951F-22C3-6FF5-3694149F85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9969" y="2629177"/>
            <a:ext cx="4904624" cy="31816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9A21AEF-BFBA-AE01-23C8-A1DA2D3CD06B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2684471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8ECCBDB-036B-8CB1-07C0-40079B85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269" y="581296"/>
            <a:ext cx="9075596" cy="10508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8A3D4A4-D830-0AB8-9211-B1A59E885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9015" y="2726421"/>
            <a:ext cx="4509089" cy="330882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73D81C-EB2B-5BDD-1232-67E75DDA75F7}"/>
              </a:ext>
            </a:extLst>
          </p:cNvPr>
          <p:cNvSpPr txBox="1"/>
          <p:nvPr/>
        </p:nvSpPr>
        <p:spPr>
          <a:xfrm>
            <a:off x="860628" y="1868230"/>
            <a:ext cx="10048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</a:rPr>
              <a:t>You can go______________________________.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208000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AEF058-2F3E-5FFC-223E-2982B3A1D32B}"/>
              </a:ext>
            </a:extLst>
          </p:cNvPr>
          <p:cNvSpPr txBox="1"/>
          <p:nvPr/>
        </p:nvSpPr>
        <p:spPr>
          <a:xfrm>
            <a:off x="4183625" y="476098"/>
            <a:ext cx="7742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FuturaStd-Heavy"/>
              </a:rPr>
              <a:t>Look at the pictures and fill in the blanks using the words in the box.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BA6F-28D8-B7DB-FE14-CC0C0543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64" y="476098"/>
            <a:ext cx="2796782" cy="655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D0ACD2-404C-AF52-646A-9BAA5C226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270" y="1413231"/>
            <a:ext cx="6226080" cy="49686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40E4A2-0E4C-1AED-D2C0-282DC7AAD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827" y="1494504"/>
            <a:ext cx="5920703" cy="488739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806D11-DDD8-B2E1-955C-2BFAD9965D0A}"/>
              </a:ext>
            </a:extLst>
          </p:cNvPr>
          <p:cNvSpPr txBox="1"/>
          <p:nvPr/>
        </p:nvSpPr>
        <p:spPr>
          <a:xfrm>
            <a:off x="9478297" y="2324758"/>
            <a:ext cx="112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island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123AAB-94C3-A529-8124-BFC0BDF96840}"/>
              </a:ext>
            </a:extLst>
          </p:cNvPr>
          <p:cNvSpPr txBox="1"/>
          <p:nvPr/>
        </p:nvSpPr>
        <p:spPr>
          <a:xfrm>
            <a:off x="5016949" y="4142399"/>
            <a:ext cx="11208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forest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E6A962-82CB-1042-4D2A-00CBE4707110}"/>
              </a:ext>
            </a:extLst>
          </p:cNvPr>
          <p:cNvSpPr txBox="1"/>
          <p:nvPr/>
        </p:nvSpPr>
        <p:spPr>
          <a:xfrm>
            <a:off x="9303812" y="4584339"/>
            <a:ext cx="207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highlands</a:t>
            </a:r>
          </a:p>
        </p:txBody>
      </p:sp>
    </p:spTree>
    <p:extLst>
      <p:ext uri="{BB962C8B-B14F-4D97-AF65-F5344CB8AC3E}">
        <p14:creationId xmlns:p14="http://schemas.microsoft.com/office/powerpoint/2010/main" val="282536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7AEF058-2F3E-5FFC-223E-2982B3A1D32B}"/>
              </a:ext>
            </a:extLst>
          </p:cNvPr>
          <p:cNvSpPr txBox="1"/>
          <p:nvPr/>
        </p:nvSpPr>
        <p:spPr>
          <a:xfrm>
            <a:off x="4183625" y="476098"/>
            <a:ext cx="7742904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dirty="0">
                <a:solidFill>
                  <a:schemeClr val="accent3">
                    <a:lumMod val="50000"/>
                  </a:schemeClr>
                </a:solidFill>
                <a:effectLst/>
                <a:latin typeface="FuturaStd-Heavy"/>
              </a:rPr>
              <a:t>Look at the pictures and fill in the blanks using the words in the box.</a:t>
            </a:r>
            <a: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br>
              <a:rPr lang="en-US" sz="2800" b="1" dirty="0">
                <a:solidFill>
                  <a:schemeClr val="accent3">
                    <a:lumMod val="50000"/>
                  </a:schemeClr>
                </a:solidFill>
              </a:rPr>
            </a:br>
            <a:endParaRPr lang="en-US" sz="28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A3BA6F-28D8-B7DB-FE14-CC0C054397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3364" y="476098"/>
            <a:ext cx="2796782" cy="6553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4DA75BD-3E39-EA0A-C0DE-C5BD8741E1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572419"/>
            <a:ext cx="12192000" cy="48094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053E58-CCAE-5AE1-ADB3-3C1504A75B6C}"/>
              </a:ext>
            </a:extLst>
          </p:cNvPr>
          <p:cNvSpPr txBox="1"/>
          <p:nvPr/>
        </p:nvSpPr>
        <p:spPr>
          <a:xfrm>
            <a:off x="4183625" y="1673990"/>
            <a:ext cx="207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mountain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A452E3-4E81-A232-E45E-1E05EEDF8F26}"/>
              </a:ext>
            </a:extLst>
          </p:cNvPr>
          <p:cNvSpPr txBox="1"/>
          <p:nvPr/>
        </p:nvSpPr>
        <p:spPr>
          <a:xfrm>
            <a:off x="6877663" y="5193938"/>
            <a:ext cx="207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waterfall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8B5C7D-ACC4-E28C-5553-6331034BB542}"/>
              </a:ext>
            </a:extLst>
          </p:cNvPr>
          <p:cNvSpPr txBox="1"/>
          <p:nvPr/>
        </p:nvSpPr>
        <p:spPr>
          <a:xfrm>
            <a:off x="10586843" y="2040427"/>
            <a:ext cx="20721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beach</a:t>
            </a:r>
          </a:p>
        </p:txBody>
      </p:sp>
    </p:spTree>
    <p:extLst>
      <p:ext uri="{BB962C8B-B14F-4D97-AF65-F5344CB8AC3E}">
        <p14:creationId xmlns:p14="http://schemas.microsoft.com/office/powerpoint/2010/main" val="25324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143" y="316132"/>
            <a:ext cx="9160676" cy="606746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49146" y="3718029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002E4A4-FAD0-C66B-8384-1785371265E3}"/>
              </a:ext>
            </a:extLst>
          </p:cNvPr>
          <p:cNvSpPr txBox="1"/>
          <p:nvPr/>
        </p:nvSpPr>
        <p:spPr>
          <a:xfrm>
            <a:off x="2340077" y="501333"/>
            <a:ext cx="82099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Work in pairs and discuss the questions.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FBF245-7087-CD28-2AFA-25DF641D0D05}"/>
              </a:ext>
            </a:extLst>
          </p:cNvPr>
          <p:cNvSpPr txBox="1"/>
          <p:nvPr/>
        </p:nvSpPr>
        <p:spPr>
          <a:xfrm>
            <a:off x="2384322" y="2428567"/>
            <a:ext cx="8121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Do you want to visit any places in Vietnam and in the world? Why?</a:t>
            </a:r>
          </a:p>
        </p:txBody>
      </p: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32931D-F1C6-3D1C-77CC-5A3946C2E6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4147" y="350046"/>
            <a:ext cx="3409689" cy="108008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67B5681-517E-2285-2ABE-80763FFE5A48}"/>
              </a:ext>
            </a:extLst>
          </p:cNvPr>
          <p:cNvSpPr txBox="1"/>
          <p:nvPr/>
        </p:nvSpPr>
        <p:spPr>
          <a:xfrm>
            <a:off x="550606" y="1437546"/>
            <a:ext cx="1152340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/>
              <a:t>a. Listen to Tom talking about places to visit. These places are the best for people who like: </a:t>
            </a:r>
            <a:r>
              <a:rPr lang="en-US" sz="3200" dirty="0">
                <a:solidFill>
                  <a:srgbClr val="00B050"/>
                </a:solidFill>
              </a:rPr>
              <a:t>doing sports/taking photos</a:t>
            </a:r>
            <a:r>
              <a:rPr lang="en-US" sz="3200" dirty="0"/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AA5BD1-AB36-8048-6BAD-D574000435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015" y="2779839"/>
            <a:ext cx="4844821" cy="2009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9D8810-094A-C120-20C2-845B552ACEF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3717" y="2880141"/>
            <a:ext cx="3089618" cy="1908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5173967-05B1-AC6E-7E00-8C3115078C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8026" y="2880141"/>
            <a:ext cx="3279965" cy="19087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35B3762-1ACC-DE09-83E4-67BBBC489366}"/>
              </a:ext>
            </a:extLst>
          </p:cNvPr>
          <p:cNvSpPr txBox="1"/>
          <p:nvPr/>
        </p:nvSpPr>
        <p:spPr>
          <a:xfrm>
            <a:off x="4159045" y="5319251"/>
            <a:ext cx="3667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doing sports</a:t>
            </a:r>
          </a:p>
        </p:txBody>
      </p:sp>
      <p:pic>
        <p:nvPicPr>
          <p:cNvPr id="7" name="CD2-TRACK 37">
            <a:hlinkClick r:id="" action="ppaction://media"/>
            <a:extLst>
              <a:ext uri="{FF2B5EF4-FFF2-40B4-BE49-F238E27FC236}">
                <a16:creationId xmlns:a16="http://schemas.microsoft.com/office/drawing/2014/main" id="{97496852-8FBB-DE77-3C94-71410F5E63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4223.18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664344" y="592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47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91E2AEF-497F-662C-4B91-E09D9050A345}"/>
              </a:ext>
            </a:extLst>
          </p:cNvPr>
          <p:cNvSpPr txBox="1"/>
          <p:nvPr/>
        </p:nvSpPr>
        <p:spPr>
          <a:xfrm>
            <a:off x="614514" y="882933"/>
            <a:ext cx="10579510" cy="47705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242021"/>
                </a:solidFill>
                <a:effectLst/>
                <a:latin typeface="FuturaLT-Heavy"/>
              </a:rPr>
              <a:t>b. Now, listen and number.</a:t>
            </a:r>
          </a:p>
          <a:p>
            <a:r>
              <a:rPr lang="en-US" sz="4000" b="1" i="0" dirty="0">
                <a:solidFill>
                  <a:srgbClr val="242021"/>
                </a:solidFill>
                <a:effectLst/>
                <a:latin typeface="FuturaLT-Heavy"/>
              </a:rPr>
              <a:t> </a:t>
            </a:r>
            <a:br>
              <a:rPr lang="en-US" sz="1050" b="0" i="0" dirty="0">
                <a:solidFill>
                  <a:srgbClr val="1075BB"/>
                </a:solidFill>
                <a:effectLst/>
                <a:latin typeface="PoetsenOne-Regular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1. </a:t>
            </a:r>
            <a:r>
              <a:rPr lang="en-US" sz="2800" dirty="0">
                <a:solidFill>
                  <a:srgbClr val="242021"/>
                </a:solidFill>
                <a:latin typeface="FuturaLT-Book"/>
              </a:rPr>
              <a:t>You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can go there by train or bus.</a:t>
            </a:r>
          </a:p>
          <a:p>
            <a:b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2. You should go there between November and April.</a:t>
            </a:r>
          </a:p>
          <a:p>
            <a:b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3. You should go there between December and 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ArialMT"/>
              </a:rPr>
              <a:t>J</a:t>
            </a: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anuary.</a:t>
            </a:r>
          </a:p>
          <a:p>
            <a:b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</a:br>
            <a:r>
              <a:rPr lang="en-US" sz="2800" b="0" i="0" dirty="0">
                <a:solidFill>
                  <a:srgbClr val="242021"/>
                </a:solidFill>
                <a:effectLst/>
                <a:latin typeface="FuturaLT-Book"/>
              </a:rPr>
              <a:t>4. You can go there by car or bus.</a:t>
            </a:r>
            <a:r>
              <a:rPr lang="en-US" sz="2800" dirty="0"/>
              <a:t> </a:t>
            </a:r>
            <a:br>
              <a:rPr lang="en-US" sz="2800" dirty="0"/>
            </a:br>
            <a:endParaRPr lang="en-US" sz="28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775DE68-CB00-D5BD-27AA-18BC7D9434EF}"/>
              </a:ext>
            </a:extLst>
          </p:cNvPr>
          <p:cNvSpPr/>
          <p:nvPr/>
        </p:nvSpPr>
        <p:spPr>
          <a:xfrm>
            <a:off x="10655703" y="2155140"/>
            <a:ext cx="639097" cy="491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B250823-60A6-8093-D32D-6449CBD300FC}"/>
              </a:ext>
            </a:extLst>
          </p:cNvPr>
          <p:cNvSpPr/>
          <p:nvPr/>
        </p:nvSpPr>
        <p:spPr>
          <a:xfrm>
            <a:off x="10655703" y="3022396"/>
            <a:ext cx="639097" cy="491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9D2A431-C11E-A742-7CCA-DF94824A73E9}"/>
              </a:ext>
            </a:extLst>
          </p:cNvPr>
          <p:cNvSpPr/>
          <p:nvPr/>
        </p:nvSpPr>
        <p:spPr>
          <a:xfrm>
            <a:off x="10731902" y="4763291"/>
            <a:ext cx="639097" cy="491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867853A-3730-96FF-F033-863DC4FFE27B}"/>
              </a:ext>
            </a:extLst>
          </p:cNvPr>
          <p:cNvSpPr/>
          <p:nvPr/>
        </p:nvSpPr>
        <p:spPr>
          <a:xfrm>
            <a:off x="10702400" y="3908736"/>
            <a:ext cx="639097" cy="49161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17313C-C2E4-33B7-21AD-8158AF62F59E}"/>
              </a:ext>
            </a:extLst>
          </p:cNvPr>
          <p:cNvSpPr txBox="1"/>
          <p:nvPr/>
        </p:nvSpPr>
        <p:spPr>
          <a:xfrm>
            <a:off x="10758945" y="2083673"/>
            <a:ext cx="101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C00D5C-C6C5-B259-B31D-0CA26CD61D99}"/>
              </a:ext>
            </a:extLst>
          </p:cNvPr>
          <p:cNvSpPr txBox="1"/>
          <p:nvPr/>
        </p:nvSpPr>
        <p:spPr>
          <a:xfrm>
            <a:off x="10788438" y="2983430"/>
            <a:ext cx="10127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9D422C-57D6-0472-31D7-0A557143DB11}"/>
              </a:ext>
            </a:extLst>
          </p:cNvPr>
          <p:cNvSpPr txBox="1"/>
          <p:nvPr/>
        </p:nvSpPr>
        <p:spPr>
          <a:xfrm>
            <a:off x="10859715" y="3873911"/>
            <a:ext cx="87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74DAFE3-C887-4C29-6F6E-B5F490D3117D}"/>
              </a:ext>
            </a:extLst>
          </p:cNvPr>
          <p:cNvSpPr txBox="1"/>
          <p:nvPr/>
        </p:nvSpPr>
        <p:spPr>
          <a:xfrm>
            <a:off x="10847427" y="4670129"/>
            <a:ext cx="8701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12" name="CD2-TRACK 37">
            <a:hlinkClick r:id="" action="ppaction://media"/>
            <a:extLst>
              <a:ext uri="{FF2B5EF4-FFF2-40B4-BE49-F238E27FC236}">
                <a16:creationId xmlns:a16="http://schemas.microsoft.com/office/drawing/2014/main" id="{24081C77-413C-A848-3A28-F42F89D22BA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8700" end="4223.18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64344" y="59218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354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32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8C11B04-0A34-C2D6-F047-5EDBFDFB9E04}"/>
              </a:ext>
            </a:extLst>
          </p:cNvPr>
          <p:cNvSpPr txBox="1"/>
          <p:nvPr/>
        </p:nvSpPr>
        <p:spPr>
          <a:xfrm>
            <a:off x="1991031" y="1143195"/>
            <a:ext cx="9089923" cy="3970318"/>
          </a:xfrm>
          <a:prstGeom prst="rect">
            <a:avLst/>
          </a:prstGeom>
          <a:noFill/>
          <a:ln w="7620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US" sz="2800" dirty="0"/>
              <a:t>Tom: </a:t>
            </a:r>
            <a:r>
              <a:rPr lang="en-US" sz="2800" dirty="0" err="1"/>
              <a:t>Phú</a:t>
            </a:r>
            <a:r>
              <a:rPr lang="en-US" sz="2800" dirty="0"/>
              <a:t> </a:t>
            </a:r>
            <a:r>
              <a:rPr lang="en-US" sz="2800" dirty="0" err="1"/>
              <a:t>Quốc</a:t>
            </a:r>
            <a:r>
              <a:rPr lang="en-US" sz="2800" dirty="0"/>
              <a:t> Island in Vietnam is great for diving. </a:t>
            </a:r>
            <a:r>
              <a:rPr lang="en-US" sz="2800" dirty="0">
                <a:solidFill>
                  <a:srgbClr val="FF0000"/>
                </a:solidFill>
              </a:rPr>
              <a:t>(1) You </a:t>
            </a:r>
          </a:p>
          <a:p>
            <a:r>
              <a:rPr lang="en-US" sz="2800" dirty="0">
                <a:solidFill>
                  <a:srgbClr val="FF0000"/>
                </a:solidFill>
              </a:rPr>
              <a:t>should go there between November and April </a:t>
            </a:r>
            <a:r>
              <a:rPr lang="en-US" sz="2800" dirty="0"/>
              <a:t>to miss the rainy season. A great place for surfing is the Bay of Fundy in </a:t>
            </a:r>
          </a:p>
          <a:p>
            <a:r>
              <a:rPr lang="en-US" sz="2800" dirty="0"/>
              <a:t>Canada. It has long beaches and big waves. </a:t>
            </a:r>
            <a:r>
              <a:rPr lang="en-US" sz="2800" dirty="0">
                <a:solidFill>
                  <a:srgbClr val="FF0000"/>
                </a:solidFill>
              </a:rPr>
              <a:t>(2) You can go there by train or bus.</a:t>
            </a:r>
            <a:r>
              <a:rPr lang="en-US" sz="2800" dirty="0"/>
              <a:t> Mount Fuji is the highest mountain in Japan. It’s popular with hikers. </a:t>
            </a:r>
            <a:r>
              <a:rPr lang="en-US" sz="2800" dirty="0">
                <a:solidFill>
                  <a:srgbClr val="FF0000"/>
                </a:solidFill>
              </a:rPr>
              <a:t>(3) You can go there by car or bus.</a:t>
            </a:r>
            <a:r>
              <a:rPr lang="en-US" sz="2800" dirty="0"/>
              <a:t> If you like skiing, you should go to the Black Forest in Germany. </a:t>
            </a:r>
            <a:r>
              <a:rPr lang="en-US" sz="2800" dirty="0">
                <a:solidFill>
                  <a:srgbClr val="FF0000"/>
                </a:solidFill>
              </a:rPr>
              <a:t>(4) You should go there between December and January </a:t>
            </a:r>
            <a:r>
              <a:rPr lang="en-US" sz="2800" dirty="0"/>
              <a:t>for the snow. 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044BB1-8E13-D5B9-F16A-1CCC0CBBD6D5}"/>
              </a:ext>
            </a:extLst>
          </p:cNvPr>
          <p:cNvSpPr txBox="1"/>
          <p:nvPr/>
        </p:nvSpPr>
        <p:spPr>
          <a:xfrm>
            <a:off x="511277" y="530942"/>
            <a:ext cx="9832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0070C0"/>
                </a:solidFill>
              </a:rPr>
              <a:t>Script</a:t>
            </a:r>
          </a:p>
        </p:txBody>
      </p:sp>
    </p:spTree>
    <p:extLst>
      <p:ext uri="{BB962C8B-B14F-4D97-AF65-F5344CB8AC3E}">
        <p14:creationId xmlns:p14="http://schemas.microsoft.com/office/powerpoint/2010/main" val="28932626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14405" y="1381472"/>
            <a:ext cx="1083283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 learn…</a:t>
            </a:r>
          </a:p>
          <a:p>
            <a:endParaRPr lang="en-US" sz="5400" baseline="-2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r>
              <a:rPr lang="en-US" sz="3600" b="1" dirty="0">
                <a:solidFill>
                  <a:srgbClr val="0070C0"/>
                </a:solidFill>
              </a:rPr>
              <a:t>Vocabulary</a:t>
            </a:r>
            <a:r>
              <a:rPr lang="en-US" sz="3600" dirty="0">
                <a:solidFill>
                  <a:srgbClr val="0070C0"/>
                </a:solidFill>
              </a:rPr>
              <a:t>: highland, beach, mountain, waterfall, bay, forest, island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Structure: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modals</a:t>
            </a:r>
            <a:r>
              <a:rPr lang="en-US" sz="3600" i="1" dirty="0">
                <a:solidFill>
                  <a:srgbClr val="0070C0"/>
                </a:solidFill>
              </a:rPr>
              <a:t> (</a:t>
            </a:r>
            <a:r>
              <a:rPr lang="en-US" sz="3600" i="1" dirty="0">
                <a:solidFill>
                  <a:schemeClr val="accent3">
                    <a:lumMod val="75000"/>
                  </a:schemeClr>
                </a:solidFill>
              </a:rPr>
              <a:t>should, can</a:t>
            </a:r>
            <a:r>
              <a:rPr lang="en-US" sz="3600" i="1" dirty="0">
                <a:solidFill>
                  <a:srgbClr val="0070C0"/>
                </a:solidFill>
              </a:rPr>
              <a:t>)</a:t>
            </a:r>
          </a:p>
          <a:p>
            <a:r>
              <a:rPr lang="en-US" sz="3600" b="1" dirty="0">
                <a:solidFill>
                  <a:srgbClr val="0070C0"/>
                </a:solidFill>
              </a:rPr>
              <a:t>Listening: </a:t>
            </a:r>
            <a:r>
              <a:rPr lang="en-US" sz="3600" dirty="0">
                <a:solidFill>
                  <a:srgbClr val="0070C0"/>
                </a:solidFill>
              </a:rPr>
              <a:t>listen to people’s conversations about places to visit</a:t>
            </a:r>
            <a:endParaRPr lang="en-US" sz="3600" i="1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EFD6FED-2E5B-FE91-E2F6-1259F2D848EB}"/>
              </a:ext>
            </a:extLst>
          </p:cNvPr>
          <p:cNvSpPr txBox="1"/>
          <p:nvPr/>
        </p:nvSpPr>
        <p:spPr>
          <a:xfrm>
            <a:off x="1996751" y="1714586"/>
            <a:ext cx="928165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B050"/>
                </a:solidFill>
              </a:rPr>
              <a:t>Work in pairs. Think about your trip and answer.</a:t>
            </a:r>
          </a:p>
          <a:p>
            <a:endParaRPr lang="en-US" sz="3600" dirty="0"/>
          </a:p>
          <a:p>
            <a:pPr marL="342900" indent="-342900">
              <a:buAutoNum type="arabicPeriod"/>
            </a:pPr>
            <a:r>
              <a:rPr lang="en-US" sz="3600" i="1" dirty="0"/>
              <a:t> Where do you want to visit?</a:t>
            </a:r>
          </a:p>
          <a:p>
            <a:pPr marL="342900" indent="-342900">
              <a:buAutoNum type="arabicPeriod"/>
            </a:pPr>
            <a:r>
              <a:rPr lang="en-US" sz="3600" i="1" dirty="0"/>
              <a:t> When do you want to visit?</a:t>
            </a:r>
          </a:p>
          <a:p>
            <a:pPr marL="342900" indent="-342900">
              <a:buAutoNum type="arabicPeriod"/>
            </a:pPr>
            <a:r>
              <a:rPr lang="en-US" sz="3600" i="1" dirty="0"/>
              <a:t> How do you go there?</a:t>
            </a:r>
          </a:p>
        </p:txBody>
      </p:sp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7F69C-B08B-3830-C809-BBDEEFFCB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88" y="367443"/>
            <a:ext cx="9292884" cy="10117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D7F710-5533-10D5-1F67-C791332D7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9248108"/>
              </p:ext>
            </p:extLst>
          </p:nvPr>
        </p:nvGraphicFramePr>
        <p:xfrm>
          <a:off x="540774" y="1914151"/>
          <a:ext cx="11307097" cy="4244805"/>
        </p:xfrm>
        <a:graphic>
          <a:graphicData uri="http://schemas.openxmlformats.org/drawingml/2006/table">
            <a:tbl>
              <a:tblPr/>
              <a:tblGrid>
                <a:gridCol w="5545394">
                  <a:extLst>
                    <a:ext uri="{9D8B030D-6E8A-4147-A177-3AD203B41FA5}">
                      <a16:colId xmlns:a16="http://schemas.microsoft.com/office/drawing/2014/main" val="3626843991"/>
                    </a:ext>
                  </a:extLst>
                </a:gridCol>
                <a:gridCol w="5761703">
                  <a:extLst>
                    <a:ext uri="{9D8B030D-6E8A-4147-A177-3AD203B41FA5}">
                      <a16:colId xmlns:a16="http://schemas.microsoft.com/office/drawing/2014/main" val="353024313"/>
                    </a:ext>
                  </a:extLst>
                </a:gridCol>
              </a:tblGrid>
              <a:tr h="4244805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Where should I go for my vacation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What's the best way to get there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Should I go in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September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solidFill>
                          <a:srgbClr val="242021"/>
                        </a:solidFill>
                        <a:effectLst/>
                        <a:latin typeface="FuturaLT-Book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You should go to </a:t>
                      </a:r>
                      <a:r>
                        <a:rPr lang="en-US" sz="2800" b="0" i="0" dirty="0" err="1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Phú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 </a:t>
                      </a:r>
                      <a:r>
                        <a:rPr lang="en-US" sz="2800" b="0" i="0" dirty="0" err="1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Quốc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 Island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It's beautiful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You can go by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boat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or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plane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</a:br>
                      <a:endParaRPr lang="en-US" sz="2800" b="0" i="0" dirty="0">
                        <a:solidFill>
                          <a:srgbClr val="242021"/>
                        </a:solidFill>
                        <a:effectLst/>
                        <a:latin typeface="FuturaLT-Book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No, you shouldn't go then because of the rain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56124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B75F28F-9658-34A2-1080-002E2A32E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36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CD2-TRACK 38">
            <a:hlinkClick r:id="" action="ppaction://media"/>
            <a:extLst>
              <a:ext uri="{FF2B5EF4-FFF2-40B4-BE49-F238E27FC236}">
                <a16:creationId xmlns:a16="http://schemas.microsoft.com/office/drawing/2014/main" id="{746F91D5-CD42-F935-8FA2-8E96DD720C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441656" y="675683"/>
            <a:ext cx="487363" cy="4873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B72060-0047-4A00-1603-25BF4117A8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3137" y="1250960"/>
            <a:ext cx="8841700" cy="124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584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97F69C-B08B-3830-C809-BBDEEFFCB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213" y="699043"/>
            <a:ext cx="9292884" cy="101177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CD7F710-5533-10D5-1F67-C791332D7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3900138"/>
              </p:ext>
            </p:extLst>
          </p:nvPr>
        </p:nvGraphicFramePr>
        <p:xfrm>
          <a:off x="540774" y="1914151"/>
          <a:ext cx="11307097" cy="4244805"/>
        </p:xfrm>
        <a:graphic>
          <a:graphicData uri="http://schemas.openxmlformats.org/drawingml/2006/table">
            <a:tbl>
              <a:tblPr/>
              <a:tblGrid>
                <a:gridCol w="5545394">
                  <a:extLst>
                    <a:ext uri="{9D8B030D-6E8A-4147-A177-3AD203B41FA5}">
                      <a16:colId xmlns:a16="http://schemas.microsoft.com/office/drawing/2014/main" val="3626843991"/>
                    </a:ext>
                  </a:extLst>
                </a:gridCol>
                <a:gridCol w="5761703">
                  <a:extLst>
                    <a:ext uri="{9D8B030D-6E8A-4147-A177-3AD203B41FA5}">
                      <a16:colId xmlns:a16="http://schemas.microsoft.com/office/drawing/2014/main" val="353024313"/>
                    </a:ext>
                  </a:extLst>
                </a:gridCol>
              </a:tblGrid>
              <a:tr h="4244805">
                <a:tc>
                  <a:txBody>
                    <a:bodyPr/>
                    <a:lstStyle/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Where should I go for my vacation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What's the best way to get there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Should I go in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__________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ArialMT"/>
                        </a:rPr>
                        <a:t>? 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2800" b="0" i="0" dirty="0">
                        <a:solidFill>
                          <a:srgbClr val="242021"/>
                        </a:solidFill>
                        <a:effectLst/>
                        <a:latin typeface="FuturaLT-Book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You should go to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VNF-Futura"/>
                        </a:rPr>
                        <a:t>__________________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</a:b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You can go by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____ 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or </a:t>
                      </a:r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____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b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</a:br>
                      <a:endParaRPr lang="en-US" sz="2800" b="0" i="0" dirty="0">
                        <a:solidFill>
                          <a:srgbClr val="242021"/>
                        </a:solidFill>
                        <a:effectLst/>
                        <a:latin typeface="FuturaLT-Book"/>
                      </a:endParaRPr>
                    </a:p>
                    <a:p>
                      <a:r>
                        <a:rPr lang="en-US" sz="2800" b="0" i="0" dirty="0">
                          <a:solidFill>
                            <a:srgbClr val="1075BB"/>
                          </a:solidFill>
                          <a:effectLst/>
                          <a:latin typeface="FuturaLT-Book"/>
                        </a:rPr>
                        <a:t>No, you shouldn't go then because of ___________</a:t>
                      </a:r>
                      <a:r>
                        <a:rPr lang="en-US" sz="2800" b="0" i="0" dirty="0">
                          <a:solidFill>
                            <a:srgbClr val="242021"/>
                          </a:solidFill>
                          <a:effectLst/>
                          <a:latin typeface="FuturaLT-Book"/>
                        </a:rPr>
                        <a:t>.</a:t>
                      </a:r>
                      <a:endParaRPr lang="en-US" sz="4400" dirty="0">
                        <a:effectLst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90561244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BB75F28F-9658-34A2-1080-002E2A32E0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9338" y="35369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7FE267-7012-9FE9-2C3C-0D272B6FFCB4}"/>
              </a:ext>
            </a:extLst>
          </p:cNvPr>
          <p:cNvSpPr txBox="1"/>
          <p:nvPr/>
        </p:nvSpPr>
        <p:spPr>
          <a:xfrm>
            <a:off x="2359742" y="1914151"/>
            <a:ext cx="7914968" cy="584775"/>
          </a:xfrm>
          <a:prstGeom prst="rect">
            <a:avLst/>
          </a:prstGeom>
          <a:solidFill>
            <a:schemeClr val="accent2"/>
          </a:solidFill>
          <a:ln w="762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Practice the conversation with your own ideas</a:t>
            </a:r>
          </a:p>
        </p:txBody>
      </p:sp>
      <p:pic>
        <p:nvPicPr>
          <p:cNvPr id="2" name="CD2-TRACK 38">
            <a:hlinkClick r:id="" action="ppaction://media"/>
            <a:extLst>
              <a:ext uri="{FF2B5EF4-FFF2-40B4-BE49-F238E27FC236}">
                <a16:creationId xmlns:a16="http://schemas.microsoft.com/office/drawing/2014/main" id="{DCA80B5F-AD69-0F8A-05DC-9727F0DBA8C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9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31028" y="96124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41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0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0196" y="382556"/>
            <a:ext cx="1530221" cy="615820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Extra Practice </a:t>
            </a:r>
          </a:p>
          <a:p>
            <a:pPr algn="ctr"/>
            <a:r>
              <a:rPr lang="en-US" b="1" dirty="0"/>
              <a:t>DHA App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86B3683-621B-4994-7C4A-6D34190BD719}"/>
              </a:ext>
            </a:extLst>
          </p:cNvPr>
          <p:cNvSpPr/>
          <p:nvPr/>
        </p:nvSpPr>
        <p:spPr>
          <a:xfrm>
            <a:off x="3089041" y="486053"/>
            <a:ext cx="6237839" cy="79573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</a:rPr>
              <a:t>LET’S PLAY!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H="1" flipV="1">
            <a:off x="2838479" y="1358975"/>
            <a:ext cx="76473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Click the picture below to play the games!</a:t>
            </a:r>
          </a:p>
        </p:txBody>
      </p:sp>
      <p:pic>
        <p:nvPicPr>
          <p:cNvPr id="5" name="Picture 4">
            <a:hlinkClick r:id="rId2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6122" y="2209117"/>
            <a:ext cx="8869159" cy="397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613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8152"/>
            <a:ext cx="9065342" cy="61809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highland, beach, mountain, waterfall, bay, forest, island</a:t>
            </a:r>
          </a:p>
          <a:p>
            <a:r>
              <a:rPr lang="en-US" sz="3600" i="1" dirty="0">
                <a:solidFill>
                  <a:srgbClr val="FF0000"/>
                </a:solidFill>
              </a:rPr>
              <a:t>Grammar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Modals (should, can)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80318" y="1815293"/>
            <a:ext cx="6021822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Listening</a:t>
            </a:r>
          </a:p>
          <a:p>
            <a:r>
              <a:rPr lang="en-US" sz="3600" i="1" dirty="0">
                <a:solidFill>
                  <a:srgbClr val="0070C0"/>
                </a:solidFill>
              </a:rPr>
              <a:t>Listen to people’s conversations about places to visit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314451" y="1646758"/>
            <a:ext cx="10725150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Learn by hearts vocabularies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on page 48 WB.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on page 50.</a:t>
            </a:r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69 - SB).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>
                <a:solidFill>
                  <a:srgbClr val="0070C0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783"/>
            <a:ext cx="9016181" cy="614739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1570655" y="2967335"/>
            <a:ext cx="9050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bus        car       train       March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8327923" y="2664542"/>
            <a:ext cx="2418735" cy="1602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370955" y="2664542"/>
            <a:ext cx="119390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January        December       campsite       March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8455742" y="2349910"/>
            <a:ext cx="3365303" cy="1602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370955" y="2664542"/>
            <a:ext cx="1193903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sleeping bag      mountain   flashlight    batteries        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5288419" y="2413591"/>
            <a:ext cx="3365303" cy="13537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675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370955" y="2664542"/>
            <a:ext cx="119390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blanket      </a:t>
            </a:r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leeping bag      pillow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 toy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5437238" y="3957203"/>
            <a:ext cx="2175600" cy="1602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49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C25F6E3-AB7F-DB7C-6C54-BF4D379AB131}"/>
              </a:ext>
            </a:extLst>
          </p:cNvPr>
          <p:cNvSpPr txBox="1"/>
          <p:nvPr/>
        </p:nvSpPr>
        <p:spPr>
          <a:xfrm>
            <a:off x="1002890" y="946458"/>
            <a:ext cx="1435510" cy="584775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i="1" dirty="0">
                <a:solidFill>
                  <a:schemeClr val="accent3">
                    <a:lumMod val="50000"/>
                  </a:schemeClr>
                </a:solidFill>
              </a:rPr>
              <a:t>Game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F05317F-64B8-CAE0-DADE-B302021F2DFF}"/>
              </a:ext>
            </a:extLst>
          </p:cNvPr>
          <p:cNvSpPr txBox="1"/>
          <p:nvPr/>
        </p:nvSpPr>
        <p:spPr>
          <a:xfrm>
            <a:off x="3195484" y="884903"/>
            <a:ext cx="75511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What is the odd word?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9B5661-1493-B131-CE93-0C96C0921999}"/>
              </a:ext>
            </a:extLst>
          </p:cNvPr>
          <p:cNvSpPr/>
          <p:nvPr/>
        </p:nvSpPr>
        <p:spPr>
          <a:xfrm>
            <a:off x="370955" y="2664542"/>
            <a:ext cx="1193903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ungry       sleep    cold      thirsty</a:t>
            </a:r>
          </a:p>
          <a:p>
            <a:pPr algn="ctr"/>
            <a:endParaRPr lang="en-US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  <a:p>
            <a:pPr algn="ctr"/>
            <a:r>
              <a:rPr lang="en-US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DD2A1F83-0B28-DCA9-A4BA-8C4F0BEE3CBA}"/>
              </a:ext>
            </a:extLst>
          </p:cNvPr>
          <p:cNvSpPr/>
          <p:nvPr/>
        </p:nvSpPr>
        <p:spPr>
          <a:xfrm>
            <a:off x="4375354" y="2354545"/>
            <a:ext cx="2175600" cy="16026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16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6667</TotalTime>
  <Words>830</Words>
  <Application>Microsoft Office PowerPoint</Application>
  <PresentationFormat>Widescreen</PresentationFormat>
  <Paragraphs>131</Paragraphs>
  <Slides>38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7" baseType="lpstr">
      <vt:lpstr>Arial</vt:lpstr>
      <vt:lpstr>ArialMT</vt:lpstr>
      <vt:lpstr>Calibri</vt:lpstr>
      <vt:lpstr>FuturaLT-Book</vt:lpstr>
      <vt:lpstr>FuturaLT-Heavy</vt:lpstr>
      <vt:lpstr>FuturaStd-Heavy</vt:lpstr>
      <vt:lpstr>PoetsenOne-Regular</vt:lpstr>
      <vt:lpstr>VNF-Futura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Vũ Trần Gia Bửu</cp:lastModifiedBy>
  <cp:revision>158</cp:revision>
  <dcterms:created xsi:type="dcterms:W3CDTF">2020-12-08T03:17:05Z</dcterms:created>
  <dcterms:modified xsi:type="dcterms:W3CDTF">2023-07-29T02:57:56Z</dcterms:modified>
</cp:coreProperties>
</file>