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42"/>
  </p:notesMasterIdLst>
  <p:sldIdLst>
    <p:sldId id="306" r:id="rId2"/>
    <p:sldId id="256" r:id="rId3"/>
    <p:sldId id="359" r:id="rId4"/>
    <p:sldId id="357" r:id="rId5"/>
    <p:sldId id="356" r:id="rId6"/>
    <p:sldId id="355" r:id="rId7"/>
    <p:sldId id="351" r:id="rId8"/>
    <p:sldId id="360" r:id="rId9"/>
    <p:sldId id="261" r:id="rId10"/>
    <p:sldId id="259" r:id="rId11"/>
    <p:sldId id="288" r:id="rId12"/>
    <p:sldId id="296" r:id="rId13"/>
    <p:sldId id="295" r:id="rId14"/>
    <p:sldId id="317" r:id="rId15"/>
    <p:sldId id="274" r:id="rId16"/>
    <p:sldId id="275" r:id="rId17"/>
    <p:sldId id="276" r:id="rId18"/>
    <p:sldId id="277" r:id="rId19"/>
    <p:sldId id="278" r:id="rId20"/>
    <p:sldId id="341" r:id="rId21"/>
    <p:sldId id="361" r:id="rId22"/>
    <p:sldId id="269" r:id="rId23"/>
    <p:sldId id="270" r:id="rId24"/>
    <p:sldId id="273" r:id="rId25"/>
    <p:sldId id="348" r:id="rId26"/>
    <p:sldId id="349" r:id="rId27"/>
    <p:sldId id="282" r:id="rId28"/>
    <p:sldId id="313" r:id="rId29"/>
    <p:sldId id="320" r:id="rId30"/>
    <p:sldId id="322" r:id="rId31"/>
    <p:sldId id="323" r:id="rId32"/>
    <p:sldId id="324" r:id="rId33"/>
    <p:sldId id="325" r:id="rId34"/>
    <p:sldId id="335" r:id="rId35"/>
    <p:sldId id="336" r:id="rId36"/>
    <p:sldId id="283" r:id="rId37"/>
    <p:sldId id="330" r:id="rId38"/>
    <p:sldId id="346" r:id="rId39"/>
    <p:sldId id="350" r:id="rId40"/>
    <p:sldId id="334" r:id="rId41"/>
  </p:sldIdLst>
  <p:sldSz cx="11887200" cy="6858000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38E0AA51-B514-48F8-8F3F-72CA2EC50315}">
          <p14:sldIdLst>
            <p14:sldId id="306"/>
            <p14:sldId id="256"/>
            <p14:sldId id="359"/>
            <p14:sldId id="357"/>
            <p14:sldId id="356"/>
            <p14:sldId id="355"/>
            <p14:sldId id="351"/>
            <p14:sldId id="360"/>
            <p14:sldId id="261"/>
            <p14:sldId id="259"/>
            <p14:sldId id="288"/>
            <p14:sldId id="296"/>
            <p14:sldId id="295"/>
            <p14:sldId id="317"/>
            <p14:sldId id="274"/>
            <p14:sldId id="275"/>
            <p14:sldId id="276"/>
            <p14:sldId id="277"/>
            <p14:sldId id="278"/>
            <p14:sldId id="341"/>
            <p14:sldId id="361"/>
            <p14:sldId id="269"/>
            <p14:sldId id="270"/>
            <p14:sldId id="273"/>
            <p14:sldId id="348"/>
            <p14:sldId id="349"/>
            <p14:sldId id="282"/>
            <p14:sldId id="313"/>
            <p14:sldId id="320"/>
            <p14:sldId id="322"/>
            <p14:sldId id="323"/>
            <p14:sldId id="324"/>
            <p14:sldId id="325"/>
            <p14:sldId id="335"/>
            <p14:sldId id="336"/>
            <p14:sldId id="283"/>
            <p14:sldId id="330"/>
            <p14:sldId id="346"/>
            <p14:sldId id="350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00"/>
    <a:srgbClr val="6600FF"/>
    <a:srgbClr val="0000CC"/>
    <a:srgbClr val="336699"/>
    <a:srgbClr val="F8F8F8"/>
    <a:srgbClr val="FFFF66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6" autoAdjust="0"/>
    <p:restoredTop sz="94139" autoAdjust="0"/>
  </p:normalViewPr>
  <p:slideViewPr>
    <p:cSldViewPr>
      <p:cViewPr varScale="1">
        <p:scale>
          <a:sx n="63" d="100"/>
          <a:sy n="63" d="100"/>
        </p:scale>
        <p:origin x="932" y="5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971" y="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1925" y="739775"/>
            <a:ext cx="641826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</a:defRPr>
            </a:lvl1pPr>
          </a:lstStyle>
          <a:p>
            <a:fld id="{874A3B54-2763-4CF0-A91F-DD20318371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76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" name="Google Shape;78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6" name="Google Shape;78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83677-262A-46CC-AC36-BD7B554FA273}" type="slidenum">
              <a:rPr lang="en-US"/>
              <a:pPr/>
              <a:t>11</a:t>
            </a:fld>
            <a:endParaRPr lang="en-US"/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/>
            <a:fld id="{6AE3548F-73DE-4FB4-8084-A68936BBCA8F}" type="slidenum">
              <a:rPr lang="en-US" sz="1200">
                <a:latin typeface="Arial" charset="0"/>
              </a:rPr>
              <a:pPr algn="r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925" y="739775"/>
            <a:ext cx="6418263" cy="370363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83677-262A-46CC-AC36-BD7B554FA273}" type="slidenum">
              <a:rPr lang="en-US"/>
              <a:pPr/>
              <a:t>12</a:t>
            </a:fld>
            <a:endParaRPr lang="en-US"/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/>
            <a:fld id="{6AE3548F-73DE-4FB4-8084-A68936BBCA8F}" type="slidenum">
              <a:rPr lang="en-US" sz="1200">
                <a:latin typeface="Arial" charset="0"/>
              </a:rPr>
              <a:pPr algn="r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925" y="739775"/>
            <a:ext cx="6418263" cy="370363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2" y="0"/>
            <a:ext cx="11447463" cy="6858000"/>
            <a:chOff x="0" y="0"/>
            <a:chExt cx="5547" cy="4320"/>
          </a:xfrm>
        </p:grpSpPr>
        <p:grpSp>
          <p:nvGrpSpPr>
            <p:cNvPr id="6451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6451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2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2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6453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3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6453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3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6453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4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6454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4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6454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4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5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593726" y="6248400"/>
            <a:ext cx="27749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5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5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378242-BE8B-4793-9B50-AB2FF4372E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192464" y="596900"/>
            <a:ext cx="8050212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235326" y="4279900"/>
            <a:ext cx="7991474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73CF6-3066-4EEA-A74D-6369EB2D3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5363" y="103192"/>
            <a:ext cx="2678112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103192"/>
            <a:ext cx="7886700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89909-8896-4487-A735-DF09A8864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98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569988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70244" y="6006684"/>
            <a:ext cx="5574998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19140" y="2038400"/>
            <a:ext cx="944892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53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36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36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36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36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36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36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36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36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68881" y="-94286"/>
            <a:ext cx="340579" cy="860860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2611" y="-234667"/>
            <a:ext cx="613571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08729" y="839638"/>
            <a:ext cx="160770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435844" y="-110333"/>
            <a:ext cx="5574998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35377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733781" y="151782"/>
            <a:ext cx="513942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365094" y="-268122"/>
            <a:ext cx="1451775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050360" y="127604"/>
            <a:ext cx="215884" cy="189691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0815064" y="4805856"/>
            <a:ext cx="1547026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173647" y="5217917"/>
            <a:ext cx="1354937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093872" y="5903209"/>
            <a:ext cx="47894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609837" y="5956041"/>
            <a:ext cx="485736" cy="1227816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452507" y="5866435"/>
            <a:ext cx="712460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8"/>
          <p:cNvSpPr/>
          <p:nvPr/>
        </p:nvSpPr>
        <p:spPr>
          <a:xfrm>
            <a:off x="10443271" y="5950857"/>
            <a:ext cx="631846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8"/>
          <p:cNvSpPr/>
          <p:nvPr/>
        </p:nvSpPr>
        <p:spPr>
          <a:xfrm>
            <a:off x="10870254" y="6050329"/>
            <a:ext cx="221043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8"/>
          <p:cNvSpPr/>
          <p:nvPr/>
        </p:nvSpPr>
        <p:spPr>
          <a:xfrm>
            <a:off x="10785748" y="6155981"/>
            <a:ext cx="306964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8"/>
          <p:cNvSpPr/>
          <p:nvPr/>
        </p:nvSpPr>
        <p:spPr>
          <a:xfrm>
            <a:off x="10678675" y="6272519"/>
            <a:ext cx="424069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8"/>
          <p:cNvSpPr/>
          <p:nvPr/>
        </p:nvSpPr>
        <p:spPr>
          <a:xfrm>
            <a:off x="10592793" y="6495516"/>
            <a:ext cx="489189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8"/>
          <p:cNvSpPr/>
          <p:nvPr/>
        </p:nvSpPr>
        <p:spPr>
          <a:xfrm>
            <a:off x="10571078" y="6740250"/>
            <a:ext cx="30578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8"/>
          <p:cNvSpPr/>
          <p:nvPr/>
        </p:nvSpPr>
        <p:spPr>
          <a:xfrm>
            <a:off x="10624042" y="6385295"/>
            <a:ext cx="34984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8"/>
          <p:cNvSpPr/>
          <p:nvPr/>
        </p:nvSpPr>
        <p:spPr>
          <a:xfrm>
            <a:off x="10585817" y="6422248"/>
            <a:ext cx="33903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8"/>
          <p:cNvSpPr/>
          <p:nvPr/>
        </p:nvSpPr>
        <p:spPr>
          <a:xfrm>
            <a:off x="10570522" y="6356135"/>
            <a:ext cx="34984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8"/>
          <p:cNvSpPr/>
          <p:nvPr/>
        </p:nvSpPr>
        <p:spPr>
          <a:xfrm>
            <a:off x="10987874" y="6553366"/>
            <a:ext cx="33903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8"/>
          <p:cNvSpPr/>
          <p:nvPr/>
        </p:nvSpPr>
        <p:spPr>
          <a:xfrm>
            <a:off x="10945260" y="6586993"/>
            <a:ext cx="33903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8"/>
          <p:cNvSpPr/>
          <p:nvPr/>
        </p:nvSpPr>
        <p:spPr>
          <a:xfrm>
            <a:off x="10823972" y="6874995"/>
            <a:ext cx="33903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8"/>
          <p:cNvSpPr/>
          <p:nvPr/>
        </p:nvSpPr>
        <p:spPr>
          <a:xfrm>
            <a:off x="10778083" y="6911982"/>
            <a:ext cx="33903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8"/>
          <p:cNvSpPr/>
          <p:nvPr/>
        </p:nvSpPr>
        <p:spPr>
          <a:xfrm>
            <a:off x="10770451" y="6331511"/>
            <a:ext cx="33903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8"/>
          <p:cNvSpPr/>
          <p:nvPr/>
        </p:nvSpPr>
        <p:spPr>
          <a:xfrm>
            <a:off x="10745330" y="6265364"/>
            <a:ext cx="34984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8"/>
          <p:cNvSpPr/>
          <p:nvPr/>
        </p:nvSpPr>
        <p:spPr>
          <a:xfrm>
            <a:off x="11055609" y="6213831"/>
            <a:ext cx="33903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8"/>
          <p:cNvSpPr/>
          <p:nvPr/>
        </p:nvSpPr>
        <p:spPr>
          <a:xfrm>
            <a:off x="11002088" y="6254178"/>
            <a:ext cx="33903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8"/>
          <p:cNvSpPr/>
          <p:nvPr/>
        </p:nvSpPr>
        <p:spPr>
          <a:xfrm>
            <a:off x="10937629" y="6016600"/>
            <a:ext cx="34984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8"/>
          <p:cNvSpPr/>
          <p:nvPr/>
        </p:nvSpPr>
        <p:spPr>
          <a:xfrm>
            <a:off x="10973658" y="5958349"/>
            <a:ext cx="33903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8"/>
          <p:cNvSpPr/>
          <p:nvPr/>
        </p:nvSpPr>
        <p:spPr>
          <a:xfrm>
            <a:off x="9791499" y="5894788"/>
            <a:ext cx="891966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8"/>
          <p:cNvSpPr/>
          <p:nvPr/>
        </p:nvSpPr>
        <p:spPr>
          <a:xfrm>
            <a:off x="9873187" y="5997384"/>
            <a:ext cx="628373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8"/>
          <p:cNvSpPr/>
          <p:nvPr/>
        </p:nvSpPr>
        <p:spPr>
          <a:xfrm>
            <a:off x="10265385" y="6820068"/>
            <a:ext cx="181702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8"/>
          <p:cNvSpPr/>
          <p:nvPr/>
        </p:nvSpPr>
        <p:spPr>
          <a:xfrm>
            <a:off x="10124443" y="6550006"/>
            <a:ext cx="250557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8"/>
          <p:cNvSpPr/>
          <p:nvPr/>
        </p:nvSpPr>
        <p:spPr>
          <a:xfrm>
            <a:off x="10020614" y="6306853"/>
            <a:ext cx="281184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8"/>
          <p:cNvSpPr/>
          <p:nvPr/>
        </p:nvSpPr>
        <p:spPr>
          <a:xfrm>
            <a:off x="10038923" y="6298993"/>
            <a:ext cx="144850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8"/>
          <p:cNvSpPr/>
          <p:nvPr/>
        </p:nvSpPr>
        <p:spPr>
          <a:xfrm>
            <a:off x="9896475" y="6091684"/>
            <a:ext cx="185699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8"/>
          <p:cNvSpPr/>
          <p:nvPr/>
        </p:nvSpPr>
        <p:spPr>
          <a:xfrm>
            <a:off x="9867619" y="6021102"/>
            <a:ext cx="1325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8"/>
          <p:cNvSpPr/>
          <p:nvPr/>
        </p:nvSpPr>
        <p:spPr>
          <a:xfrm>
            <a:off x="10444844" y="6314681"/>
            <a:ext cx="3721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8"/>
          <p:cNvSpPr/>
          <p:nvPr/>
        </p:nvSpPr>
        <p:spPr>
          <a:xfrm>
            <a:off x="10406620" y="6267616"/>
            <a:ext cx="37179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8"/>
          <p:cNvSpPr/>
          <p:nvPr/>
        </p:nvSpPr>
        <p:spPr>
          <a:xfrm>
            <a:off x="10391323" y="6333729"/>
            <a:ext cx="37179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8"/>
          <p:cNvSpPr/>
          <p:nvPr/>
        </p:nvSpPr>
        <p:spPr>
          <a:xfrm>
            <a:off x="9872336" y="6611652"/>
            <a:ext cx="37179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8"/>
          <p:cNvSpPr/>
          <p:nvPr/>
        </p:nvSpPr>
        <p:spPr>
          <a:xfrm>
            <a:off x="9883275" y="6548898"/>
            <a:ext cx="37179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8"/>
          <p:cNvSpPr/>
          <p:nvPr/>
        </p:nvSpPr>
        <p:spPr>
          <a:xfrm>
            <a:off x="9944460" y="6595964"/>
            <a:ext cx="37179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8"/>
          <p:cNvSpPr/>
          <p:nvPr/>
        </p:nvSpPr>
        <p:spPr>
          <a:xfrm>
            <a:off x="10036237" y="5969536"/>
            <a:ext cx="37179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8"/>
          <p:cNvSpPr/>
          <p:nvPr/>
        </p:nvSpPr>
        <p:spPr>
          <a:xfrm>
            <a:off x="9994704" y="5950488"/>
            <a:ext cx="36098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8"/>
          <p:cNvSpPr/>
          <p:nvPr/>
        </p:nvSpPr>
        <p:spPr>
          <a:xfrm>
            <a:off x="9834112" y="6189173"/>
            <a:ext cx="37179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8"/>
          <p:cNvSpPr/>
          <p:nvPr/>
        </p:nvSpPr>
        <p:spPr>
          <a:xfrm>
            <a:off x="9834112" y="6228412"/>
            <a:ext cx="37179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8"/>
          <p:cNvSpPr/>
          <p:nvPr/>
        </p:nvSpPr>
        <p:spPr>
          <a:xfrm>
            <a:off x="10406620" y="6682233"/>
            <a:ext cx="37179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8"/>
          <p:cNvSpPr/>
          <p:nvPr/>
        </p:nvSpPr>
        <p:spPr>
          <a:xfrm>
            <a:off x="10184809" y="6858164"/>
            <a:ext cx="37211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8"/>
          <p:cNvSpPr/>
          <p:nvPr/>
        </p:nvSpPr>
        <p:spPr>
          <a:xfrm>
            <a:off x="10059165" y="6514162"/>
            <a:ext cx="3721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8"/>
          <p:cNvSpPr/>
          <p:nvPr/>
        </p:nvSpPr>
        <p:spPr>
          <a:xfrm>
            <a:off x="10345436" y="6486145"/>
            <a:ext cx="37179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18853" tIns="118853" rIns="118853" bIns="118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18414" y="5263526"/>
            <a:ext cx="213486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4015" y="4725004"/>
            <a:ext cx="1286796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75694" y="3765545"/>
            <a:ext cx="1465413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25427" y="5848234"/>
            <a:ext cx="1389621" cy="1361061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898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C1AD3-6277-4926-8DBB-D68695284C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2" y="4406904"/>
            <a:ext cx="101028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802" y="2906713"/>
            <a:ext cx="101028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0D569-58C6-43D4-926E-DB59860448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5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8" y="1600201"/>
            <a:ext cx="5273675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3" y="1600201"/>
            <a:ext cx="5273675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029AC-B000-4361-AA91-6096B5256C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638"/>
            <a:ext cx="106997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7" y="1535113"/>
            <a:ext cx="52530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7" y="2174875"/>
            <a:ext cx="52530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853" y="1535113"/>
            <a:ext cx="5254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853" y="2174875"/>
            <a:ext cx="52546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75BFF-217A-42DA-923C-54CBFC26D1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8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781CF-0567-46DA-9948-294A17476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2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669C-07B1-4346-B9C7-F5971EF26A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3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3050"/>
            <a:ext cx="391160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2" y="273054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6" y="1435103"/>
            <a:ext cx="3911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9E492-73C4-4C31-A6D3-9271ACABC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452" y="4800600"/>
            <a:ext cx="7132639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0452" y="612775"/>
            <a:ext cx="713263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452" y="5367338"/>
            <a:ext cx="713263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A318D-6DD5-4734-B61E-2BF7F5DA5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-11111" y="4"/>
            <a:ext cx="3684587" cy="6856413"/>
            <a:chOff x="-5" y="0"/>
            <a:chExt cx="1785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49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349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49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49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349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50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350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0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0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0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350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51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351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51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351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1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103188"/>
            <a:ext cx="10717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6" y="1600201"/>
            <a:ext cx="1069975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5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3726" y="6243638"/>
            <a:ext cx="277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5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0826" y="6248400"/>
            <a:ext cx="376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5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8526" y="6243638"/>
            <a:ext cx="277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10905D-505D-4652-A1A1-9A7D4975F2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e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13.wmf"/><Relationship Id="rId21" Type="http://schemas.openxmlformats.org/officeDocument/2006/relationships/image" Target="../media/image21.e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9.emf"/><Relationship Id="rId25" Type="http://schemas.openxmlformats.org/officeDocument/2006/relationships/image" Target="../media/image23.w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e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30.png"/><Relationship Id="rId15" Type="http://schemas.openxmlformats.org/officeDocument/2006/relationships/image" Target="../media/image18.emf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0.emf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8.e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" Type="http://schemas.openxmlformats.org/officeDocument/2006/relationships/image" Target="../media/image13.wmf"/><Relationship Id="rId21" Type="http://schemas.openxmlformats.org/officeDocument/2006/relationships/image" Target="../media/image22.wmf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0.emf"/><Relationship Id="rId25" Type="http://schemas.openxmlformats.org/officeDocument/2006/relationships/image" Target="../media/image24.emf"/><Relationship Id="rId2" Type="http://schemas.openxmlformats.org/officeDocument/2006/relationships/oleObject" Target="../embeddings/oleObject15.bin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7.emf"/><Relationship Id="rId24" Type="http://schemas.openxmlformats.org/officeDocument/2006/relationships/oleObject" Target="../embeddings/oleObject26.bin"/><Relationship Id="rId5" Type="http://schemas.openxmlformats.org/officeDocument/2006/relationships/image" Target="../media/image14.wmf"/><Relationship Id="rId15" Type="http://schemas.openxmlformats.org/officeDocument/2006/relationships/image" Target="../media/image19.emf"/><Relationship Id="rId23" Type="http://schemas.openxmlformats.org/officeDocument/2006/relationships/image" Target="../media/image23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1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6.e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0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1" y="1068163"/>
            <a:ext cx="3402751" cy="2160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2" y="1068163"/>
            <a:ext cx="3231847" cy="2160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34" y="3429001"/>
            <a:ext cx="3418791" cy="3418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05" y="3276188"/>
            <a:ext cx="2282275" cy="3579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40" y="1068163"/>
            <a:ext cx="4441098" cy="48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241336" y="219096"/>
            <a:ext cx="7345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 TẠO ẢNH BỞI THẤU KÍNH: </a:t>
            </a:r>
          </a:p>
        </p:txBody>
      </p:sp>
      <p:sp>
        <p:nvSpPr>
          <p:cNvPr id="61484" name="Text Box 44"/>
          <p:cNvSpPr txBox="1">
            <a:spLocks noChangeArrowheads="1"/>
          </p:cNvSpPr>
          <p:nvPr/>
        </p:nvSpPr>
        <p:spPr bwMode="auto">
          <a:xfrm>
            <a:off x="0" y="943503"/>
            <a:ext cx="100151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0032" y="1613118"/>
            <a:ext cx="114120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+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87" name="Rectangle 47"/>
          <p:cNvSpPr>
            <a:spLocks noChangeArrowheads="1"/>
          </p:cNvSpPr>
          <p:nvPr/>
        </p:nvSpPr>
        <p:spPr bwMode="auto">
          <a:xfrm>
            <a:off x="499130" y="3444240"/>
            <a:ext cx="11303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42926" y="1327240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buSzPct val="80000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Yu Gothic UI Semibold" panose="020B0700000000000000" pitchFamily="34" charset="-128"/>
              </a:rPr>
              <a:t>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Tia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O. </a:t>
            </a:r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>
            <a:off x="6240463" y="5045075"/>
            <a:ext cx="5249862" cy="0"/>
          </a:xfrm>
          <a:prstGeom prst="line">
            <a:avLst/>
          </a:prstGeom>
          <a:ln>
            <a:solidFill>
              <a:srgbClr val="0000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>
            <a:off x="9017000" y="3811588"/>
            <a:ext cx="0" cy="2470150"/>
          </a:xfrm>
          <a:prstGeom prst="line">
            <a:avLst/>
          </a:prstGeom>
          <a:ln>
            <a:solidFill>
              <a:srgbClr val="0000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grpSp>
        <p:nvGrpSpPr>
          <p:cNvPr id="70675" name="Group 19"/>
          <p:cNvGrpSpPr>
            <a:grpSpLocks/>
          </p:cNvGrpSpPr>
          <p:nvPr/>
        </p:nvGrpSpPr>
        <p:grpSpPr bwMode="auto">
          <a:xfrm>
            <a:off x="8716963" y="3517900"/>
            <a:ext cx="595312" cy="277813"/>
            <a:chOff x="4545" y="2448"/>
            <a:chExt cx="163" cy="96"/>
          </a:xfrm>
        </p:grpSpPr>
        <p:sp>
          <p:nvSpPr>
            <p:cNvPr id="70676" name="Line 20"/>
            <p:cNvSpPr>
              <a:spLocks noChangeShapeType="1"/>
            </p:cNvSpPr>
            <p:nvPr/>
          </p:nvSpPr>
          <p:spPr bwMode="auto">
            <a:xfrm rot="20700000" flipV="1">
              <a:off x="4612" y="2448"/>
              <a:ext cx="96" cy="96"/>
            </a:xfrm>
            <a:prstGeom prst="line">
              <a:avLst/>
            </a:prstGeom>
            <a:ln>
              <a:solidFill>
                <a:srgbClr val="00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677" name="Line 21"/>
            <p:cNvSpPr>
              <a:spLocks noChangeShapeType="1"/>
            </p:cNvSpPr>
            <p:nvPr/>
          </p:nvSpPr>
          <p:spPr bwMode="auto">
            <a:xfrm rot="900000" flipH="1" flipV="1">
              <a:off x="4545" y="2448"/>
              <a:ext cx="96" cy="96"/>
            </a:xfrm>
            <a:prstGeom prst="line">
              <a:avLst/>
            </a:prstGeom>
            <a:ln>
              <a:solidFill>
                <a:srgbClr val="00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70678" name="Group 22"/>
          <p:cNvGrpSpPr>
            <a:grpSpLocks/>
          </p:cNvGrpSpPr>
          <p:nvPr/>
        </p:nvGrpSpPr>
        <p:grpSpPr bwMode="auto">
          <a:xfrm flipV="1">
            <a:off x="8716963" y="6294438"/>
            <a:ext cx="595312" cy="277812"/>
            <a:chOff x="4545" y="2448"/>
            <a:chExt cx="163" cy="96"/>
          </a:xfrm>
        </p:grpSpPr>
        <p:sp>
          <p:nvSpPr>
            <p:cNvPr id="70679" name="Line 23"/>
            <p:cNvSpPr>
              <a:spLocks noChangeShapeType="1"/>
            </p:cNvSpPr>
            <p:nvPr/>
          </p:nvSpPr>
          <p:spPr bwMode="auto">
            <a:xfrm rot="20700000" flipV="1">
              <a:off x="4612" y="2448"/>
              <a:ext cx="96" cy="96"/>
            </a:xfrm>
            <a:prstGeom prst="line">
              <a:avLst/>
            </a:prstGeom>
            <a:ln>
              <a:solidFill>
                <a:srgbClr val="00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680" name="Line 24"/>
            <p:cNvSpPr>
              <a:spLocks noChangeShapeType="1"/>
            </p:cNvSpPr>
            <p:nvPr/>
          </p:nvSpPr>
          <p:spPr bwMode="auto">
            <a:xfrm rot="900000" flipH="1" flipV="1">
              <a:off x="4545" y="2448"/>
              <a:ext cx="96" cy="96"/>
            </a:xfrm>
            <a:prstGeom prst="line">
              <a:avLst/>
            </a:prstGeom>
            <a:ln>
              <a:solidFill>
                <a:srgbClr val="00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0682" name="Oval 26"/>
          <p:cNvSpPr>
            <a:spLocks noChangeArrowheads="1"/>
          </p:cNvSpPr>
          <p:nvPr/>
        </p:nvSpPr>
        <p:spPr bwMode="auto">
          <a:xfrm>
            <a:off x="7119939" y="4983167"/>
            <a:ext cx="144463" cy="1111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70684" name="Oval 28"/>
          <p:cNvSpPr>
            <a:spLocks noChangeArrowheads="1"/>
          </p:cNvSpPr>
          <p:nvPr/>
        </p:nvSpPr>
        <p:spPr bwMode="auto">
          <a:xfrm>
            <a:off x="10760077" y="4983167"/>
            <a:ext cx="144463" cy="1111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70686" name="Line 30"/>
          <p:cNvSpPr>
            <a:spLocks noChangeShapeType="1"/>
          </p:cNvSpPr>
          <p:nvPr/>
        </p:nvSpPr>
        <p:spPr bwMode="auto">
          <a:xfrm>
            <a:off x="396876" y="5045075"/>
            <a:ext cx="4902200" cy="0"/>
          </a:xfrm>
          <a:prstGeom prst="line">
            <a:avLst/>
          </a:prstGeom>
          <a:ln>
            <a:solidFill>
              <a:srgbClr val="0000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0687" name="Line 31"/>
          <p:cNvSpPr>
            <a:spLocks noChangeShapeType="1"/>
          </p:cNvSpPr>
          <p:nvPr/>
        </p:nvSpPr>
        <p:spPr bwMode="auto">
          <a:xfrm>
            <a:off x="3165475" y="3597275"/>
            <a:ext cx="0" cy="289560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5119688" y="4502150"/>
            <a:ext cx="465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’</a:t>
            </a:r>
          </a:p>
        </p:txBody>
      </p:sp>
      <p:sp>
        <p:nvSpPr>
          <p:cNvPr id="70689" name="Oval 33"/>
          <p:cNvSpPr>
            <a:spLocks noChangeArrowheads="1"/>
          </p:cNvSpPr>
          <p:nvPr/>
        </p:nvSpPr>
        <p:spPr bwMode="auto">
          <a:xfrm>
            <a:off x="4927602" y="4983167"/>
            <a:ext cx="144463" cy="1111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70691" name="Oval 35"/>
          <p:cNvSpPr>
            <a:spLocks noChangeArrowheads="1"/>
          </p:cNvSpPr>
          <p:nvPr/>
        </p:nvSpPr>
        <p:spPr bwMode="auto">
          <a:xfrm>
            <a:off x="1287465" y="4983167"/>
            <a:ext cx="144463" cy="1111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70693" name="Line 37"/>
          <p:cNvSpPr>
            <a:spLocks noChangeShapeType="1"/>
          </p:cNvSpPr>
          <p:nvPr/>
        </p:nvSpPr>
        <p:spPr bwMode="auto">
          <a:xfrm>
            <a:off x="5845174" y="3219450"/>
            <a:ext cx="0" cy="32575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4" name="Rectangle 39"/>
          <p:cNvSpPr>
            <a:spLocks noChangeArrowheads="1"/>
          </p:cNvSpPr>
          <p:nvPr/>
        </p:nvSpPr>
        <p:spPr bwMode="auto">
          <a:xfrm>
            <a:off x="296865" y="78472"/>
            <a:ext cx="751880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Cách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dựng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bởi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thấu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kính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3890963" y="713805"/>
            <a:ext cx="45767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a. Ba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tia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tới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đặc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biệt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7031804" y="4485989"/>
            <a:ext cx="465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’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1127099" y="445994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10639785" y="4337042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2694379" y="5090169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44" name="Rectangle 29"/>
          <p:cNvSpPr>
            <a:spLocks noChangeArrowheads="1"/>
          </p:cNvSpPr>
          <p:nvPr/>
        </p:nvSpPr>
        <p:spPr bwMode="auto">
          <a:xfrm>
            <a:off x="8571575" y="509429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 rot="3559557">
            <a:off x="1336833" y="4127120"/>
            <a:ext cx="4303194" cy="2232026"/>
            <a:chOff x="639" y="2380"/>
            <a:chExt cx="2085" cy="1406"/>
          </a:xfrm>
        </p:grpSpPr>
        <p:grpSp>
          <p:nvGrpSpPr>
            <p:cNvPr id="70666" name="Group 10"/>
            <p:cNvGrpSpPr>
              <a:grpSpLocks/>
            </p:cNvGrpSpPr>
            <p:nvPr/>
          </p:nvGrpSpPr>
          <p:grpSpPr bwMode="auto">
            <a:xfrm flipH="1">
              <a:off x="639" y="3194"/>
              <a:ext cx="873" cy="592"/>
              <a:chOff x="1548" y="2462"/>
              <a:chExt cx="873" cy="592"/>
            </a:xfrm>
          </p:grpSpPr>
          <p:sp>
            <p:nvSpPr>
              <p:cNvPr id="70667" name="Line 11"/>
              <p:cNvSpPr>
                <a:spLocks noChangeShapeType="1"/>
              </p:cNvSpPr>
              <p:nvPr/>
            </p:nvSpPr>
            <p:spPr bwMode="auto">
              <a:xfrm>
                <a:off x="1548" y="2462"/>
                <a:ext cx="873" cy="5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8" name="Line 12"/>
              <p:cNvSpPr>
                <a:spLocks noChangeShapeType="1"/>
              </p:cNvSpPr>
              <p:nvPr/>
            </p:nvSpPr>
            <p:spPr bwMode="auto">
              <a:xfrm>
                <a:off x="2123" y="2838"/>
                <a:ext cx="44" cy="3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669" name="Group 13"/>
            <p:cNvGrpSpPr>
              <a:grpSpLocks/>
            </p:cNvGrpSpPr>
            <p:nvPr/>
          </p:nvGrpSpPr>
          <p:grpSpPr bwMode="auto">
            <a:xfrm flipH="1">
              <a:off x="1518" y="2380"/>
              <a:ext cx="1206" cy="810"/>
              <a:chOff x="1536" y="2452"/>
              <a:chExt cx="1206" cy="810"/>
            </a:xfrm>
          </p:grpSpPr>
          <p:sp>
            <p:nvSpPr>
              <p:cNvPr id="70670" name="Line 14"/>
              <p:cNvSpPr>
                <a:spLocks noChangeShapeType="1"/>
              </p:cNvSpPr>
              <p:nvPr/>
            </p:nvSpPr>
            <p:spPr bwMode="auto">
              <a:xfrm>
                <a:off x="1536" y="2452"/>
                <a:ext cx="1206" cy="81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1" name="Line 15"/>
              <p:cNvSpPr>
                <a:spLocks noChangeShapeType="1"/>
              </p:cNvSpPr>
              <p:nvPr/>
            </p:nvSpPr>
            <p:spPr bwMode="auto">
              <a:xfrm>
                <a:off x="2123" y="2838"/>
                <a:ext cx="44" cy="3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" name="Group 2"/>
          <p:cNvGrpSpPr>
            <a:grpSpLocks/>
          </p:cNvGrpSpPr>
          <p:nvPr/>
        </p:nvGrpSpPr>
        <p:grpSpPr bwMode="auto">
          <a:xfrm rot="3445884">
            <a:off x="7214000" y="4131916"/>
            <a:ext cx="4317641" cy="2244726"/>
            <a:chOff x="3470" y="2376"/>
            <a:chExt cx="2092" cy="1414"/>
          </a:xfrm>
        </p:grpSpPr>
        <p:grpSp>
          <p:nvGrpSpPr>
            <p:cNvPr id="70659" name="Group 3"/>
            <p:cNvGrpSpPr>
              <a:grpSpLocks/>
            </p:cNvGrpSpPr>
            <p:nvPr/>
          </p:nvGrpSpPr>
          <p:grpSpPr bwMode="auto">
            <a:xfrm flipH="1">
              <a:off x="3470" y="3180"/>
              <a:ext cx="892" cy="610"/>
              <a:chOff x="1542" y="2448"/>
              <a:chExt cx="892" cy="610"/>
            </a:xfrm>
          </p:grpSpPr>
          <p:sp>
            <p:nvSpPr>
              <p:cNvPr id="70660" name="Line 4"/>
              <p:cNvSpPr>
                <a:spLocks noChangeShapeType="1"/>
              </p:cNvSpPr>
              <p:nvPr/>
            </p:nvSpPr>
            <p:spPr bwMode="auto">
              <a:xfrm>
                <a:off x="1542" y="2448"/>
                <a:ext cx="892" cy="61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0661" name="Line 5"/>
              <p:cNvSpPr>
                <a:spLocks noChangeShapeType="1"/>
              </p:cNvSpPr>
              <p:nvPr/>
            </p:nvSpPr>
            <p:spPr bwMode="auto">
              <a:xfrm>
                <a:off x="2123" y="2838"/>
                <a:ext cx="44" cy="3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triangle" w="lg" len="med"/>
                <a:tailEnd type="none" w="lg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662" name="Group 6"/>
            <p:cNvGrpSpPr>
              <a:grpSpLocks/>
            </p:cNvGrpSpPr>
            <p:nvPr/>
          </p:nvGrpSpPr>
          <p:grpSpPr bwMode="auto">
            <a:xfrm flipH="1">
              <a:off x="4356" y="2376"/>
              <a:ext cx="1206" cy="810"/>
              <a:chOff x="1542" y="2448"/>
              <a:chExt cx="1206" cy="810"/>
            </a:xfrm>
          </p:grpSpPr>
          <p:sp>
            <p:nvSpPr>
              <p:cNvPr id="70663" name="Line 7"/>
              <p:cNvSpPr>
                <a:spLocks noChangeShapeType="1"/>
              </p:cNvSpPr>
              <p:nvPr/>
            </p:nvSpPr>
            <p:spPr bwMode="auto">
              <a:xfrm>
                <a:off x="1542" y="2448"/>
                <a:ext cx="1206" cy="81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0664" name="Line 8"/>
              <p:cNvSpPr>
                <a:spLocks noChangeShapeType="1"/>
              </p:cNvSpPr>
              <p:nvPr/>
            </p:nvSpPr>
            <p:spPr bwMode="auto">
              <a:xfrm>
                <a:off x="2123" y="2838"/>
                <a:ext cx="44" cy="3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triangle" w="lg" len="med"/>
                <a:tailEnd type="none" w="lg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431927" y="3913496"/>
            <a:ext cx="1737509" cy="0"/>
            <a:chOff x="1431925" y="3913496"/>
            <a:chExt cx="1737508" cy="0"/>
          </a:xfrm>
        </p:grpSpPr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1431925" y="3913496"/>
              <a:ext cx="1737508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209800" y="3913496"/>
              <a:ext cx="228600" cy="0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170187" y="3913500"/>
            <a:ext cx="2375754" cy="1442167"/>
            <a:chOff x="3170186" y="3913496"/>
            <a:chExt cx="2375754" cy="144216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70186" y="3913496"/>
              <a:ext cx="2375754" cy="1442167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989696" y="4410858"/>
              <a:ext cx="351162" cy="197963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09601" y="4632956"/>
            <a:ext cx="2548809" cy="1324292"/>
            <a:chOff x="609600" y="4632956"/>
            <a:chExt cx="2548808" cy="132429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09600" y="4632956"/>
              <a:ext cx="2548808" cy="1324292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010789" y="5355663"/>
              <a:ext cx="398022" cy="200290"/>
            </a:xfrm>
            <a:prstGeom prst="straightConnector1">
              <a:avLst/>
            </a:prstGeom>
            <a:ln w="38100">
              <a:solidFill>
                <a:srgbClr val="336699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165476" y="5957248"/>
            <a:ext cx="2679700" cy="0"/>
            <a:chOff x="3165475" y="5957248"/>
            <a:chExt cx="2679700" cy="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165475" y="5957248"/>
              <a:ext cx="26797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657600" y="5957248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7279493" y="4024952"/>
            <a:ext cx="1737509" cy="0"/>
            <a:chOff x="1431925" y="3913496"/>
            <a:chExt cx="1737508" cy="0"/>
          </a:xfrm>
        </p:grpSpPr>
        <p:sp>
          <p:nvSpPr>
            <p:cNvPr id="78" name="Line 12"/>
            <p:cNvSpPr>
              <a:spLocks noChangeShapeType="1"/>
            </p:cNvSpPr>
            <p:nvPr/>
          </p:nvSpPr>
          <p:spPr bwMode="auto">
            <a:xfrm>
              <a:off x="1431925" y="3913496"/>
              <a:ext cx="1737508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2209800" y="3913496"/>
              <a:ext cx="228600" cy="0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 flipV="1">
            <a:off x="6629401" y="4038606"/>
            <a:ext cx="2387600" cy="1317061"/>
          </a:xfrm>
          <a:prstGeom prst="line">
            <a:avLst/>
          </a:prstGeom>
          <a:ln>
            <a:solidFill>
              <a:srgbClr val="0000CC"/>
            </a:solidFill>
            <a:prstDash val="lg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017000" y="4763760"/>
            <a:ext cx="2641600" cy="924584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9017002" y="3048000"/>
            <a:ext cx="1815306" cy="976952"/>
            <a:chOff x="9017000" y="3048000"/>
            <a:chExt cx="1815306" cy="976952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9017000" y="3048000"/>
              <a:ext cx="1815306" cy="976952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9511352" y="3536476"/>
              <a:ext cx="438839" cy="220520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858002" y="5703215"/>
            <a:ext cx="2159000" cy="760141"/>
            <a:chOff x="6858000" y="5703211"/>
            <a:chExt cx="2159000" cy="760141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6858000" y="5703211"/>
              <a:ext cx="2159000" cy="760141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7702519" y="5913344"/>
              <a:ext cx="725964" cy="26547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9042966" y="5701996"/>
            <a:ext cx="2484845" cy="78379"/>
            <a:chOff x="9042963" y="5701992"/>
            <a:chExt cx="2484845" cy="78379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9042963" y="5701992"/>
              <a:ext cx="2484845" cy="78379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0571934" y="5753075"/>
              <a:ext cx="494506" cy="133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568656" y="1954928"/>
            <a:ext cx="5080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Yu Gothic UI Semibold" panose="020B0700000000000000" pitchFamily="34" charset="-128"/>
              </a:rPr>
              <a:t>✿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Tia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song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trục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63399" y="2725409"/>
            <a:ext cx="913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Yu Gothic UI Semibold" panose="020B0700000000000000" pitchFamily="34" charset="-128"/>
              </a:rPr>
              <a:t>✿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Tia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hoặc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kéo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) qua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F.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28042" y="3988719"/>
            <a:ext cx="65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951511" y="4084683"/>
            <a:ext cx="65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624337" y="3415907"/>
            <a:ext cx="65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454859" y="3405950"/>
            <a:ext cx="65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96876" y="4125637"/>
            <a:ext cx="65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965159" y="5824086"/>
            <a:ext cx="65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5339221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17" grpId="0"/>
      <p:bldP spid="118" grpId="0"/>
      <p:bldP spid="119" grpId="0"/>
      <p:bldP spid="120" grpId="0"/>
      <p:bldP spid="1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83868" y="1327242"/>
            <a:ext cx="6327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buSzPct val="80000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Yu Gothic UI Semibold" panose="020B0700000000000000" pitchFamily="34" charset="-128"/>
              </a:rPr>
              <a:t>✿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Tia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0694" name="Rectangle 39"/>
          <p:cNvSpPr>
            <a:spLocks noChangeArrowheads="1"/>
          </p:cNvSpPr>
          <p:nvPr/>
        </p:nvSpPr>
        <p:spPr bwMode="auto">
          <a:xfrm>
            <a:off x="296865" y="78472"/>
            <a:ext cx="751880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Cách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dựng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bởi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thấu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</a:rPr>
              <a:t>kính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2294365" y="559369"/>
            <a:ext cx="73279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a.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Ba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71996" y="1850464"/>
            <a:ext cx="6267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Yu Gothic UI Semibold" panose="020B0700000000000000" pitchFamily="34" charset="-128"/>
              </a:rPr>
              <a:t>✿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Tia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song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trục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tia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ló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07255" y="2810936"/>
            <a:ext cx="10329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Yu Gothic UI Semibold" panose="020B0700000000000000" pitchFamily="34" charset="-128"/>
              </a:rPr>
              <a:t>✿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Tia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hoặc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kéo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) qua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F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tia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ló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0056" y="3459608"/>
            <a:ext cx="10727214" cy="4317641"/>
            <a:chOff x="370054" y="3459604"/>
            <a:chExt cx="10727214" cy="4317641"/>
          </a:xfrm>
        </p:grpSpPr>
        <p:grpSp>
          <p:nvGrpSpPr>
            <p:cNvPr id="3" name="Group 2"/>
            <p:cNvGrpSpPr/>
            <p:nvPr/>
          </p:nvGrpSpPr>
          <p:grpSpPr>
            <a:xfrm>
              <a:off x="370054" y="3530312"/>
              <a:ext cx="10727214" cy="3085391"/>
              <a:chOff x="396875" y="3012263"/>
              <a:chExt cx="11261725" cy="3559987"/>
            </a:xfrm>
          </p:grpSpPr>
          <p:sp>
            <p:nvSpPr>
              <p:cNvPr id="70673" name="Line 17"/>
              <p:cNvSpPr>
                <a:spLocks noChangeShapeType="1"/>
              </p:cNvSpPr>
              <p:nvPr/>
            </p:nvSpPr>
            <p:spPr bwMode="auto">
              <a:xfrm>
                <a:off x="6240463" y="5045075"/>
                <a:ext cx="5249862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0674" name="Line 18"/>
              <p:cNvSpPr>
                <a:spLocks noChangeShapeType="1"/>
              </p:cNvSpPr>
              <p:nvPr/>
            </p:nvSpPr>
            <p:spPr bwMode="auto">
              <a:xfrm>
                <a:off x="9017000" y="3811588"/>
                <a:ext cx="0" cy="2470150"/>
              </a:xfrm>
              <a:prstGeom prst="line">
                <a:avLst/>
              </a:prstGeom>
              <a:ln>
                <a:solidFill>
                  <a:srgbClr val="000000"/>
                </a:solidFill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ln>
                    <a:solidFill>
                      <a:srgbClr val="000000"/>
                    </a:solidFill>
                  </a:ln>
                </a:endParaRPr>
              </a:p>
            </p:txBody>
          </p:sp>
          <p:grpSp>
            <p:nvGrpSpPr>
              <p:cNvPr id="70675" name="Group 19"/>
              <p:cNvGrpSpPr>
                <a:grpSpLocks/>
              </p:cNvGrpSpPr>
              <p:nvPr/>
            </p:nvGrpSpPr>
            <p:grpSpPr bwMode="auto">
              <a:xfrm>
                <a:off x="8716963" y="3517900"/>
                <a:ext cx="595312" cy="277813"/>
                <a:chOff x="4545" y="2448"/>
                <a:chExt cx="163" cy="96"/>
              </a:xfrm>
            </p:grpSpPr>
            <p:sp>
              <p:nvSpPr>
                <p:cNvPr id="70676" name="Line 20"/>
                <p:cNvSpPr>
                  <a:spLocks noChangeShapeType="1"/>
                </p:cNvSpPr>
                <p:nvPr/>
              </p:nvSpPr>
              <p:spPr bwMode="auto">
                <a:xfrm rot="20700000" flipV="1">
                  <a:off x="4612" y="2448"/>
                  <a:ext cx="96" cy="9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/>
                  <a:tailEnd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77" name="Line 21"/>
                <p:cNvSpPr>
                  <a:spLocks noChangeShapeType="1"/>
                </p:cNvSpPr>
                <p:nvPr/>
              </p:nvSpPr>
              <p:spPr bwMode="auto">
                <a:xfrm rot="900000" flipH="1" flipV="1">
                  <a:off x="4545" y="2448"/>
                  <a:ext cx="96" cy="9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/>
                  <a:tailEnd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678" name="Group 22"/>
              <p:cNvGrpSpPr>
                <a:grpSpLocks/>
              </p:cNvGrpSpPr>
              <p:nvPr/>
            </p:nvGrpSpPr>
            <p:grpSpPr bwMode="auto">
              <a:xfrm flipV="1">
                <a:off x="8716963" y="6294438"/>
                <a:ext cx="595312" cy="277812"/>
                <a:chOff x="4545" y="2448"/>
                <a:chExt cx="163" cy="96"/>
              </a:xfrm>
            </p:grpSpPr>
            <p:sp>
              <p:nvSpPr>
                <p:cNvPr id="70679" name="Line 23"/>
                <p:cNvSpPr>
                  <a:spLocks noChangeShapeType="1"/>
                </p:cNvSpPr>
                <p:nvPr/>
              </p:nvSpPr>
              <p:spPr bwMode="auto">
                <a:xfrm rot="20700000" flipV="1">
                  <a:off x="4612" y="2448"/>
                  <a:ext cx="96" cy="9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/>
                  <a:tailEnd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80" name="Line 24"/>
                <p:cNvSpPr>
                  <a:spLocks noChangeShapeType="1"/>
                </p:cNvSpPr>
                <p:nvPr/>
              </p:nvSpPr>
              <p:spPr bwMode="auto">
                <a:xfrm rot="900000" flipH="1" flipV="1">
                  <a:off x="4545" y="2448"/>
                  <a:ext cx="96" cy="9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/>
                  <a:tailEnd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682" name="Oval 26"/>
              <p:cNvSpPr>
                <a:spLocks noChangeArrowheads="1"/>
              </p:cNvSpPr>
              <p:nvPr/>
            </p:nvSpPr>
            <p:spPr bwMode="auto">
              <a:xfrm>
                <a:off x="7119938" y="4983163"/>
                <a:ext cx="144462" cy="111125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684" name="Oval 28"/>
              <p:cNvSpPr>
                <a:spLocks noChangeArrowheads="1"/>
              </p:cNvSpPr>
              <p:nvPr/>
            </p:nvSpPr>
            <p:spPr bwMode="auto">
              <a:xfrm>
                <a:off x="10760075" y="4983163"/>
                <a:ext cx="144463" cy="111125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687" name="Line 31"/>
              <p:cNvSpPr>
                <a:spLocks noChangeShapeType="1"/>
              </p:cNvSpPr>
              <p:nvPr/>
            </p:nvSpPr>
            <p:spPr bwMode="auto">
              <a:xfrm>
                <a:off x="3165475" y="3597275"/>
                <a:ext cx="0" cy="289560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triangle" w="med" len="med"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70686" name="Line 30"/>
              <p:cNvSpPr>
                <a:spLocks noChangeShapeType="1"/>
              </p:cNvSpPr>
              <p:nvPr/>
            </p:nvSpPr>
            <p:spPr bwMode="auto">
              <a:xfrm>
                <a:off x="396875" y="5045075"/>
                <a:ext cx="4902200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0688" name="Rectangle 32"/>
              <p:cNvSpPr>
                <a:spLocks noChangeArrowheads="1"/>
              </p:cNvSpPr>
              <p:nvPr/>
            </p:nvSpPr>
            <p:spPr bwMode="auto">
              <a:xfrm>
                <a:off x="5119689" y="4502150"/>
                <a:ext cx="488371" cy="603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</a:rPr>
                  <a:t>’</a:t>
                </a:r>
              </a:p>
            </p:txBody>
          </p:sp>
          <p:sp>
            <p:nvSpPr>
              <p:cNvPr id="70689" name="Oval 33"/>
              <p:cNvSpPr>
                <a:spLocks noChangeArrowheads="1"/>
              </p:cNvSpPr>
              <p:nvPr/>
            </p:nvSpPr>
            <p:spPr bwMode="auto">
              <a:xfrm>
                <a:off x="4927600" y="4983163"/>
                <a:ext cx="144463" cy="111125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691" name="Oval 35"/>
              <p:cNvSpPr>
                <a:spLocks noChangeArrowheads="1"/>
              </p:cNvSpPr>
              <p:nvPr/>
            </p:nvSpPr>
            <p:spPr bwMode="auto">
              <a:xfrm>
                <a:off x="1287463" y="4983163"/>
                <a:ext cx="144462" cy="111125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693" name="Line 37"/>
              <p:cNvSpPr>
                <a:spLocks noChangeShapeType="1"/>
              </p:cNvSpPr>
              <p:nvPr/>
            </p:nvSpPr>
            <p:spPr bwMode="auto">
              <a:xfrm>
                <a:off x="5845175" y="3219450"/>
                <a:ext cx="0" cy="325755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32"/>
              <p:cNvSpPr>
                <a:spLocks noChangeArrowheads="1"/>
              </p:cNvSpPr>
              <p:nvPr/>
            </p:nvSpPr>
            <p:spPr bwMode="auto">
              <a:xfrm>
                <a:off x="7031804" y="4485989"/>
                <a:ext cx="488371" cy="603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</a:rPr>
                  <a:t>’</a:t>
                </a:r>
              </a:p>
            </p:txBody>
          </p:sp>
          <p:sp>
            <p:nvSpPr>
              <p:cNvPr id="41" name="Rectangle 32"/>
              <p:cNvSpPr>
                <a:spLocks noChangeArrowheads="1"/>
              </p:cNvSpPr>
              <p:nvPr/>
            </p:nvSpPr>
            <p:spPr bwMode="auto">
              <a:xfrm>
                <a:off x="1127098" y="4459943"/>
                <a:ext cx="404228" cy="603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en-US" sz="2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2" name="Rectangle 32"/>
              <p:cNvSpPr>
                <a:spLocks noChangeArrowheads="1"/>
              </p:cNvSpPr>
              <p:nvPr/>
            </p:nvSpPr>
            <p:spPr bwMode="auto">
              <a:xfrm>
                <a:off x="10639785" y="4337041"/>
                <a:ext cx="404228" cy="603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en-US" sz="2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" name="Rectangle 29"/>
              <p:cNvSpPr>
                <a:spLocks noChangeArrowheads="1"/>
              </p:cNvSpPr>
              <p:nvPr/>
            </p:nvSpPr>
            <p:spPr bwMode="auto">
              <a:xfrm>
                <a:off x="2694377" y="5090165"/>
                <a:ext cx="427788" cy="532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44" name="Rectangle 29"/>
              <p:cNvSpPr>
                <a:spLocks noChangeArrowheads="1"/>
              </p:cNvSpPr>
              <p:nvPr/>
            </p:nvSpPr>
            <p:spPr bwMode="auto">
              <a:xfrm>
                <a:off x="8571574" y="5094288"/>
                <a:ext cx="427788" cy="532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1431925" y="3913496"/>
                <a:ext cx="1737508" cy="0"/>
                <a:chOff x="1431925" y="3913496"/>
                <a:chExt cx="1737508" cy="0"/>
              </a:xfrm>
            </p:grpSpPr>
            <p:sp>
              <p:nvSpPr>
                <p:cNvPr id="45" name="Line 12"/>
                <p:cNvSpPr>
                  <a:spLocks noChangeShapeType="1"/>
                </p:cNvSpPr>
                <p:nvPr/>
              </p:nvSpPr>
              <p:spPr bwMode="auto">
                <a:xfrm>
                  <a:off x="1431925" y="3913496"/>
                  <a:ext cx="1737508" cy="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2209800" y="3913496"/>
                  <a:ext cx="228600" cy="0"/>
                </a:xfrm>
                <a:prstGeom prst="straightConnector1">
                  <a:avLst/>
                </a:prstGeom>
                <a:ln>
                  <a:solidFill>
                    <a:srgbClr val="0000CC"/>
                  </a:solidFill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3170186" y="3913496"/>
                <a:ext cx="2277982" cy="1411625"/>
                <a:chOff x="3170186" y="3913496"/>
                <a:chExt cx="2277982" cy="1411625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3170186" y="3913496"/>
                  <a:ext cx="2277982" cy="1411625"/>
                </a:xfrm>
                <a:prstGeom prst="line">
                  <a:avLst/>
                </a:prstGeom>
                <a:ln>
                  <a:solidFill>
                    <a:srgbClr val="0000CC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3989696" y="4410858"/>
                  <a:ext cx="351162" cy="197963"/>
                </a:xfrm>
                <a:prstGeom prst="straightConnector1">
                  <a:avLst/>
                </a:prstGeom>
                <a:ln>
                  <a:solidFill>
                    <a:srgbClr val="0000CC"/>
                  </a:solidFill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609600" y="4632956"/>
                <a:ext cx="2548808" cy="1324292"/>
                <a:chOff x="609600" y="4632956"/>
                <a:chExt cx="2548808" cy="1324292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609600" y="4632956"/>
                  <a:ext cx="2548808" cy="1324292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2010789" y="5355663"/>
                  <a:ext cx="398022" cy="200290"/>
                </a:xfrm>
                <a:prstGeom prst="straightConnector1">
                  <a:avLst/>
                </a:prstGeom>
                <a:ln w="38100">
                  <a:solidFill>
                    <a:srgbClr val="336699"/>
                  </a:solidFill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3165475" y="5957248"/>
                <a:ext cx="2679700" cy="0"/>
                <a:chOff x="3165475" y="5957248"/>
                <a:chExt cx="2679700" cy="0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165475" y="5957248"/>
                  <a:ext cx="2679700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3657600" y="5957248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/>
              <p:cNvGrpSpPr/>
              <p:nvPr/>
            </p:nvGrpSpPr>
            <p:grpSpPr>
              <a:xfrm>
                <a:off x="7279492" y="4024952"/>
                <a:ext cx="1737508" cy="0"/>
                <a:chOff x="1431925" y="3913496"/>
                <a:chExt cx="1737508" cy="0"/>
              </a:xfrm>
            </p:grpSpPr>
            <p:sp>
              <p:nvSpPr>
                <p:cNvPr id="78" name="Line 12"/>
                <p:cNvSpPr>
                  <a:spLocks noChangeShapeType="1"/>
                </p:cNvSpPr>
                <p:nvPr/>
              </p:nvSpPr>
              <p:spPr bwMode="auto">
                <a:xfrm>
                  <a:off x="1431925" y="3913496"/>
                  <a:ext cx="1737508" cy="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79" name="Straight Arrow Connector 78"/>
                <p:cNvCxnSpPr/>
                <p:nvPr/>
              </p:nvCxnSpPr>
              <p:spPr>
                <a:xfrm>
                  <a:off x="2209800" y="3913496"/>
                  <a:ext cx="228600" cy="0"/>
                </a:xfrm>
                <a:prstGeom prst="straightConnector1">
                  <a:avLst/>
                </a:prstGeom>
                <a:ln>
                  <a:solidFill>
                    <a:srgbClr val="0000CC"/>
                  </a:solidFill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>
              <a:xfrm flipV="1">
                <a:off x="6629400" y="4038604"/>
                <a:ext cx="2387600" cy="1322023"/>
              </a:xfrm>
              <a:prstGeom prst="line">
                <a:avLst/>
              </a:prstGeom>
              <a:ln>
                <a:solidFill>
                  <a:srgbClr val="0000CC"/>
                </a:solidFill>
                <a:prstDash val="lgDash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9017000" y="4763760"/>
                <a:ext cx="2641600" cy="924584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74" name="Group 73"/>
              <p:cNvGrpSpPr/>
              <p:nvPr/>
            </p:nvGrpSpPr>
            <p:grpSpPr>
              <a:xfrm>
                <a:off x="9017000" y="3048000"/>
                <a:ext cx="1815306" cy="976952"/>
                <a:chOff x="9017000" y="3048000"/>
                <a:chExt cx="1815306" cy="976952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9017000" y="3048000"/>
                  <a:ext cx="1815306" cy="976952"/>
                </a:xfrm>
                <a:prstGeom prst="line">
                  <a:avLst/>
                </a:prstGeom>
                <a:ln>
                  <a:solidFill>
                    <a:srgbClr val="0000CC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 flipV="1">
                  <a:off x="9511352" y="3536476"/>
                  <a:ext cx="438839" cy="220520"/>
                </a:xfrm>
                <a:prstGeom prst="straightConnector1">
                  <a:avLst/>
                </a:prstGeom>
                <a:ln>
                  <a:solidFill>
                    <a:srgbClr val="0000CC"/>
                  </a:solidFill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/>
              <p:cNvGrpSpPr/>
              <p:nvPr/>
            </p:nvGrpSpPr>
            <p:grpSpPr>
              <a:xfrm>
                <a:off x="6858000" y="5703211"/>
                <a:ext cx="2159000" cy="760141"/>
                <a:chOff x="6858000" y="5703211"/>
                <a:chExt cx="2159000" cy="760141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6858000" y="5703211"/>
                  <a:ext cx="2159000" cy="760141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 flipV="1">
                  <a:off x="7702519" y="5913344"/>
                  <a:ext cx="725964" cy="26547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>
                <a:off x="9042963" y="5701992"/>
                <a:ext cx="2484845" cy="78379"/>
                <a:chOff x="9042963" y="5701992"/>
                <a:chExt cx="2484845" cy="78379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9042963" y="5701992"/>
                  <a:ext cx="2484845" cy="78379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flipV="1">
                  <a:off x="10556168" y="5753075"/>
                  <a:ext cx="494506" cy="133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TextBox 79"/>
              <p:cNvSpPr txBox="1"/>
              <p:nvPr/>
            </p:nvSpPr>
            <p:spPr>
              <a:xfrm>
                <a:off x="1228043" y="3988715"/>
                <a:ext cx="655962" cy="53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(1)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951511" y="4084679"/>
                <a:ext cx="655962" cy="53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(1)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652993" y="3195440"/>
                <a:ext cx="655962" cy="53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(2)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7569485" y="3012263"/>
                <a:ext cx="655962" cy="53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(2)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96875" y="4125633"/>
                <a:ext cx="655962" cy="53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(3)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6965159" y="5824082"/>
                <a:ext cx="655962" cy="53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(3)</a:t>
                </a:r>
              </a:p>
            </p:txBody>
          </p:sp>
        </p:grpSp>
        <p:grpSp>
          <p:nvGrpSpPr>
            <p:cNvPr id="2" name="Group 2"/>
            <p:cNvGrpSpPr>
              <a:grpSpLocks/>
            </p:cNvGrpSpPr>
            <p:nvPr/>
          </p:nvGrpSpPr>
          <p:grpSpPr bwMode="auto">
            <a:xfrm rot="3445884">
              <a:off x="6918678" y="4496062"/>
              <a:ext cx="4317641" cy="2244725"/>
              <a:chOff x="3470" y="2376"/>
              <a:chExt cx="2092" cy="1414"/>
            </a:xfrm>
          </p:grpSpPr>
          <p:grpSp>
            <p:nvGrpSpPr>
              <p:cNvPr id="70659" name="Group 3"/>
              <p:cNvGrpSpPr>
                <a:grpSpLocks/>
              </p:cNvGrpSpPr>
              <p:nvPr/>
            </p:nvGrpSpPr>
            <p:grpSpPr bwMode="auto">
              <a:xfrm flipH="1">
                <a:off x="3470" y="3180"/>
                <a:ext cx="892" cy="610"/>
                <a:chOff x="1542" y="2448"/>
                <a:chExt cx="892" cy="610"/>
              </a:xfrm>
            </p:grpSpPr>
            <p:sp>
              <p:nvSpPr>
                <p:cNvPr id="70660" name="Line 4"/>
                <p:cNvSpPr>
                  <a:spLocks noChangeShapeType="1"/>
                </p:cNvSpPr>
                <p:nvPr/>
              </p:nvSpPr>
              <p:spPr bwMode="auto">
                <a:xfrm>
                  <a:off x="1542" y="2448"/>
                  <a:ext cx="892" cy="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61" name="Line 5"/>
                <p:cNvSpPr>
                  <a:spLocks noChangeShapeType="1"/>
                </p:cNvSpPr>
                <p:nvPr/>
              </p:nvSpPr>
              <p:spPr bwMode="auto">
                <a:xfrm>
                  <a:off x="2123" y="2838"/>
                  <a:ext cx="44" cy="3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triangle" w="lg" len="med"/>
                  <a:tailEnd type="none" w="lg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662" name="Group 6"/>
              <p:cNvGrpSpPr>
                <a:grpSpLocks/>
              </p:cNvGrpSpPr>
              <p:nvPr/>
            </p:nvGrpSpPr>
            <p:grpSpPr bwMode="auto">
              <a:xfrm flipH="1">
                <a:off x="4356" y="2376"/>
                <a:ext cx="1206" cy="810"/>
                <a:chOff x="1542" y="2448"/>
                <a:chExt cx="1206" cy="810"/>
              </a:xfrm>
            </p:grpSpPr>
            <p:sp>
              <p:nvSpPr>
                <p:cNvPr id="70663" name="Line 7"/>
                <p:cNvSpPr>
                  <a:spLocks noChangeShapeType="1"/>
                </p:cNvSpPr>
                <p:nvPr/>
              </p:nvSpPr>
              <p:spPr bwMode="auto">
                <a:xfrm>
                  <a:off x="1542" y="2448"/>
                  <a:ext cx="1206" cy="8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64" name="Line 8"/>
                <p:cNvSpPr>
                  <a:spLocks noChangeShapeType="1"/>
                </p:cNvSpPr>
                <p:nvPr/>
              </p:nvSpPr>
              <p:spPr bwMode="auto">
                <a:xfrm>
                  <a:off x="2123" y="2838"/>
                  <a:ext cx="44" cy="3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triangle" w="lg" len="med"/>
                  <a:tailEnd type="none" w="lg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730018" y="3886200"/>
              <a:ext cx="3059043" cy="3351332"/>
              <a:chOff x="1730018" y="3886200"/>
              <a:chExt cx="3059043" cy="3351332"/>
            </a:xfrm>
          </p:grpSpPr>
          <p:sp>
            <p:nvSpPr>
              <p:cNvPr id="70668" name="Line 12"/>
              <p:cNvSpPr>
                <a:spLocks noChangeShapeType="1"/>
              </p:cNvSpPr>
              <p:nvPr/>
            </p:nvSpPr>
            <p:spPr bwMode="auto">
              <a:xfrm rot="3559557" flipH="1">
                <a:off x="1953514" y="4617334"/>
                <a:ext cx="90811" cy="476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7" name="Line 11"/>
              <p:cNvSpPr>
                <a:spLocks noChangeShapeType="1"/>
              </p:cNvSpPr>
              <p:nvPr/>
            </p:nvSpPr>
            <p:spPr bwMode="auto">
              <a:xfrm rot="3559557" flipH="1">
                <a:off x="1299034" y="4317184"/>
                <a:ext cx="1801767" cy="9398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0" name="Line 14"/>
              <p:cNvSpPr>
                <a:spLocks noChangeShapeType="1"/>
              </p:cNvSpPr>
              <p:nvPr/>
            </p:nvSpPr>
            <p:spPr bwMode="auto">
              <a:xfrm rot="3559557" flipH="1">
                <a:off x="2901604" y="5350075"/>
                <a:ext cx="2489039" cy="128587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1" name="Line 15"/>
              <p:cNvSpPr>
                <a:spLocks noChangeShapeType="1"/>
              </p:cNvSpPr>
              <p:nvPr/>
            </p:nvSpPr>
            <p:spPr bwMode="auto">
              <a:xfrm rot="3559557" flipH="1">
                <a:off x="3883692" y="5823607"/>
                <a:ext cx="90811" cy="476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6212998" y="1320780"/>
            <a:ext cx="244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spcBef>
                <a:spcPct val="50000"/>
              </a:spcBef>
              <a:buSzPct val="80000"/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43086" y="1816675"/>
            <a:ext cx="4193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kéo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dài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) qua </a:t>
            </a:r>
          </a:p>
        </p:txBody>
      </p:sp>
      <p:sp>
        <p:nvSpPr>
          <p:cNvPr id="7" name="Rectangle 6"/>
          <p:cNvSpPr/>
          <p:nvPr/>
        </p:nvSpPr>
        <p:spPr>
          <a:xfrm>
            <a:off x="898091" y="2352693"/>
            <a:ext cx="3839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F’. 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0549" y="3236088"/>
            <a:ext cx="4006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song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song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trục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208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9207" y="2142952"/>
            <a:ext cx="6786122" cy="326971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 nhỏ, phẳng AB đặt vuông góc với trục chính.</a:t>
            </a:r>
          </a:p>
          <a:p>
            <a:pPr marL="0" indent="0" algn="just">
              <a:buNone/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 B vẽ đường đi của hai trong ba tia đặc biệt, ảnh B’ là giao điểm của các tia ló.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B’ hạ đường vuông góc cắt trục chính tại A’.Ta được ảnh A’B’.</a:t>
            </a: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7447924" y="1412543"/>
            <a:ext cx="16510" cy="533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V="1">
            <a:off x="11410324" y="1945943"/>
            <a:ext cx="0" cy="914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2" name="Text Box 30"/>
          <p:cNvSpPr txBox="1">
            <a:spLocks noChangeArrowheads="1"/>
          </p:cNvSpPr>
          <p:nvPr/>
        </p:nvSpPr>
        <p:spPr bwMode="auto">
          <a:xfrm>
            <a:off x="8862060" y="1918956"/>
            <a:ext cx="39624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O</a:t>
            </a:r>
          </a:p>
        </p:txBody>
      </p:sp>
      <p:sp>
        <p:nvSpPr>
          <p:cNvPr id="6183" name="Text Box 31"/>
          <p:cNvSpPr txBox="1">
            <a:spLocks noChangeArrowheads="1"/>
          </p:cNvSpPr>
          <p:nvPr/>
        </p:nvSpPr>
        <p:spPr bwMode="auto">
          <a:xfrm>
            <a:off x="9654540" y="2007856"/>
            <a:ext cx="59436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F’</a:t>
            </a:r>
          </a:p>
        </p:txBody>
      </p:sp>
      <p:sp>
        <p:nvSpPr>
          <p:cNvPr id="6184" name="Text Box 32"/>
          <p:cNvSpPr txBox="1">
            <a:spLocks noChangeArrowheads="1"/>
          </p:cNvSpPr>
          <p:nvPr/>
        </p:nvSpPr>
        <p:spPr bwMode="auto">
          <a:xfrm>
            <a:off x="7871460" y="2007856"/>
            <a:ext cx="59436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F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81800" y="1245856"/>
            <a:ext cx="4953000" cy="1447800"/>
            <a:chOff x="6961496" y="1738313"/>
            <a:chExt cx="4953000" cy="1447800"/>
          </a:xfrm>
        </p:grpSpPr>
        <p:sp>
          <p:nvSpPr>
            <p:cNvPr id="6179" name="Line 26"/>
            <p:cNvSpPr>
              <a:spLocks noChangeShapeType="1"/>
            </p:cNvSpPr>
            <p:nvPr/>
          </p:nvSpPr>
          <p:spPr bwMode="auto">
            <a:xfrm>
              <a:off x="10824836" y="2436813"/>
              <a:ext cx="10896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80" name="Line 28"/>
            <p:cNvSpPr>
              <a:spLocks noChangeShapeType="1"/>
            </p:cNvSpPr>
            <p:nvPr/>
          </p:nvSpPr>
          <p:spPr bwMode="auto">
            <a:xfrm flipH="1">
              <a:off x="6961496" y="2436813"/>
              <a:ext cx="3863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81" name="Line 29"/>
            <p:cNvSpPr>
              <a:spLocks noChangeShapeType="1"/>
            </p:cNvSpPr>
            <p:nvPr/>
          </p:nvSpPr>
          <p:spPr bwMode="auto">
            <a:xfrm>
              <a:off x="9140816" y="1738313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85" name="Text Box 33"/>
            <p:cNvSpPr txBox="1">
              <a:spLocks noChangeArrowheads="1"/>
            </p:cNvSpPr>
            <p:nvPr/>
          </p:nvSpPr>
          <p:spPr bwMode="auto">
            <a:xfrm>
              <a:off x="8088576" y="2169165"/>
              <a:ext cx="42719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n w="38100">
                    <a:solidFill>
                      <a:schemeClr val="tx1"/>
                    </a:solidFill>
                  </a:ln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47" name="Text Box 33"/>
            <p:cNvSpPr txBox="1">
              <a:spLocks noChangeArrowheads="1"/>
            </p:cNvSpPr>
            <p:nvPr/>
          </p:nvSpPr>
          <p:spPr bwMode="auto">
            <a:xfrm>
              <a:off x="9014102" y="2196910"/>
              <a:ext cx="427196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n w="38100">
                    <a:solidFill>
                      <a:schemeClr val="tx1"/>
                    </a:solidFill>
                  </a:ln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9888828" y="2188511"/>
              <a:ext cx="427196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n w="38100">
                    <a:solidFill>
                      <a:schemeClr val="tx1"/>
                    </a:solidFill>
                  </a:ln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</p:grpSp>
      <p:sp>
        <p:nvSpPr>
          <p:cNvPr id="6186" name="Text Box 34"/>
          <p:cNvSpPr txBox="1">
            <a:spLocks noChangeArrowheads="1"/>
          </p:cNvSpPr>
          <p:nvPr/>
        </p:nvSpPr>
        <p:spPr bwMode="auto">
          <a:xfrm>
            <a:off x="9687560" y="1690356"/>
            <a:ext cx="42719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6187" name="Text Box 35"/>
          <p:cNvSpPr txBox="1">
            <a:spLocks noChangeArrowheads="1"/>
          </p:cNvSpPr>
          <p:nvPr/>
        </p:nvSpPr>
        <p:spPr bwMode="auto">
          <a:xfrm>
            <a:off x="8787434" y="1690356"/>
            <a:ext cx="42719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6188" name="Text Box 36"/>
          <p:cNvSpPr txBox="1">
            <a:spLocks noChangeArrowheads="1"/>
          </p:cNvSpPr>
          <p:nvPr/>
        </p:nvSpPr>
        <p:spPr bwMode="auto">
          <a:xfrm>
            <a:off x="7696202" y="2628041"/>
            <a:ext cx="2498734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tụ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b="1" dirty="0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7208860" y="1959596"/>
            <a:ext cx="49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7164392" y="1066804"/>
            <a:ext cx="49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11014084" y="2860348"/>
            <a:ext cx="69342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B’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11096634" y="1564948"/>
            <a:ext cx="61087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6155" name="Line 44"/>
          <p:cNvSpPr>
            <a:spLocks noChangeShapeType="1"/>
          </p:cNvSpPr>
          <p:nvPr/>
        </p:nvSpPr>
        <p:spPr bwMode="auto">
          <a:xfrm>
            <a:off x="8141344" y="1641143"/>
            <a:ext cx="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17" name="Group 53"/>
          <p:cNvGrpSpPr>
            <a:grpSpLocks/>
          </p:cNvGrpSpPr>
          <p:nvPr/>
        </p:nvGrpSpPr>
        <p:grpSpPr bwMode="auto">
          <a:xfrm>
            <a:off x="7447924" y="1412543"/>
            <a:ext cx="4259580" cy="1600200"/>
            <a:chOff x="3696" y="1200"/>
            <a:chExt cx="2064" cy="1008"/>
          </a:xfrm>
        </p:grpSpPr>
        <p:sp>
          <p:nvSpPr>
            <p:cNvPr id="6175" name="Line 24"/>
            <p:cNvSpPr>
              <a:spLocks noChangeShapeType="1"/>
            </p:cNvSpPr>
            <p:nvPr/>
          </p:nvSpPr>
          <p:spPr bwMode="auto">
            <a:xfrm>
              <a:off x="3696" y="1200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25"/>
            <p:cNvSpPr>
              <a:spLocks noChangeShapeType="1"/>
            </p:cNvSpPr>
            <p:nvPr/>
          </p:nvSpPr>
          <p:spPr bwMode="auto">
            <a:xfrm>
              <a:off x="4416" y="1200"/>
              <a:ext cx="1344" cy="10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43"/>
            <p:cNvSpPr>
              <a:spLocks noChangeShapeType="1"/>
            </p:cNvSpPr>
            <p:nvPr/>
          </p:nvSpPr>
          <p:spPr bwMode="auto">
            <a:xfrm>
              <a:off x="3984" y="1200"/>
              <a:ext cx="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45"/>
            <p:cNvSpPr>
              <a:spLocks noChangeShapeType="1"/>
            </p:cNvSpPr>
            <p:nvPr/>
          </p:nvSpPr>
          <p:spPr bwMode="auto">
            <a:xfrm>
              <a:off x="4608" y="1344"/>
              <a:ext cx="4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18" name="Group 54"/>
          <p:cNvGrpSpPr>
            <a:grpSpLocks/>
          </p:cNvGrpSpPr>
          <p:nvPr/>
        </p:nvGrpSpPr>
        <p:grpSpPr bwMode="auto">
          <a:xfrm>
            <a:off x="7434276" y="1412543"/>
            <a:ext cx="4259580" cy="1524000"/>
            <a:chOff x="3696" y="1200"/>
            <a:chExt cx="2064" cy="960"/>
          </a:xfrm>
        </p:grpSpPr>
        <p:sp>
          <p:nvSpPr>
            <p:cNvPr id="6172" name="Line 23"/>
            <p:cNvSpPr>
              <a:spLocks noChangeShapeType="1"/>
            </p:cNvSpPr>
            <p:nvPr/>
          </p:nvSpPr>
          <p:spPr bwMode="auto">
            <a:xfrm>
              <a:off x="3696" y="1200"/>
              <a:ext cx="2064" cy="96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50"/>
            <p:cNvSpPr>
              <a:spLocks noChangeShapeType="1"/>
            </p:cNvSpPr>
            <p:nvPr/>
          </p:nvSpPr>
          <p:spPr bwMode="auto">
            <a:xfrm>
              <a:off x="4032" y="1360"/>
              <a:ext cx="96" cy="4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51"/>
            <p:cNvSpPr>
              <a:spLocks noChangeShapeType="1"/>
            </p:cNvSpPr>
            <p:nvPr/>
          </p:nvSpPr>
          <p:spPr bwMode="auto">
            <a:xfrm>
              <a:off x="4944" y="1784"/>
              <a:ext cx="96" cy="4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709133" y="3260564"/>
            <a:ext cx="1847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32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animBg="1"/>
      <p:bldP spid="11291" grpId="0" animBg="1"/>
      <p:bldP spid="11302" grpId="0"/>
      <p:bldP spid="11302" grpId="1"/>
      <p:bldP spid="11303" grpId="0"/>
      <p:bldP spid="11303" grpId="1"/>
      <p:bldP spid="11306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/>
          <p:cNvGrpSpPr/>
          <p:nvPr/>
        </p:nvGrpSpPr>
        <p:grpSpPr>
          <a:xfrm>
            <a:off x="3424985" y="1685952"/>
            <a:ext cx="4990886" cy="2379253"/>
            <a:chOff x="457200" y="2271093"/>
            <a:chExt cx="4990886" cy="2379253"/>
          </a:xfrm>
        </p:grpSpPr>
        <p:sp>
          <p:nvSpPr>
            <p:cNvPr id="157" name="Line 16"/>
            <p:cNvSpPr>
              <a:spLocks noChangeShapeType="1"/>
            </p:cNvSpPr>
            <p:nvPr/>
          </p:nvSpPr>
          <p:spPr bwMode="auto">
            <a:xfrm>
              <a:off x="1123324" y="2616834"/>
              <a:ext cx="16510" cy="5334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27"/>
            <p:cNvSpPr>
              <a:spLocks noChangeShapeType="1"/>
            </p:cNvSpPr>
            <p:nvPr/>
          </p:nvSpPr>
          <p:spPr bwMode="auto">
            <a:xfrm flipV="1">
              <a:off x="5085724" y="3150234"/>
              <a:ext cx="0" cy="9144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Text Box 30"/>
            <p:cNvSpPr txBox="1">
              <a:spLocks noChangeArrowheads="1"/>
            </p:cNvSpPr>
            <p:nvPr/>
          </p:nvSpPr>
          <p:spPr bwMode="auto">
            <a:xfrm>
              <a:off x="2537460" y="3123247"/>
              <a:ext cx="39624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O</a:t>
              </a:r>
            </a:p>
          </p:txBody>
        </p:sp>
        <p:sp>
          <p:nvSpPr>
            <p:cNvPr id="160" name="Text Box 31"/>
            <p:cNvSpPr txBox="1">
              <a:spLocks noChangeArrowheads="1"/>
            </p:cNvSpPr>
            <p:nvPr/>
          </p:nvSpPr>
          <p:spPr bwMode="auto">
            <a:xfrm>
              <a:off x="3329940" y="3212147"/>
              <a:ext cx="59436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F’</a:t>
              </a:r>
            </a:p>
          </p:txBody>
        </p:sp>
        <p:sp>
          <p:nvSpPr>
            <p:cNvPr id="161" name="Text Box 32"/>
            <p:cNvSpPr txBox="1">
              <a:spLocks noChangeArrowheads="1"/>
            </p:cNvSpPr>
            <p:nvPr/>
          </p:nvSpPr>
          <p:spPr bwMode="auto">
            <a:xfrm>
              <a:off x="1546860" y="3212147"/>
              <a:ext cx="59436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F</a:t>
              </a: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457200" y="2450147"/>
              <a:ext cx="4953000" cy="1447800"/>
              <a:chOff x="6961496" y="1738313"/>
              <a:chExt cx="4953000" cy="1447800"/>
            </a:xfrm>
          </p:grpSpPr>
          <p:sp>
            <p:nvSpPr>
              <p:cNvPr id="179" name="Line 26"/>
              <p:cNvSpPr>
                <a:spLocks noChangeShapeType="1"/>
              </p:cNvSpPr>
              <p:nvPr/>
            </p:nvSpPr>
            <p:spPr bwMode="auto">
              <a:xfrm>
                <a:off x="10824836" y="2436813"/>
                <a:ext cx="10896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0" name="Line 28"/>
              <p:cNvSpPr>
                <a:spLocks noChangeShapeType="1"/>
              </p:cNvSpPr>
              <p:nvPr/>
            </p:nvSpPr>
            <p:spPr bwMode="auto">
              <a:xfrm flipH="1">
                <a:off x="6961496" y="2436813"/>
                <a:ext cx="38633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Line 29"/>
              <p:cNvSpPr>
                <a:spLocks noChangeShapeType="1"/>
              </p:cNvSpPr>
              <p:nvPr/>
            </p:nvSpPr>
            <p:spPr bwMode="auto">
              <a:xfrm>
                <a:off x="9140816" y="1738313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2" name="Text Box 33"/>
              <p:cNvSpPr txBox="1">
                <a:spLocks noChangeArrowheads="1"/>
              </p:cNvSpPr>
              <p:nvPr/>
            </p:nvSpPr>
            <p:spPr bwMode="auto">
              <a:xfrm>
                <a:off x="8088576" y="2169165"/>
                <a:ext cx="42719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>
                    <a:ln w="38100">
                      <a:solidFill>
                        <a:schemeClr val="tx1"/>
                      </a:solidFill>
                    </a:ln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sp>
            <p:nvSpPr>
              <p:cNvPr id="183" name="Text Box 33"/>
              <p:cNvSpPr txBox="1">
                <a:spLocks noChangeArrowheads="1"/>
              </p:cNvSpPr>
              <p:nvPr/>
            </p:nvSpPr>
            <p:spPr bwMode="auto">
              <a:xfrm>
                <a:off x="9014102" y="2196910"/>
                <a:ext cx="427196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ln w="38100">
                      <a:solidFill>
                        <a:schemeClr val="tx1"/>
                      </a:solidFill>
                    </a:ln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84" name="Text Box 33"/>
              <p:cNvSpPr txBox="1">
                <a:spLocks noChangeArrowheads="1"/>
              </p:cNvSpPr>
              <p:nvPr/>
            </p:nvSpPr>
            <p:spPr bwMode="auto">
              <a:xfrm>
                <a:off x="9888828" y="2188511"/>
                <a:ext cx="427196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ln w="38100">
                      <a:solidFill>
                        <a:schemeClr val="tx1"/>
                      </a:solidFill>
                    </a:ln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</p:grpSp>
        <p:sp>
          <p:nvSpPr>
            <p:cNvPr id="163" name="Text Box 34"/>
            <p:cNvSpPr txBox="1">
              <a:spLocks noChangeArrowheads="1"/>
            </p:cNvSpPr>
            <p:nvPr/>
          </p:nvSpPr>
          <p:spPr bwMode="auto">
            <a:xfrm>
              <a:off x="3362959" y="2894647"/>
              <a:ext cx="427196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64" name="Text Box 35"/>
            <p:cNvSpPr txBox="1">
              <a:spLocks noChangeArrowheads="1"/>
            </p:cNvSpPr>
            <p:nvPr/>
          </p:nvSpPr>
          <p:spPr bwMode="auto">
            <a:xfrm>
              <a:off x="2462834" y="2894647"/>
              <a:ext cx="427196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65" name="Text Box 38"/>
            <p:cNvSpPr txBox="1">
              <a:spLocks noChangeArrowheads="1"/>
            </p:cNvSpPr>
            <p:nvPr/>
          </p:nvSpPr>
          <p:spPr bwMode="auto">
            <a:xfrm>
              <a:off x="884260" y="3163885"/>
              <a:ext cx="4953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66" name="Text Box 39"/>
            <p:cNvSpPr txBox="1">
              <a:spLocks noChangeArrowheads="1"/>
            </p:cNvSpPr>
            <p:nvPr/>
          </p:nvSpPr>
          <p:spPr bwMode="auto">
            <a:xfrm>
              <a:off x="839792" y="2271093"/>
              <a:ext cx="4953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67" name="Text Box 40"/>
            <p:cNvSpPr txBox="1">
              <a:spLocks noChangeArrowheads="1"/>
            </p:cNvSpPr>
            <p:nvPr/>
          </p:nvSpPr>
          <p:spPr bwMode="auto">
            <a:xfrm>
              <a:off x="4754666" y="4283633"/>
              <a:ext cx="69342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Arial" charset="0"/>
                </a:rPr>
                <a:t>B’</a:t>
              </a:r>
            </a:p>
          </p:txBody>
        </p:sp>
        <p:sp>
          <p:nvSpPr>
            <p:cNvPr id="168" name="Text Box 42"/>
            <p:cNvSpPr txBox="1">
              <a:spLocks noChangeArrowheads="1"/>
            </p:cNvSpPr>
            <p:nvPr/>
          </p:nvSpPr>
          <p:spPr bwMode="auto">
            <a:xfrm>
              <a:off x="4772034" y="2769237"/>
              <a:ext cx="61087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A’</a:t>
              </a:r>
            </a:p>
          </p:txBody>
        </p:sp>
        <p:sp>
          <p:nvSpPr>
            <p:cNvPr id="169" name="Line 44"/>
            <p:cNvSpPr>
              <a:spLocks noChangeShapeType="1"/>
            </p:cNvSpPr>
            <p:nvPr/>
          </p:nvSpPr>
          <p:spPr bwMode="auto">
            <a:xfrm>
              <a:off x="1816743" y="2845434"/>
              <a:ext cx="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0" name="Group 53"/>
            <p:cNvGrpSpPr>
              <a:grpSpLocks/>
            </p:cNvGrpSpPr>
            <p:nvPr/>
          </p:nvGrpSpPr>
          <p:grpSpPr bwMode="auto">
            <a:xfrm>
              <a:off x="1123324" y="2616834"/>
              <a:ext cx="4259580" cy="1600200"/>
              <a:chOff x="3696" y="1200"/>
              <a:chExt cx="2064" cy="1008"/>
            </a:xfrm>
          </p:grpSpPr>
          <p:sp>
            <p:nvSpPr>
              <p:cNvPr id="175" name="Line 24"/>
              <p:cNvSpPr>
                <a:spLocks noChangeShapeType="1"/>
              </p:cNvSpPr>
              <p:nvPr/>
            </p:nvSpPr>
            <p:spPr bwMode="auto">
              <a:xfrm>
                <a:off x="3696" y="120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25"/>
              <p:cNvSpPr>
                <a:spLocks noChangeShapeType="1"/>
              </p:cNvSpPr>
              <p:nvPr/>
            </p:nvSpPr>
            <p:spPr bwMode="auto">
              <a:xfrm>
                <a:off x="4416" y="1200"/>
                <a:ext cx="1344" cy="100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43"/>
              <p:cNvSpPr>
                <a:spLocks noChangeShapeType="1"/>
              </p:cNvSpPr>
              <p:nvPr/>
            </p:nvSpPr>
            <p:spPr bwMode="auto">
              <a:xfrm>
                <a:off x="3984" y="1200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45"/>
              <p:cNvSpPr>
                <a:spLocks noChangeShapeType="1"/>
              </p:cNvSpPr>
              <p:nvPr/>
            </p:nvSpPr>
            <p:spPr bwMode="auto">
              <a:xfrm>
                <a:off x="4608" y="1344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" name="Group 54"/>
            <p:cNvGrpSpPr>
              <a:grpSpLocks/>
            </p:cNvGrpSpPr>
            <p:nvPr/>
          </p:nvGrpSpPr>
          <p:grpSpPr bwMode="auto">
            <a:xfrm>
              <a:off x="1109676" y="2616834"/>
              <a:ext cx="4259580" cy="1524000"/>
              <a:chOff x="3696" y="1200"/>
              <a:chExt cx="2064" cy="960"/>
            </a:xfrm>
          </p:grpSpPr>
          <p:sp>
            <p:nvSpPr>
              <p:cNvPr id="172" name="Line 23"/>
              <p:cNvSpPr>
                <a:spLocks noChangeShapeType="1"/>
              </p:cNvSpPr>
              <p:nvPr/>
            </p:nvSpPr>
            <p:spPr bwMode="auto">
              <a:xfrm>
                <a:off x="3696" y="1200"/>
                <a:ext cx="2064" cy="96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50"/>
              <p:cNvSpPr>
                <a:spLocks noChangeShapeType="1"/>
              </p:cNvSpPr>
              <p:nvPr/>
            </p:nvSpPr>
            <p:spPr bwMode="auto">
              <a:xfrm>
                <a:off x="4032" y="1360"/>
                <a:ext cx="96" cy="4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51"/>
              <p:cNvSpPr>
                <a:spLocks noChangeShapeType="1"/>
              </p:cNvSpPr>
              <p:nvPr/>
            </p:nvSpPr>
            <p:spPr bwMode="auto">
              <a:xfrm>
                <a:off x="4944" y="1784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9" name="Rectangle 2"/>
          <p:cNvSpPr txBox="1">
            <a:spLocks noRot="1" noChangeArrowheads="1"/>
          </p:cNvSpPr>
          <p:nvPr/>
        </p:nvSpPr>
        <p:spPr>
          <a:xfrm>
            <a:off x="1775907" y="452131"/>
            <a:ext cx="8251155" cy="533400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800" b="1" u="sng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pt-BR" sz="2800" b="1" u="sng" dirty="0">
                <a:solidFill>
                  <a:srgbClr val="C00000"/>
                </a:solidFill>
                <a:effectLst/>
              </a:rPr>
              <a:t>Các trường hợp ảnh tạo bởi thấu kính: </a:t>
            </a:r>
            <a:endParaRPr lang="en-US" sz="2800" b="1" u="sng" dirty="0">
              <a:solidFill>
                <a:srgbClr val="C00000"/>
              </a:solidFill>
              <a:effectLst/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7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Line 2"/>
          <p:cNvSpPr>
            <a:spLocks noChangeShapeType="1"/>
          </p:cNvSpPr>
          <p:nvPr/>
        </p:nvSpPr>
        <p:spPr bwMode="auto">
          <a:xfrm>
            <a:off x="892174" y="3632200"/>
            <a:ext cx="10623551" cy="0"/>
          </a:xfrm>
          <a:prstGeom prst="line">
            <a:avLst/>
          </a:prstGeom>
          <a:noFill/>
          <a:ln w="38100">
            <a:solidFill>
              <a:srgbClr val="777777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8289926" y="3089277"/>
            <a:ext cx="484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33CC"/>
                </a:solidFill>
                <a:latin typeface="Arial" charset="0"/>
              </a:rPr>
              <a:t>F’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327795" y="3753178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4457703" y="3570288"/>
            <a:ext cx="144463" cy="11112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5757863" y="3759202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V="1">
            <a:off x="1481138" y="2260600"/>
            <a:ext cx="0" cy="1371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1481138" y="2260603"/>
            <a:ext cx="8123237" cy="2462213"/>
            <a:chOff x="576" y="2376"/>
            <a:chExt cx="3936" cy="1551"/>
          </a:xfrm>
        </p:grpSpPr>
        <p:grpSp>
          <p:nvGrpSpPr>
            <p:cNvPr id="88073" name="Group 9"/>
            <p:cNvGrpSpPr>
              <a:grpSpLocks/>
            </p:cNvGrpSpPr>
            <p:nvPr/>
          </p:nvGrpSpPr>
          <p:grpSpPr bwMode="auto">
            <a:xfrm>
              <a:off x="576" y="2376"/>
              <a:ext cx="2352" cy="0"/>
              <a:chOff x="576" y="2304"/>
              <a:chExt cx="2352" cy="0"/>
            </a:xfrm>
          </p:grpSpPr>
          <p:sp>
            <p:nvSpPr>
              <p:cNvPr id="88074" name="Line 1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2352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5" name="Line 11"/>
              <p:cNvSpPr>
                <a:spLocks noChangeShapeType="1"/>
              </p:cNvSpPr>
              <p:nvPr/>
            </p:nvSpPr>
            <p:spPr bwMode="auto">
              <a:xfrm>
                <a:off x="1608" y="2304"/>
                <a:ext cx="168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6" name="Group 12"/>
            <p:cNvGrpSpPr>
              <a:grpSpLocks/>
            </p:cNvGrpSpPr>
            <p:nvPr/>
          </p:nvGrpSpPr>
          <p:grpSpPr bwMode="auto">
            <a:xfrm>
              <a:off x="2940" y="2376"/>
              <a:ext cx="1572" cy="1551"/>
              <a:chOff x="2940" y="2304"/>
              <a:chExt cx="1572" cy="1551"/>
            </a:xfrm>
          </p:grpSpPr>
          <p:sp>
            <p:nvSpPr>
              <p:cNvPr id="88077" name="Line 13"/>
              <p:cNvSpPr>
                <a:spLocks noChangeShapeType="1"/>
              </p:cNvSpPr>
              <p:nvPr/>
            </p:nvSpPr>
            <p:spPr bwMode="auto">
              <a:xfrm>
                <a:off x="2940" y="2304"/>
                <a:ext cx="1572" cy="1551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8" name="Line 14"/>
              <p:cNvSpPr>
                <a:spLocks noChangeShapeType="1"/>
              </p:cNvSpPr>
              <p:nvPr/>
            </p:nvSpPr>
            <p:spPr bwMode="auto">
              <a:xfrm>
                <a:off x="3552" y="2906"/>
                <a:ext cx="96" cy="94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8097840" y="3570288"/>
            <a:ext cx="144463" cy="11112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1171576" y="3617913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936627" y="1874838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8713788" y="4546602"/>
            <a:ext cx="503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8000"/>
                </a:solidFill>
                <a:latin typeface="Arial" charset="0"/>
              </a:rPr>
              <a:t>B’</a:t>
            </a:r>
          </a:p>
        </p:txBody>
      </p:sp>
      <p:grpSp>
        <p:nvGrpSpPr>
          <p:cNvPr id="88083" name="Group 19"/>
          <p:cNvGrpSpPr>
            <a:grpSpLocks/>
          </p:cNvGrpSpPr>
          <p:nvPr/>
        </p:nvGrpSpPr>
        <p:grpSpPr bwMode="auto">
          <a:xfrm>
            <a:off x="1481138" y="2260600"/>
            <a:ext cx="8247062" cy="2325688"/>
            <a:chOff x="564" y="2376"/>
            <a:chExt cx="3996" cy="1465"/>
          </a:xfrm>
        </p:grpSpPr>
        <p:sp>
          <p:nvSpPr>
            <p:cNvPr id="88084" name="Line 20"/>
            <p:cNvSpPr>
              <a:spLocks noChangeShapeType="1"/>
            </p:cNvSpPr>
            <p:nvPr/>
          </p:nvSpPr>
          <p:spPr bwMode="auto">
            <a:xfrm>
              <a:off x="564" y="2376"/>
              <a:ext cx="3996" cy="14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5" name="Line 21"/>
            <p:cNvSpPr>
              <a:spLocks noChangeShapeType="1"/>
            </p:cNvSpPr>
            <p:nvPr/>
          </p:nvSpPr>
          <p:spPr bwMode="auto">
            <a:xfrm>
              <a:off x="1780" y="2820"/>
              <a:ext cx="100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6" name="Line 22"/>
            <p:cNvSpPr>
              <a:spLocks noChangeShapeType="1"/>
            </p:cNvSpPr>
            <p:nvPr/>
          </p:nvSpPr>
          <p:spPr bwMode="auto">
            <a:xfrm>
              <a:off x="3606" y="3493"/>
              <a:ext cx="100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7" name="Line 23"/>
            <p:cNvSpPr>
              <a:spLocks noChangeShapeType="1"/>
            </p:cNvSpPr>
            <p:nvPr/>
          </p:nvSpPr>
          <p:spPr bwMode="auto">
            <a:xfrm>
              <a:off x="1702" y="2790"/>
              <a:ext cx="100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8" name="Line 24"/>
            <p:cNvSpPr>
              <a:spLocks noChangeShapeType="1"/>
            </p:cNvSpPr>
            <p:nvPr/>
          </p:nvSpPr>
          <p:spPr bwMode="auto">
            <a:xfrm>
              <a:off x="3534" y="3463"/>
              <a:ext cx="100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89" name="Line 25"/>
          <p:cNvSpPr>
            <a:spLocks noChangeShapeType="1"/>
          </p:cNvSpPr>
          <p:nvPr/>
        </p:nvSpPr>
        <p:spPr bwMode="auto">
          <a:xfrm>
            <a:off x="6335713" y="1917700"/>
            <a:ext cx="0" cy="35052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090" name="Group 26"/>
          <p:cNvGrpSpPr>
            <a:grpSpLocks/>
          </p:cNvGrpSpPr>
          <p:nvPr/>
        </p:nvGrpSpPr>
        <p:grpSpPr bwMode="auto">
          <a:xfrm>
            <a:off x="8923344" y="3094038"/>
            <a:ext cx="477308" cy="1376362"/>
            <a:chOff x="4182" y="2901"/>
            <a:chExt cx="231" cy="867"/>
          </a:xfrm>
        </p:grpSpPr>
        <p:sp>
          <p:nvSpPr>
            <p:cNvPr id="88091" name="Line 27"/>
            <p:cNvSpPr>
              <a:spLocks noChangeShapeType="1"/>
            </p:cNvSpPr>
            <p:nvPr/>
          </p:nvSpPr>
          <p:spPr bwMode="auto">
            <a:xfrm>
              <a:off x="4338" y="3240"/>
              <a:ext cx="0" cy="52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2" name="Rectangle 28"/>
            <p:cNvSpPr>
              <a:spLocks noChangeArrowheads="1"/>
            </p:cNvSpPr>
            <p:nvPr/>
          </p:nvSpPr>
          <p:spPr bwMode="auto">
            <a:xfrm>
              <a:off x="4182" y="2901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solidFill>
                    <a:srgbClr val="008000"/>
                  </a:solidFill>
                  <a:latin typeface="Arial" charset="0"/>
                </a:rPr>
                <a:t>A’</a:t>
              </a:r>
            </a:p>
          </p:txBody>
        </p:sp>
      </p:grp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2211824" y="3759640"/>
            <a:ext cx="544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88094" name="Oval 30"/>
          <p:cNvSpPr>
            <a:spLocks noChangeArrowheads="1"/>
          </p:cNvSpPr>
          <p:nvPr/>
        </p:nvSpPr>
        <p:spPr bwMode="auto">
          <a:xfrm>
            <a:off x="2406653" y="3568704"/>
            <a:ext cx="144463" cy="11112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5" name="Text Box 31"/>
          <p:cNvSpPr txBox="1">
            <a:spLocks noGrp="1" noChangeArrowheads="1"/>
          </p:cNvSpPr>
          <p:nvPr>
            <p:ph type="title"/>
          </p:nvPr>
        </p:nvSpPr>
        <p:spPr>
          <a:xfrm>
            <a:off x="576263" y="103188"/>
            <a:ext cx="3881440" cy="1314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TH1: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23339" y="609601"/>
            <a:ext cx="182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78670" y="1223125"/>
            <a:ext cx="209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899692" y="1998991"/>
            <a:ext cx="222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2" grpId="0"/>
      <p:bldP spid="2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8047038" y="3546477"/>
            <a:ext cx="484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33CC"/>
                </a:solidFill>
                <a:latin typeface="Arial" charset="0"/>
              </a:rPr>
              <a:t>F’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619501" y="3546477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33CC"/>
                </a:solidFill>
                <a:latin typeface="Arial" charset="0"/>
              </a:rPr>
              <a:t>F</a:t>
            </a:r>
          </a:p>
        </p:txBody>
      </p:sp>
      <p:sp>
        <p:nvSpPr>
          <p:cNvPr id="89093" name="Oval 5"/>
          <p:cNvSpPr>
            <a:spLocks noChangeArrowheads="1"/>
          </p:cNvSpPr>
          <p:nvPr/>
        </p:nvSpPr>
        <p:spPr bwMode="auto">
          <a:xfrm>
            <a:off x="4214815" y="4027488"/>
            <a:ext cx="144463" cy="11112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5514975" y="4216402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33CC"/>
                </a:solidFill>
                <a:latin typeface="Arial" charset="0"/>
              </a:rPr>
              <a:t>O</a:t>
            </a: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V="1">
            <a:off x="2427289" y="3022600"/>
            <a:ext cx="0" cy="1066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7854953" y="4027488"/>
            <a:ext cx="144463" cy="11112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931990" y="4089402"/>
            <a:ext cx="8012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8000"/>
                </a:solidFill>
                <a:latin typeface="Arial" charset="0"/>
              </a:rPr>
              <a:t>A ,I 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2427289" y="2565402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8000"/>
                </a:solidFill>
                <a:latin typeface="Arial" charset="0"/>
              </a:rPr>
              <a:t>B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9368119" y="5043489"/>
            <a:ext cx="503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8000"/>
                </a:solidFill>
                <a:latin typeface="Arial" charset="0"/>
              </a:rPr>
              <a:t>B’</a:t>
            </a:r>
          </a:p>
        </p:txBody>
      </p:sp>
      <p:grpSp>
        <p:nvGrpSpPr>
          <p:cNvPr id="89100" name="Group 12"/>
          <p:cNvGrpSpPr>
            <a:grpSpLocks/>
          </p:cNvGrpSpPr>
          <p:nvPr/>
        </p:nvGrpSpPr>
        <p:grpSpPr bwMode="auto">
          <a:xfrm>
            <a:off x="2427290" y="3022600"/>
            <a:ext cx="7231062" cy="2057400"/>
            <a:chOff x="564" y="2376"/>
            <a:chExt cx="3996" cy="1465"/>
          </a:xfrm>
        </p:grpSpPr>
        <p:sp>
          <p:nvSpPr>
            <p:cNvPr id="89101" name="Line 13"/>
            <p:cNvSpPr>
              <a:spLocks noChangeShapeType="1"/>
            </p:cNvSpPr>
            <p:nvPr/>
          </p:nvSpPr>
          <p:spPr bwMode="auto">
            <a:xfrm>
              <a:off x="564" y="2376"/>
              <a:ext cx="3996" cy="14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2" name="Line 14"/>
            <p:cNvSpPr>
              <a:spLocks noChangeShapeType="1"/>
            </p:cNvSpPr>
            <p:nvPr/>
          </p:nvSpPr>
          <p:spPr bwMode="auto">
            <a:xfrm>
              <a:off x="1780" y="2820"/>
              <a:ext cx="100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3" name="Line 15"/>
            <p:cNvSpPr>
              <a:spLocks noChangeShapeType="1"/>
            </p:cNvSpPr>
            <p:nvPr/>
          </p:nvSpPr>
          <p:spPr bwMode="auto">
            <a:xfrm>
              <a:off x="3606" y="3493"/>
              <a:ext cx="100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4" name="Line 16"/>
            <p:cNvSpPr>
              <a:spLocks noChangeShapeType="1"/>
            </p:cNvSpPr>
            <p:nvPr/>
          </p:nvSpPr>
          <p:spPr bwMode="auto">
            <a:xfrm>
              <a:off x="1702" y="2790"/>
              <a:ext cx="100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5" name="Line 17"/>
            <p:cNvSpPr>
              <a:spLocks noChangeShapeType="1"/>
            </p:cNvSpPr>
            <p:nvPr/>
          </p:nvSpPr>
          <p:spPr bwMode="auto">
            <a:xfrm>
              <a:off x="3534" y="3463"/>
              <a:ext cx="100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6" name="Group 18"/>
          <p:cNvGrpSpPr>
            <a:grpSpLocks/>
          </p:cNvGrpSpPr>
          <p:nvPr/>
        </p:nvGrpSpPr>
        <p:grpSpPr bwMode="auto">
          <a:xfrm>
            <a:off x="9262159" y="3495566"/>
            <a:ext cx="477308" cy="1539820"/>
            <a:chOff x="4326" y="2901"/>
            <a:chExt cx="231" cy="876"/>
          </a:xfrm>
        </p:grpSpPr>
        <p:sp>
          <p:nvSpPr>
            <p:cNvPr id="89107" name="Line 19"/>
            <p:cNvSpPr>
              <a:spLocks noChangeShapeType="1"/>
            </p:cNvSpPr>
            <p:nvPr/>
          </p:nvSpPr>
          <p:spPr bwMode="auto">
            <a:xfrm>
              <a:off x="4506" y="3249"/>
              <a:ext cx="0" cy="52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8" name="Rectangle 20"/>
            <p:cNvSpPr>
              <a:spLocks noChangeArrowheads="1"/>
            </p:cNvSpPr>
            <p:nvPr/>
          </p:nvSpPr>
          <p:spPr bwMode="auto">
            <a:xfrm>
              <a:off x="4326" y="2901"/>
              <a:ext cx="23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008000"/>
                  </a:solidFill>
                  <a:latin typeface="Arial" charset="0"/>
                </a:rPr>
                <a:t>A’</a:t>
              </a:r>
            </a:p>
          </p:txBody>
        </p:sp>
      </p:grpSp>
      <p:grpSp>
        <p:nvGrpSpPr>
          <p:cNvPr id="89109" name="Group 12"/>
          <p:cNvGrpSpPr>
            <a:grpSpLocks/>
          </p:cNvGrpSpPr>
          <p:nvPr/>
        </p:nvGrpSpPr>
        <p:grpSpPr bwMode="auto">
          <a:xfrm>
            <a:off x="2427290" y="3022600"/>
            <a:ext cx="3665537" cy="76200"/>
            <a:chOff x="144" y="2448"/>
            <a:chExt cx="1392" cy="0"/>
          </a:xfrm>
        </p:grpSpPr>
        <p:sp>
          <p:nvSpPr>
            <p:cNvPr id="89110" name="Line 13"/>
            <p:cNvSpPr>
              <a:spLocks noChangeShapeType="1"/>
            </p:cNvSpPr>
            <p:nvPr/>
          </p:nvSpPr>
          <p:spPr bwMode="auto">
            <a:xfrm>
              <a:off x="144" y="2448"/>
              <a:ext cx="13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1" name="Line 14"/>
            <p:cNvSpPr>
              <a:spLocks noChangeShapeType="1"/>
            </p:cNvSpPr>
            <p:nvPr/>
          </p:nvSpPr>
          <p:spPr bwMode="auto">
            <a:xfrm>
              <a:off x="786" y="2448"/>
              <a:ext cx="10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53805" y="3035052"/>
            <a:ext cx="3521723" cy="2057212"/>
            <a:chOff x="6708451" y="2362388"/>
            <a:chExt cx="3521723" cy="2057212"/>
          </a:xfrm>
        </p:grpSpPr>
        <p:sp>
          <p:nvSpPr>
            <p:cNvPr id="89113" name="Line 16"/>
            <p:cNvSpPr>
              <a:spLocks noChangeShapeType="1"/>
            </p:cNvSpPr>
            <p:nvPr/>
          </p:nvSpPr>
          <p:spPr bwMode="auto">
            <a:xfrm>
              <a:off x="6708451" y="2362388"/>
              <a:ext cx="3521723" cy="20572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4" name="Line 17"/>
            <p:cNvSpPr>
              <a:spLocks noChangeShapeType="1"/>
            </p:cNvSpPr>
            <p:nvPr/>
          </p:nvSpPr>
          <p:spPr bwMode="auto">
            <a:xfrm>
              <a:off x="8001000" y="3121378"/>
              <a:ext cx="126495" cy="7902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15" name="Oval 27"/>
          <p:cNvSpPr>
            <a:spLocks noChangeArrowheads="1"/>
          </p:cNvSpPr>
          <p:nvPr/>
        </p:nvSpPr>
        <p:spPr bwMode="auto">
          <a:xfrm>
            <a:off x="2360615" y="4013200"/>
            <a:ext cx="144463" cy="11112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6" name="Line 28"/>
          <p:cNvSpPr>
            <a:spLocks noChangeShapeType="1"/>
          </p:cNvSpPr>
          <p:nvPr/>
        </p:nvSpPr>
        <p:spPr bwMode="auto">
          <a:xfrm>
            <a:off x="495301" y="4102100"/>
            <a:ext cx="10623551" cy="0"/>
          </a:xfrm>
          <a:prstGeom prst="line">
            <a:avLst/>
          </a:prstGeom>
          <a:noFill/>
          <a:ln w="38100">
            <a:solidFill>
              <a:srgbClr val="777777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7" name="Line 29"/>
          <p:cNvSpPr>
            <a:spLocks noChangeShapeType="1"/>
          </p:cNvSpPr>
          <p:nvPr/>
        </p:nvSpPr>
        <p:spPr bwMode="auto">
          <a:xfrm>
            <a:off x="6124576" y="2133600"/>
            <a:ext cx="0" cy="35052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8" name="Text Box 30"/>
          <p:cNvSpPr txBox="1">
            <a:spLocks noGrp="1" noChangeArrowheads="1"/>
          </p:cNvSpPr>
          <p:nvPr>
            <p:ph type="title"/>
          </p:nvPr>
        </p:nvSpPr>
        <p:spPr>
          <a:xfrm>
            <a:off x="576263" y="103188"/>
            <a:ext cx="3447516" cy="1314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TH2: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23339" y="609601"/>
            <a:ext cx="182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78670" y="1223125"/>
            <a:ext cx="209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99692" y="1998990"/>
            <a:ext cx="222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9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593726" y="3276600"/>
            <a:ext cx="10625138" cy="0"/>
          </a:xfrm>
          <a:prstGeom prst="line">
            <a:avLst/>
          </a:prstGeom>
          <a:noFill/>
          <a:ln w="38100">
            <a:solidFill>
              <a:srgbClr val="777777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7997825" y="2733677"/>
            <a:ext cx="484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33CC"/>
                </a:solidFill>
                <a:latin typeface="Arial" charset="0"/>
              </a:rPr>
              <a:t>F’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570289" y="2733677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33CC"/>
                </a:solidFill>
                <a:latin typeface="Arial" charset="0"/>
              </a:rPr>
              <a:t>F</a:t>
            </a:r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4164015" y="3214692"/>
            <a:ext cx="144463" cy="11112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5464176" y="3403602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33CC"/>
                </a:solidFill>
                <a:latin typeface="Arial" charset="0"/>
              </a:rPr>
              <a:t>O</a:t>
            </a: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 flipV="1">
            <a:off x="3070226" y="2209800"/>
            <a:ext cx="0" cy="1066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auto">
          <a:xfrm>
            <a:off x="7805740" y="3214692"/>
            <a:ext cx="144463" cy="11112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2773363" y="3276602"/>
            <a:ext cx="6024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8000"/>
                </a:solidFill>
                <a:latin typeface="Arial" charset="0"/>
              </a:rPr>
              <a:t>A  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2378075" y="1752602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8000"/>
                </a:solidFill>
                <a:latin typeface="Arial" charset="0"/>
              </a:rPr>
              <a:t>B</a:t>
            </a: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10165339" y="495335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</a:p>
        </p:txBody>
      </p:sp>
      <p:grpSp>
        <p:nvGrpSpPr>
          <p:cNvPr id="90125" name="Group 13"/>
          <p:cNvGrpSpPr>
            <a:grpSpLocks/>
          </p:cNvGrpSpPr>
          <p:nvPr/>
        </p:nvGrpSpPr>
        <p:grpSpPr bwMode="auto">
          <a:xfrm>
            <a:off x="3070227" y="2209800"/>
            <a:ext cx="8015381" cy="2818932"/>
            <a:chOff x="564" y="2376"/>
            <a:chExt cx="4369" cy="1594"/>
          </a:xfrm>
        </p:grpSpPr>
        <p:sp>
          <p:nvSpPr>
            <p:cNvPr id="90126" name="Line 14"/>
            <p:cNvSpPr>
              <a:spLocks noChangeShapeType="1"/>
            </p:cNvSpPr>
            <p:nvPr/>
          </p:nvSpPr>
          <p:spPr bwMode="auto">
            <a:xfrm>
              <a:off x="564" y="2376"/>
              <a:ext cx="4369" cy="15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7" name="Line 15"/>
            <p:cNvSpPr>
              <a:spLocks noChangeShapeType="1"/>
            </p:cNvSpPr>
            <p:nvPr/>
          </p:nvSpPr>
          <p:spPr bwMode="auto">
            <a:xfrm>
              <a:off x="1780" y="2820"/>
              <a:ext cx="100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Line 16"/>
            <p:cNvSpPr>
              <a:spLocks noChangeShapeType="1"/>
            </p:cNvSpPr>
            <p:nvPr/>
          </p:nvSpPr>
          <p:spPr bwMode="auto">
            <a:xfrm>
              <a:off x="3606" y="3493"/>
              <a:ext cx="100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1702" y="2790"/>
              <a:ext cx="100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0" name="Line 18"/>
            <p:cNvSpPr>
              <a:spLocks noChangeShapeType="1"/>
            </p:cNvSpPr>
            <p:nvPr/>
          </p:nvSpPr>
          <p:spPr bwMode="auto">
            <a:xfrm>
              <a:off x="3534" y="3463"/>
              <a:ext cx="100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31" name="Line 19"/>
          <p:cNvSpPr>
            <a:spLocks noChangeShapeType="1"/>
          </p:cNvSpPr>
          <p:nvPr/>
        </p:nvSpPr>
        <p:spPr bwMode="auto">
          <a:xfrm>
            <a:off x="6042026" y="1524000"/>
            <a:ext cx="0" cy="35052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132" name="Group 20"/>
          <p:cNvGrpSpPr>
            <a:grpSpLocks/>
          </p:cNvGrpSpPr>
          <p:nvPr/>
        </p:nvGrpSpPr>
        <p:grpSpPr bwMode="auto">
          <a:xfrm>
            <a:off x="10341493" y="2027922"/>
            <a:ext cx="649288" cy="2912298"/>
            <a:chOff x="4182" y="2901"/>
            <a:chExt cx="315" cy="872"/>
          </a:xfrm>
        </p:grpSpPr>
        <p:sp>
          <p:nvSpPr>
            <p:cNvPr id="90133" name="Line 21"/>
            <p:cNvSpPr>
              <a:spLocks noChangeShapeType="1"/>
            </p:cNvSpPr>
            <p:nvPr/>
          </p:nvSpPr>
          <p:spPr bwMode="auto">
            <a:xfrm>
              <a:off x="4338" y="3266"/>
              <a:ext cx="0" cy="507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4" name="Rectangle 22"/>
            <p:cNvSpPr>
              <a:spLocks noChangeArrowheads="1"/>
            </p:cNvSpPr>
            <p:nvPr/>
          </p:nvSpPr>
          <p:spPr bwMode="auto">
            <a:xfrm>
              <a:off x="4182" y="2901"/>
              <a:ext cx="31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US" sz="2800" dirty="0">
                <a:solidFill>
                  <a:srgbClr val="008000"/>
                </a:solidFill>
                <a:latin typeface="Arial" charset="0"/>
              </a:endParaRPr>
            </a:p>
            <a:p>
              <a:pPr eaLnBrk="0" hangingPunct="0"/>
              <a:r>
                <a:rPr lang="en-US" sz="28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A’</a:t>
              </a:r>
            </a:p>
          </p:txBody>
        </p:sp>
      </p:grpSp>
      <p:grpSp>
        <p:nvGrpSpPr>
          <p:cNvPr id="90135" name="Group 12"/>
          <p:cNvGrpSpPr>
            <a:grpSpLocks/>
          </p:cNvGrpSpPr>
          <p:nvPr/>
        </p:nvGrpSpPr>
        <p:grpSpPr bwMode="auto">
          <a:xfrm>
            <a:off x="3070226" y="2209800"/>
            <a:ext cx="2971800" cy="76200"/>
            <a:chOff x="144" y="2448"/>
            <a:chExt cx="1392" cy="0"/>
          </a:xfrm>
        </p:grpSpPr>
        <p:sp>
          <p:nvSpPr>
            <p:cNvPr id="90136" name="Line 13"/>
            <p:cNvSpPr>
              <a:spLocks noChangeShapeType="1"/>
            </p:cNvSpPr>
            <p:nvPr/>
          </p:nvSpPr>
          <p:spPr bwMode="auto">
            <a:xfrm>
              <a:off x="144" y="2448"/>
              <a:ext cx="13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7" name="Line 14"/>
            <p:cNvSpPr>
              <a:spLocks noChangeShapeType="1"/>
            </p:cNvSpPr>
            <p:nvPr/>
          </p:nvSpPr>
          <p:spPr bwMode="auto">
            <a:xfrm>
              <a:off x="786" y="2448"/>
              <a:ext cx="10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38" name="Line 16"/>
          <p:cNvSpPr>
            <a:spLocks noChangeShapeType="1"/>
          </p:cNvSpPr>
          <p:nvPr/>
        </p:nvSpPr>
        <p:spPr bwMode="auto">
          <a:xfrm>
            <a:off x="6042025" y="2209800"/>
            <a:ext cx="4854574" cy="2819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9" name="Line 17"/>
          <p:cNvSpPr>
            <a:spLocks noChangeShapeType="1"/>
          </p:cNvSpPr>
          <p:nvPr/>
        </p:nvSpPr>
        <p:spPr bwMode="auto">
          <a:xfrm>
            <a:off x="8062806" y="3373769"/>
            <a:ext cx="152400" cy="920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0" name="Oval 28"/>
          <p:cNvSpPr>
            <a:spLocks noChangeArrowheads="1"/>
          </p:cNvSpPr>
          <p:nvPr/>
        </p:nvSpPr>
        <p:spPr bwMode="auto">
          <a:xfrm>
            <a:off x="2146303" y="3225804"/>
            <a:ext cx="144463" cy="11112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1684341" y="3276604"/>
            <a:ext cx="890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0142" name="Text Box 30"/>
          <p:cNvSpPr txBox="1">
            <a:spLocks noGrp="1" noChangeArrowheads="1"/>
          </p:cNvSpPr>
          <p:nvPr>
            <p:ph type="title"/>
          </p:nvPr>
        </p:nvSpPr>
        <p:spPr>
          <a:xfrm>
            <a:off x="792163" y="228600"/>
            <a:ext cx="4160837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TH3: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23339" y="609601"/>
            <a:ext cx="182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78670" y="1223125"/>
            <a:ext cx="209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99692" y="1998991"/>
            <a:ext cx="222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4" grpId="0"/>
      <p:bldP spid="90138" grpId="0" animBg="1"/>
      <p:bldP spid="90139" grpId="0" animBg="1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536576" y="4000500"/>
            <a:ext cx="10623551" cy="0"/>
          </a:xfrm>
          <a:prstGeom prst="line">
            <a:avLst/>
          </a:prstGeom>
          <a:noFill/>
          <a:ln w="38100">
            <a:solidFill>
              <a:srgbClr val="4D4D4D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808289" y="3457575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3399"/>
                </a:solidFill>
                <a:latin typeface="Arial" charset="0"/>
              </a:rPr>
              <a:t>F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5402263" y="4127502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hlink"/>
                </a:solidFill>
                <a:latin typeface="Arial" charset="0"/>
              </a:rPr>
              <a:t>O</a:t>
            </a: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 flipV="1">
            <a:off x="3378200" y="2628900"/>
            <a:ext cx="0" cy="1371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3081339" y="4033838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8000"/>
                </a:solidFill>
                <a:latin typeface="Arial" charset="0"/>
              </a:rPr>
              <a:t>A</a:t>
            </a:r>
            <a:endParaRPr lang="en-US" sz="2800" baseline="-250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2832100" y="2109788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8000"/>
                </a:solidFill>
                <a:latin typeface="Arial" charset="0"/>
              </a:rPr>
              <a:t>B</a:t>
            </a:r>
            <a:endParaRPr lang="en-US" sz="2800" baseline="-250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5402263" y="4127502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33CC"/>
                </a:solidFill>
                <a:latin typeface="Arial" charset="0"/>
              </a:rPr>
              <a:t>O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8318500" y="3457575"/>
            <a:ext cx="484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3399"/>
                </a:solidFill>
                <a:latin typeface="Arial" charset="0"/>
              </a:rPr>
              <a:t>F’</a:t>
            </a:r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3306765" y="3938588"/>
            <a:ext cx="144463" cy="1111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48" name="Group 12"/>
          <p:cNvGrpSpPr>
            <a:grpSpLocks/>
          </p:cNvGrpSpPr>
          <p:nvPr/>
        </p:nvGrpSpPr>
        <p:grpSpPr bwMode="auto">
          <a:xfrm>
            <a:off x="3368676" y="2628903"/>
            <a:ext cx="7650992" cy="3148013"/>
            <a:chOff x="1662" y="2244"/>
            <a:chExt cx="3708" cy="1983"/>
          </a:xfrm>
        </p:grpSpPr>
        <p:grpSp>
          <p:nvGrpSpPr>
            <p:cNvPr id="91149" name="Group 13"/>
            <p:cNvGrpSpPr>
              <a:grpSpLocks/>
            </p:cNvGrpSpPr>
            <p:nvPr/>
          </p:nvGrpSpPr>
          <p:grpSpPr bwMode="auto">
            <a:xfrm>
              <a:off x="1662" y="2244"/>
              <a:ext cx="1266" cy="157"/>
              <a:chOff x="576" y="2304"/>
              <a:chExt cx="2352" cy="0"/>
            </a:xfrm>
          </p:grpSpPr>
          <p:sp>
            <p:nvSpPr>
              <p:cNvPr id="91150" name="Line 14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2352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1" name="Line 15"/>
              <p:cNvSpPr>
                <a:spLocks noChangeShapeType="1"/>
              </p:cNvSpPr>
              <p:nvPr/>
            </p:nvSpPr>
            <p:spPr bwMode="auto">
              <a:xfrm>
                <a:off x="1608" y="2304"/>
                <a:ext cx="168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52" name="Group 16"/>
            <p:cNvGrpSpPr>
              <a:grpSpLocks/>
            </p:cNvGrpSpPr>
            <p:nvPr/>
          </p:nvGrpSpPr>
          <p:grpSpPr bwMode="auto">
            <a:xfrm>
              <a:off x="2940" y="2244"/>
              <a:ext cx="2112" cy="1461"/>
              <a:chOff x="2940" y="2304"/>
              <a:chExt cx="1572" cy="1551"/>
            </a:xfrm>
          </p:grpSpPr>
          <p:sp>
            <p:nvSpPr>
              <p:cNvPr id="91153" name="Line 17"/>
              <p:cNvSpPr>
                <a:spLocks noChangeShapeType="1"/>
              </p:cNvSpPr>
              <p:nvPr/>
            </p:nvSpPr>
            <p:spPr bwMode="auto">
              <a:xfrm>
                <a:off x="2940" y="2304"/>
                <a:ext cx="1572" cy="1551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4" name="Line 18"/>
              <p:cNvSpPr>
                <a:spLocks noChangeShapeType="1"/>
              </p:cNvSpPr>
              <p:nvPr/>
            </p:nvSpPr>
            <p:spPr bwMode="auto">
              <a:xfrm>
                <a:off x="3552" y="2906"/>
                <a:ext cx="96" cy="94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55" name="Group 19"/>
            <p:cNvGrpSpPr>
              <a:grpSpLocks/>
            </p:cNvGrpSpPr>
            <p:nvPr/>
          </p:nvGrpSpPr>
          <p:grpSpPr bwMode="auto">
            <a:xfrm>
              <a:off x="1662" y="2244"/>
              <a:ext cx="2892" cy="1957"/>
              <a:chOff x="564" y="2376"/>
              <a:chExt cx="3996" cy="1465"/>
            </a:xfrm>
          </p:grpSpPr>
          <p:sp>
            <p:nvSpPr>
              <p:cNvPr id="91156" name="Line 20"/>
              <p:cNvSpPr>
                <a:spLocks noChangeShapeType="1"/>
              </p:cNvSpPr>
              <p:nvPr/>
            </p:nvSpPr>
            <p:spPr bwMode="auto">
              <a:xfrm>
                <a:off x="564" y="2376"/>
                <a:ext cx="3996" cy="1465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7" name="Line 21"/>
              <p:cNvSpPr>
                <a:spLocks noChangeShapeType="1"/>
              </p:cNvSpPr>
              <p:nvPr/>
            </p:nvSpPr>
            <p:spPr bwMode="auto">
              <a:xfrm>
                <a:off x="1780" y="2820"/>
                <a:ext cx="100" cy="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8" name="Line 22"/>
              <p:cNvSpPr>
                <a:spLocks noChangeShapeType="1"/>
              </p:cNvSpPr>
              <p:nvPr/>
            </p:nvSpPr>
            <p:spPr bwMode="auto">
              <a:xfrm>
                <a:off x="3606" y="3493"/>
                <a:ext cx="100" cy="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9" name="Line 23"/>
              <p:cNvSpPr>
                <a:spLocks noChangeShapeType="1"/>
              </p:cNvSpPr>
              <p:nvPr/>
            </p:nvSpPr>
            <p:spPr bwMode="auto">
              <a:xfrm>
                <a:off x="3708" y="3529"/>
                <a:ext cx="100" cy="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0" name="Line 24"/>
              <p:cNvSpPr>
                <a:spLocks noChangeShapeType="1"/>
              </p:cNvSpPr>
              <p:nvPr/>
            </p:nvSpPr>
            <p:spPr bwMode="auto">
              <a:xfrm>
                <a:off x="1684" y="2784"/>
                <a:ext cx="100" cy="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61" name="Rectangle 25"/>
            <p:cNvSpPr>
              <a:spLocks noChangeArrowheads="1"/>
            </p:cNvSpPr>
            <p:nvPr/>
          </p:nvSpPr>
          <p:spPr bwMode="auto">
            <a:xfrm>
              <a:off x="5040" y="3117"/>
              <a:ext cx="3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solidFill>
                    <a:srgbClr val="008000"/>
                  </a:solidFill>
                  <a:latin typeface="Arial" charset="0"/>
                </a:rPr>
                <a:t>A</a:t>
              </a:r>
              <a:r>
                <a:rPr lang="en-US" sz="2800">
                  <a:solidFill>
                    <a:srgbClr val="008000"/>
                  </a:solidFill>
                  <a:latin typeface="Arial" charset="0"/>
                  <a:sym typeface="Symbol" pitchFamily="18" charset="2"/>
                </a:rPr>
                <a:t></a:t>
              </a:r>
              <a:endParaRPr lang="en-US" sz="2800" baseline="-25000">
                <a:solidFill>
                  <a:srgbClr val="008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91162" name="Rectangle 26"/>
            <p:cNvSpPr>
              <a:spLocks noChangeArrowheads="1"/>
            </p:cNvSpPr>
            <p:nvPr/>
          </p:nvSpPr>
          <p:spPr bwMode="auto">
            <a:xfrm>
              <a:off x="4644" y="3897"/>
              <a:ext cx="3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solidFill>
                    <a:srgbClr val="008000"/>
                  </a:solidFill>
                  <a:latin typeface="Arial" charset="0"/>
                </a:rPr>
                <a:t>B</a:t>
              </a:r>
              <a:r>
                <a:rPr lang="en-US" sz="2800">
                  <a:solidFill>
                    <a:srgbClr val="008000"/>
                  </a:solidFill>
                  <a:latin typeface="Arial" charset="0"/>
                  <a:sym typeface="Symbol" pitchFamily="18" charset="2"/>
                </a:rPr>
                <a:t></a:t>
              </a:r>
              <a:endParaRPr lang="en-US" sz="2800" baseline="-25000">
                <a:solidFill>
                  <a:srgbClr val="008000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91163" name="Oval 27"/>
          <p:cNvSpPr>
            <a:spLocks noChangeArrowheads="1"/>
          </p:cNvSpPr>
          <p:nvPr/>
        </p:nvSpPr>
        <p:spPr bwMode="auto">
          <a:xfrm>
            <a:off x="8507415" y="3938588"/>
            <a:ext cx="144463" cy="1111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>
            <a:off x="5980113" y="2070100"/>
            <a:ext cx="0" cy="35052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5" name="Text Box 29"/>
          <p:cNvSpPr txBox="1">
            <a:spLocks noGrp="1" noChangeArrowheads="1"/>
          </p:cNvSpPr>
          <p:nvPr>
            <p:ph type="title"/>
          </p:nvPr>
        </p:nvSpPr>
        <p:spPr>
          <a:xfrm>
            <a:off x="576263" y="103188"/>
            <a:ext cx="4464924" cy="1314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TH4: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51877" y="2628901"/>
            <a:ext cx="229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0172702" y="298132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F’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059489" y="3679827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1349377" y="1704979"/>
            <a:ext cx="5275264" cy="1103313"/>
            <a:chOff x="366" y="2076"/>
            <a:chExt cx="2556" cy="695"/>
          </a:xfrm>
        </p:grpSpPr>
        <p:sp>
          <p:nvSpPr>
            <p:cNvPr id="92166" name="Line 6"/>
            <p:cNvSpPr>
              <a:spLocks noChangeShapeType="1"/>
            </p:cNvSpPr>
            <p:nvPr/>
          </p:nvSpPr>
          <p:spPr bwMode="auto">
            <a:xfrm>
              <a:off x="366" y="2088"/>
              <a:ext cx="1518" cy="68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7" name="Line 7"/>
            <p:cNvSpPr>
              <a:spLocks noChangeShapeType="1"/>
            </p:cNvSpPr>
            <p:nvPr/>
          </p:nvSpPr>
          <p:spPr bwMode="auto">
            <a:xfrm>
              <a:off x="378" y="2076"/>
              <a:ext cx="2544" cy="693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2549525" y="3605213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V="1">
            <a:off x="4483099" y="2790825"/>
            <a:ext cx="1589" cy="762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4457700" y="2800354"/>
            <a:ext cx="7429500" cy="1109663"/>
            <a:chOff x="1872" y="2766"/>
            <a:chExt cx="3600" cy="699"/>
          </a:xfrm>
        </p:grpSpPr>
        <p:grpSp>
          <p:nvGrpSpPr>
            <p:cNvPr id="92171" name="Group 11"/>
            <p:cNvGrpSpPr>
              <a:grpSpLocks/>
            </p:cNvGrpSpPr>
            <p:nvPr/>
          </p:nvGrpSpPr>
          <p:grpSpPr bwMode="auto">
            <a:xfrm>
              <a:off x="1872" y="2766"/>
              <a:ext cx="1056" cy="0"/>
              <a:chOff x="1872" y="2766"/>
              <a:chExt cx="1056" cy="0"/>
            </a:xfrm>
          </p:grpSpPr>
          <p:sp>
            <p:nvSpPr>
              <p:cNvPr id="92172" name="Line 12"/>
              <p:cNvSpPr>
                <a:spLocks noChangeShapeType="1"/>
              </p:cNvSpPr>
              <p:nvPr/>
            </p:nvSpPr>
            <p:spPr bwMode="auto">
              <a:xfrm>
                <a:off x="1872" y="2766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3" name="Line 13"/>
              <p:cNvSpPr>
                <a:spLocks noChangeShapeType="1"/>
              </p:cNvSpPr>
              <p:nvPr/>
            </p:nvSpPr>
            <p:spPr bwMode="auto">
              <a:xfrm>
                <a:off x="2370" y="2766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174" name="Group 14"/>
            <p:cNvGrpSpPr>
              <a:grpSpLocks/>
            </p:cNvGrpSpPr>
            <p:nvPr/>
          </p:nvGrpSpPr>
          <p:grpSpPr bwMode="auto">
            <a:xfrm>
              <a:off x="2928" y="2772"/>
              <a:ext cx="2544" cy="693"/>
              <a:chOff x="2928" y="2772"/>
              <a:chExt cx="2544" cy="693"/>
            </a:xfrm>
          </p:grpSpPr>
          <p:sp>
            <p:nvSpPr>
              <p:cNvPr id="92175" name="Line 15"/>
              <p:cNvSpPr>
                <a:spLocks noChangeShapeType="1"/>
              </p:cNvSpPr>
              <p:nvPr/>
            </p:nvSpPr>
            <p:spPr bwMode="auto">
              <a:xfrm>
                <a:off x="2928" y="2772"/>
                <a:ext cx="2544" cy="693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6" name="Line 16"/>
              <p:cNvSpPr>
                <a:spLocks noChangeShapeType="1"/>
              </p:cNvSpPr>
              <p:nvPr/>
            </p:nvSpPr>
            <p:spPr bwMode="auto">
              <a:xfrm>
                <a:off x="3870" y="3025"/>
                <a:ext cx="108" cy="3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177" name="Group 17"/>
          <p:cNvGrpSpPr>
            <a:grpSpLocks/>
          </p:cNvGrpSpPr>
          <p:nvPr/>
        </p:nvGrpSpPr>
        <p:grpSpPr bwMode="auto">
          <a:xfrm>
            <a:off x="4494213" y="2819401"/>
            <a:ext cx="6303963" cy="2181225"/>
            <a:chOff x="1890" y="2778"/>
            <a:chExt cx="3054" cy="1374"/>
          </a:xfrm>
        </p:grpSpPr>
        <p:sp>
          <p:nvSpPr>
            <p:cNvPr id="92178" name="Line 18"/>
            <p:cNvSpPr>
              <a:spLocks noChangeShapeType="1"/>
            </p:cNvSpPr>
            <p:nvPr/>
          </p:nvSpPr>
          <p:spPr bwMode="auto">
            <a:xfrm>
              <a:off x="1890" y="2778"/>
              <a:ext cx="3054" cy="13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9" name="Line 19"/>
            <p:cNvSpPr>
              <a:spLocks noChangeShapeType="1"/>
            </p:cNvSpPr>
            <p:nvPr/>
          </p:nvSpPr>
          <p:spPr bwMode="auto">
            <a:xfrm>
              <a:off x="2400" y="3009"/>
              <a:ext cx="54" cy="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0" name="Line 20"/>
            <p:cNvSpPr>
              <a:spLocks noChangeShapeType="1"/>
            </p:cNvSpPr>
            <p:nvPr/>
          </p:nvSpPr>
          <p:spPr bwMode="auto">
            <a:xfrm>
              <a:off x="3816" y="3645"/>
              <a:ext cx="54" cy="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1" name="Line 21"/>
            <p:cNvSpPr>
              <a:spLocks noChangeShapeType="1"/>
            </p:cNvSpPr>
            <p:nvPr/>
          </p:nvSpPr>
          <p:spPr bwMode="auto">
            <a:xfrm>
              <a:off x="3882" y="3675"/>
              <a:ext cx="54" cy="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2" name="Line 22"/>
            <p:cNvSpPr>
              <a:spLocks noChangeShapeType="1"/>
            </p:cNvSpPr>
            <p:nvPr/>
          </p:nvSpPr>
          <p:spPr bwMode="auto">
            <a:xfrm>
              <a:off x="2304" y="2967"/>
              <a:ext cx="54" cy="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3" name="Rectangle 23"/>
          <p:cNvSpPr>
            <a:spLocks noChangeArrowheads="1"/>
          </p:cNvSpPr>
          <p:nvPr/>
        </p:nvSpPr>
        <p:spPr bwMode="auto">
          <a:xfrm>
            <a:off x="3921125" y="2760664"/>
            <a:ext cx="450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2184" name="Rectangle 24"/>
          <p:cNvSpPr>
            <a:spLocks noChangeArrowheads="1"/>
          </p:cNvSpPr>
          <p:nvPr/>
        </p:nvSpPr>
        <p:spPr bwMode="auto">
          <a:xfrm>
            <a:off x="4249739" y="3552826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5" name="Line 25"/>
          <p:cNvSpPr>
            <a:spLocks noChangeShapeType="1"/>
          </p:cNvSpPr>
          <p:nvPr/>
        </p:nvSpPr>
        <p:spPr bwMode="auto">
          <a:xfrm>
            <a:off x="1192213" y="3552825"/>
            <a:ext cx="10625137" cy="1588"/>
          </a:xfrm>
          <a:prstGeom prst="line">
            <a:avLst/>
          </a:prstGeom>
          <a:noFill/>
          <a:ln w="38100">
            <a:solidFill>
              <a:srgbClr val="4D4D4D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6" name="Oval 26"/>
          <p:cNvSpPr>
            <a:spLocks noChangeArrowheads="1"/>
          </p:cNvSpPr>
          <p:nvPr/>
        </p:nvSpPr>
        <p:spPr bwMode="auto">
          <a:xfrm>
            <a:off x="10052053" y="3490913"/>
            <a:ext cx="144463" cy="11112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Oval 27"/>
          <p:cNvSpPr>
            <a:spLocks noChangeArrowheads="1"/>
          </p:cNvSpPr>
          <p:nvPr/>
        </p:nvSpPr>
        <p:spPr bwMode="auto">
          <a:xfrm>
            <a:off x="3074989" y="3490913"/>
            <a:ext cx="144463" cy="11112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Line 28"/>
          <p:cNvSpPr>
            <a:spLocks noChangeShapeType="1"/>
          </p:cNvSpPr>
          <p:nvPr/>
        </p:nvSpPr>
        <p:spPr bwMode="auto">
          <a:xfrm>
            <a:off x="6637341" y="1800225"/>
            <a:ext cx="1587" cy="35052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189" name="Group 29"/>
          <p:cNvGrpSpPr>
            <a:grpSpLocks/>
          </p:cNvGrpSpPr>
          <p:nvPr/>
        </p:nvGrpSpPr>
        <p:grpSpPr bwMode="auto">
          <a:xfrm>
            <a:off x="552451" y="1704977"/>
            <a:ext cx="933536" cy="2357438"/>
            <a:chOff x="-20" y="2076"/>
            <a:chExt cx="452" cy="1485"/>
          </a:xfrm>
        </p:grpSpPr>
        <p:sp>
          <p:nvSpPr>
            <p:cNvPr id="92190" name="Line 30"/>
            <p:cNvSpPr>
              <a:spLocks noChangeShapeType="1"/>
            </p:cNvSpPr>
            <p:nvPr/>
          </p:nvSpPr>
          <p:spPr bwMode="auto">
            <a:xfrm flipV="1">
              <a:off x="372" y="2076"/>
              <a:ext cx="0" cy="1164"/>
            </a:xfrm>
            <a:prstGeom prst="line">
              <a:avLst/>
            </a:prstGeom>
            <a:noFill/>
            <a:ln w="101600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191" name="Rectangle 31"/>
            <p:cNvSpPr>
              <a:spLocks noChangeArrowheads="1"/>
            </p:cNvSpPr>
            <p:nvPr/>
          </p:nvSpPr>
          <p:spPr bwMode="auto">
            <a:xfrm>
              <a:off x="178" y="3231"/>
              <a:ext cx="25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A’</a:t>
              </a:r>
              <a:endParaRPr lang="en-US" sz="2800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192" name="Rectangle 32"/>
            <p:cNvSpPr>
              <a:spLocks noChangeArrowheads="1"/>
            </p:cNvSpPr>
            <p:nvPr/>
          </p:nvSpPr>
          <p:spPr bwMode="auto">
            <a:xfrm>
              <a:off x="-20" y="2121"/>
              <a:ext cx="26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B’</a:t>
              </a:r>
              <a:endParaRPr lang="en-US" sz="2800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193" name="Text Box 33"/>
          <p:cNvSpPr txBox="1">
            <a:spLocks noGrp="1" noChangeArrowheads="1"/>
          </p:cNvSpPr>
          <p:nvPr>
            <p:ph type="title"/>
          </p:nvPr>
        </p:nvSpPr>
        <p:spPr>
          <a:xfrm>
            <a:off x="576263" y="103188"/>
            <a:ext cx="5694983" cy="1314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TH5: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OF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23339" y="609600"/>
            <a:ext cx="182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878670" y="1223125"/>
            <a:ext cx="209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99692" y="1998991"/>
            <a:ext cx="222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8" name="Google Shape;7898;p32"/>
          <p:cNvGrpSpPr/>
          <p:nvPr/>
        </p:nvGrpSpPr>
        <p:grpSpPr>
          <a:xfrm>
            <a:off x="2795067" y="4263881"/>
            <a:ext cx="6624926" cy="620133"/>
            <a:chOff x="2023945" y="2856088"/>
            <a:chExt cx="5096097" cy="477025"/>
          </a:xfrm>
        </p:grpSpPr>
        <p:sp>
          <p:nvSpPr>
            <p:cNvPr id="7899" name="Google Shape;7899;p32"/>
            <p:cNvSpPr/>
            <p:nvPr/>
          </p:nvSpPr>
          <p:spPr>
            <a:xfrm>
              <a:off x="2023945" y="2856088"/>
              <a:ext cx="2370647" cy="477025"/>
            </a:xfrm>
            <a:custGeom>
              <a:avLst/>
              <a:gdLst/>
              <a:ahLst/>
              <a:cxnLst/>
              <a:rect l="l" t="t" r="r" b="b"/>
              <a:pathLst>
                <a:path w="77289" h="19081" extrusionOk="0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8853" tIns="118853" rIns="118853" bIns="118853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00" name="Google Shape;7900;p32"/>
            <p:cNvSpPr/>
            <p:nvPr/>
          </p:nvSpPr>
          <p:spPr>
            <a:xfrm>
              <a:off x="4749395" y="2856088"/>
              <a:ext cx="2370647" cy="477025"/>
            </a:xfrm>
            <a:custGeom>
              <a:avLst/>
              <a:gdLst/>
              <a:ahLst/>
              <a:cxnLst/>
              <a:rect l="l" t="t" r="r" b="b"/>
              <a:pathLst>
                <a:path w="77289" h="19081" extrusionOk="0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8853" tIns="118853" rIns="118853" bIns="118853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01" name="Google Shape;7901;p32"/>
            <p:cNvSpPr/>
            <p:nvPr/>
          </p:nvSpPr>
          <p:spPr>
            <a:xfrm>
              <a:off x="3512770" y="2856088"/>
              <a:ext cx="2370647" cy="477025"/>
            </a:xfrm>
            <a:custGeom>
              <a:avLst/>
              <a:gdLst/>
              <a:ahLst/>
              <a:cxnLst/>
              <a:rect l="l" t="t" r="r" b="b"/>
              <a:pathLst>
                <a:path w="77289" h="19081" extrusionOk="0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8853" tIns="118853" rIns="118853" bIns="118853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dirty="0"/>
            </a:p>
          </p:txBody>
        </p:sp>
      </p:grpSp>
      <p:sp>
        <p:nvSpPr>
          <p:cNvPr id="7902" name="Google Shape;7902;p32"/>
          <p:cNvSpPr txBox="1">
            <a:spLocks noGrp="1"/>
          </p:cNvSpPr>
          <p:nvPr>
            <p:ph type="ctrTitle"/>
          </p:nvPr>
        </p:nvSpPr>
        <p:spPr>
          <a:xfrm>
            <a:off x="1611289" y="1497623"/>
            <a:ext cx="8798010" cy="1287780"/>
          </a:xfrm>
          <a:prstGeom prst="rect">
            <a:avLst/>
          </a:prstGeom>
        </p:spPr>
        <p:txBody>
          <a:bodyPr spcFirstLastPara="1" vert="horz" wrap="square" lIns="118853" tIns="118853" rIns="118853" bIns="118853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24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</a:rPr>
              <a:t>CHỦ ĐỀ: </a:t>
            </a:r>
            <a:endParaRPr sz="624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rado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DCEF0-77D7-4C0A-8642-50376E40FA54}"/>
              </a:ext>
            </a:extLst>
          </p:cNvPr>
          <p:cNvSpPr txBox="1"/>
          <p:nvPr/>
        </p:nvSpPr>
        <p:spPr>
          <a:xfrm>
            <a:off x="2109912" y="3161520"/>
            <a:ext cx="780076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</a:rPr>
              <a:t>THẤU KÍNH MỎNG</a:t>
            </a:r>
            <a:endParaRPr lang="vi-VN" sz="7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25153"/>
              </p:ext>
            </p:extLst>
          </p:nvPr>
        </p:nvGraphicFramePr>
        <p:xfrm>
          <a:off x="914400" y="1676398"/>
          <a:ext cx="9906002" cy="405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038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ảo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ngược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FI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ngược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ở I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ngược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308">
                <a:tc>
                  <a:txBody>
                    <a:bodyPr/>
                    <a:lstStyle/>
                    <a:p>
                      <a:r>
                        <a:rPr lang="pt-BR" sz="3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pt-BR" sz="320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trong FI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ngược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7170" algn="l"/>
                        </a:tabLst>
                      </a:pPr>
                      <a:r>
                        <a:rPr lang="en-US" sz="3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Vật</a:t>
                      </a:r>
                      <a:r>
                        <a:rPr lang="en-US" sz="3600" baseline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tại</a:t>
                      </a:r>
                      <a:r>
                        <a:rPr lang="en-US" sz="3600" baseline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F</a:t>
                      </a:r>
                      <a:endParaRPr lang="en-US" sz="3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ở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vô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pt-BR" sz="280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trong OF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ảo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1" y="990600"/>
            <a:ext cx="388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THẤU KÍNH HỘI TỤ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675324" y="381000"/>
            <a:ext cx="8251155" cy="533400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pt-BR" sz="2800" b="1" dirty="0">
                <a:solidFill>
                  <a:srgbClr val="0000FF"/>
                </a:solidFill>
                <a:effectLst/>
              </a:rPr>
              <a:t>Các trường hợp ảnh tạo bởi thấu kính: </a:t>
            </a:r>
            <a:endParaRPr lang="en-US" sz="2800" b="1" dirty="0">
              <a:solidFill>
                <a:srgbClr val="0000FF"/>
              </a:solidFill>
              <a:effectLst/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69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683515-DD9A-4CD8-A657-1D52A6EED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37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2667000" y="14622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CÔNG THỨC VỀ THẤU KÍNH: </a:t>
            </a:r>
          </a:p>
        </p:txBody>
      </p:sp>
      <p:sp>
        <p:nvSpPr>
          <p:cNvPr id="82049" name="Rectangle 43"/>
          <p:cNvSpPr>
            <a:spLocks noChangeArrowheads="1"/>
          </p:cNvSpPr>
          <p:nvPr/>
        </p:nvSpPr>
        <p:spPr bwMode="auto">
          <a:xfrm>
            <a:off x="457202" y="995144"/>
            <a:ext cx="571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Công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xác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vị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trí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endParaRPr lang="en-US" sz="2800" b="1" u="sng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2053" name="Rectangle 7"/>
          <p:cNvSpPr>
            <a:spLocks noChangeArrowheads="1"/>
          </p:cNvSpPr>
          <p:nvPr/>
        </p:nvSpPr>
        <p:spPr bwMode="auto">
          <a:xfrm>
            <a:off x="1524002" y="3945835"/>
            <a:ext cx="869569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buSzPct val="80000"/>
            </a:pPr>
            <a:r>
              <a:rPr lang="en-US" sz="2500" dirty="0">
                <a:solidFill>
                  <a:srgbClr val="FF99FF"/>
                </a:solidFill>
                <a:latin typeface="VNI-Times" pitchFamily="2" charset="0"/>
                <a:sym typeface="Wingdings" pitchFamily="2" charset="2"/>
              </a:rPr>
              <a:t> </a:t>
            </a:r>
            <a:r>
              <a:rPr lang="en-US" sz="2800" u="sng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  <a:r>
              <a:rPr lang="en-US" sz="2500" dirty="0">
                <a:solidFill>
                  <a:srgbClr val="0000CC"/>
                </a:solidFill>
                <a:latin typeface="VNI-Times" pitchFamily="2" charset="0"/>
              </a:rPr>
              <a:t>   </a:t>
            </a:r>
          </a:p>
          <a:p>
            <a:pPr algn="just" eaLnBrk="0" hangingPunct="0">
              <a:spcBef>
                <a:spcPct val="50000"/>
              </a:spcBef>
              <a:buSzPct val="80000"/>
              <a:buFontTx/>
              <a:buChar char="•"/>
            </a:pPr>
            <a:r>
              <a:rPr lang="en-US" sz="2500" dirty="0">
                <a:solidFill>
                  <a:srgbClr val="0000CC"/>
                </a:solidFill>
                <a:latin typeface="VNI-Times" pitchFamily="2" charset="0"/>
              </a:rPr>
              <a:t> 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f 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cự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thấu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kính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(m).</a:t>
            </a:r>
          </a:p>
          <a:p>
            <a:pPr algn="just" eaLnBrk="0" hangingPunct="0">
              <a:spcBef>
                <a:spcPct val="50000"/>
              </a:spcBef>
              <a:buSzPct val="80000"/>
              <a:buFontTx/>
              <a:buChar char="•"/>
            </a:pPr>
            <a:r>
              <a:rPr lang="en-US" sz="2800" dirty="0">
                <a:solidFill>
                  <a:srgbClr val="0000CC"/>
                </a:solidFill>
                <a:latin typeface="VNI-Times" pitchFamily="2" charset="0"/>
              </a:rPr>
              <a:t> 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d 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trí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khoảng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thấu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kính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(m)).</a:t>
            </a:r>
          </a:p>
          <a:p>
            <a:pPr algn="just" eaLnBrk="0" hangingPunct="0">
              <a:spcBef>
                <a:spcPct val="50000"/>
              </a:spcBef>
              <a:buSzPct val="80000"/>
              <a:buFontTx/>
              <a:buChar char="•"/>
            </a:pPr>
            <a:r>
              <a:rPr lang="en-US" sz="2800" dirty="0">
                <a:solidFill>
                  <a:srgbClr val="0000CC"/>
                </a:solidFill>
                <a:latin typeface="VNI-Times" pitchFamily="2" charset="0"/>
              </a:rPr>
              <a:t> 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d’: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trí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khoảng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thấu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kính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(m)).</a:t>
            </a:r>
          </a:p>
        </p:txBody>
      </p:sp>
      <p:graphicFrame>
        <p:nvGraphicFramePr>
          <p:cNvPr id="82054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248232"/>
              </p:ext>
            </p:extLst>
          </p:nvPr>
        </p:nvGraphicFramePr>
        <p:xfrm>
          <a:off x="2209800" y="1761146"/>
          <a:ext cx="25908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393480" progId="Equation.DSMT4">
                  <p:embed/>
                </p:oleObj>
              </mc:Choice>
              <mc:Fallback>
                <p:oleObj name="Equation" r:id="rId2" imgW="660240" imgH="393480" progId="Equation.DSMT4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61146"/>
                        <a:ext cx="2590800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981200" y="2794004"/>
                <a:ext cx="2215158" cy="1054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d’=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794004"/>
                <a:ext cx="2215158" cy="1054391"/>
              </a:xfrm>
              <a:prstGeom prst="rect">
                <a:avLst/>
              </a:prstGeom>
              <a:blipFill rotWithShape="1">
                <a:blip r:embed="rId5"/>
                <a:stretch>
                  <a:fillRect b="-4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32"/>
          <p:cNvGrpSpPr>
            <a:grpSpLocks/>
          </p:cNvGrpSpPr>
          <p:nvPr/>
        </p:nvGrpSpPr>
        <p:grpSpPr bwMode="auto">
          <a:xfrm>
            <a:off x="5867400" y="977900"/>
            <a:ext cx="5668959" cy="3594100"/>
            <a:chOff x="4151" y="1166"/>
            <a:chExt cx="3571" cy="2264"/>
          </a:xfrm>
        </p:grpSpPr>
        <p:graphicFrame>
          <p:nvGraphicFramePr>
            <p:cNvPr id="50" name="Object 78"/>
            <p:cNvGraphicFramePr>
              <a:graphicFrameLocks noChangeAspect="1"/>
            </p:cNvGraphicFramePr>
            <p:nvPr/>
          </p:nvGraphicFramePr>
          <p:xfrm>
            <a:off x="5142" y="2798"/>
            <a:ext cx="264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9680" imgH="177480" progId="Equation.DSMT4">
                    <p:embed/>
                  </p:oleObj>
                </mc:Choice>
                <mc:Fallback>
                  <p:oleObj name="Equation" r:id="rId6" imgW="1396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2" y="2798"/>
                          <a:ext cx="264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" name="Group 79"/>
            <p:cNvGrpSpPr>
              <a:grpSpLocks/>
            </p:cNvGrpSpPr>
            <p:nvPr/>
          </p:nvGrpSpPr>
          <p:grpSpPr bwMode="auto">
            <a:xfrm>
              <a:off x="7308" y="2546"/>
              <a:ext cx="22" cy="22"/>
              <a:chOff x="3144" y="1768"/>
              <a:chExt cx="216" cy="832"/>
            </a:xfrm>
          </p:grpSpPr>
          <p:graphicFrame>
            <p:nvGraphicFramePr>
              <p:cNvPr id="89" name="Object 80"/>
              <p:cNvGraphicFramePr>
                <a:graphicFrameLocks noChangeAspect="1"/>
              </p:cNvGraphicFramePr>
              <p:nvPr/>
            </p:nvGraphicFramePr>
            <p:xfrm>
              <a:off x="3144" y="2408"/>
              <a:ext cx="192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52280" imgH="152280" progId="Equation.3">
                      <p:embed/>
                    </p:oleObj>
                  </mc:Choice>
                  <mc:Fallback>
                    <p:oleObj name="Equation" r:id="rId8" imgW="15228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4" y="2408"/>
                            <a:ext cx="192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" name="Object 81"/>
              <p:cNvGraphicFramePr>
                <a:graphicFrameLocks noChangeAspect="1"/>
              </p:cNvGraphicFramePr>
              <p:nvPr/>
            </p:nvGraphicFramePr>
            <p:xfrm>
              <a:off x="3168" y="1768"/>
              <a:ext cx="192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52280" imgH="152280" progId="Equation.3">
                      <p:embed/>
                    </p:oleObj>
                  </mc:Choice>
                  <mc:Fallback>
                    <p:oleObj name="Equation" r:id="rId10" imgW="15228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1768"/>
                            <a:ext cx="192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4645" y="1666"/>
              <a:ext cx="3077" cy="1440"/>
              <a:chOff x="3213" y="1757"/>
              <a:chExt cx="2619" cy="1303"/>
            </a:xfrm>
          </p:grpSpPr>
          <p:sp>
            <p:nvSpPr>
              <p:cNvPr id="86" name="Line 83"/>
              <p:cNvSpPr>
                <a:spLocks noChangeShapeType="1"/>
              </p:cNvSpPr>
              <p:nvPr/>
            </p:nvSpPr>
            <p:spPr bwMode="auto">
              <a:xfrm>
                <a:off x="3213" y="1757"/>
                <a:ext cx="2619" cy="1303"/>
              </a:xfrm>
              <a:prstGeom prst="line">
                <a:avLst/>
              </a:prstGeom>
              <a:noFill/>
              <a:ln w="38100">
                <a:solidFill>
                  <a:srgbClr val="00D5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84"/>
              <p:cNvSpPr>
                <a:spLocks noChangeShapeType="1"/>
              </p:cNvSpPr>
              <p:nvPr/>
            </p:nvSpPr>
            <p:spPr bwMode="auto">
              <a:xfrm>
                <a:off x="3743" y="2021"/>
                <a:ext cx="367" cy="186"/>
              </a:xfrm>
              <a:prstGeom prst="line">
                <a:avLst/>
              </a:prstGeom>
              <a:noFill/>
              <a:ln w="38100">
                <a:solidFill>
                  <a:srgbClr val="00D5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85"/>
              <p:cNvSpPr>
                <a:spLocks noChangeShapeType="1"/>
              </p:cNvSpPr>
              <p:nvPr/>
            </p:nvSpPr>
            <p:spPr bwMode="auto">
              <a:xfrm>
                <a:off x="5427" y="2862"/>
                <a:ext cx="144" cy="62"/>
              </a:xfrm>
              <a:prstGeom prst="line">
                <a:avLst/>
              </a:prstGeom>
              <a:noFill/>
              <a:ln w="38100">
                <a:solidFill>
                  <a:srgbClr val="00D5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86"/>
            <p:cNvGrpSpPr>
              <a:grpSpLocks/>
            </p:cNvGrpSpPr>
            <p:nvPr/>
          </p:nvGrpSpPr>
          <p:grpSpPr bwMode="auto">
            <a:xfrm>
              <a:off x="4151" y="1440"/>
              <a:ext cx="3385" cy="1578"/>
              <a:chOff x="2394" y="816"/>
              <a:chExt cx="3385" cy="1578"/>
            </a:xfrm>
          </p:grpSpPr>
          <p:grpSp>
            <p:nvGrpSpPr>
              <p:cNvPr id="78" name="Group 87"/>
              <p:cNvGrpSpPr>
                <a:grpSpLocks/>
              </p:cNvGrpSpPr>
              <p:nvPr/>
            </p:nvGrpSpPr>
            <p:grpSpPr bwMode="auto">
              <a:xfrm>
                <a:off x="2394" y="816"/>
                <a:ext cx="3385" cy="1578"/>
                <a:chOff x="2394" y="816"/>
                <a:chExt cx="3385" cy="1578"/>
              </a:xfrm>
            </p:grpSpPr>
            <p:sp>
              <p:nvSpPr>
                <p:cNvPr id="81" name="Line 88"/>
                <p:cNvSpPr>
                  <a:spLocks noChangeShapeType="1"/>
                </p:cNvSpPr>
                <p:nvPr/>
              </p:nvSpPr>
              <p:spPr bwMode="auto">
                <a:xfrm>
                  <a:off x="4128" y="816"/>
                  <a:ext cx="0" cy="157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arrow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82" name="Object 8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89991284"/>
                    </p:ext>
                  </p:extLst>
                </p:nvPr>
              </p:nvGraphicFramePr>
              <p:xfrm>
                <a:off x="4645" y="1200"/>
                <a:ext cx="369" cy="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2" imgW="177480" imgH="164880" progId="Equation.3">
                        <p:embed/>
                      </p:oleObj>
                    </mc:Choice>
                    <mc:Fallback>
                      <p:oleObj name="Equation" r:id="rId12" imgW="17748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45" y="1200"/>
                              <a:ext cx="369" cy="3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3" name="Object 90"/>
                <p:cNvGraphicFramePr>
                  <a:graphicFrameLocks noChangeAspect="1"/>
                </p:cNvGraphicFramePr>
                <p:nvPr/>
              </p:nvGraphicFramePr>
              <p:xfrm>
                <a:off x="3313" y="1597"/>
                <a:ext cx="297" cy="3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4" imgW="152280" imgH="152280" progId="Equation.3">
                        <p:embed/>
                      </p:oleObj>
                    </mc:Choice>
                    <mc:Fallback>
                      <p:oleObj name="Equation" r:id="rId14" imgW="152280" imgH="1522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13" y="1597"/>
                              <a:ext cx="297" cy="3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4" name="Line 91"/>
                <p:cNvSpPr>
                  <a:spLocks noChangeShapeType="1"/>
                </p:cNvSpPr>
                <p:nvPr/>
              </p:nvSpPr>
              <p:spPr bwMode="auto">
                <a:xfrm>
                  <a:off x="2394" y="1614"/>
                  <a:ext cx="3385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85" name="Object 92"/>
                <p:cNvGraphicFramePr>
                  <a:graphicFrameLocks noChangeAspect="1"/>
                </p:cNvGraphicFramePr>
                <p:nvPr/>
              </p:nvGraphicFramePr>
              <p:xfrm>
                <a:off x="3903" y="1594"/>
                <a:ext cx="237" cy="28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6" imgW="152280" imgH="164880" progId="Equation.3">
                        <p:embed/>
                      </p:oleObj>
                    </mc:Choice>
                    <mc:Fallback>
                      <p:oleObj name="Equation" r:id="rId16" imgW="15228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03" y="1594"/>
                              <a:ext cx="237" cy="28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9" name="Line 93"/>
              <p:cNvSpPr>
                <a:spLocks noChangeShapeType="1"/>
              </p:cNvSpPr>
              <p:nvPr/>
            </p:nvSpPr>
            <p:spPr bwMode="auto">
              <a:xfrm>
                <a:off x="3494" y="1614"/>
                <a:ext cx="4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94"/>
              <p:cNvSpPr>
                <a:spLocks noChangeShapeType="1"/>
              </p:cNvSpPr>
              <p:nvPr/>
            </p:nvSpPr>
            <p:spPr bwMode="auto">
              <a:xfrm>
                <a:off x="4725" y="1614"/>
                <a:ext cx="4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95"/>
            <p:cNvGrpSpPr>
              <a:grpSpLocks/>
            </p:cNvGrpSpPr>
            <p:nvPr/>
          </p:nvGrpSpPr>
          <p:grpSpPr bwMode="auto">
            <a:xfrm>
              <a:off x="4613" y="1648"/>
              <a:ext cx="3065" cy="1782"/>
              <a:chOff x="2783" y="1538"/>
              <a:chExt cx="3065" cy="1782"/>
            </a:xfrm>
          </p:grpSpPr>
          <p:grpSp>
            <p:nvGrpSpPr>
              <p:cNvPr id="72" name="Group 96"/>
              <p:cNvGrpSpPr>
                <a:grpSpLocks/>
              </p:cNvGrpSpPr>
              <p:nvPr/>
            </p:nvGrpSpPr>
            <p:grpSpPr bwMode="auto">
              <a:xfrm>
                <a:off x="4063" y="1538"/>
                <a:ext cx="1785" cy="1782"/>
                <a:chOff x="4301" y="1940"/>
                <a:chExt cx="1392" cy="1248"/>
              </a:xfrm>
            </p:grpSpPr>
            <p:sp>
              <p:nvSpPr>
                <p:cNvPr id="76" name="Line 97"/>
                <p:cNvSpPr>
                  <a:spLocks noChangeShapeType="1"/>
                </p:cNvSpPr>
                <p:nvPr/>
              </p:nvSpPr>
              <p:spPr bwMode="auto">
                <a:xfrm>
                  <a:off x="4301" y="1940"/>
                  <a:ext cx="1392" cy="1248"/>
                </a:xfrm>
                <a:prstGeom prst="line">
                  <a:avLst/>
                </a:prstGeom>
                <a:noFill/>
                <a:ln w="38100">
                  <a:solidFill>
                    <a:srgbClr val="00D5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98"/>
                <p:cNvSpPr>
                  <a:spLocks noChangeShapeType="1"/>
                </p:cNvSpPr>
                <p:nvPr/>
              </p:nvSpPr>
              <p:spPr bwMode="auto">
                <a:xfrm>
                  <a:off x="4301" y="1940"/>
                  <a:ext cx="672" cy="601"/>
                </a:xfrm>
                <a:prstGeom prst="line">
                  <a:avLst/>
                </a:prstGeom>
                <a:noFill/>
                <a:ln w="38100">
                  <a:solidFill>
                    <a:srgbClr val="00D500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99"/>
              <p:cNvGrpSpPr>
                <a:grpSpLocks/>
              </p:cNvGrpSpPr>
              <p:nvPr/>
            </p:nvGrpSpPr>
            <p:grpSpPr bwMode="auto">
              <a:xfrm>
                <a:off x="2783" y="1544"/>
                <a:ext cx="1254" cy="2"/>
                <a:chOff x="3181" y="1753"/>
                <a:chExt cx="1067" cy="2"/>
              </a:xfrm>
            </p:grpSpPr>
            <p:sp>
              <p:nvSpPr>
                <p:cNvPr id="74" name="Line 100"/>
                <p:cNvSpPr>
                  <a:spLocks noChangeShapeType="1"/>
                </p:cNvSpPr>
                <p:nvPr/>
              </p:nvSpPr>
              <p:spPr bwMode="auto">
                <a:xfrm>
                  <a:off x="3181" y="1755"/>
                  <a:ext cx="1067" cy="0"/>
                </a:xfrm>
                <a:prstGeom prst="line">
                  <a:avLst/>
                </a:prstGeom>
                <a:noFill/>
                <a:ln w="38100">
                  <a:solidFill>
                    <a:srgbClr val="00D5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01"/>
                <p:cNvSpPr>
                  <a:spLocks noChangeShapeType="1"/>
                </p:cNvSpPr>
                <p:nvPr/>
              </p:nvSpPr>
              <p:spPr bwMode="auto">
                <a:xfrm>
                  <a:off x="3576" y="1753"/>
                  <a:ext cx="262" cy="0"/>
                </a:xfrm>
                <a:prstGeom prst="line">
                  <a:avLst/>
                </a:prstGeom>
                <a:noFill/>
                <a:ln w="38100">
                  <a:solidFill>
                    <a:srgbClr val="00D500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" name="Group 102"/>
            <p:cNvGrpSpPr>
              <a:grpSpLocks/>
            </p:cNvGrpSpPr>
            <p:nvPr/>
          </p:nvGrpSpPr>
          <p:grpSpPr bwMode="auto">
            <a:xfrm>
              <a:off x="6877" y="1973"/>
              <a:ext cx="424" cy="1245"/>
              <a:chOff x="5143" y="1287"/>
              <a:chExt cx="424" cy="1245"/>
            </a:xfrm>
          </p:grpSpPr>
          <p:graphicFrame>
            <p:nvGraphicFramePr>
              <p:cNvPr id="69" name="Object 10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2892952"/>
                  </p:ext>
                </p:extLst>
              </p:nvPr>
            </p:nvGraphicFramePr>
            <p:xfrm>
              <a:off x="5143" y="2212"/>
              <a:ext cx="369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164880" imgH="164880" progId="Equation.3">
                      <p:embed/>
                    </p:oleObj>
                  </mc:Choice>
                  <mc:Fallback>
                    <p:oleObj name="Equation" r:id="rId18" imgW="1648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3" y="2212"/>
                            <a:ext cx="369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0" name="Line 104"/>
              <p:cNvSpPr>
                <a:spLocks noChangeShapeType="1"/>
              </p:cNvSpPr>
              <p:nvPr/>
            </p:nvSpPr>
            <p:spPr bwMode="auto">
              <a:xfrm flipV="1">
                <a:off x="5298" y="1542"/>
                <a:ext cx="0" cy="580"/>
              </a:xfrm>
              <a:prstGeom prst="line">
                <a:avLst/>
              </a:prstGeom>
              <a:noFill/>
              <a:ln w="57150">
                <a:solidFill>
                  <a:srgbClr val="339966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1" name="Object 10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1569835"/>
                  </p:ext>
                </p:extLst>
              </p:nvPr>
            </p:nvGraphicFramePr>
            <p:xfrm>
              <a:off x="5259" y="1287"/>
              <a:ext cx="308" cy="2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177480" imgH="164880" progId="Equation.3">
                      <p:embed/>
                    </p:oleObj>
                  </mc:Choice>
                  <mc:Fallback>
                    <p:oleObj name="Equation" r:id="rId20" imgW="1774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9" y="1287"/>
                            <a:ext cx="308" cy="2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6" name="Line 106"/>
            <p:cNvSpPr>
              <a:spLocks noChangeShapeType="1"/>
            </p:cNvSpPr>
            <p:nvPr/>
          </p:nvSpPr>
          <p:spPr bwMode="auto">
            <a:xfrm>
              <a:off x="4616" y="2270"/>
              <a:ext cx="0" cy="9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07"/>
            <p:cNvSpPr>
              <a:spLocks noChangeShapeType="1"/>
            </p:cNvSpPr>
            <p:nvPr/>
          </p:nvSpPr>
          <p:spPr bwMode="auto">
            <a:xfrm>
              <a:off x="4592" y="2798"/>
              <a:ext cx="124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08"/>
            <p:cNvSpPr>
              <a:spLocks noChangeShapeType="1"/>
            </p:cNvSpPr>
            <p:nvPr/>
          </p:nvSpPr>
          <p:spPr bwMode="auto">
            <a:xfrm flipV="1">
              <a:off x="7032" y="1394"/>
              <a:ext cx="0" cy="8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09"/>
            <p:cNvSpPr>
              <a:spLocks noChangeShapeType="1"/>
            </p:cNvSpPr>
            <p:nvPr/>
          </p:nvSpPr>
          <p:spPr bwMode="auto">
            <a:xfrm>
              <a:off x="5883" y="1474"/>
              <a:ext cx="1104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prstDash val="dash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10"/>
            <p:cNvSpPr>
              <a:spLocks noChangeShapeType="1"/>
            </p:cNvSpPr>
            <p:nvPr/>
          </p:nvSpPr>
          <p:spPr bwMode="auto">
            <a:xfrm>
              <a:off x="6465" y="2264"/>
              <a:ext cx="0" cy="8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11"/>
            <p:cNvSpPr>
              <a:spLocks noChangeShapeType="1"/>
            </p:cNvSpPr>
            <p:nvPr/>
          </p:nvSpPr>
          <p:spPr bwMode="auto">
            <a:xfrm>
              <a:off x="5846" y="2798"/>
              <a:ext cx="62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2" name="Object 112"/>
            <p:cNvGraphicFramePr>
              <a:graphicFrameLocks noChangeAspect="1"/>
            </p:cNvGraphicFramePr>
            <p:nvPr/>
          </p:nvGraphicFramePr>
          <p:xfrm>
            <a:off x="6004" y="2768"/>
            <a:ext cx="276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52280" imgH="203040" progId="Equation.DSMT4">
                    <p:embed/>
                  </p:oleObj>
                </mc:Choice>
                <mc:Fallback>
                  <p:oleObj name="Equation" r:id="rId22" imgW="1522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4" y="2768"/>
                          <a:ext cx="276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1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1028000"/>
                </p:ext>
              </p:extLst>
            </p:nvPr>
          </p:nvGraphicFramePr>
          <p:xfrm>
            <a:off x="6310" y="1166"/>
            <a:ext cx="317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77480" imgH="177480" progId="Equation.DSMT4">
                    <p:embed/>
                  </p:oleObj>
                </mc:Choice>
                <mc:Fallback>
                  <p:oleObj name="Equation" r:id="rId24" imgW="1774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0" y="1166"/>
                          <a:ext cx="317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4" name="Group 114"/>
            <p:cNvGrpSpPr>
              <a:grpSpLocks/>
            </p:cNvGrpSpPr>
            <p:nvPr/>
          </p:nvGrpSpPr>
          <p:grpSpPr bwMode="auto">
            <a:xfrm>
              <a:off x="4377" y="1440"/>
              <a:ext cx="240" cy="1076"/>
              <a:chOff x="2640" y="768"/>
              <a:chExt cx="240" cy="1076"/>
            </a:xfrm>
          </p:grpSpPr>
          <p:sp>
            <p:nvSpPr>
              <p:cNvPr id="65" name="Line 115"/>
              <p:cNvSpPr>
                <a:spLocks noChangeShapeType="1"/>
              </p:cNvSpPr>
              <p:nvPr/>
            </p:nvSpPr>
            <p:spPr bwMode="auto">
              <a:xfrm flipH="1">
                <a:off x="2876" y="998"/>
                <a:ext cx="4" cy="558"/>
              </a:xfrm>
              <a:prstGeom prst="line">
                <a:avLst/>
              </a:prstGeom>
              <a:noFill/>
              <a:ln w="57150">
                <a:solidFill>
                  <a:srgbClr val="339966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6" name="Group 116"/>
              <p:cNvGrpSpPr>
                <a:grpSpLocks/>
              </p:cNvGrpSpPr>
              <p:nvPr/>
            </p:nvGrpSpPr>
            <p:grpSpPr bwMode="auto">
              <a:xfrm>
                <a:off x="2640" y="768"/>
                <a:ext cx="236" cy="1076"/>
                <a:chOff x="3144" y="1768"/>
                <a:chExt cx="216" cy="832"/>
              </a:xfrm>
            </p:grpSpPr>
            <p:graphicFrame>
              <p:nvGraphicFramePr>
                <p:cNvPr id="67" name="Object 117"/>
                <p:cNvGraphicFramePr>
                  <a:graphicFrameLocks noChangeAspect="1"/>
                </p:cNvGraphicFramePr>
                <p:nvPr/>
              </p:nvGraphicFramePr>
              <p:xfrm>
                <a:off x="3144" y="2408"/>
                <a:ext cx="192" cy="1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6" imgW="152280" imgH="152280" progId="Equation.3">
                        <p:embed/>
                      </p:oleObj>
                    </mc:Choice>
                    <mc:Fallback>
                      <p:oleObj name="Equation" r:id="rId26" imgW="152280" imgH="1522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44" y="2408"/>
                              <a:ext cx="192" cy="19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8" name="Object 118"/>
                <p:cNvGraphicFramePr>
                  <a:graphicFrameLocks noChangeAspect="1"/>
                </p:cNvGraphicFramePr>
                <p:nvPr/>
              </p:nvGraphicFramePr>
              <p:xfrm>
                <a:off x="3168" y="1768"/>
                <a:ext cx="192" cy="1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8" imgW="152280" imgH="152280" progId="Equation.3">
                        <p:embed/>
                      </p:oleObj>
                    </mc:Choice>
                    <mc:Fallback>
                      <p:oleObj name="Equation" r:id="rId28" imgW="152280" imgH="1522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68" y="1768"/>
                              <a:ext cx="192" cy="19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3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2031563" y="93699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CÔNG THỨC VỀ THẤU KÍNH:</a:t>
            </a:r>
          </a:p>
        </p:txBody>
      </p:sp>
      <p:graphicFrame>
        <p:nvGraphicFramePr>
          <p:cNvPr id="83061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809823"/>
              </p:ext>
            </p:extLst>
          </p:nvPr>
        </p:nvGraphicFramePr>
        <p:xfrm>
          <a:off x="1971677" y="1600204"/>
          <a:ext cx="25908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393480" progId="Equation.DSMT4">
                  <p:embed/>
                </p:oleObj>
              </mc:Choice>
              <mc:Fallback>
                <p:oleObj name="Equation" r:id="rId2" imgW="660240" imgH="393480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7" y="1600204"/>
                        <a:ext cx="2590800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062" name="Rectangle 43"/>
          <p:cNvSpPr>
            <a:spLocks noChangeArrowheads="1"/>
          </p:cNvSpPr>
          <p:nvPr/>
        </p:nvSpPr>
        <p:spPr bwMode="auto">
          <a:xfrm>
            <a:off x="347639" y="984231"/>
            <a:ext cx="582786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90600" y="4191000"/>
            <a:ext cx="77708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buSzPct val="70000"/>
            </a:pPr>
            <a:r>
              <a:rPr lang="en-US" sz="3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hangingPunct="0">
              <a:spcBef>
                <a:spcPct val="50000"/>
              </a:spcBef>
              <a:buSzPct val="70000"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 &gt; 0 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d &lt; 0 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  <a:buSzPct val="70000"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d’ &gt; 0 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d’ &lt; 0 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0" name="Group 132"/>
          <p:cNvGrpSpPr>
            <a:grpSpLocks/>
          </p:cNvGrpSpPr>
          <p:nvPr/>
        </p:nvGrpSpPr>
        <p:grpSpPr bwMode="auto">
          <a:xfrm>
            <a:off x="6127530" y="403229"/>
            <a:ext cx="5668959" cy="3594100"/>
            <a:chOff x="4151" y="1166"/>
            <a:chExt cx="3571" cy="2264"/>
          </a:xfrm>
        </p:grpSpPr>
        <p:graphicFrame>
          <p:nvGraphicFramePr>
            <p:cNvPr id="81" name="Object 78"/>
            <p:cNvGraphicFramePr>
              <a:graphicFrameLocks noChangeAspect="1"/>
            </p:cNvGraphicFramePr>
            <p:nvPr/>
          </p:nvGraphicFramePr>
          <p:xfrm>
            <a:off x="5142" y="2798"/>
            <a:ext cx="264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680" imgH="177480" progId="Equation.DSMT4">
                    <p:embed/>
                  </p:oleObj>
                </mc:Choice>
                <mc:Fallback>
                  <p:oleObj name="Equation" r:id="rId4" imgW="1396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2" y="2798"/>
                          <a:ext cx="264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" name="Group 79"/>
            <p:cNvGrpSpPr>
              <a:grpSpLocks/>
            </p:cNvGrpSpPr>
            <p:nvPr/>
          </p:nvGrpSpPr>
          <p:grpSpPr bwMode="auto">
            <a:xfrm>
              <a:off x="7308" y="2546"/>
              <a:ext cx="22" cy="22"/>
              <a:chOff x="3144" y="1768"/>
              <a:chExt cx="216" cy="832"/>
            </a:xfrm>
          </p:grpSpPr>
          <p:graphicFrame>
            <p:nvGraphicFramePr>
              <p:cNvPr id="120" name="Object 80"/>
              <p:cNvGraphicFramePr>
                <a:graphicFrameLocks noChangeAspect="1"/>
              </p:cNvGraphicFramePr>
              <p:nvPr/>
            </p:nvGraphicFramePr>
            <p:xfrm>
              <a:off x="3144" y="2408"/>
              <a:ext cx="192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52280" imgH="152280" progId="Equation.3">
                      <p:embed/>
                    </p:oleObj>
                  </mc:Choice>
                  <mc:Fallback>
                    <p:oleObj name="Equation" r:id="rId6" imgW="15228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4" y="2408"/>
                            <a:ext cx="192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1" name="Object 81"/>
              <p:cNvGraphicFramePr>
                <a:graphicFrameLocks noChangeAspect="1"/>
              </p:cNvGraphicFramePr>
              <p:nvPr/>
            </p:nvGraphicFramePr>
            <p:xfrm>
              <a:off x="3168" y="1768"/>
              <a:ext cx="192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52280" imgH="152280" progId="Equation.3">
                      <p:embed/>
                    </p:oleObj>
                  </mc:Choice>
                  <mc:Fallback>
                    <p:oleObj name="Equation" r:id="rId8" imgW="15228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1768"/>
                            <a:ext cx="192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4645" y="1666"/>
              <a:ext cx="3077" cy="1440"/>
              <a:chOff x="3213" y="1757"/>
              <a:chExt cx="2619" cy="1303"/>
            </a:xfrm>
          </p:grpSpPr>
          <p:sp>
            <p:nvSpPr>
              <p:cNvPr id="117" name="Line 83"/>
              <p:cNvSpPr>
                <a:spLocks noChangeShapeType="1"/>
              </p:cNvSpPr>
              <p:nvPr/>
            </p:nvSpPr>
            <p:spPr bwMode="auto">
              <a:xfrm>
                <a:off x="3213" y="1757"/>
                <a:ext cx="2619" cy="1303"/>
              </a:xfrm>
              <a:prstGeom prst="line">
                <a:avLst/>
              </a:prstGeom>
              <a:noFill/>
              <a:ln w="38100">
                <a:solidFill>
                  <a:srgbClr val="00D5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84"/>
              <p:cNvSpPr>
                <a:spLocks noChangeShapeType="1"/>
              </p:cNvSpPr>
              <p:nvPr/>
            </p:nvSpPr>
            <p:spPr bwMode="auto">
              <a:xfrm>
                <a:off x="3743" y="2021"/>
                <a:ext cx="367" cy="186"/>
              </a:xfrm>
              <a:prstGeom prst="line">
                <a:avLst/>
              </a:prstGeom>
              <a:noFill/>
              <a:ln w="38100">
                <a:solidFill>
                  <a:srgbClr val="00D5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85"/>
              <p:cNvSpPr>
                <a:spLocks noChangeShapeType="1"/>
              </p:cNvSpPr>
              <p:nvPr/>
            </p:nvSpPr>
            <p:spPr bwMode="auto">
              <a:xfrm>
                <a:off x="5427" y="2862"/>
                <a:ext cx="144" cy="62"/>
              </a:xfrm>
              <a:prstGeom prst="line">
                <a:avLst/>
              </a:prstGeom>
              <a:noFill/>
              <a:ln w="38100">
                <a:solidFill>
                  <a:srgbClr val="00D5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" name="Group 86"/>
            <p:cNvGrpSpPr>
              <a:grpSpLocks/>
            </p:cNvGrpSpPr>
            <p:nvPr/>
          </p:nvGrpSpPr>
          <p:grpSpPr bwMode="auto">
            <a:xfrm>
              <a:off x="4151" y="1440"/>
              <a:ext cx="3385" cy="1578"/>
              <a:chOff x="2394" y="816"/>
              <a:chExt cx="3385" cy="1578"/>
            </a:xfrm>
          </p:grpSpPr>
          <p:grpSp>
            <p:nvGrpSpPr>
              <p:cNvPr id="109" name="Group 87"/>
              <p:cNvGrpSpPr>
                <a:grpSpLocks/>
              </p:cNvGrpSpPr>
              <p:nvPr/>
            </p:nvGrpSpPr>
            <p:grpSpPr bwMode="auto">
              <a:xfrm>
                <a:off x="2394" y="816"/>
                <a:ext cx="3385" cy="1578"/>
                <a:chOff x="2394" y="816"/>
                <a:chExt cx="3385" cy="1578"/>
              </a:xfrm>
            </p:grpSpPr>
            <p:sp>
              <p:nvSpPr>
                <p:cNvPr id="112" name="Line 88"/>
                <p:cNvSpPr>
                  <a:spLocks noChangeShapeType="1"/>
                </p:cNvSpPr>
                <p:nvPr/>
              </p:nvSpPr>
              <p:spPr bwMode="auto">
                <a:xfrm>
                  <a:off x="4128" y="816"/>
                  <a:ext cx="0" cy="157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arrow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13" name="Object 8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06598704"/>
                    </p:ext>
                  </p:extLst>
                </p:nvPr>
              </p:nvGraphicFramePr>
              <p:xfrm>
                <a:off x="4645" y="1200"/>
                <a:ext cx="369" cy="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177480" imgH="164880" progId="Equation.3">
                        <p:embed/>
                      </p:oleObj>
                    </mc:Choice>
                    <mc:Fallback>
                      <p:oleObj name="Equation" r:id="rId10" imgW="17748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45" y="1200"/>
                              <a:ext cx="369" cy="3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4" name="Object 90"/>
                <p:cNvGraphicFramePr>
                  <a:graphicFrameLocks noChangeAspect="1"/>
                </p:cNvGraphicFramePr>
                <p:nvPr/>
              </p:nvGraphicFramePr>
              <p:xfrm>
                <a:off x="3313" y="1597"/>
                <a:ext cx="297" cy="3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2" imgW="152280" imgH="152280" progId="Equation.3">
                        <p:embed/>
                      </p:oleObj>
                    </mc:Choice>
                    <mc:Fallback>
                      <p:oleObj name="Equation" r:id="rId12" imgW="152280" imgH="1522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13" y="1597"/>
                              <a:ext cx="297" cy="3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5" name="Line 91"/>
                <p:cNvSpPr>
                  <a:spLocks noChangeShapeType="1"/>
                </p:cNvSpPr>
                <p:nvPr/>
              </p:nvSpPr>
              <p:spPr bwMode="auto">
                <a:xfrm>
                  <a:off x="2394" y="1614"/>
                  <a:ext cx="3385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16" name="Object 92"/>
                <p:cNvGraphicFramePr>
                  <a:graphicFrameLocks noChangeAspect="1"/>
                </p:cNvGraphicFramePr>
                <p:nvPr/>
              </p:nvGraphicFramePr>
              <p:xfrm>
                <a:off x="3903" y="1594"/>
                <a:ext cx="237" cy="28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4" imgW="152280" imgH="164880" progId="Equation.3">
                        <p:embed/>
                      </p:oleObj>
                    </mc:Choice>
                    <mc:Fallback>
                      <p:oleObj name="Equation" r:id="rId14" imgW="15228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03" y="1594"/>
                              <a:ext cx="237" cy="28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10" name="Line 93"/>
              <p:cNvSpPr>
                <a:spLocks noChangeShapeType="1"/>
              </p:cNvSpPr>
              <p:nvPr/>
            </p:nvSpPr>
            <p:spPr bwMode="auto">
              <a:xfrm>
                <a:off x="3494" y="1614"/>
                <a:ext cx="4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94"/>
              <p:cNvSpPr>
                <a:spLocks noChangeShapeType="1"/>
              </p:cNvSpPr>
              <p:nvPr/>
            </p:nvSpPr>
            <p:spPr bwMode="auto">
              <a:xfrm>
                <a:off x="4725" y="1614"/>
                <a:ext cx="4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95"/>
            <p:cNvGrpSpPr>
              <a:grpSpLocks/>
            </p:cNvGrpSpPr>
            <p:nvPr/>
          </p:nvGrpSpPr>
          <p:grpSpPr bwMode="auto">
            <a:xfrm>
              <a:off x="4613" y="1648"/>
              <a:ext cx="3065" cy="1782"/>
              <a:chOff x="2783" y="1538"/>
              <a:chExt cx="3065" cy="1782"/>
            </a:xfrm>
          </p:grpSpPr>
          <p:grpSp>
            <p:nvGrpSpPr>
              <p:cNvPr id="103" name="Group 96"/>
              <p:cNvGrpSpPr>
                <a:grpSpLocks/>
              </p:cNvGrpSpPr>
              <p:nvPr/>
            </p:nvGrpSpPr>
            <p:grpSpPr bwMode="auto">
              <a:xfrm>
                <a:off x="4063" y="1538"/>
                <a:ext cx="1785" cy="1782"/>
                <a:chOff x="4301" y="1940"/>
                <a:chExt cx="1392" cy="1248"/>
              </a:xfrm>
            </p:grpSpPr>
            <p:sp>
              <p:nvSpPr>
                <p:cNvPr id="107" name="Line 97"/>
                <p:cNvSpPr>
                  <a:spLocks noChangeShapeType="1"/>
                </p:cNvSpPr>
                <p:nvPr/>
              </p:nvSpPr>
              <p:spPr bwMode="auto">
                <a:xfrm>
                  <a:off x="4301" y="1940"/>
                  <a:ext cx="1392" cy="1248"/>
                </a:xfrm>
                <a:prstGeom prst="line">
                  <a:avLst/>
                </a:prstGeom>
                <a:noFill/>
                <a:ln w="38100">
                  <a:solidFill>
                    <a:srgbClr val="00D5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98"/>
                <p:cNvSpPr>
                  <a:spLocks noChangeShapeType="1"/>
                </p:cNvSpPr>
                <p:nvPr/>
              </p:nvSpPr>
              <p:spPr bwMode="auto">
                <a:xfrm>
                  <a:off x="4301" y="1940"/>
                  <a:ext cx="672" cy="601"/>
                </a:xfrm>
                <a:prstGeom prst="line">
                  <a:avLst/>
                </a:prstGeom>
                <a:noFill/>
                <a:ln w="38100">
                  <a:solidFill>
                    <a:srgbClr val="00D500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" name="Group 99"/>
              <p:cNvGrpSpPr>
                <a:grpSpLocks/>
              </p:cNvGrpSpPr>
              <p:nvPr/>
            </p:nvGrpSpPr>
            <p:grpSpPr bwMode="auto">
              <a:xfrm>
                <a:off x="2783" y="1544"/>
                <a:ext cx="1254" cy="2"/>
                <a:chOff x="3181" y="1753"/>
                <a:chExt cx="1067" cy="2"/>
              </a:xfrm>
            </p:grpSpPr>
            <p:sp>
              <p:nvSpPr>
                <p:cNvPr id="105" name="Line 100"/>
                <p:cNvSpPr>
                  <a:spLocks noChangeShapeType="1"/>
                </p:cNvSpPr>
                <p:nvPr/>
              </p:nvSpPr>
              <p:spPr bwMode="auto">
                <a:xfrm>
                  <a:off x="3181" y="1755"/>
                  <a:ext cx="1067" cy="0"/>
                </a:xfrm>
                <a:prstGeom prst="line">
                  <a:avLst/>
                </a:prstGeom>
                <a:noFill/>
                <a:ln w="38100">
                  <a:solidFill>
                    <a:srgbClr val="00D5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01"/>
                <p:cNvSpPr>
                  <a:spLocks noChangeShapeType="1"/>
                </p:cNvSpPr>
                <p:nvPr/>
              </p:nvSpPr>
              <p:spPr bwMode="auto">
                <a:xfrm>
                  <a:off x="3576" y="1753"/>
                  <a:ext cx="262" cy="0"/>
                </a:xfrm>
                <a:prstGeom prst="line">
                  <a:avLst/>
                </a:prstGeom>
                <a:noFill/>
                <a:ln w="38100">
                  <a:solidFill>
                    <a:srgbClr val="00D500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6" name="Group 102"/>
            <p:cNvGrpSpPr>
              <a:grpSpLocks/>
            </p:cNvGrpSpPr>
            <p:nvPr/>
          </p:nvGrpSpPr>
          <p:grpSpPr bwMode="auto">
            <a:xfrm>
              <a:off x="6877" y="1973"/>
              <a:ext cx="424" cy="1245"/>
              <a:chOff x="5143" y="1287"/>
              <a:chExt cx="424" cy="1245"/>
            </a:xfrm>
          </p:grpSpPr>
          <p:graphicFrame>
            <p:nvGraphicFramePr>
              <p:cNvPr id="100" name="Object 10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9709592"/>
                  </p:ext>
                </p:extLst>
              </p:nvPr>
            </p:nvGraphicFramePr>
            <p:xfrm>
              <a:off x="5143" y="2212"/>
              <a:ext cx="369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164880" imgH="164880" progId="Equation.3">
                      <p:embed/>
                    </p:oleObj>
                  </mc:Choice>
                  <mc:Fallback>
                    <p:oleObj name="Equation" r:id="rId16" imgW="1648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3" y="2212"/>
                            <a:ext cx="369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1" name="Line 104"/>
              <p:cNvSpPr>
                <a:spLocks noChangeShapeType="1"/>
              </p:cNvSpPr>
              <p:nvPr/>
            </p:nvSpPr>
            <p:spPr bwMode="auto">
              <a:xfrm flipV="1">
                <a:off x="5298" y="1542"/>
                <a:ext cx="0" cy="580"/>
              </a:xfrm>
              <a:prstGeom prst="line">
                <a:avLst/>
              </a:prstGeom>
              <a:noFill/>
              <a:ln w="57150">
                <a:solidFill>
                  <a:srgbClr val="339966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02" name="Object 10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4277414"/>
                  </p:ext>
                </p:extLst>
              </p:nvPr>
            </p:nvGraphicFramePr>
            <p:xfrm>
              <a:off x="5259" y="1287"/>
              <a:ext cx="308" cy="2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177480" imgH="164880" progId="Equation.3">
                      <p:embed/>
                    </p:oleObj>
                  </mc:Choice>
                  <mc:Fallback>
                    <p:oleObj name="Equation" r:id="rId18" imgW="1774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9" y="1287"/>
                            <a:ext cx="308" cy="2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7" name="Line 106"/>
            <p:cNvSpPr>
              <a:spLocks noChangeShapeType="1"/>
            </p:cNvSpPr>
            <p:nvPr/>
          </p:nvSpPr>
          <p:spPr bwMode="auto">
            <a:xfrm>
              <a:off x="4616" y="2270"/>
              <a:ext cx="0" cy="9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07"/>
            <p:cNvSpPr>
              <a:spLocks noChangeShapeType="1"/>
            </p:cNvSpPr>
            <p:nvPr/>
          </p:nvSpPr>
          <p:spPr bwMode="auto">
            <a:xfrm>
              <a:off x="4592" y="2798"/>
              <a:ext cx="124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08"/>
            <p:cNvSpPr>
              <a:spLocks noChangeShapeType="1"/>
            </p:cNvSpPr>
            <p:nvPr/>
          </p:nvSpPr>
          <p:spPr bwMode="auto">
            <a:xfrm flipV="1">
              <a:off x="7032" y="1454"/>
              <a:ext cx="0" cy="8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09"/>
            <p:cNvSpPr>
              <a:spLocks noChangeShapeType="1"/>
            </p:cNvSpPr>
            <p:nvPr/>
          </p:nvSpPr>
          <p:spPr bwMode="auto">
            <a:xfrm>
              <a:off x="5883" y="1474"/>
              <a:ext cx="1104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prstDash val="dash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10"/>
            <p:cNvSpPr>
              <a:spLocks noChangeShapeType="1"/>
            </p:cNvSpPr>
            <p:nvPr/>
          </p:nvSpPr>
          <p:spPr bwMode="auto">
            <a:xfrm>
              <a:off x="6465" y="2264"/>
              <a:ext cx="0" cy="8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11"/>
            <p:cNvSpPr>
              <a:spLocks noChangeShapeType="1"/>
            </p:cNvSpPr>
            <p:nvPr/>
          </p:nvSpPr>
          <p:spPr bwMode="auto">
            <a:xfrm>
              <a:off x="5846" y="2798"/>
              <a:ext cx="62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3" name="Object 112"/>
            <p:cNvGraphicFramePr>
              <a:graphicFrameLocks noChangeAspect="1"/>
            </p:cNvGraphicFramePr>
            <p:nvPr/>
          </p:nvGraphicFramePr>
          <p:xfrm>
            <a:off x="6004" y="2768"/>
            <a:ext cx="276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52280" imgH="203040" progId="Equation.DSMT4">
                    <p:embed/>
                  </p:oleObj>
                </mc:Choice>
                <mc:Fallback>
                  <p:oleObj name="Equation" r:id="rId20" imgW="1522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4" y="2768"/>
                          <a:ext cx="276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1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6025500"/>
                </p:ext>
              </p:extLst>
            </p:nvPr>
          </p:nvGraphicFramePr>
          <p:xfrm>
            <a:off x="6310" y="1166"/>
            <a:ext cx="317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77480" imgH="177480" progId="Equation.DSMT4">
                    <p:embed/>
                  </p:oleObj>
                </mc:Choice>
                <mc:Fallback>
                  <p:oleObj name="Equation" r:id="rId22" imgW="1774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0" y="1166"/>
                          <a:ext cx="317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5" name="Group 114"/>
            <p:cNvGrpSpPr>
              <a:grpSpLocks/>
            </p:cNvGrpSpPr>
            <p:nvPr/>
          </p:nvGrpSpPr>
          <p:grpSpPr bwMode="auto">
            <a:xfrm>
              <a:off x="4377" y="1440"/>
              <a:ext cx="240" cy="1076"/>
              <a:chOff x="2640" y="768"/>
              <a:chExt cx="240" cy="1076"/>
            </a:xfrm>
          </p:grpSpPr>
          <p:sp>
            <p:nvSpPr>
              <p:cNvPr id="96" name="Line 115"/>
              <p:cNvSpPr>
                <a:spLocks noChangeShapeType="1"/>
              </p:cNvSpPr>
              <p:nvPr/>
            </p:nvSpPr>
            <p:spPr bwMode="auto">
              <a:xfrm flipH="1">
                <a:off x="2876" y="998"/>
                <a:ext cx="4" cy="558"/>
              </a:xfrm>
              <a:prstGeom prst="line">
                <a:avLst/>
              </a:prstGeom>
              <a:noFill/>
              <a:ln w="57150">
                <a:solidFill>
                  <a:srgbClr val="339966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7" name="Group 116"/>
              <p:cNvGrpSpPr>
                <a:grpSpLocks/>
              </p:cNvGrpSpPr>
              <p:nvPr/>
            </p:nvGrpSpPr>
            <p:grpSpPr bwMode="auto">
              <a:xfrm>
                <a:off x="2640" y="768"/>
                <a:ext cx="236" cy="1076"/>
                <a:chOff x="3144" y="1768"/>
                <a:chExt cx="216" cy="832"/>
              </a:xfrm>
            </p:grpSpPr>
            <p:graphicFrame>
              <p:nvGraphicFramePr>
                <p:cNvPr id="98" name="Object 117"/>
                <p:cNvGraphicFramePr>
                  <a:graphicFrameLocks noChangeAspect="1"/>
                </p:cNvGraphicFramePr>
                <p:nvPr/>
              </p:nvGraphicFramePr>
              <p:xfrm>
                <a:off x="3144" y="2408"/>
                <a:ext cx="192" cy="1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4" imgW="152280" imgH="152280" progId="Equation.3">
                        <p:embed/>
                      </p:oleObj>
                    </mc:Choice>
                    <mc:Fallback>
                      <p:oleObj name="Equation" r:id="rId24" imgW="152280" imgH="1522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44" y="2408"/>
                              <a:ext cx="192" cy="19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99" name="Object 118"/>
                <p:cNvGraphicFramePr>
                  <a:graphicFrameLocks noChangeAspect="1"/>
                </p:cNvGraphicFramePr>
                <p:nvPr/>
              </p:nvGraphicFramePr>
              <p:xfrm>
                <a:off x="3168" y="1768"/>
                <a:ext cx="192" cy="1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6" imgW="152280" imgH="152280" progId="Equation.3">
                        <p:embed/>
                      </p:oleObj>
                    </mc:Choice>
                    <mc:Fallback>
                      <p:oleObj name="Equation" r:id="rId26" imgW="152280" imgH="1522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68" y="1768"/>
                              <a:ext cx="192" cy="19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1200" y="2794004"/>
                <a:ext cx="2623475" cy="1246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d’=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794004"/>
                <a:ext cx="2623475" cy="1246816"/>
              </a:xfrm>
              <a:prstGeom prst="rect">
                <a:avLst/>
              </a:prstGeom>
              <a:blipFill rotWithShape="1">
                <a:blip r:embed="rId29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2339966" y="163230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 THỨC VỀ THẤU KÍNH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6091" name="Rectangle 34"/>
          <p:cNvSpPr>
            <a:spLocks noChangeArrowheads="1"/>
          </p:cNvSpPr>
          <p:nvPr/>
        </p:nvSpPr>
        <p:spPr bwMode="auto">
          <a:xfrm>
            <a:off x="309236" y="963783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xác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phóng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167051"/>
              </p:ext>
            </p:extLst>
          </p:nvPr>
        </p:nvGraphicFramePr>
        <p:xfrm>
          <a:off x="2438403" y="1752604"/>
          <a:ext cx="267017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419040" progId="Equation.DSMT4">
                  <p:embed/>
                </p:oleObj>
              </mc:Choice>
              <mc:Fallback>
                <p:oleObj name="Equation" r:id="rId2" imgW="9522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3" y="1752604"/>
                        <a:ext cx="2670175" cy="1184275"/>
                      </a:xfrm>
                      <a:prstGeom prst="rect">
                        <a:avLst/>
                      </a:prstGeom>
                      <a:solidFill>
                        <a:srgbClr val="8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1447800" y="4191004"/>
            <a:ext cx="8915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0" hangingPunct="0">
              <a:buSzPct val="70000"/>
              <a:buFont typeface="Symbol" pitchFamily="18" charset="2"/>
              <a:buNone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                 +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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k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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&gt; 1 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.            </a:t>
            </a:r>
          </a:p>
          <a:p>
            <a:pPr eaLnBrk="0" hangingPunct="0">
              <a:buSzPct val="70000"/>
              <a:buFont typeface="Symbol" pitchFamily="18" charset="2"/>
              <a:buNone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                  + 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k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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&lt; 1 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nhỏ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eaLnBrk="0" hangingPunct="0">
              <a:buSzPct val="70000"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                  + 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k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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= 1 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eaLnBrk="0" hangingPunct="0">
              <a:buSzPct val="70000"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                 + k &gt; 0 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cùng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.    </a:t>
            </a:r>
          </a:p>
          <a:p>
            <a:pPr eaLnBrk="0" hangingPunct="0">
              <a:buSzPct val="70000"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                 + k &lt; 0 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ngược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6094" name="Rectangle 78"/>
          <p:cNvSpPr>
            <a:spLocks noChangeArrowheads="1"/>
          </p:cNvSpPr>
          <p:nvPr/>
        </p:nvSpPr>
        <p:spPr bwMode="auto">
          <a:xfrm>
            <a:off x="1524000" y="30480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(k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hệ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phóng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đại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nó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biết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(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nhỏ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)</a:t>
            </a:r>
          </a:p>
          <a:p>
            <a:pPr eaLnBrk="0" hangingPunct="0"/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bao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nhiêu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lần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cùng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chiều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hay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ngược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chiều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</a:rPr>
              <a:t>.)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61496" y="1559261"/>
            <a:ext cx="4953000" cy="2160257"/>
            <a:chOff x="6961496" y="1559257"/>
            <a:chExt cx="4953000" cy="2160257"/>
          </a:xfrm>
        </p:grpSpPr>
        <p:sp>
          <p:nvSpPr>
            <p:cNvPr id="81" name="Line 16"/>
            <p:cNvSpPr>
              <a:spLocks noChangeShapeType="1"/>
            </p:cNvSpPr>
            <p:nvPr/>
          </p:nvSpPr>
          <p:spPr bwMode="auto">
            <a:xfrm>
              <a:off x="7627620" y="1905000"/>
              <a:ext cx="16510" cy="5334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7"/>
            <p:cNvSpPr>
              <a:spLocks noChangeShapeType="1"/>
            </p:cNvSpPr>
            <p:nvPr/>
          </p:nvSpPr>
          <p:spPr bwMode="auto">
            <a:xfrm flipV="1">
              <a:off x="11590020" y="2438400"/>
              <a:ext cx="0" cy="9144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 Box 30"/>
            <p:cNvSpPr txBox="1">
              <a:spLocks noChangeArrowheads="1"/>
            </p:cNvSpPr>
            <p:nvPr/>
          </p:nvSpPr>
          <p:spPr bwMode="auto">
            <a:xfrm>
              <a:off x="9041756" y="2411413"/>
              <a:ext cx="39624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O</a:t>
              </a:r>
            </a:p>
          </p:txBody>
        </p:sp>
        <p:sp>
          <p:nvSpPr>
            <p:cNvPr id="84" name="Text Box 31"/>
            <p:cNvSpPr txBox="1">
              <a:spLocks noChangeArrowheads="1"/>
            </p:cNvSpPr>
            <p:nvPr/>
          </p:nvSpPr>
          <p:spPr bwMode="auto">
            <a:xfrm>
              <a:off x="9834236" y="2500313"/>
              <a:ext cx="59436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F’</a:t>
              </a: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8051156" y="2500313"/>
              <a:ext cx="59436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F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6961496" y="1738313"/>
              <a:ext cx="4953000" cy="1447800"/>
              <a:chOff x="6961496" y="1738313"/>
              <a:chExt cx="4953000" cy="1447800"/>
            </a:xfrm>
          </p:grpSpPr>
          <p:sp>
            <p:nvSpPr>
              <p:cNvPr id="87" name="Line 26"/>
              <p:cNvSpPr>
                <a:spLocks noChangeShapeType="1"/>
              </p:cNvSpPr>
              <p:nvPr/>
            </p:nvSpPr>
            <p:spPr bwMode="auto">
              <a:xfrm>
                <a:off x="10824836" y="2436813"/>
                <a:ext cx="10896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" name="Line 28"/>
              <p:cNvSpPr>
                <a:spLocks noChangeShapeType="1"/>
              </p:cNvSpPr>
              <p:nvPr/>
            </p:nvSpPr>
            <p:spPr bwMode="auto">
              <a:xfrm flipH="1">
                <a:off x="6961496" y="2436813"/>
                <a:ext cx="38633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" name="Line 29"/>
              <p:cNvSpPr>
                <a:spLocks noChangeShapeType="1"/>
              </p:cNvSpPr>
              <p:nvPr/>
            </p:nvSpPr>
            <p:spPr bwMode="auto">
              <a:xfrm>
                <a:off x="9140816" y="1738313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" name="Text Box 33"/>
              <p:cNvSpPr txBox="1">
                <a:spLocks noChangeArrowheads="1"/>
              </p:cNvSpPr>
              <p:nvPr/>
            </p:nvSpPr>
            <p:spPr bwMode="auto">
              <a:xfrm>
                <a:off x="8088576" y="2169165"/>
                <a:ext cx="42719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>
                    <a:ln w="38100">
                      <a:solidFill>
                        <a:schemeClr val="tx1"/>
                      </a:solidFill>
                    </a:ln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sp>
            <p:nvSpPr>
              <p:cNvPr id="91" name="Text Box 33"/>
              <p:cNvSpPr txBox="1">
                <a:spLocks noChangeArrowheads="1"/>
              </p:cNvSpPr>
              <p:nvPr/>
            </p:nvSpPr>
            <p:spPr bwMode="auto">
              <a:xfrm>
                <a:off x="9014102" y="2196910"/>
                <a:ext cx="427196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ln w="38100">
                      <a:solidFill>
                        <a:schemeClr val="tx1"/>
                      </a:solidFill>
                    </a:ln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9888828" y="2188511"/>
                <a:ext cx="427196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ln w="38100">
                      <a:solidFill>
                        <a:schemeClr val="tx1"/>
                      </a:solidFill>
                    </a:ln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</p:grpSp>
        <p:sp>
          <p:nvSpPr>
            <p:cNvPr id="93" name="Text Box 34"/>
            <p:cNvSpPr txBox="1">
              <a:spLocks noChangeArrowheads="1"/>
            </p:cNvSpPr>
            <p:nvPr/>
          </p:nvSpPr>
          <p:spPr bwMode="auto">
            <a:xfrm>
              <a:off x="9867256" y="2182813"/>
              <a:ext cx="427196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94" name="Text Box 35"/>
            <p:cNvSpPr txBox="1">
              <a:spLocks noChangeArrowheads="1"/>
            </p:cNvSpPr>
            <p:nvPr/>
          </p:nvSpPr>
          <p:spPr bwMode="auto">
            <a:xfrm>
              <a:off x="8967130" y="2182813"/>
              <a:ext cx="427196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96" name="Text Box 38"/>
            <p:cNvSpPr txBox="1">
              <a:spLocks noChangeArrowheads="1"/>
            </p:cNvSpPr>
            <p:nvPr/>
          </p:nvSpPr>
          <p:spPr bwMode="auto">
            <a:xfrm>
              <a:off x="7388556" y="2452049"/>
              <a:ext cx="4953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97" name="Text Box 39"/>
            <p:cNvSpPr txBox="1">
              <a:spLocks noChangeArrowheads="1"/>
            </p:cNvSpPr>
            <p:nvPr/>
          </p:nvSpPr>
          <p:spPr bwMode="auto">
            <a:xfrm>
              <a:off x="7344088" y="1559257"/>
              <a:ext cx="4953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98" name="Text Box 40"/>
            <p:cNvSpPr txBox="1">
              <a:spLocks noChangeArrowheads="1"/>
            </p:cNvSpPr>
            <p:nvPr/>
          </p:nvSpPr>
          <p:spPr bwMode="auto">
            <a:xfrm>
              <a:off x="11193780" y="3352801"/>
              <a:ext cx="69342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Arial" charset="0"/>
                </a:rPr>
                <a:t>B’</a:t>
              </a:r>
            </a:p>
          </p:txBody>
        </p:sp>
        <p:sp>
          <p:nvSpPr>
            <p:cNvPr id="99" name="Text Box 42"/>
            <p:cNvSpPr txBox="1">
              <a:spLocks noChangeArrowheads="1"/>
            </p:cNvSpPr>
            <p:nvPr/>
          </p:nvSpPr>
          <p:spPr bwMode="auto">
            <a:xfrm>
              <a:off x="11276330" y="2057401"/>
              <a:ext cx="61087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A’</a:t>
              </a:r>
            </a:p>
          </p:txBody>
        </p:sp>
        <p:sp>
          <p:nvSpPr>
            <p:cNvPr id="100" name="Line 44"/>
            <p:cNvSpPr>
              <a:spLocks noChangeShapeType="1"/>
            </p:cNvSpPr>
            <p:nvPr/>
          </p:nvSpPr>
          <p:spPr bwMode="auto">
            <a:xfrm>
              <a:off x="8321040" y="2133600"/>
              <a:ext cx="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" name="Group 53"/>
            <p:cNvGrpSpPr>
              <a:grpSpLocks/>
            </p:cNvGrpSpPr>
            <p:nvPr/>
          </p:nvGrpSpPr>
          <p:grpSpPr bwMode="auto">
            <a:xfrm>
              <a:off x="7627620" y="1905000"/>
              <a:ext cx="4259580" cy="1600200"/>
              <a:chOff x="3696" y="1200"/>
              <a:chExt cx="2064" cy="1008"/>
            </a:xfrm>
          </p:grpSpPr>
          <p:sp>
            <p:nvSpPr>
              <p:cNvPr id="102" name="Line 24"/>
              <p:cNvSpPr>
                <a:spLocks noChangeShapeType="1"/>
              </p:cNvSpPr>
              <p:nvPr/>
            </p:nvSpPr>
            <p:spPr bwMode="auto">
              <a:xfrm>
                <a:off x="3696" y="120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4416" y="1200"/>
                <a:ext cx="1344" cy="100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43"/>
              <p:cNvSpPr>
                <a:spLocks noChangeShapeType="1"/>
              </p:cNvSpPr>
              <p:nvPr/>
            </p:nvSpPr>
            <p:spPr bwMode="auto">
              <a:xfrm>
                <a:off x="3984" y="1200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45"/>
              <p:cNvSpPr>
                <a:spLocks noChangeShapeType="1"/>
              </p:cNvSpPr>
              <p:nvPr/>
            </p:nvSpPr>
            <p:spPr bwMode="auto">
              <a:xfrm>
                <a:off x="4608" y="1344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" name="Group 54"/>
            <p:cNvGrpSpPr>
              <a:grpSpLocks/>
            </p:cNvGrpSpPr>
            <p:nvPr/>
          </p:nvGrpSpPr>
          <p:grpSpPr bwMode="auto">
            <a:xfrm>
              <a:off x="7613972" y="1905000"/>
              <a:ext cx="4259580" cy="1524000"/>
              <a:chOff x="3696" y="1200"/>
              <a:chExt cx="2064" cy="960"/>
            </a:xfrm>
          </p:grpSpPr>
          <p:sp>
            <p:nvSpPr>
              <p:cNvPr id="107" name="Line 23"/>
              <p:cNvSpPr>
                <a:spLocks noChangeShapeType="1"/>
              </p:cNvSpPr>
              <p:nvPr/>
            </p:nvSpPr>
            <p:spPr bwMode="auto">
              <a:xfrm>
                <a:off x="3696" y="1200"/>
                <a:ext cx="2064" cy="96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50"/>
              <p:cNvSpPr>
                <a:spLocks noChangeShapeType="1"/>
              </p:cNvSpPr>
              <p:nvPr/>
            </p:nvSpPr>
            <p:spPr bwMode="auto">
              <a:xfrm>
                <a:off x="4032" y="1360"/>
                <a:ext cx="96" cy="4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51"/>
              <p:cNvSpPr>
                <a:spLocks noChangeShapeType="1"/>
              </p:cNvSpPr>
              <p:nvPr/>
            </p:nvSpPr>
            <p:spPr bwMode="auto">
              <a:xfrm>
                <a:off x="4944" y="1784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802644" y="3962400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ChangeArrowheads="1"/>
          </p:cNvSpPr>
          <p:nvPr/>
        </p:nvSpPr>
        <p:spPr bwMode="auto">
          <a:xfrm>
            <a:off x="228600" y="381000"/>
            <a:ext cx="1150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thấu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kính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hội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tụ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cự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f = 20cm,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AB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vuông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trục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, 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nằm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trục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thấu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kính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d = 10cm.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Xác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27152" y="2847144"/>
                <a:ext cx="6953380" cy="95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d’=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20</m:t>
                        </m:r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10</m:t>
                        </m:r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-20cm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52" y="2847144"/>
                <a:ext cx="6953380" cy="958211"/>
              </a:xfrm>
              <a:prstGeom prst="rect">
                <a:avLst/>
              </a:prstGeom>
              <a:blipFill rotWithShape="1">
                <a:blip r:embed="rId2"/>
                <a:stretch>
                  <a:fillRect l="-2629" b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9600" y="3059668"/>
            <a:ext cx="3648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Xác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21462" y="3808211"/>
                <a:ext cx="74163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Ảnh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cách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thấu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kính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20 cm, d’ &lt;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nên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ảnh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ảo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62" y="3808211"/>
                <a:ext cx="7416389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65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30621" y="4659868"/>
            <a:ext cx="3422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01024" y="4477094"/>
                <a:ext cx="3613439" cy="890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−20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024" y="4477094"/>
                <a:ext cx="3613439" cy="890244"/>
              </a:xfrm>
              <a:prstGeom prst="rect">
                <a:avLst/>
              </a:prstGeom>
              <a:blipFill rotWithShape="1">
                <a:blip r:embed="rId4"/>
                <a:stretch>
                  <a:fillRect l="-5059" r="-4553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02771" y="5498068"/>
            <a:ext cx="5461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+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 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2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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&gt; 1 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lần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621263" y="6031468"/>
            <a:ext cx="6143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+ k =2 (k &gt; 0) 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cùng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477766" y="2139815"/>
            <a:ext cx="93166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Giải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5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0172702" y="2981327"/>
            <a:ext cx="484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33CC"/>
                </a:solidFill>
                <a:latin typeface="Arial" charset="0"/>
              </a:rPr>
              <a:t>F’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059489" y="3679827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33CC"/>
                </a:solidFill>
                <a:latin typeface="Arial" charset="0"/>
              </a:rPr>
              <a:t>O</a:t>
            </a:r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1523360" y="1524001"/>
            <a:ext cx="5116346" cy="1279525"/>
            <a:chOff x="400" y="2476"/>
            <a:chExt cx="2479" cy="806"/>
          </a:xfrm>
        </p:grpSpPr>
        <p:sp>
          <p:nvSpPr>
            <p:cNvPr id="92166" name="Line 6"/>
            <p:cNvSpPr>
              <a:spLocks noChangeShapeType="1"/>
            </p:cNvSpPr>
            <p:nvPr/>
          </p:nvSpPr>
          <p:spPr bwMode="auto">
            <a:xfrm>
              <a:off x="511" y="2476"/>
              <a:ext cx="1460" cy="7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7" name="Line 7"/>
            <p:cNvSpPr>
              <a:spLocks noChangeShapeType="1"/>
            </p:cNvSpPr>
            <p:nvPr/>
          </p:nvSpPr>
          <p:spPr bwMode="auto">
            <a:xfrm>
              <a:off x="400" y="2572"/>
              <a:ext cx="2479" cy="71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2680346" y="3679111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V="1">
            <a:off x="4876800" y="2819401"/>
            <a:ext cx="1589" cy="762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4878705" y="2800354"/>
            <a:ext cx="7008495" cy="1109663"/>
            <a:chOff x="2076" y="2766"/>
            <a:chExt cx="3396" cy="699"/>
          </a:xfrm>
        </p:grpSpPr>
        <p:grpSp>
          <p:nvGrpSpPr>
            <p:cNvPr id="92171" name="Group 11"/>
            <p:cNvGrpSpPr>
              <a:grpSpLocks/>
            </p:cNvGrpSpPr>
            <p:nvPr/>
          </p:nvGrpSpPr>
          <p:grpSpPr bwMode="auto">
            <a:xfrm>
              <a:off x="2076" y="2766"/>
              <a:ext cx="852" cy="0"/>
              <a:chOff x="2076" y="2766"/>
              <a:chExt cx="852" cy="0"/>
            </a:xfrm>
          </p:grpSpPr>
          <p:sp>
            <p:nvSpPr>
              <p:cNvPr id="92172" name="Line 12"/>
              <p:cNvSpPr>
                <a:spLocks noChangeShapeType="1"/>
              </p:cNvSpPr>
              <p:nvPr/>
            </p:nvSpPr>
            <p:spPr bwMode="auto">
              <a:xfrm>
                <a:off x="2076" y="2766"/>
                <a:ext cx="852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3" name="Line 13"/>
              <p:cNvSpPr>
                <a:spLocks noChangeShapeType="1"/>
              </p:cNvSpPr>
              <p:nvPr/>
            </p:nvSpPr>
            <p:spPr bwMode="auto">
              <a:xfrm>
                <a:off x="2370" y="2766"/>
                <a:ext cx="60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174" name="Group 14"/>
            <p:cNvGrpSpPr>
              <a:grpSpLocks/>
            </p:cNvGrpSpPr>
            <p:nvPr/>
          </p:nvGrpSpPr>
          <p:grpSpPr bwMode="auto">
            <a:xfrm>
              <a:off x="2928" y="2772"/>
              <a:ext cx="2544" cy="693"/>
              <a:chOff x="2928" y="2772"/>
              <a:chExt cx="2544" cy="693"/>
            </a:xfrm>
          </p:grpSpPr>
          <p:sp>
            <p:nvSpPr>
              <p:cNvPr id="92175" name="Line 15"/>
              <p:cNvSpPr>
                <a:spLocks noChangeShapeType="1"/>
              </p:cNvSpPr>
              <p:nvPr/>
            </p:nvSpPr>
            <p:spPr bwMode="auto">
              <a:xfrm>
                <a:off x="2928" y="2772"/>
                <a:ext cx="2544" cy="693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6" name="Line 16"/>
              <p:cNvSpPr>
                <a:spLocks noChangeShapeType="1"/>
              </p:cNvSpPr>
              <p:nvPr/>
            </p:nvSpPr>
            <p:spPr bwMode="auto">
              <a:xfrm>
                <a:off x="3870" y="3025"/>
                <a:ext cx="108" cy="3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177" name="Group 17"/>
          <p:cNvGrpSpPr>
            <a:grpSpLocks/>
          </p:cNvGrpSpPr>
          <p:nvPr/>
        </p:nvGrpSpPr>
        <p:grpSpPr bwMode="auto">
          <a:xfrm>
            <a:off x="4876084" y="2819400"/>
            <a:ext cx="5781729" cy="2286000"/>
            <a:chOff x="2075" y="2808"/>
            <a:chExt cx="2801" cy="1440"/>
          </a:xfrm>
        </p:grpSpPr>
        <p:sp>
          <p:nvSpPr>
            <p:cNvPr id="92178" name="Line 18"/>
            <p:cNvSpPr>
              <a:spLocks noChangeShapeType="1"/>
            </p:cNvSpPr>
            <p:nvPr/>
          </p:nvSpPr>
          <p:spPr bwMode="auto">
            <a:xfrm>
              <a:off x="2075" y="2808"/>
              <a:ext cx="2801" cy="14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9" name="Line 19"/>
            <p:cNvSpPr>
              <a:spLocks noChangeShapeType="1"/>
            </p:cNvSpPr>
            <p:nvPr/>
          </p:nvSpPr>
          <p:spPr bwMode="auto">
            <a:xfrm>
              <a:off x="2392" y="2979"/>
              <a:ext cx="54" cy="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0" name="Line 20"/>
            <p:cNvSpPr>
              <a:spLocks noChangeShapeType="1"/>
            </p:cNvSpPr>
            <p:nvPr/>
          </p:nvSpPr>
          <p:spPr bwMode="auto">
            <a:xfrm>
              <a:off x="3760" y="3675"/>
              <a:ext cx="54" cy="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1" name="Line 21"/>
            <p:cNvSpPr>
              <a:spLocks noChangeShapeType="1"/>
            </p:cNvSpPr>
            <p:nvPr/>
          </p:nvSpPr>
          <p:spPr bwMode="auto">
            <a:xfrm>
              <a:off x="3850" y="3725"/>
              <a:ext cx="54" cy="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2" name="Line 22"/>
            <p:cNvSpPr>
              <a:spLocks noChangeShapeType="1"/>
            </p:cNvSpPr>
            <p:nvPr/>
          </p:nvSpPr>
          <p:spPr bwMode="auto">
            <a:xfrm>
              <a:off x="2296" y="2927"/>
              <a:ext cx="54" cy="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3" name="Rectangle 23"/>
          <p:cNvSpPr>
            <a:spLocks noChangeArrowheads="1"/>
          </p:cNvSpPr>
          <p:nvPr/>
        </p:nvSpPr>
        <p:spPr bwMode="auto">
          <a:xfrm>
            <a:off x="4356743" y="2678953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000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4" name="Rectangle 24"/>
          <p:cNvSpPr>
            <a:spLocks noChangeArrowheads="1"/>
          </p:cNvSpPr>
          <p:nvPr/>
        </p:nvSpPr>
        <p:spPr bwMode="auto">
          <a:xfrm>
            <a:off x="4505470" y="3504547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5" name="Line 25"/>
          <p:cNvSpPr>
            <a:spLocks noChangeShapeType="1"/>
          </p:cNvSpPr>
          <p:nvPr/>
        </p:nvSpPr>
        <p:spPr bwMode="auto">
          <a:xfrm>
            <a:off x="1192213" y="3552825"/>
            <a:ext cx="10625137" cy="1588"/>
          </a:xfrm>
          <a:prstGeom prst="line">
            <a:avLst/>
          </a:prstGeom>
          <a:noFill/>
          <a:ln w="38100">
            <a:solidFill>
              <a:srgbClr val="4D4D4D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6" name="Oval 26"/>
          <p:cNvSpPr>
            <a:spLocks noChangeArrowheads="1"/>
          </p:cNvSpPr>
          <p:nvPr/>
        </p:nvSpPr>
        <p:spPr bwMode="auto">
          <a:xfrm>
            <a:off x="10052053" y="3490913"/>
            <a:ext cx="144463" cy="11112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Oval 27"/>
          <p:cNvSpPr>
            <a:spLocks noChangeArrowheads="1"/>
          </p:cNvSpPr>
          <p:nvPr/>
        </p:nvSpPr>
        <p:spPr bwMode="auto">
          <a:xfrm>
            <a:off x="2791201" y="3490913"/>
            <a:ext cx="144463" cy="11112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Line 28"/>
          <p:cNvSpPr>
            <a:spLocks noChangeShapeType="1"/>
          </p:cNvSpPr>
          <p:nvPr/>
        </p:nvSpPr>
        <p:spPr bwMode="auto">
          <a:xfrm>
            <a:off x="6637341" y="1800225"/>
            <a:ext cx="1587" cy="350520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189" name="Group 29"/>
          <p:cNvGrpSpPr>
            <a:grpSpLocks/>
          </p:cNvGrpSpPr>
          <p:nvPr/>
        </p:nvGrpSpPr>
        <p:grpSpPr bwMode="auto">
          <a:xfrm>
            <a:off x="2037024" y="1880790"/>
            <a:ext cx="826884" cy="2299714"/>
            <a:chOff x="50" y="2249"/>
            <a:chExt cx="322" cy="1342"/>
          </a:xfrm>
        </p:grpSpPr>
        <p:sp>
          <p:nvSpPr>
            <p:cNvPr id="92190" name="Line 30"/>
            <p:cNvSpPr>
              <a:spLocks noChangeShapeType="1"/>
            </p:cNvSpPr>
            <p:nvPr/>
          </p:nvSpPr>
          <p:spPr bwMode="auto">
            <a:xfrm flipV="1">
              <a:off x="372" y="2286"/>
              <a:ext cx="0" cy="954"/>
            </a:xfrm>
            <a:prstGeom prst="line">
              <a:avLst/>
            </a:prstGeom>
            <a:noFill/>
            <a:ln w="101600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191" name="Rectangle 31"/>
            <p:cNvSpPr>
              <a:spLocks noChangeArrowheads="1"/>
            </p:cNvSpPr>
            <p:nvPr/>
          </p:nvSpPr>
          <p:spPr bwMode="auto">
            <a:xfrm>
              <a:off x="50" y="3261"/>
              <a:ext cx="25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A’</a:t>
              </a:r>
              <a:endParaRPr lang="en-US" sz="2800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192" name="Rectangle 32"/>
            <p:cNvSpPr>
              <a:spLocks noChangeArrowheads="1"/>
            </p:cNvSpPr>
            <p:nvPr/>
          </p:nvSpPr>
          <p:spPr bwMode="auto">
            <a:xfrm>
              <a:off x="90" y="2249"/>
              <a:ext cx="26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B’</a:t>
              </a:r>
              <a:endParaRPr lang="en-US" sz="2800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193" name="Text Box 33"/>
          <p:cNvSpPr txBox="1">
            <a:spLocks noGrp="1" noChangeArrowheads="1"/>
          </p:cNvSpPr>
          <p:nvPr>
            <p:ph type="title"/>
          </p:nvPr>
        </p:nvSpPr>
        <p:spPr>
          <a:xfrm>
            <a:off x="788020" y="-95250"/>
            <a:ext cx="5694983" cy="1314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OF </a:t>
            </a:r>
          </a:p>
        </p:txBody>
      </p:sp>
      <p:sp>
        <p:nvSpPr>
          <p:cNvPr id="3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9227344" y="6045013"/>
            <a:ext cx="693737" cy="457200"/>
          </a:xfrm>
          <a:prstGeom prst="actionButtonForwardNex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3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81000" y="281046"/>
            <a:ext cx="71294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just"/>
            <a:r>
              <a:rPr lang="en-US" sz="3200" b="1" u="sng" dirty="0">
                <a:solidFill>
                  <a:srgbClr val="0000FF"/>
                </a:solidFill>
                <a:latin typeface="Arial" charset="0"/>
              </a:rPr>
              <a:t>VI. CÔNG DỤNG CỦA THẤU KÍNH: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219202" y="1600200"/>
            <a:ext cx="85264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04800" y="146606"/>
            <a:ext cx="7053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just"/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VI. CÔNG DỤNG CỦA THẤU KÍNH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281113" y="838202"/>
            <a:ext cx="9261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Kính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khắc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phục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tật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của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mắt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: </a:t>
            </a: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Cận,viễn,lão</a:t>
            </a:r>
            <a:endParaRPr lang="en-US" sz="2800" b="1" dirty="0">
              <a:solidFill>
                <a:srgbClr val="009900"/>
              </a:solidFill>
              <a:latin typeface="Arial" charset="0"/>
            </a:endParaRPr>
          </a:p>
        </p:txBody>
      </p:sp>
      <p:pic>
        <p:nvPicPr>
          <p:cNvPr id="111618" name="Picture 2" descr="http://l.f31.img.vnexpress.net/2013/06/03/42-33857386-4fc7f-541519-1370243208_50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7" y="1828800"/>
            <a:ext cx="561473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19400" y="5791201"/>
            <a:ext cx="17208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Cận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thị</a:t>
            </a:r>
            <a:endParaRPr lang="en-US" sz="2800" b="1" dirty="0">
              <a:solidFill>
                <a:srgbClr val="009900"/>
              </a:solidFill>
              <a:latin typeface="Arial" charset="0"/>
            </a:endParaRPr>
          </a:p>
        </p:txBody>
      </p:sp>
      <p:pic>
        <p:nvPicPr>
          <p:cNvPr id="8" name="Picture 4" descr="http://upload2.webbnc.vn/media/860/MNK3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3"/>
          <a:stretch/>
        </p:blipFill>
        <p:spPr bwMode="auto">
          <a:xfrm>
            <a:off x="6339610" y="1828800"/>
            <a:ext cx="478559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94205" y="5791201"/>
            <a:ext cx="16763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Lão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thị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272466"/>
      </p:ext>
    </p:extLst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glas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1"/>
            <a:ext cx="4556126" cy="199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903623" y="5867400"/>
            <a:ext cx="247650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4" name="Picture 2" descr="http://kinhlup.info/wp-content/uploads/2012/02/HL6-745-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21704" r="27465" b="5645"/>
          <a:stretch/>
        </p:blipFill>
        <p:spPr bwMode="auto">
          <a:xfrm>
            <a:off x="6434960" y="990603"/>
            <a:ext cx="4354181" cy="33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edia.songkhoe.vn/archive/imageslead/180/201409/20140905/thumb00_0932257545514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78" y="3200400"/>
            <a:ext cx="4215381" cy="23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4800" y="146606"/>
            <a:ext cx="7053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just"/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VI. CÔNG DỤNG CỦA THẤU KÍNH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98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2438400"/>
            <a:ext cx="7905750" cy="3886200"/>
            <a:chOff x="457200" y="2743200"/>
            <a:chExt cx="7905750" cy="3886200"/>
          </a:xfrm>
        </p:grpSpPr>
        <p:sp>
          <p:nvSpPr>
            <p:cNvPr id="8" name="Line 46"/>
            <p:cNvSpPr>
              <a:spLocks noChangeShapeType="1"/>
            </p:cNvSpPr>
            <p:nvPr/>
          </p:nvSpPr>
          <p:spPr bwMode="auto">
            <a:xfrm>
              <a:off x="457200" y="4686300"/>
              <a:ext cx="7905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028700" y="2743200"/>
              <a:ext cx="6191250" cy="3886200"/>
              <a:chOff x="1028700" y="2743200"/>
              <a:chExt cx="6191250" cy="3886200"/>
            </a:xfrm>
          </p:grpSpPr>
          <p:sp>
            <p:nvSpPr>
              <p:cNvPr id="9" name="Oval 47"/>
              <p:cNvSpPr>
                <a:spLocks noChangeArrowheads="1"/>
              </p:cNvSpPr>
              <p:nvPr/>
            </p:nvSpPr>
            <p:spPr bwMode="auto">
              <a:xfrm>
                <a:off x="1028700" y="3162300"/>
                <a:ext cx="3048000" cy="3048000"/>
              </a:xfrm>
              <a:prstGeom prst="ellipse">
                <a:avLst/>
              </a:prstGeom>
              <a:noFill/>
              <a:ln w="28575" cap="rnd" algn="ctr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51"/>
              <p:cNvSpPr>
                <a:spLocks noChangeArrowheads="1"/>
              </p:cNvSpPr>
              <p:nvPr/>
            </p:nvSpPr>
            <p:spPr bwMode="auto">
              <a:xfrm>
                <a:off x="3333750" y="2743200"/>
                <a:ext cx="3886200" cy="3886200"/>
              </a:xfrm>
              <a:prstGeom prst="ellipse">
                <a:avLst/>
              </a:prstGeom>
              <a:noFill/>
              <a:ln w="28575" algn="ctr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72"/>
              <p:cNvGrpSpPr>
                <a:grpSpLocks/>
              </p:cNvGrpSpPr>
              <p:nvPr/>
            </p:nvGrpSpPr>
            <p:grpSpPr bwMode="auto">
              <a:xfrm>
                <a:off x="1600200" y="3141663"/>
                <a:ext cx="4033838" cy="3124200"/>
                <a:chOff x="1500" y="1187"/>
                <a:chExt cx="2541" cy="1968"/>
              </a:xfrm>
            </p:grpSpPr>
            <p:sp>
              <p:nvSpPr>
                <p:cNvPr id="12" name="PubChord"/>
                <p:cNvSpPr>
                  <a:spLocks noEditPoints="1" noChangeArrowheads="1"/>
                </p:cNvSpPr>
                <p:nvPr/>
              </p:nvSpPr>
              <p:spPr bwMode="auto">
                <a:xfrm rot="-139663">
                  <a:off x="2580" y="1187"/>
                  <a:ext cx="1461" cy="1968"/>
                </a:xfrm>
                <a:custGeom>
                  <a:avLst/>
                  <a:gdLst>
                    <a:gd name="G0" fmla="+- 0 0 0"/>
                    <a:gd name="G1" fmla="sin 10800 -8758483"/>
                    <a:gd name="G2" fmla="cos 10800 -8758483"/>
                    <a:gd name="G3" fmla="sin 10800 9046871"/>
                    <a:gd name="G4" fmla="cos 10800 9046871"/>
                    <a:gd name="G5" fmla="+- G1 10800 0"/>
                    <a:gd name="G6" fmla="+- G2 10800 0"/>
                    <a:gd name="G7" fmla="+- G3 10800 0"/>
                    <a:gd name="G8" fmla="+- G4 10800 0"/>
                    <a:gd name="G9" fmla="+- 10800 0 0"/>
                    <a:gd name="G10" fmla="+/ G5 G7 2"/>
                    <a:gd name="G11" fmla="+/ G6 G8 2"/>
                    <a:gd name="T0" fmla="*/ 3346 w 21600"/>
                    <a:gd name="T1" fmla="*/ 2984 h 21600"/>
                    <a:gd name="T2" fmla="*/ 3057 w 21600"/>
                    <a:gd name="T3" fmla="*/ 10502 h 21600"/>
                    <a:gd name="T4" fmla="*/ 2768 w 21600"/>
                    <a:gd name="T5" fmla="*/ 18020 h 21600"/>
                    <a:gd name="T6" fmla="*/ 3163 w 21600"/>
                    <a:gd name="T7" fmla="*/ 3163 h 21600"/>
                    <a:gd name="T8" fmla="*/ 18437 w 21600"/>
                    <a:gd name="T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3346" y="2984"/>
                      </a:moveTo>
                      <a:cubicBezTo>
                        <a:pt x="1209" y="5022"/>
                        <a:pt x="0" y="7846"/>
                        <a:pt x="0" y="10799"/>
                      </a:cubicBezTo>
                      <a:cubicBezTo>
                        <a:pt x="-1" y="13465"/>
                        <a:pt x="985" y="16037"/>
                        <a:pt x="2768" y="18019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PubChord"/>
                <p:cNvSpPr>
                  <a:spLocks noEditPoints="1" noChangeArrowheads="1"/>
                </p:cNvSpPr>
                <p:nvPr/>
              </p:nvSpPr>
              <p:spPr bwMode="auto">
                <a:xfrm rot="10800000">
                  <a:off x="1500" y="1275"/>
                  <a:ext cx="1567" cy="1789"/>
                </a:xfrm>
                <a:custGeom>
                  <a:avLst/>
                  <a:gdLst>
                    <a:gd name="G0" fmla="+- 0 0 0"/>
                    <a:gd name="G1" fmla="sin 10800 -8485976"/>
                    <a:gd name="G2" fmla="cos 10800 -8485976"/>
                    <a:gd name="G3" fmla="sin 10800 8370812"/>
                    <a:gd name="G4" fmla="cos 10800 8370812"/>
                    <a:gd name="G5" fmla="+- G1 10800 0"/>
                    <a:gd name="G6" fmla="+- G2 10800 0"/>
                    <a:gd name="G7" fmla="+- G3 10800 0"/>
                    <a:gd name="G8" fmla="+- G4 10800 0"/>
                    <a:gd name="G9" fmla="+- 10800 0 0"/>
                    <a:gd name="G10" fmla="+/ G5 G7 2"/>
                    <a:gd name="G11" fmla="+/ G6 G8 2"/>
                    <a:gd name="T0" fmla="*/ 3932 w 21600"/>
                    <a:gd name="T1" fmla="*/ 2464 h 21600"/>
                    <a:gd name="T2" fmla="*/ 4061 w 21600"/>
                    <a:gd name="T3" fmla="*/ 10902 h 21600"/>
                    <a:gd name="T4" fmla="*/ 4191 w 21600"/>
                    <a:gd name="T5" fmla="*/ 19341 h 21600"/>
                    <a:gd name="T6" fmla="*/ 3163 w 21600"/>
                    <a:gd name="T7" fmla="*/ 3163 h 21600"/>
                    <a:gd name="T8" fmla="*/ 18437 w 21600"/>
                    <a:gd name="T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3932" y="2464"/>
                      </a:moveTo>
                      <a:cubicBezTo>
                        <a:pt x="1442" y="4516"/>
                        <a:pt x="0" y="7573"/>
                        <a:pt x="0" y="10799"/>
                      </a:cubicBezTo>
                      <a:cubicBezTo>
                        <a:pt x="-1" y="14142"/>
                        <a:pt x="1547" y="17296"/>
                        <a:pt x="4190" y="19341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/>
                <a:lstStyle/>
                <a:p>
                  <a:endParaRPr lang="en-US"/>
                </a:p>
              </p:txBody>
            </p:sp>
          </p:grpSp>
          <p:sp>
            <p:nvSpPr>
              <p:cNvPr id="14" name="Text Box 73"/>
              <p:cNvSpPr txBox="1">
                <a:spLocks noChangeArrowheads="1"/>
              </p:cNvSpPr>
              <p:nvPr/>
            </p:nvSpPr>
            <p:spPr bwMode="auto">
              <a:xfrm>
                <a:off x="4953000" y="4886325"/>
                <a:ext cx="1143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dirty="0"/>
                  <a:t>O</a:t>
                </a:r>
                <a:r>
                  <a:rPr lang="en-US" sz="2400" baseline="-25000" dirty="0"/>
                  <a:t>2</a:t>
                </a:r>
                <a:endParaRPr lang="en-US" sz="2400" dirty="0"/>
              </a:p>
            </p:txBody>
          </p:sp>
          <p:sp>
            <p:nvSpPr>
              <p:cNvPr id="15" name="Text Box 74"/>
              <p:cNvSpPr txBox="1">
                <a:spLocks noChangeArrowheads="1"/>
              </p:cNvSpPr>
              <p:nvPr/>
            </p:nvSpPr>
            <p:spPr bwMode="auto">
              <a:xfrm>
                <a:off x="1981200" y="4095750"/>
                <a:ext cx="1143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dirty="0"/>
                  <a:t>O</a:t>
                </a:r>
                <a:r>
                  <a:rPr lang="en-US" sz="2400" baseline="-25000" dirty="0"/>
                  <a:t>1</a:t>
                </a:r>
                <a:endParaRPr lang="en-US" sz="2400" dirty="0"/>
              </a:p>
            </p:txBody>
          </p:sp>
          <p:sp>
            <p:nvSpPr>
              <p:cNvPr id="18" name="Line 77"/>
              <p:cNvSpPr>
                <a:spLocks noChangeShapeType="1"/>
              </p:cNvSpPr>
              <p:nvPr/>
            </p:nvSpPr>
            <p:spPr bwMode="auto">
              <a:xfrm>
                <a:off x="2514600" y="4705350"/>
                <a:ext cx="1352550" cy="81915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78"/>
              <p:cNvSpPr>
                <a:spLocks noChangeShapeType="1"/>
              </p:cNvSpPr>
              <p:nvPr/>
            </p:nvSpPr>
            <p:spPr bwMode="auto">
              <a:xfrm flipH="1" flipV="1">
                <a:off x="3486150" y="3848100"/>
                <a:ext cx="1866900" cy="85725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79"/>
              <p:cNvSpPr txBox="1">
                <a:spLocks noChangeArrowheads="1"/>
              </p:cNvSpPr>
              <p:nvPr/>
            </p:nvSpPr>
            <p:spPr bwMode="auto">
              <a:xfrm rot="1849660">
                <a:off x="2457450" y="5048250"/>
                <a:ext cx="1143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R</a:t>
                </a:r>
                <a:r>
                  <a:rPr lang="en-US" sz="2400" baseline="-25000"/>
                  <a:t>1</a:t>
                </a:r>
                <a:endParaRPr lang="en-US" sz="2400"/>
              </a:p>
            </p:txBody>
          </p:sp>
          <p:sp>
            <p:nvSpPr>
              <p:cNvPr id="21" name="Text Box 80"/>
              <p:cNvSpPr txBox="1">
                <a:spLocks noChangeArrowheads="1"/>
              </p:cNvSpPr>
              <p:nvPr/>
            </p:nvSpPr>
            <p:spPr bwMode="auto">
              <a:xfrm rot="1594496">
                <a:off x="4095750" y="3867150"/>
                <a:ext cx="1143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R</a:t>
                </a:r>
                <a:r>
                  <a:rPr lang="en-US" sz="2400" baseline="-25000"/>
                  <a:t>2</a:t>
                </a:r>
                <a:endParaRPr lang="en-US" sz="2400"/>
              </a:p>
            </p:txBody>
          </p:sp>
        </p:grpSp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59961" y="108831"/>
            <a:ext cx="74810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 THẤU KÍNH. PHÂN LOẠI THẤU KÍNH: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49800" y="641003"/>
            <a:ext cx="106203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91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nh_lup_3__4926.pdf - Foxit Phantom - [kinh_lup_3__4926.pdf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26719" r="41645" b="27458"/>
          <a:stretch/>
        </p:blipFill>
        <p:spPr>
          <a:xfrm>
            <a:off x="5692013" y="2066760"/>
            <a:ext cx="6130411" cy="32766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410200" y="5753265"/>
            <a:ext cx="247650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s.vietnamnet.vn/Images/vnn/2013/08/19/11/20130819115955-sua-chua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0" y="1584434"/>
            <a:ext cx="5011900" cy="375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7587" y="5491656"/>
            <a:ext cx="4182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Kính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thợ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sửa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đồng</a:t>
            </a:r>
            <a:r>
              <a:rPr lang="en-US" sz="28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Arial" charset="0"/>
              </a:rPr>
              <a:t>hồ</a:t>
            </a:r>
            <a:endParaRPr lang="en-US" sz="2800" b="1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4800" y="146606"/>
            <a:ext cx="7053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just"/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VI. CÔNG DỤNG CỦA THẤU KÍNH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513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95252"/>
            <a:ext cx="3736975" cy="23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496793" y="2620032"/>
            <a:ext cx="247650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6" name="Picture 2" descr="https://images.thegioididong.com/Files/2008/12/24/4213/1image-May-quay-o-cung-tam-th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02" y="-170794"/>
            <a:ext cx="4277126" cy="27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077200" y="2620033"/>
            <a:ext cx="247650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d.violet.vn/uploads/thumbnails/189/thumbnails2/So_sanh_mat__may_anh.jp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t="5355" r="20879" b="46561"/>
          <a:stretch/>
        </p:blipFill>
        <p:spPr bwMode="auto">
          <a:xfrm>
            <a:off x="2735043" y="3249463"/>
            <a:ext cx="5801712" cy="30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88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77878-zms-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97" y="1501744"/>
            <a:ext cx="4127451" cy="405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685307" y="5791201"/>
            <a:ext cx="247650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  <p:pic>
        <p:nvPicPr>
          <p:cNvPr id="115716" name="Picture 4" descr="http://d.violet.vn/uploads/thumbnails/329/thumbnails2/kinhhienvi.gi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88" b="11782"/>
          <a:stretch/>
        </p:blipFill>
        <p:spPr bwMode="auto">
          <a:xfrm>
            <a:off x="5923559" y="1546410"/>
            <a:ext cx="3983428" cy="386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4800" y="146606"/>
            <a:ext cx="7053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just"/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VI. CÔNG DỤNG CỦA THẤU KÍNH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112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73497"/>
            <a:ext cx="277653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38" name="Picture 2" descr="http://image.slidesharecdn.com/kinhthienvanhoanchinh-121114194157-phpapp02/95/kinh-thien-van-hoan-chinh-10-638.jpg?cb=13529222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17026" r="3935" b="31488"/>
          <a:stretch/>
        </p:blipFill>
        <p:spPr bwMode="auto">
          <a:xfrm>
            <a:off x="4987816" y="1073499"/>
            <a:ext cx="6410034" cy="266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0" name="Picture 4" descr="http://image.slidesharecdn.com/kinhthienvanhoanchinh-121114194157-phpapp02/95/kinh-thien-van-hoan-chinh-9-638.jpg?cb=13529222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18888" r="2843" b="31008"/>
          <a:stretch/>
        </p:blipFill>
        <p:spPr bwMode="auto">
          <a:xfrm>
            <a:off x="3429000" y="3886200"/>
            <a:ext cx="573864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4800600" y="5941369"/>
            <a:ext cx="2476500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4800" y="146606"/>
            <a:ext cx="7053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just"/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VI. CÔNG DỤNG CỦA THẤU KÍNH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9916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889234" y="4462038"/>
            <a:ext cx="2476500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nhòm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906" name="Picture 2" descr="http://www.ongnhom.vn/media/product/193_193_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18" y="1143002"/>
            <a:ext cx="3887412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8" name="Picture 4" descr="http://ducphap.com/images/product/images_1394531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26" y="7048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379576" y="4514852"/>
            <a:ext cx="2476500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4800" y="146606"/>
            <a:ext cx="7053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just"/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VI. CÔNG DỤNG CỦA THẤU KÍNH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2477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s://sites.google.com/site/vatlyvmd/_/rsrc/1325930051660/bai-ghi/ch-v-song-anh-sang/bai-4-may-quang-pho/may%20quang%20ph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80" y="2308085"/>
            <a:ext cx="595831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4191000" y="5410200"/>
            <a:ext cx="350520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932" name="Picture 4" descr="http://www.labomed.com/images/new-spectros-pics/2602-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8" y="1981202"/>
            <a:ext cx="4343400" cy="31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4800" y="146606"/>
            <a:ext cx="7053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just"/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VI. CÔNG DỤNG CỦA THẤU KÍNH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324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609600" y="801410"/>
            <a:ext cx="1089660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 NHỚ: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                       , +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189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971802" y="152403"/>
            <a:ext cx="67055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CỦNG CỐ - GIAO VIỆC VỀ NHÀ</a:t>
            </a:r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684590"/>
              </p:ext>
            </p:extLst>
          </p:nvPr>
        </p:nvGraphicFramePr>
        <p:xfrm>
          <a:off x="2819400" y="3657600"/>
          <a:ext cx="1981200" cy="83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393480" progId="Equation.DSMT4">
                  <p:embed/>
                </p:oleObj>
              </mc:Choice>
              <mc:Fallback>
                <p:oleObj name="Equation" r:id="rId2" imgW="6602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981200" cy="833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386299"/>
              </p:ext>
            </p:extLst>
          </p:nvPr>
        </p:nvGraphicFramePr>
        <p:xfrm>
          <a:off x="7696201" y="3540619"/>
          <a:ext cx="1954856" cy="867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419040" progId="Equation.DSMT4">
                  <p:embed/>
                </p:oleObj>
              </mc:Choice>
              <mc:Fallback>
                <p:oleObj name="Equation" r:id="rId4" imgW="9522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1" y="3540619"/>
                        <a:ext cx="1954856" cy="867016"/>
                      </a:xfrm>
                      <a:prstGeom prst="rect">
                        <a:avLst/>
                      </a:prstGeom>
                      <a:solidFill>
                        <a:srgbClr val="800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96241" y="392217"/>
            <a:ext cx="106527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 err="1">
                <a:solidFill>
                  <a:srgbClr val="FF0000"/>
                </a:solidFill>
              </a:rPr>
              <a:t>Câu</a:t>
            </a:r>
            <a:r>
              <a:rPr lang="en-US" sz="3200" b="1" u="none" dirty="0">
                <a:solidFill>
                  <a:srgbClr val="FF0000"/>
                </a:solidFill>
              </a:rPr>
              <a:t> 1:  </a:t>
            </a:r>
            <a:r>
              <a:rPr lang="en-US" sz="3200" b="1" u="none" dirty="0" err="1">
                <a:solidFill>
                  <a:srgbClr val="FF0000"/>
                </a:solidFill>
              </a:rPr>
              <a:t>Một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vật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đặt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trong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khoảng</a:t>
            </a:r>
            <a:r>
              <a:rPr lang="en-US" sz="3200" b="1" u="none" dirty="0">
                <a:solidFill>
                  <a:srgbClr val="FF0000"/>
                </a:solidFill>
              </a:rPr>
              <a:t> OF </a:t>
            </a:r>
            <a:r>
              <a:rPr lang="en-US" sz="3200" b="1" u="none" dirty="0" err="1">
                <a:solidFill>
                  <a:srgbClr val="FF0000"/>
                </a:solidFill>
              </a:rPr>
              <a:t>của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thấu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kính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hội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tụ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cho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ảnh</a:t>
            </a:r>
            <a:r>
              <a:rPr lang="en-US" sz="3200" b="1" u="none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38200" y="1543053"/>
            <a:ext cx="6248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0000FF"/>
                </a:solidFill>
              </a:rPr>
              <a:t>A. </a:t>
            </a:r>
            <a:r>
              <a:rPr lang="en-US" sz="3200" u="none" dirty="0" err="1">
                <a:solidFill>
                  <a:srgbClr val="0000FF"/>
                </a:solidFill>
              </a:rPr>
              <a:t>thật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ngược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chiều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nhỏ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hơn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vật</a:t>
            </a:r>
            <a:r>
              <a:rPr lang="en-US" sz="3200" u="none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13434" y="3276601"/>
            <a:ext cx="5473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0000FF"/>
                </a:solidFill>
              </a:rPr>
              <a:t>C. </a:t>
            </a:r>
            <a:r>
              <a:rPr lang="en-US" sz="3200" u="none" dirty="0" err="1">
                <a:solidFill>
                  <a:srgbClr val="0000FF"/>
                </a:solidFill>
              </a:rPr>
              <a:t>ảo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cùng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chiều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lớn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hơn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vật</a:t>
            </a:r>
            <a:r>
              <a:rPr lang="en-US" sz="3200" u="none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13436" y="2362204"/>
            <a:ext cx="8642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0000FF"/>
                </a:solidFill>
              </a:rPr>
              <a:t>B. </a:t>
            </a:r>
            <a:r>
              <a:rPr lang="en-US" sz="3200" u="none" dirty="0" err="1">
                <a:solidFill>
                  <a:srgbClr val="0000FF"/>
                </a:solidFill>
              </a:rPr>
              <a:t>thật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ngược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chiều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lớn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hơn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vật</a:t>
            </a:r>
            <a:r>
              <a:rPr lang="en-US" sz="3200" u="none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38200" y="4129091"/>
            <a:ext cx="601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0000FF"/>
                </a:solidFill>
              </a:rPr>
              <a:t>D. </a:t>
            </a:r>
            <a:r>
              <a:rPr lang="en-US" sz="3200" u="none" dirty="0" err="1">
                <a:solidFill>
                  <a:srgbClr val="0000FF"/>
                </a:solidFill>
              </a:rPr>
              <a:t>ảo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cùng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chiều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nhỏ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hơn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vật</a:t>
            </a:r>
            <a:r>
              <a:rPr lang="en-US" sz="3200" u="none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2474" name="WordArt 10"/>
          <p:cNvSpPr>
            <a:spLocks noChangeArrowheads="1" noChangeShapeType="1" noTextEdit="1"/>
          </p:cNvSpPr>
          <p:nvPr/>
        </p:nvSpPr>
        <p:spPr bwMode="auto">
          <a:xfrm>
            <a:off x="990600" y="5292729"/>
            <a:ext cx="3169920" cy="1260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220346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4"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96241" y="392217"/>
            <a:ext cx="106527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 err="1">
                <a:solidFill>
                  <a:srgbClr val="FF0000"/>
                </a:solidFill>
              </a:rPr>
              <a:t>Câu</a:t>
            </a:r>
            <a:r>
              <a:rPr lang="en-US" sz="3200" b="1" u="none" dirty="0">
                <a:solidFill>
                  <a:srgbClr val="FF0000"/>
                </a:solidFill>
              </a:rPr>
              <a:t> 2:  </a:t>
            </a:r>
            <a:r>
              <a:rPr lang="en-US" sz="3200" b="1" u="none" dirty="0" err="1">
                <a:solidFill>
                  <a:srgbClr val="FF0000"/>
                </a:solidFill>
              </a:rPr>
              <a:t>Một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vật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đặt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ngoài</a:t>
            </a:r>
            <a:r>
              <a:rPr lang="en-US" sz="3200" b="1" u="none" dirty="0">
                <a:solidFill>
                  <a:srgbClr val="FF0000"/>
                </a:solidFill>
              </a:rPr>
              <a:t>  </a:t>
            </a:r>
            <a:r>
              <a:rPr lang="en-US" sz="3200" b="1" u="none" dirty="0" err="1">
                <a:solidFill>
                  <a:srgbClr val="FF0000"/>
                </a:solidFill>
              </a:rPr>
              <a:t>khoảng</a:t>
            </a:r>
            <a:r>
              <a:rPr lang="en-US" sz="3200" b="1" u="none" dirty="0">
                <a:solidFill>
                  <a:srgbClr val="FF0000"/>
                </a:solidFill>
              </a:rPr>
              <a:t> OF </a:t>
            </a:r>
            <a:r>
              <a:rPr lang="en-US" sz="3200" b="1" u="none" dirty="0" err="1">
                <a:solidFill>
                  <a:srgbClr val="FF0000"/>
                </a:solidFill>
              </a:rPr>
              <a:t>của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thấu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kính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hội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tụ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cho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ảnh</a:t>
            </a:r>
            <a:r>
              <a:rPr lang="en-US" sz="3200" b="1" u="none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38200" y="1543053"/>
            <a:ext cx="6248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0000FF"/>
                </a:solidFill>
              </a:rPr>
              <a:t>A. </a:t>
            </a:r>
            <a:r>
              <a:rPr lang="en-US" sz="3200" u="none" dirty="0" err="1">
                <a:solidFill>
                  <a:srgbClr val="0000FF"/>
                </a:solidFill>
              </a:rPr>
              <a:t>thật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ngược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chiều</a:t>
            </a:r>
            <a:r>
              <a:rPr lang="en-US" sz="3200" u="none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13434" y="3276601"/>
            <a:ext cx="5473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0000FF"/>
                </a:solidFill>
              </a:rPr>
              <a:t>C. </a:t>
            </a:r>
            <a:r>
              <a:rPr lang="en-US" sz="3200" u="none" dirty="0" err="1">
                <a:solidFill>
                  <a:srgbClr val="0000FF"/>
                </a:solidFill>
              </a:rPr>
              <a:t>ảo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cùng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chiều</a:t>
            </a:r>
            <a:r>
              <a:rPr lang="en-US" sz="3200" u="none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13436" y="2362204"/>
            <a:ext cx="8642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0000FF"/>
                </a:solidFill>
              </a:rPr>
              <a:t>B. </a:t>
            </a:r>
            <a:r>
              <a:rPr lang="en-US" sz="3200" u="none" dirty="0" err="1">
                <a:solidFill>
                  <a:srgbClr val="0000FF"/>
                </a:solidFill>
              </a:rPr>
              <a:t>thật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cùng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chiều</a:t>
            </a:r>
            <a:r>
              <a:rPr lang="en-US" sz="3200" u="none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38200" y="4129091"/>
            <a:ext cx="601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0000FF"/>
                </a:solidFill>
              </a:rPr>
              <a:t>D. </a:t>
            </a:r>
            <a:r>
              <a:rPr lang="en-US" sz="3200" u="none" dirty="0" err="1">
                <a:solidFill>
                  <a:srgbClr val="0000FF"/>
                </a:solidFill>
              </a:rPr>
              <a:t>ảo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cùng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chiều</a:t>
            </a:r>
            <a:r>
              <a:rPr lang="en-US" sz="3200" u="none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2474" name="WordArt 10"/>
          <p:cNvSpPr>
            <a:spLocks noChangeArrowheads="1" noChangeShapeType="1" noTextEdit="1"/>
          </p:cNvSpPr>
          <p:nvPr/>
        </p:nvSpPr>
        <p:spPr bwMode="auto">
          <a:xfrm>
            <a:off x="838200" y="5292729"/>
            <a:ext cx="3169920" cy="1260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36774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4"/>
                  </p:tgtEl>
                </p:cond>
              </p:nextCondLst>
            </p:seq>
          </p:childTnLst>
        </p:cTn>
      </p:par>
    </p:tnLst>
    <p:bldLst>
      <p:bldP spid="62468" grpId="0"/>
      <p:bldP spid="27653" grpId="0"/>
      <p:bldP spid="276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96240" y="392217"/>
            <a:ext cx="1103375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 err="1">
                <a:solidFill>
                  <a:srgbClr val="FF0000"/>
                </a:solidFill>
              </a:rPr>
              <a:t>Câu</a:t>
            </a:r>
            <a:r>
              <a:rPr lang="en-US" sz="3200" b="1" u="none" dirty="0">
                <a:solidFill>
                  <a:srgbClr val="FF0000"/>
                </a:solidFill>
              </a:rPr>
              <a:t> 3:  </a:t>
            </a:r>
            <a:r>
              <a:rPr lang="en-US" sz="3200" b="1" u="none" dirty="0" err="1">
                <a:solidFill>
                  <a:srgbClr val="FF0000"/>
                </a:solidFill>
              </a:rPr>
              <a:t>Khi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tính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toán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với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thấu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kính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hội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tụ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thu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được</a:t>
            </a:r>
            <a:r>
              <a:rPr lang="en-US" sz="3200" b="1" u="none" dirty="0">
                <a:solidFill>
                  <a:srgbClr val="FF0000"/>
                </a:solidFill>
              </a:rPr>
              <a:t> d’ = 30cm, </a:t>
            </a:r>
            <a:r>
              <a:rPr lang="en-US" sz="3200" b="1" u="none" dirty="0" err="1">
                <a:solidFill>
                  <a:srgbClr val="FF0000"/>
                </a:solidFill>
              </a:rPr>
              <a:t>và</a:t>
            </a:r>
            <a:r>
              <a:rPr lang="en-US" sz="3200" b="1" u="none" dirty="0">
                <a:solidFill>
                  <a:srgbClr val="FF0000"/>
                </a:solidFill>
              </a:rPr>
              <a:t> k = - 2 </a:t>
            </a:r>
            <a:r>
              <a:rPr lang="en-US" sz="3200" b="1" u="none" dirty="0" err="1">
                <a:solidFill>
                  <a:srgbClr val="FF0000"/>
                </a:solidFill>
              </a:rPr>
              <a:t>kết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luận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ảnh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nào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sau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đây</a:t>
            </a:r>
            <a:r>
              <a:rPr lang="en-US" sz="3200" b="1" u="none" dirty="0">
                <a:solidFill>
                  <a:srgbClr val="FF0000"/>
                </a:solidFill>
              </a:rPr>
              <a:t> </a:t>
            </a:r>
            <a:r>
              <a:rPr lang="en-US" sz="3200" b="1" u="none" dirty="0" err="1">
                <a:solidFill>
                  <a:srgbClr val="FF0000"/>
                </a:solidFill>
              </a:rPr>
              <a:t>đúng</a:t>
            </a:r>
            <a:r>
              <a:rPr lang="en-US" sz="3200" b="1" u="none" dirty="0">
                <a:solidFill>
                  <a:srgbClr val="FF0000"/>
                </a:solidFill>
              </a:rPr>
              <a:t> :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38200" y="1543053"/>
            <a:ext cx="830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0000FF"/>
                </a:solidFill>
              </a:rPr>
              <a:t>A. </a:t>
            </a:r>
            <a:r>
              <a:rPr lang="en-US" sz="3200" u="none" dirty="0" err="1">
                <a:solidFill>
                  <a:srgbClr val="0000FF"/>
                </a:solidFill>
              </a:rPr>
              <a:t>Ảnh</a:t>
            </a:r>
            <a:r>
              <a:rPr lang="en-US" sz="3200" b="1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thật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cùng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chiều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vật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và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lớn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gấp</a:t>
            </a:r>
            <a:r>
              <a:rPr lang="en-US" sz="3200" u="none" dirty="0">
                <a:solidFill>
                  <a:srgbClr val="0000FF"/>
                </a:solidFill>
              </a:rPr>
              <a:t> 2 </a:t>
            </a:r>
            <a:r>
              <a:rPr lang="en-US" sz="3200" u="none" dirty="0" err="1">
                <a:solidFill>
                  <a:srgbClr val="0000FF"/>
                </a:solidFill>
              </a:rPr>
              <a:t>lần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vật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13434" y="3276601"/>
            <a:ext cx="8101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0000FF"/>
                </a:solidFill>
              </a:rPr>
              <a:t>C. </a:t>
            </a:r>
            <a:r>
              <a:rPr lang="en-US" sz="3200" u="none" dirty="0" err="1">
                <a:solidFill>
                  <a:srgbClr val="0000FF"/>
                </a:solidFill>
              </a:rPr>
              <a:t>Ảnh</a:t>
            </a:r>
            <a:r>
              <a:rPr lang="en-US" sz="3200" b="1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ảo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cùng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chiều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vật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và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lớn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gấp</a:t>
            </a:r>
            <a:r>
              <a:rPr lang="en-US" sz="3200" u="none" dirty="0">
                <a:solidFill>
                  <a:srgbClr val="0000FF"/>
                </a:solidFill>
              </a:rPr>
              <a:t> 2 </a:t>
            </a:r>
            <a:r>
              <a:rPr lang="en-US" sz="3200" u="none" dirty="0" err="1">
                <a:solidFill>
                  <a:srgbClr val="0000FF"/>
                </a:solidFill>
              </a:rPr>
              <a:t>lần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vật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13436" y="2362204"/>
            <a:ext cx="8642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0000FF"/>
                </a:solidFill>
              </a:rPr>
              <a:t>B</a:t>
            </a:r>
            <a:r>
              <a:rPr lang="en-US" sz="3200" u="none" dirty="0">
                <a:solidFill>
                  <a:srgbClr val="0000FF"/>
                </a:solidFill>
              </a:rPr>
              <a:t>. </a:t>
            </a:r>
            <a:r>
              <a:rPr lang="en-US" sz="3200" u="none" dirty="0" err="1">
                <a:solidFill>
                  <a:srgbClr val="0000FF"/>
                </a:solidFill>
              </a:rPr>
              <a:t>Ảnh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thật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ngược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chiều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vật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và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lớn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gấp</a:t>
            </a:r>
            <a:r>
              <a:rPr lang="en-US" sz="3200" u="none" dirty="0">
                <a:solidFill>
                  <a:srgbClr val="0000FF"/>
                </a:solidFill>
              </a:rPr>
              <a:t> 2 </a:t>
            </a:r>
            <a:r>
              <a:rPr lang="en-US" sz="3200" u="none" dirty="0" err="1">
                <a:solidFill>
                  <a:srgbClr val="0000FF"/>
                </a:solidFill>
              </a:rPr>
              <a:t>lần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vật</a:t>
            </a:r>
            <a:endParaRPr lang="en-US" sz="3200" u="none" dirty="0">
              <a:solidFill>
                <a:srgbClr val="0000FF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38200" y="4129091"/>
            <a:ext cx="807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0000FF"/>
                </a:solidFill>
              </a:rPr>
              <a:t>D. </a:t>
            </a:r>
            <a:r>
              <a:rPr lang="en-US" sz="3200" u="none" dirty="0" err="1">
                <a:solidFill>
                  <a:srgbClr val="0000FF"/>
                </a:solidFill>
              </a:rPr>
              <a:t>Ảnh</a:t>
            </a:r>
            <a:r>
              <a:rPr lang="en-US" sz="3200" b="1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ảo</a:t>
            </a:r>
            <a:r>
              <a:rPr lang="en-US" sz="3200" u="none" dirty="0">
                <a:solidFill>
                  <a:srgbClr val="0000FF"/>
                </a:solidFill>
              </a:rPr>
              <a:t>, </a:t>
            </a:r>
            <a:r>
              <a:rPr lang="en-US" sz="3200" u="none" dirty="0" err="1">
                <a:solidFill>
                  <a:srgbClr val="0000FF"/>
                </a:solidFill>
              </a:rPr>
              <a:t>ngược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chiều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vật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và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lớn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gấp</a:t>
            </a:r>
            <a:r>
              <a:rPr lang="en-US" sz="3200" u="none" dirty="0">
                <a:solidFill>
                  <a:srgbClr val="0000FF"/>
                </a:solidFill>
              </a:rPr>
              <a:t> 2 </a:t>
            </a:r>
            <a:r>
              <a:rPr lang="en-US" sz="3200" u="none" dirty="0" err="1">
                <a:solidFill>
                  <a:srgbClr val="0000FF"/>
                </a:solidFill>
              </a:rPr>
              <a:t>lần</a:t>
            </a:r>
            <a:r>
              <a:rPr lang="en-US" sz="3200" u="none" dirty="0">
                <a:solidFill>
                  <a:srgbClr val="0000FF"/>
                </a:solidFill>
              </a:rPr>
              <a:t> </a:t>
            </a:r>
            <a:r>
              <a:rPr lang="en-US" sz="3200" u="none" dirty="0" err="1">
                <a:solidFill>
                  <a:srgbClr val="0000FF"/>
                </a:solidFill>
              </a:rPr>
              <a:t>vật</a:t>
            </a:r>
            <a:endParaRPr lang="en-US" sz="3200" u="none" dirty="0">
              <a:solidFill>
                <a:srgbClr val="0000FF"/>
              </a:solidFill>
            </a:endParaRPr>
          </a:p>
        </p:txBody>
      </p:sp>
      <p:sp>
        <p:nvSpPr>
          <p:cNvPr id="62474" name="WordArt 10"/>
          <p:cNvSpPr>
            <a:spLocks noChangeArrowheads="1" noChangeShapeType="1" noTextEdit="1"/>
          </p:cNvSpPr>
          <p:nvPr/>
        </p:nvSpPr>
        <p:spPr bwMode="auto">
          <a:xfrm>
            <a:off x="1066800" y="5335543"/>
            <a:ext cx="3169920" cy="1260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32058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62468" grpId="0"/>
      <p:bldP spid="276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1066800" y="1639292"/>
            <a:ext cx="9620250" cy="4400550"/>
            <a:chOff x="-108" y="96"/>
            <a:chExt cx="6060" cy="2772"/>
          </a:xfrm>
        </p:grpSpPr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2642" y="192"/>
              <a:ext cx="3310" cy="2568"/>
              <a:chOff x="1632" y="792"/>
              <a:chExt cx="3310" cy="2568"/>
            </a:xfrm>
          </p:grpSpPr>
          <p:grpSp>
            <p:nvGrpSpPr>
              <p:cNvPr id="12" name="Group 51"/>
              <p:cNvGrpSpPr>
                <a:grpSpLocks/>
              </p:cNvGrpSpPr>
              <p:nvPr/>
            </p:nvGrpSpPr>
            <p:grpSpPr bwMode="auto">
              <a:xfrm>
                <a:off x="1632" y="1524"/>
                <a:ext cx="1056" cy="1200"/>
                <a:chOff x="1680" y="1536"/>
                <a:chExt cx="1037" cy="1227"/>
              </a:xfrm>
            </p:grpSpPr>
            <p:sp>
              <p:nvSpPr>
                <p:cNvPr id="21" name="Rectangle 13"/>
                <p:cNvSpPr>
                  <a:spLocks noChangeArrowheads="1"/>
                </p:cNvSpPr>
                <p:nvPr/>
              </p:nvSpPr>
              <p:spPr bwMode="auto">
                <a:xfrm>
                  <a:off x="2389" y="1605"/>
                  <a:ext cx="328" cy="102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PubChord"/>
                <p:cNvSpPr>
                  <a:spLocks noEditPoints="1" noChangeArrowheads="1"/>
                </p:cNvSpPr>
                <p:nvPr/>
              </p:nvSpPr>
              <p:spPr bwMode="auto">
                <a:xfrm rot="11542029">
                  <a:off x="1680" y="1536"/>
                  <a:ext cx="931" cy="1227"/>
                </a:xfrm>
                <a:custGeom>
                  <a:avLst/>
                  <a:gdLst>
                    <a:gd name="G0" fmla="+- 0 0 0"/>
                    <a:gd name="G1" fmla="sin 10800 -8752139"/>
                    <a:gd name="G2" fmla="cos 10800 -8752139"/>
                    <a:gd name="G3" fmla="sin 10800 6676805"/>
                    <a:gd name="G4" fmla="cos 10800 6676805"/>
                    <a:gd name="G5" fmla="+- G1 10800 0"/>
                    <a:gd name="G6" fmla="+- G2 10800 0"/>
                    <a:gd name="G7" fmla="+- G3 10800 0"/>
                    <a:gd name="G8" fmla="+- G4 10800 0"/>
                    <a:gd name="G9" fmla="+- 10800 0 0"/>
                    <a:gd name="G10" fmla="+/ G5 G7 2"/>
                    <a:gd name="G11" fmla="+/ G6 G8 2"/>
                    <a:gd name="T0" fmla="*/ 3359 w 21600"/>
                    <a:gd name="T1" fmla="*/ 2972 h 21600"/>
                    <a:gd name="T2" fmla="*/ 5967 w 21600"/>
                    <a:gd name="T3" fmla="*/ 12170 h 21600"/>
                    <a:gd name="T4" fmla="*/ 8576 w 21600"/>
                    <a:gd name="T5" fmla="*/ 21368 h 21600"/>
                    <a:gd name="T6" fmla="*/ 3163 w 21600"/>
                    <a:gd name="T7" fmla="*/ 3163 h 21600"/>
                    <a:gd name="T8" fmla="*/ 18437 w 21600"/>
                    <a:gd name="T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3359" y="2972"/>
                      </a:moveTo>
                      <a:cubicBezTo>
                        <a:pt x="1214" y="5011"/>
                        <a:pt x="0" y="7840"/>
                        <a:pt x="0" y="10799"/>
                      </a:cubicBezTo>
                      <a:cubicBezTo>
                        <a:pt x="-1" y="15907"/>
                        <a:pt x="3577" y="20316"/>
                        <a:pt x="8575" y="213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52"/>
              <p:cNvGrpSpPr>
                <a:grpSpLocks/>
              </p:cNvGrpSpPr>
              <p:nvPr/>
            </p:nvGrpSpPr>
            <p:grpSpPr bwMode="auto">
              <a:xfrm>
                <a:off x="2544" y="1440"/>
                <a:ext cx="1477" cy="1296"/>
                <a:chOff x="2640" y="1428"/>
                <a:chExt cx="1477" cy="1336"/>
              </a:xfrm>
            </p:grpSpPr>
            <p:sp>
              <p:nvSpPr>
                <p:cNvPr id="18" name="Rectangle 28"/>
                <p:cNvSpPr>
                  <a:spLocks noChangeArrowheads="1"/>
                </p:cNvSpPr>
                <p:nvPr/>
              </p:nvSpPr>
              <p:spPr bwMode="auto">
                <a:xfrm>
                  <a:off x="3203" y="1593"/>
                  <a:ext cx="340" cy="102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PubChord"/>
                <p:cNvSpPr>
                  <a:spLocks noEditPoints="1" noChangeArrowheads="1"/>
                </p:cNvSpPr>
                <p:nvPr/>
              </p:nvSpPr>
              <p:spPr bwMode="auto">
                <a:xfrm rot="205676">
                  <a:off x="3416" y="1428"/>
                  <a:ext cx="701" cy="1300"/>
                </a:xfrm>
                <a:custGeom>
                  <a:avLst/>
                  <a:gdLst>
                    <a:gd name="G0" fmla="+- 0 0 0"/>
                    <a:gd name="G1" fmla="sin 10800 -8559836"/>
                    <a:gd name="G2" fmla="cos 10800 -8559836"/>
                    <a:gd name="G3" fmla="sin 10800 7791334"/>
                    <a:gd name="G4" fmla="cos 10800 7791334"/>
                    <a:gd name="G5" fmla="+- G1 10800 0"/>
                    <a:gd name="G6" fmla="+- G2 10800 0"/>
                    <a:gd name="G7" fmla="+- G3 10800 0"/>
                    <a:gd name="G8" fmla="+- G4 10800 0"/>
                    <a:gd name="G9" fmla="+- 10800 0 0"/>
                    <a:gd name="G10" fmla="+/ G5 G7 2"/>
                    <a:gd name="G11" fmla="+/ G6 G8 2"/>
                    <a:gd name="T0" fmla="*/ 3769 w 21600"/>
                    <a:gd name="T1" fmla="*/ 2601 h 21600"/>
                    <a:gd name="T2" fmla="*/ 4675 w 21600"/>
                    <a:gd name="T3" fmla="*/ 11428 h 21600"/>
                    <a:gd name="T4" fmla="*/ 5582 w 21600"/>
                    <a:gd name="T5" fmla="*/ 20256 h 21600"/>
                    <a:gd name="T6" fmla="*/ 3163 w 21600"/>
                    <a:gd name="T7" fmla="*/ 3163 h 21600"/>
                    <a:gd name="T8" fmla="*/ 18437 w 21600"/>
                    <a:gd name="T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3769" y="2601"/>
                      </a:moveTo>
                      <a:cubicBezTo>
                        <a:pt x="1376" y="4653"/>
                        <a:pt x="0" y="7648"/>
                        <a:pt x="0" y="10799"/>
                      </a:cubicBezTo>
                      <a:cubicBezTo>
                        <a:pt x="-1" y="14733"/>
                        <a:pt x="2138" y="18355"/>
                        <a:pt x="5582" y="2025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PubChord"/>
                <p:cNvSpPr>
                  <a:spLocks noEditPoints="1" noChangeArrowheads="1"/>
                </p:cNvSpPr>
                <p:nvPr/>
              </p:nvSpPr>
              <p:spPr bwMode="auto">
                <a:xfrm rot="11021567">
                  <a:off x="2640" y="1464"/>
                  <a:ext cx="701" cy="1300"/>
                </a:xfrm>
                <a:custGeom>
                  <a:avLst/>
                  <a:gdLst>
                    <a:gd name="G0" fmla="+- 0 0 0"/>
                    <a:gd name="G1" fmla="sin 10800 -8559836"/>
                    <a:gd name="G2" fmla="cos 10800 -8559836"/>
                    <a:gd name="G3" fmla="sin 10800 7791334"/>
                    <a:gd name="G4" fmla="cos 10800 7791334"/>
                    <a:gd name="G5" fmla="+- G1 10800 0"/>
                    <a:gd name="G6" fmla="+- G2 10800 0"/>
                    <a:gd name="G7" fmla="+- G3 10800 0"/>
                    <a:gd name="G8" fmla="+- G4 10800 0"/>
                    <a:gd name="G9" fmla="+- 10800 0 0"/>
                    <a:gd name="G10" fmla="+/ G5 G7 2"/>
                    <a:gd name="G11" fmla="+/ G6 G8 2"/>
                    <a:gd name="T0" fmla="*/ 3769 w 21600"/>
                    <a:gd name="T1" fmla="*/ 2601 h 21600"/>
                    <a:gd name="T2" fmla="*/ 4675 w 21600"/>
                    <a:gd name="T3" fmla="*/ 11428 h 21600"/>
                    <a:gd name="T4" fmla="*/ 5582 w 21600"/>
                    <a:gd name="T5" fmla="*/ 20256 h 21600"/>
                    <a:gd name="T6" fmla="*/ 3163 w 21600"/>
                    <a:gd name="T7" fmla="*/ 3163 h 21600"/>
                    <a:gd name="T8" fmla="*/ 18437 w 21600"/>
                    <a:gd name="T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3769" y="2601"/>
                      </a:moveTo>
                      <a:cubicBezTo>
                        <a:pt x="1376" y="4653"/>
                        <a:pt x="0" y="7648"/>
                        <a:pt x="0" y="10799"/>
                      </a:cubicBezTo>
                      <a:cubicBezTo>
                        <a:pt x="-1" y="14733"/>
                        <a:pt x="2138" y="18355"/>
                        <a:pt x="5582" y="2025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53"/>
              <p:cNvGrpSpPr>
                <a:grpSpLocks/>
              </p:cNvGrpSpPr>
              <p:nvPr/>
            </p:nvGrpSpPr>
            <p:grpSpPr bwMode="auto">
              <a:xfrm>
                <a:off x="3552" y="792"/>
                <a:ext cx="1390" cy="2568"/>
                <a:chOff x="4092" y="744"/>
                <a:chExt cx="1390" cy="2688"/>
              </a:xfrm>
            </p:grpSpPr>
            <p:sp>
              <p:nvSpPr>
                <p:cNvPr id="15" name="Rectangle 38"/>
                <p:cNvSpPr>
                  <a:spLocks noChangeArrowheads="1"/>
                </p:cNvSpPr>
                <p:nvPr/>
              </p:nvSpPr>
              <p:spPr bwMode="auto">
                <a:xfrm>
                  <a:off x="4272" y="1584"/>
                  <a:ext cx="384" cy="1044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PubChord"/>
                <p:cNvSpPr>
                  <a:spLocks noEditPoints="1" noChangeArrowheads="1"/>
                </p:cNvSpPr>
                <p:nvPr/>
              </p:nvSpPr>
              <p:spPr bwMode="auto">
                <a:xfrm rot="22342028">
                  <a:off x="4431" y="1464"/>
                  <a:ext cx="1051" cy="1227"/>
                </a:xfrm>
                <a:custGeom>
                  <a:avLst/>
                  <a:gdLst>
                    <a:gd name="G0" fmla="+- 0 0 0"/>
                    <a:gd name="G1" fmla="sin 10800 -8752139"/>
                    <a:gd name="G2" fmla="cos 10800 -8752139"/>
                    <a:gd name="G3" fmla="sin 10800 6676805"/>
                    <a:gd name="G4" fmla="cos 10800 6676805"/>
                    <a:gd name="G5" fmla="+- G1 10800 0"/>
                    <a:gd name="G6" fmla="+- G2 10800 0"/>
                    <a:gd name="G7" fmla="+- G3 10800 0"/>
                    <a:gd name="G8" fmla="+- G4 10800 0"/>
                    <a:gd name="G9" fmla="+- 10800 0 0"/>
                    <a:gd name="G10" fmla="+/ G5 G7 2"/>
                    <a:gd name="G11" fmla="+/ G6 G8 2"/>
                    <a:gd name="T0" fmla="*/ 3359 w 21600"/>
                    <a:gd name="T1" fmla="*/ 2972 h 21600"/>
                    <a:gd name="T2" fmla="*/ 5967 w 21600"/>
                    <a:gd name="T3" fmla="*/ 12170 h 21600"/>
                    <a:gd name="T4" fmla="*/ 8576 w 21600"/>
                    <a:gd name="T5" fmla="*/ 21368 h 21600"/>
                    <a:gd name="T6" fmla="*/ 3163 w 21600"/>
                    <a:gd name="T7" fmla="*/ 3163 h 21600"/>
                    <a:gd name="T8" fmla="*/ 18437 w 21600"/>
                    <a:gd name="T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3359" y="2972"/>
                      </a:moveTo>
                      <a:cubicBezTo>
                        <a:pt x="1214" y="5011"/>
                        <a:pt x="0" y="7840"/>
                        <a:pt x="0" y="10799"/>
                      </a:cubicBezTo>
                      <a:cubicBezTo>
                        <a:pt x="-1" y="15907"/>
                        <a:pt x="3577" y="20316"/>
                        <a:pt x="8575" y="213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AutoShape 49"/>
                <p:cNvSpPr>
                  <a:spLocks noChangeArrowheads="1"/>
                </p:cNvSpPr>
                <p:nvPr/>
              </p:nvSpPr>
              <p:spPr bwMode="auto">
                <a:xfrm rot="16200000">
                  <a:off x="3312" y="1524"/>
                  <a:ext cx="2688" cy="1128"/>
                </a:xfrm>
                <a:custGeom>
                  <a:avLst/>
                  <a:gdLst>
                    <a:gd name="G0" fmla="+- 5789 0 0"/>
                    <a:gd name="G1" fmla="+- 11072062 0 0"/>
                    <a:gd name="G2" fmla="+- 0 0 11072062"/>
                    <a:gd name="T0" fmla="*/ 0 256 1"/>
                    <a:gd name="T1" fmla="*/ 180 256 1"/>
                    <a:gd name="G3" fmla="+- 11072062 T0 T1"/>
                    <a:gd name="T2" fmla="*/ 0 256 1"/>
                    <a:gd name="T3" fmla="*/ 90 256 1"/>
                    <a:gd name="G4" fmla="+- 11072062 T2 T3"/>
                    <a:gd name="G5" fmla="*/ G4 2 1"/>
                    <a:gd name="T4" fmla="*/ 90 256 1"/>
                    <a:gd name="T5" fmla="*/ 0 256 1"/>
                    <a:gd name="G6" fmla="+- 11072062 T4 T5"/>
                    <a:gd name="G7" fmla="*/ G6 2 1"/>
                    <a:gd name="G8" fmla="abs 11072062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789"/>
                    <a:gd name="G18" fmla="*/ 5789 1 2"/>
                    <a:gd name="G19" fmla="+- G18 5400 0"/>
                    <a:gd name="G20" fmla="cos G19 11072062"/>
                    <a:gd name="G21" fmla="sin G19 11072062"/>
                    <a:gd name="G22" fmla="+- G20 10800 0"/>
                    <a:gd name="G23" fmla="+- G21 10800 0"/>
                    <a:gd name="G24" fmla="+- 10800 0 G20"/>
                    <a:gd name="G25" fmla="+- 5789 10800 0"/>
                    <a:gd name="G26" fmla="?: G9 G17 G25"/>
                    <a:gd name="G27" fmla="?: G9 0 21600"/>
                    <a:gd name="G28" fmla="cos 10800 11072062"/>
                    <a:gd name="G29" fmla="sin 10800 11072062"/>
                    <a:gd name="G30" fmla="sin 5789 11072062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072062 G34 0"/>
                    <a:gd name="G36" fmla="?: G6 G35 G31"/>
                    <a:gd name="G37" fmla="+- 21600 0 G36"/>
                    <a:gd name="G38" fmla="?: G4 0 G33"/>
                    <a:gd name="G39" fmla="?: 11072062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658 w 21600"/>
                    <a:gd name="T15" fmla="*/ 12390 h 21600"/>
                    <a:gd name="T16" fmla="*/ 10800 w 21600"/>
                    <a:gd name="T17" fmla="*/ 5011 h 21600"/>
                    <a:gd name="T18" fmla="*/ 18942 w 21600"/>
                    <a:gd name="T19" fmla="*/ 1239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118" y="11909"/>
                      </a:moveTo>
                      <a:cubicBezTo>
                        <a:pt x="5046" y="11544"/>
                        <a:pt x="5011" y="11172"/>
                        <a:pt x="5011" y="10800"/>
                      </a:cubicBezTo>
                      <a:cubicBezTo>
                        <a:pt x="5011" y="7602"/>
                        <a:pt x="7602" y="5011"/>
                        <a:pt x="10800" y="5011"/>
                      </a:cubicBezTo>
                      <a:cubicBezTo>
                        <a:pt x="13997" y="5011"/>
                        <a:pt x="16589" y="7602"/>
                        <a:pt x="16589" y="10800"/>
                      </a:cubicBezTo>
                      <a:cubicBezTo>
                        <a:pt x="16589" y="11172"/>
                        <a:pt x="16553" y="11544"/>
                        <a:pt x="16481" y="11909"/>
                      </a:cubicBezTo>
                      <a:lnTo>
                        <a:pt x="21399" y="12870"/>
                      </a:lnTo>
                      <a:cubicBezTo>
                        <a:pt x="21532" y="12188"/>
                        <a:pt x="21600" y="11495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495"/>
                        <a:pt x="67" y="12188"/>
                        <a:pt x="200" y="1287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-108" y="96"/>
              <a:ext cx="3203" cy="2772"/>
              <a:chOff x="-636" y="696"/>
              <a:chExt cx="3203" cy="2772"/>
            </a:xfrm>
          </p:grpSpPr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>
                <a:off x="1140" y="1584"/>
                <a:ext cx="336" cy="1008"/>
              </a:xfrm>
              <a:prstGeom prst="moon">
                <a:avLst>
                  <a:gd name="adj" fmla="val 67264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PubChord"/>
              <p:cNvSpPr>
                <a:spLocks noEditPoints="1" noChangeArrowheads="1"/>
              </p:cNvSpPr>
              <p:nvPr/>
            </p:nvSpPr>
            <p:spPr bwMode="auto">
              <a:xfrm rot="703108">
                <a:off x="1734" y="1445"/>
                <a:ext cx="833" cy="1211"/>
              </a:xfrm>
              <a:custGeom>
                <a:avLst/>
                <a:gdLst>
                  <a:gd name="G0" fmla="+- 0 0 0"/>
                  <a:gd name="G1" fmla="sin 10800 -8752139"/>
                  <a:gd name="G2" fmla="cos 10800 -8752139"/>
                  <a:gd name="G3" fmla="sin 10800 6676805"/>
                  <a:gd name="G4" fmla="cos 10800 6676805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359 w 21600"/>
                  <a:gd name="T1" fmla="*/ 2972 h 21600"/>
                  <a:gd name="T2" fmla="*/ 5967 w 21600"/>
                  <a:gd name="T3" fmla="*/ 12170 h 21600"/>
                  <a:gd name="T4" fmla="*/ 8576 w 21600"/>
                  <a:gd name="T5" fmla="*/ 21368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359" y="2972"/>
                    </a:moveTo>
                    <a:cubicBezTo>
                      <a:pt x="1214" y="5011"/>
                      <a:pt x="0" y="7840"/>
                      <a:pt x="0" y="10799"/>
                    </a:cubicBezTo>
                    <a:cubicBezTo>
                      <a:pt x="-1" y="15907"/>
                      <a:pt x="3577" y="20316"/>
                      <a:pt x="8575" y="21368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64"/>
              <p:cNvGrpSpPr>
                <a:grpSpLocks/>
              </p:cNvGrpSpPr>
              <p:nvPr/>
            </p:nvGrpSpPr>
            <p:grpSpPr bwMode="auto">
              <a:xfrm>
                <a:off x="-636" y="696"/>
                <a:ext cx="2752" cy="2772"/>
                <a:chOff x="-528" y="708"/>
                <a:chExt cx="2752" cy="2772"/>
              </a:xfrm>
            </p:grpSpPr>
            <p:sp>
              <p:nvSpPr>
                <p:cNvPr id="10" name="PubChord"/>
                <p:cNvSpPr>
                  <a:spLocks noEditPoints="1" noChangeArrowheads="1"/>
                </p:cNvSpPr>
                <p:nvPr/>
              </p:nvSpPr>
              <p:spPr bwMode="auto">
                <a:xfrm rot="1049590">
                  <a:off x="816" y="708"/>
                  <a:ext cx="1408" cy="2250"/>
                </a:xfrm>
                <a:custGeom>
                  <a:avLst/>
                  <a:gdLst>
                    <a:gd name="G0" fmla="+- 0 0 0"/>
                    <a:gd name="G1" fmla="sin 10800 -11616945"/>
                    <a:gd name="G2" fmla="cos 10800 -11616945"/>
                    <a:gd name="G3" fmla="sin 10800 8099653"/>
                    <a:gd name="G4" fmla="cos 10800 8099653"/>
                    <a:gd name="G5" fmla="+- G1 10800 0"/>
                    <a:gd name="G6" fmla="+- G2 10800 0"/>
                    <a:gd name="G7" fmla="+- G3 10800 0"/>
                    <a:gd name="G8" fmla="+- G4 10800 0"/>
                    <a:gd name="G9" fmla="+- 10800 0 0"/>
                    <a:gd name="G10" fmla="+/ G5 G7 2"/>
                    <a:gd name="G11" fmla="+/ G6 G8 2"/>
                    <a:gd name="T0" fmla="*/ 12 w 21600"/>
                    <a:gd name="T1" fmla="*/ 10283 h 21600"/>
                    <a:gd name="T2" fmla="*/ 2418 w 21600"/>
                    <a:gd name="T3" fmla="*/ 15039 h 21600"/>
                    <a:gd name="T4" fmla="*/ 4824 w 21600"/>
                    <a:gd name="T5" fmla="*/ 19796 h 21600"/>
                    <a:gd name="T6" fmla="*/ 3163 w 21600"/>
                    <a:gd name="T7" fmla="*/ 3163 h 21600"/>
                    <a:gd name="T8" fmla="*/ 18437 w 21600"/>
                    <a:gd name="T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12" y="10283"/>
                      </a:moveTo>
                      <a:cubicBezTo>
                        <a:pt x="4" y="10455"/>
                        <a:pt x="0" y="10627"/>
                        <a:pt x="0" y="10799"/>
                      </a:cubicBezTo>
                      <a:cubicBezTo>
                        <a:pt x="-1" y="14417"/>
                        <a:pt x="1810" y="17794"/>
                        <a:pt x="4824" y="19795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PubChord"/>
                <p:cNvSpPr>
                  <a:spLocks noEditPoints="1" noChangeArrowheads="1"/>
                </p:cNvSpPr>
                <p:nvPr/>
              </p:nvSpPr>
              <p:spPr bwMode="auto">
                <a:xfrm rot="11880319">
                  <a:off x="-528" y="1230"/>
                  <a:ext cx="1444" cy="2250"/>
                </a:xfrm>
                <a:custGeom>
                  <a:avLst/>
                  <a:gdLst>
                    <a:gd name="G0" fmla="+- 0 0 0"/>
                    <a:gd name="G1" fmla="sin 10800 -11616945"/>
                    <a:gd name="G2" fmla="cos 10800 -11616945"/>
                    <a:gd name="G3" fmla="sin 10800 8099653"/>
                    <a:gd name="G4" fmla="cos 10800 8099653"/>
                    <a:gd name="G5" fmla="+- G1 10800 0"/>
                    <a:gd name="G6" fmla="+- G2 10800 0"/>
                    <a:gd name="G7" fmla="+- G3 10800 0"/>
                    <a:gd name="G8" fmla="+- G4 10800 0"/>
                    <a:gd name="G9" fmla="+- 10800 0 0"/>
                    <a:gd name="G10" fmla="+/ G5 G7 2"/>
                    <a:gd name="G11" fmla="+/ G6 G8 2"/>
                    <a:gd name="T0" fmla="*/ 12 w 21600"/>
                    <a:gd name="T1" fmla="*/ 10283 h 21600"/>
                    <a:gd name="T2" fmla="*/ 2418 w 21600"/>
                    <a:gd name="T3" fmla="*/ 15039 h 21600"/>
                    <a:gd name="T4" fmla="*/ 4824 w 21600"/>
                    <a:gd name="T5" fmla="*/ 19796 h 21600"/>
                    <a:gd name="T6" fmla="*/ 3163 w 21600"/>
                    <a:gd name="T7" fmla="*/ 3163 h 21600"/>
                    <a:gd name="T8" fmla="*/ 18437 w 21600"/>
                    <a:gd name="T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12" y="10283"/>
                      </a:moveTo>
                      <a:cubicBezTo>
                        <a:pt x="4" y="10455"/>
                        <a:pt x="0" y="10627"/>
                        <a:pt x="0" y="10799"/>
                      </a:cubicBezTo>
                      <a:cubicBezTo>
                        <a:pt x="-1" y="14417"/>
                        <a:pt x="1810" y="17794"/>
                        <a:pt x="4824" y="19795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Line 66"/>
          <p:cNvSpPr>
            <a:spLocks noChangeShapeType="1"/>
          </p:cNvSpPr>
          <p:nvPr/>
        </p:nvSpPr>
        <p:spPr bwMode="auto">
          <a:xfrm flipV="1">
            <a:off x="2305050" y="3830042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AutoShape 72"/>
          <p:cNvSpPr>
            <a:spLocks/>
          </p:cNvSpPr>
          <p:nvPr/>
        </p:nvSpPr>
        <p:spPr bwMode="auto">
          <a:xfrm rot="16200000">
            <a:off x="4124325" y="3382367"/>
            <a:ext cx="228600" cy="2952750"/>
          </a:xfrm>
          <a:prstGeom prst="leftBrace">
            <a:avLst>
              <a:gd name="adj1" fmla="val 107639"/>
              <a:gd name="adj2" fmla="val 5144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73"/>
          <p:cNvSpPr>
            <a:spLocks/>
          </p:cNvSpPr>
          <p:nvPr/>
        </p:nvSpPr>
        <p:spPr bwMode="auto">
          <a:xfrm rot="16200000">
            <a:off x="7858125" y="3382367"/>
            <a:ext cx="228600" cy="2952750"/>
          </a:xfrm>
          <a:prstGeom prst="leftBrace">
            <a:avLst>
              <a:gd name="adj1" fmla="val 107639"/>
              <a:gd name="adj2" fmla="val 5144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74"/>
          <p:cNvSpPr txBox="1">
            <a:spLocks noChangeArrowheads="1"/>
          </p:cNvSpPr>
          <p:nvPr/>
        </p:nvSpPr>
        <p:spPr bwMode="auto">
          <a:xfrm>
            <a:off x="2232025" y="5158780"/>
            <a:ext cx="4019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Thấu kính rìa mỏng</a:t>
            </a:r>
          </a:p>
        </p:txBody>
      </p:sp>
      <p:sp>
        <p:nvSpPr>
          <p:cNvPr id="27" name="Text Box 75"/>
          <p:cNvSpPr txBox="1">
            <a:spLocks noChangeArrowheads="1"/>
          </p:cNvSpPr>
          <p:nvPr/>
        </p:nvSpPr>
        <p:spPr bwMode="auto">
          <a:xfrm>
            <a:off x="6462713" y="5173067"/>
            <a:ext cx="339010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Thấu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rìa</a:t>
            </a:r>
            <a:r>
              <a:rPr lang="en-US" sz="2800" dirty="0"/>
              <a:t> </a:t>
            </a:r>
            <a:r>
              <a:rPr lang="en-US" sz="2800" dirty="0" err="1"/>
              <a:t>dày</a:t>
            </a:r>
            <a:endParaRPr lang="en-US" sz="2800" dirty="0"/>
          </a:p>
        </p:txBody>
      </p:sp>
      <p:sp>
        <p:nvSpPr>
          <p:cNvPr id="29" name="Text Box 78"/>
          <p:cNvSpPr txBox="1">
            <a:spLocks noChangeArrowheads="1"/>
          </p:cNvSpPr>
          <p:nvPr/>
        </p:nvSpPr>
        <p:spPr bwMode="auto">
          <a:xfrm>
            <a:off x="358153" y="1059854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200" i="1" dirty="0">
                <a:solidFill>
                  <a:srgbClr val="FF0000"/>
                </a:solidFill>
              </a:rPr>
              <a:t>Theo </a:t>
            </a:r>
            <a:r>
              <a:rPr lang="en-US" sz="3200" i="1" dirty="0" err="1">
                <a:solidFill>
                  <a:srgbClr val="FF0000"/>
                </a:solidFill>
              </a:rPr>
              <a:t>hình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dạng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75248" y="233692"/>
            <a:ext cx="39395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03259293"/>
      </p:ext>
    </p:extLst>
  </p:cSld>
  <p:clrMapOvr>
    <a:masterClrMapping/>
  </p:clrMapOvr>
  <p:transition spd="med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37503047cb74e5a61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" y="2"/>
            <a:ext cx="118872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7414" y="924911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40386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1710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02359" y="1676400"/>
            <a:ext cx="82296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6858484" y="2232025"/>
            <a:ext cx="2344738" cy="2057400"/>
            <a:chOff x="2640" y="1428"/>
            <a:chExt cx="1477" cy="1336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03" y="1593"/>
              <a:ext cx="340" cy="102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PubChord"/>
            <p:cNvSpPr>
              <a:spLocks noEditPoints="1" noChangeArrowheads="1"/>
            </p:cNvSpPr>
            <p:nvPr/>
          </p:nvSpPr>
          <p:spPr bwMode="auto">
            <a:xfrm rot="205676">
              <a:off x="3416" y="1428"/>
              <a:ext cx="701" cy="1300"/>
            </a:xfrm>
            <a:custGeom>
              <a:avLst/>
              <a:gdLst>
                <a:gd name="G0" fmla="+- 0 0 0"/>
                <a:gd name="G1" fmla="sin 10800 -8559836"/>
                <a:gd name="G2" fmla="cos 10800 -8559836"/>
                <a:gd name="G3" fmla="sin 10800 7791334"/>
                <a:gd name="G4" fmla="cos 10800 7791334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769 w 21600"/>
                <a:gd name="T1" fmla="*/ 2601 h 21600"/>
                <a:gd name="T2" fmla="*/ 4675 w 21600"/>
                <a:gd name="T3" fmla="*/ 11428 h 21600"/>
                <a:gd name="T4" fmla="*/ 5582 w 21600"/>
                <a:gd name="T5" fmla="*/ 2025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769" y="2601"/>
                  </a:moveTo>
                  <a:cubicBezTo>
                    <a:pt x="1376" y="4653"/>
                    <a:pt x="0" y="7648"/>
                    <a:pt x="0" y="10799"/>
                  </a:cubicBezTo>
                  <a:cubicBezTo>
                    <a:pt x="-1" y="14733"/>
                    <a:pt x="2138" y="18355"/>
                    <a:pt x="5582" y="20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PubChord"/>
            <p:cNvSpPr>
              <a:spLocks noEditPoints="1" noChangeArrowheads="1"/>
            </p:cNvSpPr>
            <p:nvPr/>
          </p:nvSpPr>
          <p:spPr bwMode="auto">
            <a:xfrm rot="11021567">
              <a:off x="2640" y="1464"/>
              <a:ext cx="701" cy="1300"/>
            </a:xfrm>
            <a:custGeom>
              <a:avLst/>
              <a:gdLst>
                <a:gd name="G0" fmla="+- 0 0 0"/>
                <a:gd name="G1" fmla="sin 10800 -8559836"/>
                <a:gd name="G2" fmla="cos 10800 -8559836"/>
                <a:gd name="G3" fmla="sin 10800 7791334"/>
                <a:gd name="G4" fmla="cos 10800 7791334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769 w 21600"/>
                <a:gd name="T1" fmla="*/ 2601 h 21600"/>
                <a:gd name="T2" fmla="*/ 4675 w 21600"/>
                <a:gd name="T3" fmla="*/ 11428 h 21600"/>
                <a:gd name="T4" fmla="*/ 5582 w 21600"/>
                <a:gd name="T5" fmla="*/ 2025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769" y="2601"/>
                  </a:moveTo>
                  <a:cubicBezTo>
                    <a:pt x="1376" y="4653"/>
                    <a:pt x="0" y="7648"/>
                    <a:pt x="0" y="10799"/>
                  </a:cubicBezTo>
                  <a:cubicBezTo>
                    <a:pt x="-1" y="14733"/>
                    <a:pt x="2138" y="18355"/>
                    <a:pt x="5582" y="20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2283309" y="3241675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583347" y="4460875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Thấu kính hội tụ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921859" y="4454525"/>
            <a:ext cx="384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Thấu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kỳ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010259" y="621667"/>
            <a:ext cx="621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i="1" dirty="0">
                <a:solidFill>
                  <a:srgbClr val="FF0000"/>
                </a:solidFill>
              </a:rPr>
              <a:t>Theo </a:t>
            </a:r>
            <a:r>
              <a:rPr lang="en-US" sz="2800" i="1" dirty="0" err="1">
                <a:solidFill>
                  <a:srgbClr val="FF0000"/>
                </a:solidFill>
              </a:rPr>
              <a:t>đường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đi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tia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sáng</a:t>
            </a:r>
            <a:endParaRPr lang="en-US" sz="2800" i="1" dirty="0">
              <a:solidFill>
                <a:srgbClr val="FF0000"/>
              </a:solidFill>
            </a:endParaRPr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2497622" y="2652713"/>
            <a:ext cx="1692275" cy="241300"/>
            <a:chOff x="807" y="1872"/>
            <a:chExt cx="986" cy="0"/>
          </a:xfrm>
        </p:grpSpPr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2492859" y="2943225"/>
            <a:ext cx="1635125" cy="98425"/>
            <a:chOff x="807" y="1872"/>
            <a:chExt cx="986" cy="0"/>
          </a:xfrm>
        </p:grpSpPr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2478572" y="3517900"/>
            <a:ext cx="1697037" cy="98425"/>
            <a:chOff x="807" y="1872"/>
            <a:chExt cx="986" cy="0"/>
          </a:xfrm>
        </p:grpSpPr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3"/>
          <p:cNvGrpSpPr>
            <a:grpSpLocks/>
          </p:cNvGrpSpPr>
          <p:nvPr/>
        </p:nvGrpSpPr>
        <p:grpSpPr bwMode="auto">
          <a:xfrm flipV="1">
            <a:off x="2478572" y="3844925"/>
            <a:ext cx="1690687" cy="74613"/>
            <a:chOff x="807" y="1872"/>
            <a:chExt cx="986" cy="0"/>
          </a:xfrm>
        </p:grpSpPr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2478572" y="3243263"/>
            <a:ext cx="1697037" cy="74612"/>
            <a:chOff x="807" y="1872"/>
            <a:chExt cx="986" cy="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29"/>
          <p:cNvGrpSpPr>
            <a:grpSpLocks/>
          </p:cNvGrpSpPr>
          <p:nvPr/>
        </p:nvGrpSpPr>
        <p:grpSpPr bwMode="auto">
          <a:xfrm flipV="1">
            <a:off x="6393347" y="2744788"/>
            <a:ext cx="1509712" cy="74612"/>
            <a:chOff x="807" y="1872"/>
            <a:chExt cx="986" cy="0"/>
          </a:xfrm>
        </p:grpSpPr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2"/>
          <p:cNvGrpSpPr>
            <a:grpSpLocks/>
          </p:cNvGrpSpPr>
          <p:nvPr/>
        </p:nvGrpSpPr>
        <p:grpSpPr bwMode="auto">
          <a:xfrm>
            <a:off x="6393347" y="3006725"/>
            <a:ext cx="1565275" cy="0"/>
            <a:chOff x="807" y="1872"/>
            <a:chExt cx="986" cy="0"/>
          </a:xfrm>
        </p:grpSpPr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35"/>
          <p:cNvGrpSpPr>
            <a:grpSpLocks/>
          </p:cNvGrpSpPr>
          <p:nvPr/>
        </p:nvGrpSpPr>
        <p:grpSpPr bwMode="auto">
          <a:xfrm>
            <a:off x="6385409" y="3230563"/>
            <a:ext cx="1593850" cy="74612"/>
            <a:chOff x="807" y="1872"/>
            <a:chExt cx="986" cy="0"/>
          </a:xfrm>
        </p:grpSpPr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38"/>
          <p:cNvGrpSpPr>
            <a:grpSpLocks/>
          </p:cNvGrpSpPr>
          <p:nvPr/>
        </p:nvGrpSpPr>
        <p:grpSpPr bwMode="auto">
          <a:xfrm>
            <a:off x="6393347" y="3505200"/>
            <a:ext cx="1565275" cy="0"/>
            <a:chOff x="807" y="1872"/>
            <a:chExt cx="986" cy="0"/>
          </a:xfrm>
        </p:grpSpPr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1"/>
          <p:cNvGrpSpPr>
            <a:grpSpLocks/>
          </p:cNvGrpSpPr>
          <p:nvPr/>
        </p:nvGrpSpPr>
        <p:grpSpPr bwMode="auto">
          <a:xfrm rot="-1907111">
            <a:off x="4150209" y="3427413"/>
            <a:ext cx="1736725" cy="304800"/>
            <a:chOff x="807" y="1872"/>
            <a:chExt cx="986" cy="0"/>
          </a:xfrm>
        </p:grpSpPr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44"/>
          <p:cNvGrpSpPr>
            <a:grpSpLocks/>
          </p:cNvGrpSpPr>
          <p:nvPr/>
        </p:nvGrpSpPr>
        <p:grpSpPr bwMode="auto">
          <a:xfrm rot="1906933">
            <a:off x="4066072" y="3049588"/>
            <a:ext cx="1657350" cy="311150"/>
            <a:chOff x="807" y="1872"/>
            <a:chExt cx="986" cy="0"/>
          </a:xfrm>
        </p:grpSpPr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47"/>
          <p:cNvGrpSpPr>
            <a:grpSpLocks/>
          </p:cNvGrpSpPr>
          <p:nvPr/>
        </p:nvGrpSpPr>
        <p:grpSpPr bwMode="auto">
          <a:xfrm rot="973944">
            <a:off x="4067659" y="3144838"/>
            <a:ext cx="1649413" cy="479425"/>
            <a:chOff x="807" y="1872"/>
            <a:chExt cx="986" cy="0"/>
          </a:xfrm>
        </p:grpSpPr>
        <p:sp>
          <p:nvSpPr>
            <p:cNvPr id="54" name="Line 48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0"/>
          <p:cNvGrpSpPr>
            <a:grpSpLocks/>
          </p:cNvGrpSpPr>
          <p:nvPr/>
        </p:nvGrpSpPr>
        <p:grpSpPr bwMode="auto">
          <a:xfrm rot="-901590">
            <a:off x="4261334" y="3321050"/>
            <a:ext cx="1570038" cy="485775"/>
            <a:chOff x="807" y="1872"/>
            <a:chExt cx="986" cy="0"/>
          </a:xfrm>
        </p:grpSpPr>
        <p:sp>
          <p:nvSpPr>
            <p:cNvPr id="57" name="Line 51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2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3"/>
          <p:cNvGrpSpPr>
            <a:grpSpLocks/>
          </p:cNvGrpSpPr>
          <p:nvPr/>
        </p:nvGrpSpPr>
        <p:grpSpPr bwMode="auto">
          <a:xfrm rot="-1789204">
            <a:off x="8214209" y="2324100"/>
            <a:ext cx="1212850" cy="352425"/>
            <a:chOff x="807" y="1872"/>
            <a:chExt cx="986" cy="0"/>
          </a:xfrm>
        </p:grpSpPr>
        <p:sp>
          <p:nvSpPr>
            <p:cNvPr id="60" name="Line 54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5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56"/>
          <p:cNvGrpSpPr>
            <a:grpSpLocks/>
          </p:cNvGrpSpPr>
          <p:nvPr/>
        </p:nvGrpSpPr>
        <p:grpSpPr bwMode="auto">
          <a:xfrm>
            <a:off x="6385409" y="3775075"/>
            <a:ext cx="1517650" cy="98425"/>
            <a:chOff x="807" y="1872"/>
            <a:chExt cx="986" cy="0"/>
          </a:xfrm>
        </p:grpSpPr>
        <p:sp>
          <p:nvSpPr>
            <p:cNvPr id="63" name="Line 57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8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59"/>
          <p:cNvGrpSpPr>
            <a:grpSpLocks/>
          </p:cNvGrpSpPr>
          <p:nvPr/>
        </p:nvGrpSpPr>
        <p:grpSpPr bwMode="auto">
          <a:xfrm rot="1582576">
            <a:off x="8015772" y="4079875"/>
            <a:ext cx="1212850" cy="352425"/>
            <a:chOff x="807" y="1872"/>
            <a:chExt cx="986" cy="0"/>
          </a:xfrm>
        </p:grpSpPr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1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62"/>
          <p:cNvGrpSpPr>
            <a:grpSpLocks/>
          </p:cNvGrpSpPr>
          <p:nvPr/>
        </p:nvGrpSpPr>
        <p:grpSpPr bwMode="auto">
          <a:xfrm rot="-1252907">
            <a:off x="8128484" y="2724150"/>
            <a:ext cx="1212850" cy="352425"/>
            <a:chOff x="807" y="1872"/>
            <a:chExt cx="986" cy="0"/>
          </a:xfrm>
        </p:grpSpPr>
        <p:sp>
          <p:nvSpPr>
            <p:cNvPr id="69" name="Line 63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4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65"/>
          <p:cNvGrpSpPr>
            <a:grpSpLocks/>
          </p:cNvGrpSpPr>
          <p:nvPr/>
        </p:nvGrpSpPr>
        <p:grpSpPr bwMode="auto">
          <a:xfrm rot="1119801">
            <a:off x="8014184" y="3740150"/>
            <a:ext cx="1212850" cy="352425"/>
            <a:chOff x="807" y="1872"/>
            <a:chExt cx="986" cy="0"/>
          </a:xfrm>
        </p:grpSpPr>
        <p:sp>
          <p:nvSpPr>
            <p:cNvPr id="72" name="Line 66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7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" name="Group 68"/>
          <p:cNvGrpSpPr>
            <a:grpSpLocks/>
          </p:cNvGrpSpPr>
          <p:nvPr/>
        </p:nvGrpSpPr>
        <p:grpSpPr bwMode="auto">
          <a:xfrm>
            <a:off x="8080859" y="3241675"/>
            <a:ext cx="1138238" cy="74613"/>
            <a:chOff x="807" y="1872"/>
            <a:chExt cx="986" cy="0"/>
          </a:xfrm>
        </p:grpSpPr>
        <p:sp>
          <p:nvSpPr>
            <p:cNvPr id="75" name="Line 69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0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71"/>
          <p:cNvGrpSpPr>
            <a:grpSpLocks/>
          </p:cNvGrpSpPr>
          <p:nvPr/>
        </p:nvGrpSpPr>
        <p:grpSpPr bwMode="auto">
          <a:xfrm>
            <a:off x="4093059" y="3241675"/>
            <a:ext cx="1752600" cy="84138"/>
            <a:chOff x="807" y="1872"/>
            <a:chExt cx="986" cy="0"/>
          </a:xfrm>
        </p:grpSpPr>
        <p:sp>
          <p:nvSpPr>
            <p:cNvPr id="78" name="Line 72"/>
            <p:cNvSpPr>
              <a:spLocks noChangeShapeType="1"/>
            </p:cNvSpPr>
            <p:nvPr/>
          </p:nvSpPr>
          <p:spPr bwMode="auto">
            <a:xfrm>
              <a:off x="807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3"/>
            <p:cNvSpPr>
              <a:spLocks noChangeShapeType="1"/>
            </p:cNvSpPr>
            <p:nvPr/>
          </p:nvSpPr>
          <p:spPr bwMode="auto">
            <a:xfrm>
              <a:off x="1265" y="1872"/>
              <a:ext cx="528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" name="Group 74"/>
          <p:cNvGrpSpPr>
            <a:grpSpLocks/>
          </p:cNvGrpSpPr>
          <p:nvPr/>
        </p:nvGrpSpPr>
        <p:grpSpPr bwMode="auto">
          <a:xfrm>
            <a:off x="2035659" y="1050925"/>
            <a:ext cx="4368800" cy="4400550"/>
            <a:chOff x="-528" y="708"/>
            <a:chExt cx="2752" cy="2772"/>
          </a:xfrm>
        </p:grpSpPr>
        <p:sp>
          <p:nvSpPr>
            <p:cNvPr id="81" name="PubChord"/>
            <p:cNvSpPr>
              <a:spLocks noEditPoints="1" noChangeArrowheads="1"/>
            </p:cNvSpPr>
            <p:nvPr/>
          </p:nvSpPr>
          <p:spPr bwMode="auto">
            <a:xfrm rot="1049590">
              <a:off x="816" y="708"/>
              <a:ext cx="1408" cy="2250"/>
            </a:xfrm>
            <a:custGeom>
              <a:avLst/>
              <a:gdLst>
                <a:gd name="G0" fmla="+- 0 0 0"/>
                <a:gd name="G1" fmla="sin 10800 -11616945"/>
                <a:gd name="G2" fmla="cos 10800 -11616945"/>
                <a:gd name="G3" fmla="sin 10800 8099653"/>
                <a:gd name="G4" fmla="cos 10800 8099653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12 w 21600"/>
                <a:gd name="T1" fmla="*/ 10283 h 21600"/>
                <a:gd name="T2" fmla="*/ 2418 w 21600"/>
                <a:gd name="T3" fmla="*/ 15039 h 21600"/>
                <a:gd name="T4" fmla="*/ 4824 w 21600"/>
                <a:gd name="T5" fmla="*/ 1979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2" y="10283"/>
                  </a:moveTo>
                  <a:cubicBezTo>
                    <a:pt x="4" y="10455"/>
                    <a:pt x="0" y="10627"/>
                    <a:pt x="0" y="10799"/>
                  </a:cubicBezTo>
                  <a:cubicBezTo>
                    <a:pt x="-1" y="14417"/>
                    <a:pt x="1810" y="17794"/>
                    <a:pt x="4824" y="197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PubChord"/>
            <p:cNvSpPr>
              <a:spLocks noEditPoints="1" noChangeArrowheads="1"/>
            </p:cNvSpPr>
            <p:nvPr/>
          </p:nvSpPr>
          <p:spPr bwMode="auto">
            <a:xfrm rot="11880319">
              <a:off x="-528" y="1230"/>
              <a:ext cx="1444" cy="2250"/>
            </a:xfrm>
            <a:custGeom>
              <a:avLst/>
              <a:gdLst>
                <a:gd name="G0" fmla="+- 0 0 0"/>
                <a:gd name="G1" fmla="sin 10800 -11616945"/>
                <a:gd name="G2" fmla="cos 10800 -11616945"/>
                <a:gd name="G3" fmla="sin 10800 8099653"/>
                <a:gd name="G4" fmla="cos 10800 8099653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12 w 21600"/>
                <a:gd name="T1" fmla="*/ 10283 h 21600"/>
                <a:gd name="T2" fmla="*/ 2418 w 21600"/>
                <a:gd name="T3" fmla="*/ 15039 h 21600"/>
                <a:gd name="T4" fmla="*/ 4824 w 21600"/>
                <a:gd name="T5" fmla="*/ 1979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2" y="10283"/>
                  </a:moveTo>
                  <a:cubicBezTo>
                    <a:pt x="4" y="10455"/>
                    <a:pt x="0" y="10627"/>
                    <a:pt x="0" y="10799"/>
                  </a:cubicBezTo>
                  <a:cubicBezTo>
                    <a:pt x="-1" y="14417"/>
                    <a:pt x="1810" y="17794"/>
                    <a:pt x="4824" y="197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77"/>
          <p:cNvGrpSpPr>
            <a:grpSpLocks/>
          </p:cNvGrpSpPr>
          <p:nvPr/>
        </p:nvGrpSpPr>
        <p:grpSpPr bwMode="auto">
          <a:xfrm>
            <a:off x="2569059" y="5070475"/>
            <a:ext cx="3048000" cy="1219200"/>
            <a:chOff x="864" y="3312"/>
            <a:chExt cx="1920" cy="768"/>
          </a:xfrm>
        </p:grpSpPr>
        <p:sp>
          <p:nvSpPr>
            <p:cNvPr id="84" name="Line 78"/>
            <p:cNvSpPr>
              <a:spLocks noChangeShapeType="1"/>
            </p:cNvSpPr>
            <p:nvPr/>
          </p:nvSpPr>
          <p:spPr bwMode="auto">
            <a:xfrm>
              <a:off x="1824" y="3312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79"/>
            <p:cNvSpPr>
              <a:spLocks noChangeShapeType="1"/>
            </p:cNvSpPr>
            <p:nvPr/>
          </p:nvSpPr>
          <p:spPr bwMode="auto">
            <a:xfrm>
              <a:off x="864" y="369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50459" y="4937125"/>
            <a:ext cx="3048000" cy="1546225"/>
            <a:chOff x="4762500" y="4972050"/>
            <a:chExt cx="3048000" cy="1546225"/>
          </a:xfrm>
        </p:grpSpPr>
        <p:sp>
          <p:nvSpPr>
            <p:cNvPr id="87" name="Line 81"/>
            <p:cNvSpPr>
              <a:spLocks noChangeShapeType="1"/>
            </p:cNvSpPr>
            <p:nvPr/>
          </p:nvSpPr>
          <p:spPr bwMode="auto">
            <a:xfrm>
              <a:off x="4762500" y="57150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 Box 82"/>
            <p:cNvSpPr txBox="1">
              <a:spLocks noChangeArrowheads="1"/>
            </p:cNvSpPr>
            <p:nvPr/>
          </p:nvSpPr>
          <p:spPr bwMode="auto">
            <a:xfrm>
              <a:off x="6040438" y="4972050"/>
              <a:ext cx="6651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V</a:t>
              </a:r>
            </a:p>
          </p:txBody>
        </p:sp>
        <p:sp>
          <p:nvSpPr>
            <p:cNvPr id="89" name="Text Box 83"/>
            <p:cNvSpPr txBox="1">
              <a:spLocks noChangeArrowheads="1"/>
            </p:cNvSpPr>
            <p:nvPr/>
          </p:nvSpPr>
          <p:spPr bwMode="auto">
            <a:xfrm rot="10800000">
              <a:off x="5773738" y="6061075"/>
              <a:ext cx="669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V</a:t>
              </a:r>
            </a:p>
          </p:txBody>
        </p:sp>
        <p:sp>
          <p:nvSpPr>
            <p:cNvPr id="90" name="Line 84"/>
            <p:cNvSpPr>
              <a:spLocks noChangeShapeType="1"/>
            </p:cNvSpPr>
            <p:nvPr/>
          </p:nvSpPr>
          <p:spPr bwMode="auto">
            <a:xfrm>
              <a:off x="6238875" y="5272088"/>
              <a:ext cx="0" cy="9096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89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6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6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6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6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/>
      <p:bldP spid="15" grpId="1"/>
      <p:bldP spid="16" grpId="0"/>
      <p:bldP spid="16" grpId="1"/>
      <p:bldP spid="1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2163429" y="109831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0" name="Line 8"/>
          <p:cNvSpPr>
            <a:spLocks noChangeShapeType="1"/>
          </p:cNvSpPr>
          <p:nvPr/>
        </p:nvSpPr>
        <p:spPr bwMode="auto">
          <a:xfrm>
            <a:off x="2149474" y="3038345"/>
            <a:ext cx="6153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9"/>
          <p:cNvSpPr>
            <a:spLocks noChangeShapeType="1"/>
          </p:cNvSpPr>
          <p:nvPr/>
        </p:nvSpPr>
        <p:spPr bwMode="auto">
          <a:xfrm>
            <a:off x="5102224" y="1838195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Text Box 10"/>
          <p:cNvSpPr txBox="1">
            <a:spLocks noChangeArrowheads="1"/>
          </p:cNvSpPr>
          <p:nvPr/>
        </p:nvSpPr>
        <p:spPr bwMode="auto">
          <a:xfrm>
            <a:off x="4759324" y="274783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  <p:sp>
        <p:nvSpPr>
          <p:cNvPr id="113" name="Line 18"/>
          <p:cNvSpPr>
            <a:spLocks noChangeShapeType="1"/>
          </p:cNvSpPr>
          <p:nvPr/>
        </p:nvSpPr>
        <p:spPr bwMode="auto">
          <a:xfrm>
            <a:off x="2740024" y="2390645"/>
            <a:ext cx="472440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" name="Group 23"/>
          <p:cNvGrpSpPr>
            <a:grpSpLocks/>
          </p:cNvGrpSpPr>
          <p:nvPr/>
        </p:nvGrpSpPr>
        <p:grpSpPr bwMode="auto">
          <a:xfrm>
            <a:off x="3387724" y="2041395"/>
            <a:ext cx="3638550" cy="1885950"/>
            <a:chOff x="2184" y="2508"/>
            <a:chExt cx="2292" cy="1188"/>
          </a:xfrm>
        </p:grpSpPr>
        <p:grpSp>
          <p:nvGrpSpPr>
            <p:cNvPr id="115" name="Group 19"/>
            <p:cNvGrpSpPr>
              <a:grpSpLocks/>
            </p:cNvGrpSpPr>
            <p:nvPr/>
          </p:nvGrpSpPr>
          <p:grpSpPr bwMode="auto">
            <a:xfrm>
              <a:off x="3262" y="2508"/>
              <a:ext cx="1214" cy="628"/>
              <a:chOff x="3346" y="2476"/>
              <a:chExt cx="1214" cy="628"/>
            </a:xfrm>
          </p:grpSpPr>
          <p:sp>
            <p:nvSpPr>
              <p:cNvPr id="119" name="Line 15"/>
              <p:cNvSpPr>
                <a:spLocks noChangeShapeType="1"/>
              </p:cNvSpPr>
              <p:nvPr/>
            </p:nvSpPr>
            <p:spPr bwMode="auto">
              <a:xfrm flipV="1">
                <a:off x="3346" y="2784"/>
                <a:ext cx="622" cy="320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6"/>
              <p:cNvSpPr>
                <a:spLocks noChangeShapeType="1"/>
              </p:cNvSpPr>
              <p:nvPr/>
            </p:nvSpPr>
            <p:spPr bwMode="auto">
              <a:xfrm flipV="1">
                <a:off x="3938" y="2476"/>
                <a:ext cx="622" cy="320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6" name="Group 20"/>
            <p:cNvGrpSpPr>
              <a:grpSpLocks/>
            </p:cNvGrpSpPr>
            <p:nvPr/>
          </p:nvGrpSpPr>
          <p:grpSpPr bwMode="auto">
            <a:xfrm>
              <a:off x="2184" y="3068"/>
              <a:ext cx="1214" cy="628"/>
              <a:chOff x="3346" y="2476"/>
              <a:chExt cx="1214" cy="628"/>
            </a:xfrm>
          </p:grpSpPr>
          <p:sp>
            <p:nvSpPr>
              <p:cNvPr id="117" name="Line 21"/>
              <p:cNvSpPr>
                <a:spLocks noChangeShapeType="1"/>
              </p:cNvSpPr>
              <p:nvPr/>
            </p:nvSpPr>
            <p:spPr bwMode="auto">
              <a:xfrm flipV="1">
                <a:off x="3346" y="2784"/>
                <a:ext cx="622" cy="320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22"/>
              <p:cNvSpPr>
                <a:spLocks noChangeShapeType="1"/>
              </p:cNvSpPr>
              <p:nvPr/>
            </p:nvSpPr>
            <p:spPr bwMode="auto">
              <a:xfrm flipV="1">
                <a:off x="3938" y="2476"/>
                <a:ext cx="622" cy="320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1" name="Text Box 28"/>
          <p:cNvSpPr txBox="1">
            <a:spLocks noChangeArrowheads="1"/>
          </p:cNvSpPr>
          <p:nvPr/>
        </p:nvSpPr>
        <p:spPr bwMode="auto">
          <a:xfrm>
            <a:off x="7292974" y="2638295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Trục chính</a:t>
            </a:r>
          </a:p>
        </p:txBody>
      </p:sp>
      <p:sp>
        <p:nvSpPr>
          <p:cNvPr id="122" name="Text Box 29"/>
          <p:cNvSpPr txBox="1">
            <a:spLocks noChangeArrowheads="1"/>
          </p:cNvSpPr>
          <p:nvPr/>
        </p:nvSpPr>
        <p:spPr bwMode="auto">
          <a:xfrm rot="875311">
            <a:off x="6569074" y="3268533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Trục phụ</a:t>
            </a:r>
          </a:p>
        </p:txBody>
      </p:sp>
      <p:sp>
        <p:nvSpPr>
          <p:cNvPr id="123" name="Line 31"/>
          <p:cNvSpPr>
            <a:spLocks noChangeShapeType="1"/>
          </p:cNvSpPr>
          <p:nvPr/>
        </p:nvSpPr>
        <p:spPr bwMode="auto">
          <a:xfrm>
            <a:off x="3292474" y="4244845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33"/>
          <p:cNvSpPr>
            <a:spLocks noChangeShapeType="1"/>
          </p:cNvSpPr>
          <p:nvPr/>
        </p:nvSpPr>
        <p:spPr bwMode="auto">
          <a:xfrm flipV="1">
            <a:off x="1768474" y="512114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5" name="Group 73"/>
          <p:cNvGrpSpPr>
            <a:grpSpLocks/>
          </p:cNvGrpSpPr>
          <p:nvPr/>
        </p:nvGrpSpPr>
        <p:grpSpPr bwMode="auto">
          <a:xfrm>
            <a:off x="1620837" y="4538533"/>
            <a:ext cx="1692275" cy="0"/>
            <a:chOff x="723" y="3137"/>
            <a:chExt cx="1066" cy="0"/>
          </a:xfrm>
        </p:grpSpPr>
        <p:sp>
          <p:nvSpPr>
            <p:cNvPr id="126" name="Line 40"/>
            <p:cNvSpPr>
              <a:spLocks noChangeShapeType="1"/>
            </p:cNvSpPr>
            <p:nvPr/>
          </p:nvSpPr>
          <p:spPr bwMode="auto">
            <a:xfrm>
              <a:off x="723" y="3137"/>
              <a:ext cx="571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41"/>
            <p:cNvSpPr>
              <a:spLocks noChangeShapeType="1"/>
            </p:cNvSpPr>
            <p:nvPr/>
          </p:nvSpPr>
          <p:spPr bwMode="auto">
            <a:xfrm>
              <a:off x="1218" y="3137"/>
              <a:ext cx="571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75"/>
          <p:cNvGrpSpPr>
            <a:grpSpLocks/>
          </p:cNvGrpSpPr>
          <p:nvPr/>
        </p:nvGrpSpPr>
        <p:grpSpPr bwMode="auto">
          <a:xfrm>
            <a:off x="1616074" y="4824283"/>
            <a:ext cx="1692275" cy="0"/>
            <a:chOff x="723" y="3137"/>
            <a:chExt cx="1066" cy="0"/>
          </a:xfrm>
        </p:grpSpPr>
        <p:sp>
          <p:nvSpPr>
            <p:cNvPr id="129" name="Line 76"/>
            <p:cNvSpPr>
              <a:spLocks noChangeShapeType="1"/>
            </p:cNvSpPr>
            <p:nvPr/>
          </p:nvSpPr>
          <p:spPr bwMode="auto">
            <a:xfrm>
              <a:off x="723" y="3137"/>
              <a:ext cx="571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77"/>
            <p:cNvSpPr>
              <a:spLocks noChangeShapeType="1"/>
            </p:cNvSpPr>
            <p:nvPr/>
          </p:nvSpPr>
          <p:spPr bwMode="auto">
            <a:xfrm>
              <a:off x="1218" y="3137"/>
              <a:ext cx="571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78"/>
          <p:cNvGrpSpPr>
            <a:grpSpLocks/>
          </p:cNvGrpSpPr>
          <p:nvPr/>
        </p:nvGrpSpPr>
        <p:grpSpPr bwMode="auto">
          <a:xfrm>
            <a:off x="1622424" y="5127495"/>
            <a:ext cx="1692275" cy="0"/>
            <a:chOff x="723" y="3137"/>
            <a:chExt cx="1066" cy="0"/>
          </a:xfrm>
        </p:grpSpPr>
        <p:sp>
          <p:nvSpPr>
            <p:cNvPr id="132" name="Line 79"/>
            <p:cNvSpPr>
              <a:spLocks noChangeShapeType="1"/>
            </p:cNvSpPr>
            <p:nvPr/>
          </p:nvSpPr>
          <p:spPr bwMode="auto">
            <a:xfrm>
              <a:off x="723" y="3137"/>
              <a:ext cx="571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80"/>
            <p:cNvSpPr>
              <a:spLocks noChangeShapeType="1"/>
            </p:cNvSpPr>
            <p:nvPr/>
          </p:nvSpPr>
          <p:spPr bwMode="auto">
            <a:xfrm>
              <a:off x="1218" y="3137"/>
              <a:ext cx="571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" name="Group 81"/>
          <p:cNvGrpSpPr>
            <a:grpSpLocks/>
          </p:cNvGrpSpPr>
          <p:nvPr/>
        </p:nvGrpSpPr>
        <p:grpSpPr bwMode="auto">
          <a:xfrm>
            <a:off x="1622424" y="5425945"/>
            <a:ext cx="1692275" cy="0"/>
            <a:chOff x="723" y="3137"/>
            <a:chExt cx="1066" cy="0"/>
          </a:xfrm>
        </p:grpSpPr>
        <p:sp>
          <p:nvSpPr>
            <p:cNvPr id="135" name="Line 82"/>
            <p:cNvSpPr>
              <a:spLocks noChangeShapeType="1"/>
            </p:cNvSpPr>
            <p:nvPr/>
          </p:nvSpPr>
          <p:spPr bwMode="auto">
            <a:xfrm>
              <a:off x="723" y="3137"/>
              <a:ext cx="571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83"/>
            <p:cNvSpPr>
              <a:spLocks noChangeShapeType="1"/>
            </p:cNvSpPr>
            <p:nvPr/>
          </p:nvSpPr>
          <p:spPr bwMode="auto">
            <a:xfrm>
              <a:off x="1218" y="3137"/>
              <a:ext cx="571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7" name="Group 84"/>
          <p:cNvGrpSpPr>
            <a:grpSpLocks/>
          </p:cNvGrpSpPr>
          <p:nvPr/>
        </p:nvGrpSpPr>
        <p:grpSpPr bwMode="auto">
          <a:xfrm>
            <a:off x="1622424" y="5730745"/>
            <a:ext cx="1692275" cy="0"/>
            <a:chOff x="723" y="3137"/>
            <a:chExt cx="1066" cy="0"/>
          </a:xfrm>
        </p:grpSpPr>
        <p:sp>
          <p:nvSpPr>
            <p:cNvPr id="138" name="Line 85"/>
            <p:cNvSpPr>
              <a:spLocks noChangeShapeType="1"/>
            </p:cNvSpPr>
            <p:nvPr/>
          </p:nvSpPr>
          <p:spPr bwMode="auto">
            <a:xfrm>
              <a:off x="723" y="3137"/>
              <a:ext cx="571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86"/>
            <p:cNvSpPr>
              <a:spLocks noChangeShapeType="1"/>
            </p:cNvSpPr>
            <p:nvPr/>
          </p:nvSpPr>
          <p:spPr bwMode="auto">
            <a:xfrm>
              <a:off x="1218" y="3137"/>
              <a:ext cx="571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0" name="Group 136"/>
          <p:cNvGrpSpPr>
            <a:grpSpLocks/>
          </p:cNvGrpSpPr>
          <p:nvPr/>
        </p:nvGrpSpPr>
        <p:grpSpPr bwMode="auto">
          <a:xfrm>
            <a:off x="3254374" y="4702045"/>
            <a:ext cx="1406525" cy="342900"/>
            <a:chOff x="1861" y="2915"/>
            <a:chExt cx="886" cy="216"/>
          </a:xfrm>
        </p:grpSpPr>
        <p:sp>
          <p:nvSpPr>
            <p:cNvPr id="141" name="Line 88"/>
            <p:cNvSpPr>
              <a:spLocks noChangeShapeType="1"/>
            </p:cNvSpPr>
            <p:nvPr/>
          </p:nvSpPr>
          <p:spPr bwMode="auto">
            <a:xfrm rot="1797832" flipV="1">
              <a:off x="1861" y="2915"/>
              <a:ext cx="434" cy="2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89"/>
            <p:cNvSpPr>
              <a:spLocks noChangeShapeType="1"/>
            </p:cNvSpPr>
            <p:nvPr/>
          </p:nvSpPr>
          <p:spPr bwMode="auto">
            <a:xfrm rot="1797832">
              <a:off x="2161" y="3131"/>
              <a:ext cx="586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" name="Group 138"/>
          <p:cNvGrpSpPr>
            <a:grpSpLocks/>
          </p:cNvGrpSpPr>
          <p:nvPr/>
        </p:nvGrpSpPr>
        <p:grpSpPr bwMode="auto">
          <a:xfrm rot="-25217010">
            <a:off x="3230561" y="5157658"/>
            <a:ext cx="1406525" cy="342900"/>
            <a:chOff x="1861" y="2915"/>
            <a:chExt cx="886" cy="216"/>
          </a:xfrm>
        </p:grpSpPr>
        <p:sp>
          <p:nvSpPr>
            <p:cNvPr id="144" name="Line 139"/>
            <p:cNvSpPr>
              <a:spLocks noChangeShapeType="1"/>
            </p:cNvSpPr>
            <p:nvPr/>
          </p:nvSpPr>
          <p:spPr bwMode="auto">
            <a:xfrm rot="1797832" flipV="1">
              <a:off x="1861" y="2915"/>
              <a:ext cx="434" cy="2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40"/>
            <p:cNvSpPr>
              <a:spLocks noChangeShapeType="1"/>
            </p:cNvSpPr>
            <p:nvPr/>
          </p:nvSpPr>
          <p:spPr bwMode="auto">
            <a:xfrm rot="1797832">
              <a:off x="2161" y="3131"/>
              <a:ext cx="586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" name="Group 146"/>
          <p:cNvGrpSpPr>
            <a:grpSpLocks/>
          </p:cNvGrpSpPr>
          <p:nvPr/>
        </p:nvGrpSpPr>
        <p:grpSpPr bwMode="auto">
          <a:xfrm>
            <a:off x="3292474" y="4895720"/>
            <a:ext cx="1384300" cy="225425"/>
            <a:chOff x="1680" y="2729"/>
            <a:chExt cx="908" cy="142"/>
          </a:xfrm>
        </p:grpSpPr>
        <p:sp>
          <p:nvSpPr>
            <p:cNvPr id="147" name="Line 142"/>
            <p:cNvSpPr>
              <a:spLocks noChangeShapeType="1"/>
            </p:cNvSpPr>
            <p:nvPr/>
          </p:nvSpPr>
          <p:spPr bwMode="auto">
            <a:xfrm rot="871453">
              <a:off x="1680" y="2729"/>
              <a:ext cx="381" cy="16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3"/>
            <p:cNvSpPr>
              <a:spLocks noChangeShapeType="1"/>
            </p:cNvSpPr>
            <p:nvPr/>
          </p:nvSpPr>
          <p:spPr bwMode="auto">
            <a:xfrm rot="871453">
              <a:off x="1967" y="2851"/>
              <a:ext cx="621" cy="2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147"/>
          <p:cNvGrpSpPr>
            <a:grpSpLocks/>
          </p:cNvGrpSpPr>
          <p:nvPr/>
        </p:nvGrpSpPr>
        <p:grpSpPr bwMode="auto">
          <a:xfrm rot="-1976579">
            <a:off x="3279774" y="5095745"/>
            <a:ext cx="1384300" cy="225425"/>
            <a:chOff x="1680" y="2729"/>
            <a:chExt cx="908" cy="142"/>
          </a:xfrm>
        </p:grpSpPr>
        <p:sp>
          <p:nvSpPr>
            <p:cNvPr id="150" name="Line 148"/>
            <p:cNvSpPr>
              <a:spLocks noChangeShapeType="1"/>
            </p:cNvSpPr>
            <p:nvPr/>
          </p:nvSpPr>
          <p:spPr bwMode="auto">
            <a:xfrm rot="871453">
              <a:off x="1680" y="2729"/>
              <a:ext cx="381" cy="16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49"/>
            <p:cNvSpPr>
              <a:spLocks noChangeShapeType="1"/>
            </p:cNvSpPr>
            <p:nvPr/>
          </p:nvSpPr>
          <p:spPr bwMode="auto">
            <a:xfrm rot="871453">
              <a:off x="1967" y="2851"/>
              <a:ext cx="621" cy="2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2" name="Group 158"/>
          <p:cNvGrpSpPr>
            <a:grpSpLocks/>
          </p:cNvGrpSpPr>
          <p:nvPr/>
        </p:nvGrpSpPr>
        <p:grpSpPr bwMode="auto">
          <a:xfrm>
            <a:off x="3267074" y="5108445"/>
            <a:ext cx="1427163" cy="31750"/>
            <a:chOff x="1885" y="4012"/>
            <a:chExt cx="899" cy="20"/>
          </a:xfrm>
        </p:grpSpPr>
        <p:sp>
          <p:nvSpPr>
            <p:cNvPr id="153" name="Line 155"/>
            <p:cNvSpPr>
              <a:spLocks noChangeShapeType="1"/>
            </p:cNvSpPr>
            <p:nvPr/>
          </p:nvSpPr>
          <p:spPr bwMode="auto">
            <a:xfrm rot="-98417">
              <a:off x="2188" y="4012"/>
              <a:ext cx="596" cy="2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57"/>
            <p:cNvSpPr>
              <a:spLocks noChangeShapeType="1"/>
            </p:cNvSpPr>
            <p:nvPr/>
          </p:nvSpPr>
          <p:spPr bwMode="auto">
            <a:xfrm>
              <a:off x="1885" y="4028"/>
              <a:ext cx="376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" name="Text Box 159"/>
          <p:cNvSpPr txBox="1">
            <a:spLocks noChangeArrowheads="1"/>
          </p:cNvSpPr>
          <p:nvPr/>
        </p:nvSpPr>
        <p:spPr bwMode="auto">
          <a:xfrm>
            <a:off x="4130674" y="476554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F’</a:t>
            </a:r>
          </a:p>
        </p:txBody>
      </p:sp>
      <p:sp>
        <p:nvSpPr>
          <p:cNvPr id="156" name="Line 36"/>
          <p:cNvSpPr>
            <a:spLocks noChangeShapeType="1"/>
          </p:cNvSpPr>
          <p:nvPr/>
        </p:nvSpPr>
        <p:spPr bwMode="auto">
          <a:xfrm>
            <a:off x="7265987" y="4313108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7"/>
          <p:cNvSpPr>
            <a:spLocks noChangeShapeType="1"/>
          </p:cNvSpPr>
          <p:nvPr/>
        </p:nvSpPr>
        <p:spPr bwMode="auto">
          <a:xfrm flipV="1">
            <a:off x="5667374" y="5151308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8" name="Group 196"/>
          <p:cNvGrpSpPr>
            <a:grpSpLocks/>
          </p:cNvGrpSpPr>
          <p:nvPr/>
        </p:nvGrpSpPr>
        <p:grpSpPr bwMode="auto">
          <a:xfrm>
            <a:off x="6313487" y="4308345"/>
            <a:ext cx="954087" cy="177800"/>
            <a:chOff x="3775" y="2824"/>
            <a:chExt cx="601" cy="112"/>
          </a:xfrm>
        </p:grpSpPr>
        <p:sp>
          <p:nvSpPr>
            <p:cNvPr id="159" name="Line 104"/>
            <p:cNvSpPr>
              <a:spLocks noChangeShapeType="1"/>
            </p:cNvSpPr>
            <p:nvPr/>
          </p:nvSpPr>
          <p:spPr bwMode="auto">
            <a:xfrm rot="1369362">
              <a:off x="3775" y="2824"/>
              <a:ext cx="334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05"/>
            <p:cNvSpPr>
              <a:spLocks noChangeShapeType="1"/>
            </p:cNvSpPr>
            <p:nvPr/>
          </p:nvSpPr>
          <p:spPr bwMode="auto">
            <a:xfrm rot="1369362">
              <a:off x="4042" y="2936"/>
              <a:ext cx="334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" name="Group 197"/>
          <p:cNvGrpSpPr>
            <a:grpSpLocks/>
          </p:cNvGrpSpPr>
          <p:nvPr/>
        </p:nvGrpSpPr>
        <p:grpSpPr bwMode="auto">
          <a:xfrm>
            <a:off x="6210299" y="4557583"/>
            <a:ext cx="1058863" cy="198437"/>
            <a:chOff x="3710" y="2981"/>
            <a:chExt cx="667" cy="125"/>
          </a:xfrm>
        </p:grpSpPr>
        <p:sp>
          <p:nvSpPr>
            <p:cNvPr id="162" name="Line 107"/>
            <p:cNvSpPr>
              <a:spLocks noChangeShapeType="1"/>
            </p:cNvSpPr>
            <p:nvPr/>
          </p:nvSpPr>
          <p:spPr bwMode="auto">
            <a:xfrm rot="1369362">
              <a:off x="3710" y="2981"/>
              <a:ext cx="371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08"/>
            <p:cNvSpPr>
              <a:spLocks noChangeShapeType="1"/>
            </p:cNvSpPr>
            <p:nvPr/>
          </p:nvSpPr>
          <p:spPr bwMode="auto">
            <a:xfrm rot="1369362">
              <a:off x="4006" y="3106"/>
              <a:ext cx="371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" name="Group 198"/>
          <p:cNvGrpSpPr>
            <a:grpSpLocks/>
          </p:cNvGrpSpPr>
          <p:nvPr/>
        </p:nvGrpSpPr>
        <p:grpSpPr bwMode="auto">
          <a:xfrm>
            <a:off x="6102349" y="4803645"/>
            <a:ext cx="1160463" cy="217488"/>
            <a:chOff x="3642" y="3136"/>
            <a:chExt cx="731" cy="137"/>
          </a:xfrm>
        </p:grpSpPr>
        <p:sp>
          <p:nvSpPr>
            <p:cNvPr id="165" name="Line 110"/>
            <p:cNvSpPr>
              <a:spLocks noChangeShapeType="1"/>
            </p:cNvSpPr>
            <p:nvPr/>
          </p:nvSpPr>
          <p:spPr bwMode="auto">
            <a:xfrm rot="1369362">
              <a:off x="3642" y="3136"/>
              <a:ext cx="407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11"/>
            <p:cNvSpPr>
              <a:spLocks noChangeShapeType="1"/>
            </p:cNvSpPr>
            <p:nvPr/>
          </p:nvSpPr>
          <p:spPr bwMode="auto">
            <a:xfrm rot="1369362">
              <a:off x="3966" y="3273"/>
              <a:ext cx="407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7" name="Group 199"/>
          <p:cNvGrpSpPr>
            <a:grpSpLocks/>
          </p:cNvGrpSpPr>
          <p:nvPr/>
        </p:nvGrpSpPr>
        <p:grpSpPr bwMode="auto">
          <a:xfrm>
            <a:off x="6015037" y="5117970"/>
            <a:ext cx="1270000" cy="236538"/>
            <a:chOff x="3587" y="3334"/>
            <a:chExt cx="800" cy="149"/>
          </a:xfrm>
        </p:grpSpPr>
        <p:sp>
          <p:nvSpPr>
            <p:cNvPr id="168" name="Line 113"/>
            <p:cNvSpPr>
              <a:spLocks noChangeShapeType="1"/>
            </p:cNvSpPr>
            <p:nvPr/>
          </p:nvSpPr>
          <p:spPr bwMode="auto">
            <a:xfrm rot="1369362">
              <a:off x="3587" y="3334"/>
              <a:ext cx="445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14"/>
            <p:cNvSpPr>
              <a:spLocks noChangeShapeType="1"/>
            </p:cNvSpPr>
            <p:nvPr/>
          </p:nvSpPr>
          <p:spPr bwMode="auto">
            <a:xfrm rot="1369362">
              <a:off x="3942" y="3483"/>
              <a:ext cx="445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" name="Group 200"/>
          <p:cNvGrpSpPr>
            <a:grpSpLocks/>
          </p:cNvGrpSpPr>
          <p:nvPr/>
        </p:nvGrpSpPr>
        <p:grpSpPr bwMode="auto">
          <a:xfrm>
            <a:off x="5894387" y="5371970"/>
            <a:ext cx="1381125" cy="257175"/>
            <a:chOff x="3511" y="3494"/>
            <a:chExt cx="870" cy="162"/>
          </a:xfrm>
        </p:grpSpPr>
        <p:sp>
          <p:nvSpPr>
            <p:cNvPr id="171" name="Line 116"/>
            <p:cNvSpPr>
              <a:spLocks noChangeShapeType="1"/>
            </p:cNvSpPr>
            <p:nvPr/>
          </p:nvSpPr>
          <p:spPr bwMode="auto">
            <a:xfrm rot="1369362">
              <a:off x="3511" y="3494"/>
              <a:ext cx="484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17"/>
            <p:cNvSpPr>
              <a:spLocks noChangeShapeType="1"/>
            </p:cNvSpPr>
            <p:nvPr/>
          </p:nvSpPr>
          <p:spPr bwMode="auto">
            <a:xfrm rot="1369362">
              <a:off x="3897" y="3656"/>
              <a:ext cx="484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3" name="Group 201"/>
          <p:cNvGrpSpPr>
            <a:grpSpLocks/>
          </p:cNvGrpSpPr>
          <p:nvPr/>
        </p:nvGrpSpPr>
        <p:grpSpPr bwMode="auto">
          <a:xfrm>
            <a:off x="7270749" y="5449758"/>
            <a:ext cx="1196975" cy="30162"/>
            <a:chOff x="4378" y="3543"/>
            <a:chExt cx="754" cy="19"/>
          </a:xfrm>
        </p:grpSpPr>
        <p:sp>
          <p:nvSpPr>
            <p:cNvPr id="174" name="Line 130"/>
            <p:cNvSpPr>
              <a:spLocks noChangeShapeType="1"/>
            </p:cNvSpPr>
            <p:nvPr/>
          </p:nvSpPr>
          <p:spPr bwMode="auto">
            <a:xfrm rot="-159077">
              <a:off x="4378" y="3558"/>
              <a:ext cx="286" cy="4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31"/>
            <p:cNvSpPr>
              <a:spLocks noChangeShapeType="1"/>
            </p:cNvSpPr>
            <p:nvPr/>
          </p:nvSpPr>
          <p:spPr bwMode="auto">
            <a:xfrm rot="-159077">
              <a:off x="4608" y="3543"/>
              <a:ext cx="524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" name="Group 204"/>
          <p:cNvGrpSpPr>
            <a:grpSpLocks/>
          </p:cNvGrpSpPr>
          <p:nvPr/>
        </p:nvGrpSpPr>
        <p:grpSpPr bwMode="auto">
          <a:xfrm>
            <a:off x="7267574" y="5260845"/>
            <a:ext cx="1168400" cy="228600"/>
            <a:chOff x="4608" y="2736"/>
            <a:chExt cx="736" cy="144"/>
          </a:xfrm>
        </p:grpSpPr>
        <p:sp>
          <p:nvSpPr>
            <p:cNvPr id="177" name="Line 161"/>
            <p:cNvSpPr>
              <a:spLocks noChangeShapeType="1"/>
            </p:cNvSpPr>
            <p:nvPr/>
          </p:nvSpPr>
          <p:spPr bwMode="auto">
            <a:xfrm rot="1369362" flipV="1">
              <a:off x="4608" y="2736"/>
              <a:ext cx="314" cy="2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62"/>
            <p:cNvSpPr>
              <a:spLocks noChangeShapeType="1"/>
            </p:cNvSpPr>
            <p:nvPr/>
          </p:nvSpPr>
          <p:spPr bwMode="auto">
            <a:xfrm rot="1369362">
              <a:off x="4812" y="2868"/>
              <a:ext cx="532" cy="12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9" name="Group 202"/>
          <p:cNvGrpSpPr>
            <a:grpSpLocks/>
          </p:cNvGrpSpPr>
          <p:nvPr/>
        </p:nvGrpSpPr>
        <p:grpSpPr bwMode="auto">
          <a:xfrm>
            <a:off x="7458074" y="4536945"/>
            <a:ext cx="460375" cy="1317625"/>
            <a:chOff x="4494" y="2256"/>
            <a:chExt cx="290" cy="830"/>
          </a:xfrm>
        </p:grpSpPr>
        <p:sp>
          <p:nvSpPr>
            <p:cNvPr id="180" name="Line 165"/>
            <p:cNvSpPr>
              <a:spLocks noChangeShapeType="1"/>
            </p:cNvSpPr>
            <p:nvPr/>
          </p:nvSpPr>
          <p:spPr bwMode="auto">
            <a:xfrm rot="3029083" flipV="1">
              <a:off x="4317" y="2433"/>
              <a:ext cx="355" cy="2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66"/>
            <p:cNvSpPr>
              <a:spLocks noChangeShapeType="1"/>
            </p:cNvSpPr>
            <p:nvPr/>
          </p:nvSpPr>
          <p:spPr bwMode="auto">
            <a:xfrm rot="3029083">
              <a:off x="4476" y="2778"/>
              <a:ext cx="602" cy="14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" name="Group 203"/>
          <p:cNvGrpSpPr>
            <a:grpSpLocks/>
          </p:cNvGrpSpPr>
          <p:nvPr/>
        </p:nvGrpSpPr>
        <p:grpSpPr bwMode="auto">
          <a:xfrm>
            <a:off x="7216774" y="5017958"/>
            <a:ext cx="1262063" cy="446087"/>
            <a:chOff x="4348" y="2544"/>
            <a:chExt cx="795" cy="281"/>
          </a:xfrm>
        </p:grpSpPr>
        <p:sp>
          <p:nvSpPr>
            <p:cNvPr id="183" name="Line 168"/>
            <p:cNvSpPr>
              <a:spLocks noChangeShapeType="1"/>
            </p:cNvSpPr>
            <p:nvPr/>
          </p:nvSpPr>
          <p:spPr bwMode="auto">
            <a:xfrm rot="2506305" flipV="1">
              <a:off x="4348" y="2544"/>
              <a:ext cx="305" cy="8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69"/>
            <p:cNvSpPr>
              <a:spLocks noChangeShapeType="1"/>
            </p:cNvSpPr>
            <p:nvPr/>
          </p:nvSpPr>
          <p:spPr bwMode="auto">
            <a:xfrm rot="2506305">
              <a:off x="4479" y="2821"/>
              <a:ext cx="664" cy="4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" name="Group 180"/>
          <p:cNvGrpSpPr>
            <a:grpSpLocks/>
          </p:cNvGrpSpPr>
          <p:nvPr/>
        </p:nvGrpSpPr>
        <p:grpSpPr bwMode="auto">
          <a:xfrm>
            <a:off x="7246937" y="5452933"/>
            <a:ext cx="1147762" cy="233362"/>
            <a:chOff x="4163" y="3686"/>
            <a:chExt cx="723" cy="147"/>
          </a:xfrm>
        </p:grpSpPr>
        <p:sp>
          <p:nvSpPr>
            <p:cNvPr id="186" name="Line 174"/>
            <p:cNvSpPr>
              <a:spLocks noChangeShapeType="1"/>
            </p:cNvSpPr>
            <p:nvPr/>
          </p:nvSpPr>
          <p:spPr bwMode="auto">
            <a:xfrm rot="-1467161">
              <a:off x="4163" y="3829"/>
              <a:ext cx="286" cy="4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75"/>
            <p:cNvSpPr>
              <a:spLocks noChangeShapeType="1"/>
            </p:cNvSpPr>
            <p:nvPr/>
          </p:nvSpPr>
          <p:spPr bwMode="auto">
            <a:xfrm rot="-1467161">
              <a:off x="4362" y="3686"/>
              <a:ext cx="524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" name="Text Box 176"/>
          <p:cNvSpPr txBox="1">
            <a:spLocks noChangeArrowheads="1"/>
          </p:cNvSpPr>
          <p:nvPr/>
        </p:nvSpPr>
        <p:spPr bwMode="auto">
          <a:xfrm>
            <a:off x="7813674" y="482110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F’</a:t>
            </a:r>
          </a:p>
        </p:txBody>
      </p:sp>
      <p:sp>
        <p:nvSpPr>
          <p:cNvPr id="189" name="Text Box 177"/>
          <p:cNvSpPr txBox="1">
            <a:spLocks noChangeArrowheads="1"/>
          </p:cNvSpPr>
          <p:nvPr/>
        </p:nvSpPr>
        <p:spPr bwMode="auto">
          <a:xfrm>
            <a:off x="7648574" y="549579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F’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190" name="Line 178"/>
          <p:cNvSpPr>
            <a:spLocks noChangeShapeType="1"/>
          </p:cNvSpPr>
          <p:nvPr/>
        </p:nvSpPr>
        <p:spPr bwMode="auto">
          <a:xfrm>
            <a:off x="7966074" y="4414708"/>
            <a:ext cx="1270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Text Box 182"/>
          <p:cNvSpPr txBox="1">
            <a:spLocks noChangeArrowheads="1"/>
          </p:cNvSpPr>
          <p:nvPr/>
        </p:nvSpPr>
        <p:spPr bwMode="auto">
          <a:xfrm>
            <a:off x="3863974" y="2619245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.</a:t>
            </a:r>
            <a:r>
              <a:rPr lang="en-US"/>
              <a:t>F</a:t>
            </a:r>
          </a:p>
        </p:txBody>
      </p:sp>
      <p:sp>
        <p:nvSpPr>
          <p:cNvPr id="192" name="Text Box 183"/>
          <p:cNvSpPr txBox="1">
            <a:spLocks noChangeArrowheads="1"/>
          </p:cNvSpPr>
          <p:nvPr/>
        </p:nvSpPr>
        <p:spPr bwMode="auto">
          <a:xfrm>
            <a:off x="5762624" y="2619245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.</a:t>
            </a:r>
            <a:r>
              <a:rPr lang="en-US"/>
              <a:t>F’</a:t>
            </a:r>
          </a:p>
        </p:txBody>
      </p:sp>
      <p:sp>
        <p:nvSpPr>
          <p:cNvPr id="193" name="Text Box 184"/>
          <p:cNvSpPr txBox="1">
            <a:spLocks noChangeArrowheads="1"/>
          </p:cNvSpPr>
          <p:nvPr/>
        </p:nvSpPr>
        <p:spPr bwMode="auto">
          <a:xfrm>
            <a:off x="4606924" y="325424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 = OF’</a:t>
            </a:r>
          </a:p>
        </p:txBody>
      </p:sp>
      <p:sp>
        <p:nvSpPr>
          <p:cNvPr id="194" name="Text Box 186"/>
          <p:cNvSpPr txBox="1">
            <a:spLocks noChangeArrowheads="1"/>
          </p:cNvSpPr>
          <p:nvPr/>
        </p:nvSpPr>
        <p:spPr bwMode="auto">
          <a:xfrm>
            <a:off x="2949574" y="479253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  <p:sp>
        <p:nvSpPr>
          <p:cNvPr id="195" name="Text Box 187"/>
          <p:cNvSpPr txBox="1">
            <a:spLocks noChangeArrowheads="1"/>
          </p:cNvSpPr>
          <p:nvPr/>
        </p:nvSpPr>
        <p:spPr bwMode="auto">
          <a:xfrm>
            <a:off x="6931024" y="477348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  <p:sp>
        <p:nvSpPr>
          <p:cNvPr id="196" name="Text Box 188"/>
          <p:cNvSpPr txBox="1">
            <a:spLocks noChangeArrowheads="1"/>
          </p:cNvSpPr>
          <p:nvPr/>
        </p:nvSpPr>
        <p:spPr bwMode="auto">
          <a:xfrm>
            <a:off x="3978274" y="1082545"/>
            <a:ext cx="192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7" name="Text Box 189"/>
          <p:cNvSpPr txBox="1">
            <a:spLocks noChangeArrowheads="1"/>
          </p:cNvSpPr>
          <p:nvPr/>
        </p:nvSpPr>
        <p:spPr bwMode="auto">
          <a:xfrm>
            <a:off x="5360380" y="1069409"/>
            <a:ext cx="192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8" name="Line 190"/>
          <p:cNvSpPr>
            <a:spLocks noChangeShapeType="1"/>
          </p:cNvSpPr>
          <p:nvPr/>
        </p:nvSpPr>
        <p:spPr bwMode="auto">
          <a:xfrm>
            <a:off x="4036078" y="2187445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" name="Line 191"/>
          <p:cNvSpPr>
            <a:spLocks noChangeShapeType="1"/>
          </p:cNvSpPr>
          <p:nvPr/>
        </p:nvSpPr>
        <p:spPr bwMode="auto">
          <a:xfrm>
            <a:off x="5934510" y="2168395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" name="Text Box 192"/>
          <p:cNvSpPr txBox="1">
            <a:spLocks noChangeArrowheads="1"/>
          </p:cNvSpPr>
          <p:nvPr/>
        </p:nvSpPr>
        <p:spPr bwMode="auto">
          <a:xfrm>
            <a:off x="5426074" y="1825495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Tiêu diện ảnh</a:t>
            </a:r>
          </a:p>
        </p:txBody>
      </p:sp>
      <p:sp>
        <p:nvSpPr>
          <p:cNvPr id="201" name="Text Box 193"/>
          <p:cNvSpPr txBox="1">
            <a:spLocks noChangeArrowheads="1"/>
          </p:cNvSpPr>
          <p:nvPr/>
        </p:nvSpPr>
        <p:spPr bwMode="auto">
          <a:xfrm>
            <a:off x="3844924" y="5325933"/>
            <a:ext cx="1333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Text Box 194"/>
          <p:cNvSpPr txBox="1">
            <a:spLocks noChangeArrowheads="1"/>
          </p:cNvSpPr>
          <p:nvPr/>
        </p:nvSpPr>
        <p:spPr bwMode="auto">
          <a:xfrm>
            <a:off x="7407274" y="5756145"/>
            <a:ext cx="1333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Tiêu điểm ảnh phụ</a:t>
            </a:r>
          </a:p>
        </p:txBody>
      </p:sp>
      <p:sp>
        <p:nvSpPr>
          <p:cNvPr id="203" name="Text Box 195"/>
          <p:cNvSpPr txBox="1">
            <a:spLocks noChangeArrowheads="1"/>
          </p:cNvSpPr>
          <p:nvPr/>
        </p:nvSpPr>
        <p:spPr bwMode="auto">
          <a:xfrm>
            <a:off x="5845174" y="332568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F’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04" name="Text Box 205"/>
          <p:cNvSpPr txBox="1">
            <a:spLocks noChangeArrowheads="1"/>
          </p:cNvSpPr>
          <p:nvPr/>
        </p:nvSpPr>
        <p:spPr bwMode="auto">
          <a:xfrm>
            <a:off x="3254374" y="1806445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Tiêu diện vật</a:t>
            </a:r>
          </a:p>
        </p:txBody>
      </p:sp>
      <p:sp>
        <p:nvSpPr>
          <p:cNvPr id="205" name="Text Box 206"/>
          <p:cNvSpPr txBox="1">
            <a:spLocks noChangeArrowheads="1"/>
          </p:cNvSpPr>
          <p:nvPr/>
        </p:nvSpPr>
        <p:spPr bwMode="auto">
          <a:xfrm>
            <a:off x="3673474" y="237794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06" name="Text Box 207"/>
          <p:cNvSpPr txBox="1">
            <a:spLocks noChangeArrowheads="1"/>
          </p:cNvSpPr>
          <p:nvPr/>
        </p:nvSpPr>
        <p:spPr bwMode="auto">
          <a:xfrm>
            <a:off x="3540124" y="2035046"/>
            <a:ext cx="857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 P )</a:t>
            </a:r>
          </a:p>
        </p:txBody>
      </p:sp>
      <p:sp>
        <p:nvSpPr>
          <p:cNvPr id="207" name="Text Box 208"/>
          <p:cNvSpPr txBox="1">
            <a:spLocks noChangeArrowheads="1"/>
          </p:cNvSpPr>
          <p:nvPr/>
        </p:nvSpPr>
        <p:spPr bwMode="auto">
          <a:xfrm>
            <a:off x="5387974" y="205409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P’ )</a:t>
            </a:r>
          </a:p>
        </p:txBody>
      </p:sp>
      <p:sp>
        <p:nvSpPr>
          <p:cNvPr id="208" name="Text Box 106"/>
          <p:cNvSpPr txBox="1">
            <a:spLocks noChangeArrowheads="1"/>
          </p:cNvSpPr>
          <p:nvPr/>
        </p:nvSpPr>
        <p:spPr bwMode="auto">
          <a:xfrm>
            <a:off x="1849744" y="274092"/>
            <a:ext cx="100374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II. KHẢO SÁT THẤU KÍNH (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61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1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0" grpId="0" animBg="1"/>
      <p:bldP spid="111" grpId="0" animBg="1"/>
      <p:bldP spid="112" grpId="0"/>
      <p:bldP spid="113" grpId="0" animBg="1"/>
      <p:bldP spid="122" grpId="0"/>
      <p:bldP spid="123" grpId="0" animBg="1"/>
      <p:bldP spid="124" grpId="0" animBg="1"/>
      <p:bldP spid="155" grpId="0"/>
      <p:bldP spid="156" grpId="0" animBg="1"/>
      <p:bldP spid="157" grpId="0" animBg="1"/>
      <p:bldP spid="188" grpId="0"/>
      <p:bldP spid="189" grpId="0"/>
      <p:bldP spid="190" grpId="0" animBg="1"/>
      <p:bldP spid="191" grpId="0"/>
      <p:bldP spid="192" grpId="0"/>
      <p:bldP spid="193" grpId="0"/>
      <p:bldP spid="194" grpId="0"/>
      <p:bldP spid="195" grpId="0"/>
      <p:bldP spid="198" grpId="0" animBg="1"/>
      <p:bldP spid="199" grpId="0" animBg="1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22679" y="304656"/>
            <a:ext cx="1013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(f ):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3597764" y="1764618"/>
            <a:ext cx="4674577" cy="2144714"/>
            <a:chOff x="1049" y="1353"/>
            <a:chExt cx="1740" cy="1351"/>
          </a:xfrm>
        </p:grpSpPr>
        <p:sp>
          <p:nvSpPr>
            <p:cNvPr id="12" name="Text Box 35"/>
            <p:cNvSpPr txBox="1">
              <a:spLocks noChangeArrowheads="1"/>
            </p:cNvSpPr>
            <p:nvPr/>
          </p:nvSpPr>
          <p:spPr bwMode="auto">
            <a:xfrm>
              <a:off x="1865" y="1832"/>
              <a:ext cx="924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chemeClr val="bg1"/>
                  </a:solidFill>
                </a:rPr>
                <a:t>OF’ =OF= f    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1049" y="1353"/>
              <a:ext cx="223" cy="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6762750" y="19431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( m )</a:t>
            </a:r>
          </a:p>
        </p:txBody>
      </p:sp>
      <p:graphicFrame>
        <p:nvGraphicFramePr>
          <p:cNvPr id="29" name="Object 68"/>
          <p:cNvGraphicFramePr>
            <a:graphicFrameLocks noChangeAspect="1"/>
          </p:cNvGraphicFramePr>
          <p:nvPr/>
        </p:nvGraphicFramePr>
        <p:xfrm>
          <a:off x="1464861" y="4438282"/>
          <a:ext cx="866841" cy="313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160" imgH="164880" progId="Equation.3">
                  <p:embed/>
                </p:oleObj>
              </mc:Choice>
              <mc:Fallback>
                <p:oleObj name="Equation" r:id="rId2" imgW="3171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861" y="4438282"/>
                        <a:ext cx="866841" cy="313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641814" y="4200972"/>
            <a:ext cx="45075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 &gt; 0 :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64"/>
          <p:cNvSpPr txBox="1">
            <a:spLocks noChangeArrowheads="1"/>
          </p:cNvSpPr>
          <p:nvPr/>
        </p:nvSpPr>
        <p:spPr bwMode="auto">
          <a:xfrm>
            <a:off x="5448300" y="4168487"/>
            <a:ext cx="4594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 &lt; 0 :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055" name="Picture 7" descr="Củng cố kiến thứ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t="33576" r="6692"/>
          <a:stretch/>
        </p:blipFill>
        <p:spPr bwMode="auto">
          <a:xfrm>
            <a:off x="165087" y="1924130"/>
            <a:ext cx="4816786" cy="250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12" descr="Củng cố kiến thứ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4" descr="Củng cố kiến thứ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 descr="Củng cố kiến thứ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8" descr="Củng cố kiến thứ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 descr="Củng cố kiến thức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t="34686" r="55902" b="30240"/>
          <a:stretch/>
        </p:blipFill>
        <p:spPr>
          <a:xfrm>
            <a:off x="5338913" y="1924130"/>
            <a:ext cx="4616072" cy="224452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897313" y="1764618"/>
            <a:ext cx="200664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= OF=OF’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47800" y="3352800"/>
            <a:ext cx="49675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95600" y="3368566"/>
            <a:ext cx="49675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82784" y="3368566"/>
            <a:ext cx="49675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72341" y="3384332"/>
            <a:ext cx="49675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</a:p>
        </p:txBody>
      </p:sp>
    </p:spTree>
    <p:extLst>
      <p:ext uri="{BB962C8B-B14F-4D97-AF65-F5344CB8AC3E}">
        <p14:creationId xmlns:p14="http://schemas.microsoft.com/office/powerpoint/2010/main" val="20573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535006" y="415890"/>
            <a:ext cx="92757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(D):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6762750" y="222688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( m )</a:t>
            </a:r>
          </a:p>
        </p:txBody>
      </p:sp>
      <p:pic>
        <p:nvPicPr>
          <p:cNvPr id="10" name="Picture 9" descr="Củng cố kiến thức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34949" r="39719" b="16715"/>
          <a:stretch/>
        </p:blipFill>
        <p:spPr>
          <a:xfrm>
            <a:off x="6550533" y="1470836"/>
            <a:ext cx="3496661" cy="2245513"/>
          </a:xfrm>
          <a:prstGeom prst="rect">
            <a:avLst/>
          </a:prstGeom>
        </p:spPr>
      </p:pic>
      <p:pic>
        <p:nvPicPr>
          <p:cNvPr id="11" name="Picture 10" descr="Bài 2 trang 189 SGK Vật lí 11 | Giải bài tập SGK Vật lí lớp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/>
        </p:blipFill>
        <p:spPr bwMode="auto">
          <a:xfrm>
            <a:off x="457306" y="1504142"/>
            <a:ext cx="4354959" cy="17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0" y="4703810"/>
            <a:ext cx="4941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điôp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86300" y="3665155"/>
            <a:ext cx="45075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 &gt; 0 :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6453963" y="3711297"/>
            <a:ext cx="45942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 &lt; 0 :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9131" y="5327733"/>
            <a:ext cx="350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f: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(m)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3"/>
              <p:cNvSpPr txBox="1">
                <a:spLocks noChangeArrowheads="1"/>
              </p:cNvSpPr>
              <p:nvPr/>
            </p:nvSpPr>
            <p:spPr bwMode="auto">
              <a:xfrm>
                <a:off x="4891601" y="1988126"/>
                <a:ext cx="1029394" cy="76989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u="none" dirty="0">
                    <a:solidFill>
                      <a:srgbClr val="0000FF"/>
                    </a:solidFill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u="none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u="none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𝒇</m:t>
                        </m:r>
                      </m:den>
                    </m:f>
                  </m:oMath>
                </a14:m>
                <a:endParaRPr lang="en-US" sz="2800" b="1" u="non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1601" y="1988126"/>
                <a:ext cx="1029394" cy="769891"/>
              </a:xfrm>
              <a:prstGeom prst="rect">
                <a:avLst/>
              </a:prstGeom>
              <a:blipFill rotWithShape="1">
                <a:blip r:embed="rId5"/>
                <a:stretch>
                  <a:fillRect l="-10345"/>
                </a:stretch>
              </a:blip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32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9" name="Line 25"/>
          <p:cNvSpPr>
            <a:spLocks noChangeShapeType="1"/>
          </p:cNvSpPr>
          <p:nvPr/>
        </p:nvSpPr>
        <p:spPr bwMode="auto">
          <a:xfrm>
            <a:off x="6637340" y="2371725"/>
            <a:ext cx="46561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151057"/>
            <a:ext cx="9946381" cy="915747"/>
          </a:xfrm>
        </p:spPr>
        <p:txBody>
          <a:bodyPr/>
          <a:lstStyle/>
          <a:p>
            <a:pPr algn="l"/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III. SỰ TẠO ẢNH BỞI THẤU KÍNH</a:t>
            </a:r>
            <a:br>
              <a:rPr lang="en-US" sz="2800" b="1" u="sng" dirty="0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2922589" y="1443042"/>
            <a:ext cx="0" cy="18383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613" name="Group 29"/>
          <p:cNvGrpSpPr>
            <a:grpSpLocks/>
          </p:cNvGrpSpPr>
          <p:nvPr/>
        </p:nvGrpSpPr>
        <p:grpSpPr bwMode="auto">
          <a:xfrm>
            <a:off x="6915150" y="2322513"/>
            <a:ext cx="395288" cy="76200"/>
            <a:chOff x="432" y="3360"/>
            <a:chExt cx="192" cy="48"/>
          </a:xfrm>
        </p:grpSpPr>
        <p:sp>
          <p:nvSpPr>
            <p:cNvPr id="67614" name="AutoShape 30"/>
            <p:cNvSpPr>
              <a:spLocks noChangeArrowheads="1"/>
            </p:cNvSpPr>
            <p:nvPr/>
          </p:nvSpPr>
          <p:spPr bwMode="auto">
            <a:xfrm>
              <a:off x="432" y="3360"/>
              <a:ext cx="192" cy="48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AutoShape 31"/>
            <p:cNvSpPr>
              <a:spLocks noChangeArrowheads="1"/>
            </p:cNvSpPr>
            <p:nvPr/>
          </p:nvSpPr>
          <p:spPr bwMode="auto">
            <a:xfrm>
              <a:off x="576" y="3360"/>
              <a:ext cx="48" cy="48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616" name="Group 32"/>
          <p:cNvGrpSpPr>
            <a:grpSpLocks/>
          </p:cNvGrpSpPr>
          <p:nvPr/>
        </p:nvGrpSpPr>
        <p:grpSpPr bwMode="auto">
          <a:xfrm>
            <a:off x="7332663" y="1827217"/>
            <a:ext cx="1700212" cy="1000125"/>
            <a:chOff x="3448" y="2992"/>
            <a:chExt cx="824" cy="630"/>
          </a:xfrm>
        </p:grpSpPr>
        <p:sp>
          <p:nvSpPr>
            <p:cNvPr id="67622" name="Line 38"/>
            <p:cNvSpPr>
              <a:spLocks noChangeShapeType="1"/>
            </p:cNvSpPr>
            <p:nvPr/>
          </p:nvSpPr>
          <p:spPr bwMode="auto">
            <a:xfrm>
              <a:off x="3456" y="3340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617" name="Group 33"/>
            <p:cNvGrpSpPr>
              <a:grpSpLocks/>
            </p:cNvGrpSpPr>
            <p:nvPr/>
          </p:nvGrpSpPr>
          <p:grpSpPr bwMode="auto">
            <a:xfrm>
              <a:off x="3448" y="2992"/>
              <a:ext cx="816" cy="630"/>
              <a:chOff x="600" y="3042"/>
              <a:chExt cx="816" cy="630"/>
            </a:xfrm>
          </p:grpSpPr>
          <p:sp>
            <p:nvSpPr>
              <p:cNvPr id="67618" name="Line 34"/>
              <p:cNvSpPr>
                <a:spLocks noChangeShapeType="1"/>
              </p:cNvSpPr>
              <p:nvPr/>
            </p:nvSpPr>
            <p:spPr bwMode="auto">
              <a:xfrm flipV="1">
                <a:off x="600" y="3042"/>
                <a:ext cx="816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9" name="Line 35"/>
              <p:cNvSpPr>
                <a:spLocks noChangeShapeType="1"/>
              </p:cNvSpPr>
              <p:nvPr/>
            </p:nvSpPr>
            <p:spPr bwMode="auto">
              <a:xfrm>
                <a:off x="600" y="3384"/>
                <a:ext cx="816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0" name="Line 36"/>
              <p:cNvSpPr>
                <a:spLocks noChangeShapeType="1"/>
              </p:cNvSpPr>
              <p:nvPr/>
            </p:nvSpPr>
            <p:spPr bwMode="auto">
              <a:xfrm flipV="1">
                <a:off x="960" y="3188"/>
                <a:ext cx="96" cy="3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1" name="Line 37"/>
              <p:cNvSpPr>
                <a:spLocks noChangeShapeType="1"/>
              </p:cNvSpPr>
              <p:nvPr/>
            </p:nvSpPr>
            <p:spPr bwMode="auto">
              <a:xfrm>
                <a:off x="960" y="3512"/>
                <a:ext cx="96" cy="3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623" name="Line 39"/>
            <p:cNvSpPr>
              <a:spLocks noChangeShapeType="1"/>
            </p:cNvSpPr>
            <p:nvPr/>
          </p:nvSpPr>
          <p:spPr bwMode="auto">
            <a:xfrm>
              <a:off x="3984" y="3340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624" name="Group 40"/>
          <p:cNvGrpSpPr>
            <a:grpSpLocks/>
          </p:cNvGrpSpPr>
          <p:nvPr/>
        </p:nvGrpSpPr>
        <p:grpSpPr bwMode="auto">
          <a:xfrm>
            <a:off x="9017000" y="919163"/>
            <a:ext cx="1700213" cy="2597150"/>
            <a:chOff x="4264" y="2420"/>
            <a:chExt cx="824" cy="1636"/>
          </a:xfrm>
        </p:grpSpPr>
        <p:sp>
          <p:nvSpPr>
            <p:cNvPr id="67625" name="Line 41"/>
            <p:cNvSpPr>
              <a:spLocks noChangeShapeType="1"/>
            </p:cNvSpPr>
            <p:nvPr/>
          </p:nvSpPr>
          <p:spPr bwMode="auto">
            <a:xfrm flipH="1">
              <a:off x="4264" y="2420"/>
              <a:ext cx="672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6" name="Line 42"/>
            <p:cNvSpPr>
              <a:spLocks noChangeShapeType="1"/>
            </p:cNvSpPr>
            <p:nvPr/>
          </p:nvSpPr>
          <p:spPr bwMode="auto">
            <a:xfrm flipH="1" flipV="1">
              <a:off x="4268" y="3624"/>
              <a:ext cx="576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7" name="Line 43"/>
            <p:cNvSpPr>
              <a:spLocks noChangeShapeType="1"/>
            </p:cNvSpPr>
            <p:nvPr/>
          </p:nvSpPr>
          <p:spPr bwMode="auto">
            <a:xfrm flipH="1">
              <a:off x="4560" y="2660"/>
              <a:ext cx="96" cy="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8" name="Line 44"/>
            <p:cNvSpPr>
              <a:spLocks noChangeShapeType="1"/>
            </p:cNvSpPr>
            <p:nvPr/>
          </p:nvSpPr>
          <p:spPr bwMode="auto">
            <a:xfrm flipH="1" flipV="1">
              <a:off x="4500" y="3804"/>
              <a:ext cx="88" cy="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9" name="Line 45"/>
            <p:cNvSpPr>
              <a:spLocks noChangeShapeType="1"/>
            </p:cNvSpPr>
            <p:nvPr/>
          </p:nvSpPr>
          <p:spPr bwMode="auto">
            <a:xfrm>
              <a:off x="4272" y="3340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0" name="Line 46"/>
            <p:cNvSpPr>
              <a:spLocks noChangeShapeType="1"/>
            </p:cNvSpPr>
            <p:nvPr/>
          </p:nvSpPr>
          <p:spPr bwMode="auto">
            <a:xfrm>
              <a:off x="4800" y="3340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631" name="Group 47"/>
          <p:cNvGrpSpPr>
            <a:grpSpLocks/>
          </p:cNvGrpSpPr>
          <p:nvPr/>
        </p:nvGrpSpPr>
        <p:grpSpPr bwMode="auto">
          <a:xfrm>
            <a:off x="8934450" y="1420813"/>
            <a:ext cx="569011" cy="1981200"/>
            <a:chOff x="4329" y="844"/>
            <a:chExt cx="276" cy="1248"/>
          </a:xfrm>
        </p:grpSpPr>
        <p:grpSp>
          <p:nvGrpSpPr>
            <p:cNvPr id="67632" name="Group 48"/>
            <p:cNvGrpSpPr>
              <a:grpSpLocks/>
            </p:cNvGrpSpPr>
            <p:nvPr/>
          </p:nvGrpSpPr>
          <p:grpSpPr bwMode="auto">
            <a:xfrm>
              <a:off x="4329" y="844"/>
              <a:ext cx="96" cy="1248"/>
              <a:chOff x="2928" y="1248"/>
              <a:chExt cx="96" cy="1632"/>
            </a:xfrm>
          </p:grpSpPr>
          <p:sp>
            <p:nvSpPr>
              <p:cNvPr id="67633" name="Line 49"/>
              <p:cNvSpPr>
                <a:spLocks noChangeShapeType="1"/>
              </p:cNvSpPr>
              <p:nvPr/>
            </p:nvSpPr>
            <p:spPr bwMode="auto">
              <a:xfrm>
                <a:off x="2976" y="1296"/>
                <a:ext cx="0" cy="15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4" name="Line 50"/>
              <p:cNvSpPr>
                <a:spLocks noChangeShapeType="1"/>
              </p:cNvSpPr>
              <p:nvPr/>
            </p:nvSpPr>
            <p:spPr bwMode="auto">
              <a:xfrm flipH="1" flipV="1">
                <a:off x="2928" y="1248"/>
                <a:ext cx="48" cy="4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5" name="Line 51"/>
              <p:cNvSpPr>
                <a:spLocks noChangeShapeType="1"/>
              </p:cNvSpPr>
              <p:nvPr/>
            </p:nvSpPr>
            <p:spPr bwMode="auto">
              <a:xfrm flipV="1">
                <a:off x="2976" y="1248"/>
                <a:ext cx="48" cy="4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6" name="Line 52"/>
              <p:cNvSpPr>
                <a:spLocks noChangeShapeType="1"/>
              </p:cNvSpPr>
              <p:nvPr/>
            </p:nvSpPr>
            <p:spPr bwMode="auto">
              <a:xfrm flipH="1">
                <a:off x="2928" y="2832"/>
                <a:ext cx="48" cy="4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7" name="Line 53"/>
              <p:cNvSpPr>
                <a:spLocks noChangeShapeType="1"/>
              </p:cNvSpPr>
              <p:nvPr/>
            </p:nvSpPr>
            <p:spPr bwMode="auto">
              <a:xfrm>
                <a:off x="2976" y="2832"/>
                <a:ext cx="48" cy="4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638" name="Rectangle 54"/>
            <p:cNvSpPr>
              <a:spLocks noChangeArrowheads="1"/>
            </p:cNvSpPr>
            <p:nvPr/>
          </p:nvSpPr>
          <p:spPr bwMode="auto">
            <a:xfrm>
              <a:off x="4368" y="1209"/>
              <a:ext cx="237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800" b="1" dirty="0">
                  <a:solidFill>
                    <a:srgbClr val="993366"/>
                  </a:solidFill>
                  <a:latin typeface="VNI-Palatin" pitchFamily="2" charset="0"/>
                </a:rPr>
                <a:t>O</a:t>
              </a:r>
            </a:p>
          </p:txBody>
        </p:sp>
      </p:grp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914400" y="2362200"/>
            <a:ext cx="4060826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2905126" y="1808163"/>
            <a:ext cx="2344739" cy="996950"/>
            <a:chOff x="1408" y="3056"/>
            <a:chExt cx="1136" cy="628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1408" y="3056"/>
              <a:ext cx="1136" cy="628"/>
              <a:chOff x="1408" y="3056"/>
              <a:chExt cx="1136" cy="628"/>
            </a:xfrm>
          </p:grpSpPr>
          <p:sp>
            <p:nvSpPr>
              <p:cNvPr id="67590" name="Line 6"/>
              <p:cNvSpPr>
                <a:spLocks noChangeShapeType="1"/>
              </p:cNvSpPr>
              <p:nvPr/>
            </p:nvSpPr>
            <p:spPr bwMode="auto">
              <a:xfrm>
                <a:off x="1416" y="3056"/>
                <a:ext cx="1104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1" name="Line 7"/>
              <p:cNvSpPr>
                <a:spLocks noChangeShapeType="1"/>
              </p:cNvSpPr>
              <p:nvPr/>
            </p:nvSpPr>
            <p:spPr bwMode="auto">
              <a:xfrm flipV="1">
                <a:off x="1408" y="3232"/>
                <a:ext cx="1136" cy="45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2" name="Line 8"/>
              <p:cNvSpPr>
                <a:spLocks noChangeShapeType="1"/>
              </p:cNvSpPr>
              <p:nvPr/>
            </p:nvSpPr>
            <p:spPr bwMode="auto">
              <a:xfrm>
                <a:off x="1780" y="3240"/>
                <a:ext cx="56" cy="2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3" name="Line 9"/>
              <p:cNvSpPr>
                <a:spLocks noChangeShapeType="1"/>
              </p:cNvSpPr>
              <p:nvPr/>
            </p:nvSpPr>
            <p:spPr bwMode="auto">
              <a:xfrm flipV="1">
                <a:off x="1776" y="3492"/>
                <a:ext cx="96" cy="3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594" name="Line 10"/>
            <p:cNvSpPr>
              <a:spLocks noChangeShapeType="1"/>
            </p:cNvSpPr>
            <p:nvPr/>
          </p:nvSpPr>
          <p:spPr bwMode="auto">
            <a:xfrm>
              <a:off x="1420" y="3404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5" name="Line 11"/>
            <p:cNvSpPr>
              <a:spLocks noChangeShapeType="1"/>
            </p:cNvSpPr>
            <p:nvPr/>
          </p:nvSpPr>
          <p:spPr bwMode="auto">
            <a:xfrm>
              <a:off x="1728" y="3396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854076" y="2316163"/>
            <a:ext cx="395288" cy="76200"/>
            <a:chOff x="432" y="3360"/>
            <a:chExt cx="192" cy="48"/>
          </a:xfrm>
        </p:grpSpPr>
        <p:sp>
          <p:nvSpPr>
            <p:cNvPr id="67597" name="AutoShape 13"/>
            <p:cNvSpPr>
              <a:spLocks noChangeArrowheads="1"/>
            </p:cNvSpPr>
            <p:nvPr/>
          </p:nvSpPr>
          <p:spPr bwMode="auto">
            <a:xfrm>
              <a:off x="432" y="3360"/>
              <a:ext cx="192" cy="48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AutoShape 14"/>
            <p:cNvSpPr>
              <a:spLocks noChangeArrowheads="1"/>
            </p:cNvSpPr>
            <p:nvPr/>
          </p:nvSpPr>
          <p:spPr bwMode="auto">
            <a:xfrm>
              <a:off x="576" y="3360"/>
              <a:ext cx="48" cy="48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1238250" y="1819279"/>
            <a:ext cx="1692275" cy="1000125"/>
            <a:chOff x="600" y="3042"/>
            <a:chExt cx="820" cy="630"/>
          </a:xfrm>
        </p:grpSpPr>
        <p:grpSp>
          <p:nvGrpSpPr>
            <p:cNvPr id="67600" name="Group 16"/>
            <p:cNvGrpSpPr>
              <a:grpSpLocks/>
            </p:cNvGrpSpPr>
            <p:nvPr/>
          </p:nvGrpSpPr>
          <p:grpSpPr bwMode="auto">
            <a:xfrm>
              <a:off x="600" y="3042"/>
              <a:ext cx="816" cy="630"/>
              <a:chOff x="600" y="3042"/>
              <a:chExt cx="816" cy="630"/>
            </a:xfrm>
          </p:grpSpPr>
          <p:sp>
            <p:nvSpPr>
              <p:cNvPr id="67601" name="Line 17"/>
              <p:cNvSpPr>
                <a:spLocks noChangeShapeType="1"/>
              </p:cNvSpPr>
              <p:nvPr/>
            </p:nvSpPr>
            <p:spPr bwMode="auto">
              <a:xfrm flipV="1">
                <a:off x="600" y="3042"/>
                <a:ext cx="816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2" name="Line 18"/>
              <p:cNvSpPr>
                <a:spLocks noChangeShapeType="1"/>
              </p:cNvSpPr>
              <p:nvPr/>
            </p:nvSpPr>
            <p:spPr bwMode="auto">
              <a:xfrm>
                <a:off x="600" y="3384"/>
                <a:ext cx="816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3" name="Line 19"/>
              <p:cNvSpPr>
                <a:spLocks noChangeShapeType="1"/>
              </p:cNvSpPr>
              <p:nvPr/>
            </p:nvSpPr>
            <p:spPr bwMode="auto">
              <a:xfrm flipV="1">
                <a:off x="960" y="3188"/>
                <a:ext cx="96" cy="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4" name="Line 20"/>
              <p:cNvSpPr>
                <a:spLocks noChangeShapeType="1"/>
              </p:cNvSpPr>
              <p:nvPr/>
            </p:nvSpPr>
            <p:spPr bwMode="auto">
              <a:xfrm>
                <a:off x="960" y="3512"/>
                <a:ext cx="96" cy="3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605" name="Line 21"/>
            <p:cNvSpPr>
              <a:spLocks noChangeShapeType="1"/>
            </p:cNvSpPr>
            <p:nvPr/>
          </p:nvSpPr>
          <p:spPr bwMode="auto">
            <a:xfrm>
              <a:off x="604" y="3380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Line 22"/>
            <p:cNvSpPr>
              <a:spLocks noChangeShapeType="1"/>
            </p:cNvSpPr>
            <p:nvPr/>
          </p:nvSpPr>
          <p:spPr bwMode="auto">
            <a:xfrm>
              <a:off x="1132" y="3380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2873377" y="2019304"/>
            <a:ext cx="47358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>
                <a:solidFill>
                  <a:srgbClr val="993366"/>
                </a:solidFill>
                <a:latin typeface="VNI-Palatin" pitchFamily="2" charset="0"/>
              </a:rPr>
              <a:t>O</a:t>
            </a:r>
          </a:p>
        </p:txBody>
      </p:sp>
      <p:sp>
        <p:nvSpPr>
          <p:cNvPr id="67639" name="Text Box 55"/>
          <p:cNvSpPr txBox="1">
            <a:spLocks noChangeArrowheads="1"/>
          </p:cNvSpPr>
          <p:nvPr/>
        </p:nvSpPr>
        <p:spPr bwMode="auto">
          <a:xfrm>
            <a:off x="2080261" y="3733802"/>
            <a:ext cx="1592685" cy="52322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40" name="Text Box 56"/>
          <p:cNvSpPr txBox="1">
            <a:spLocks noChangeArrowheads="1"/>
          </p:cNvSpPr>
          <p:nvPr/>
        </p:nvSpPr>
        <p:spPr bwMode="auto">
          <a:xfrm>
            <a:off x="7806546" y="3733800"/>
            <a:ext cx="1696915" cy="52322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41" name="Text Box 57"/>
          <p:cNvSpPr txBox="1">
            <a:spLocks noChangeArrowheads="1"/>
          </p:cNvSpPr>
          <p:nvPr/>
        </p:nvSpPr>
        <p:spPr bwMode="auto">
          <a:xfrm>
            <a:off x="113989" y="972144"/>
            <a:ext cx="4571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7642" name="Text Box 58"/>
          <p:cNvSpPr txBox="1">
            <a:spLocks noChangeArrowheads="1"/>
          </p:cNvSpPr>
          <p:nvPr/>
        </p:nvSpPr>
        <p:spPr bwMode="auto">
          <a:xfrm>
            <a:off x="286385" y="4241082"/>
            <a:ext cx="44957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67643" name="Line 59"/>
          <p:cNvSpPr>
            <a:spLocks noChangeShapeType="1"/>
          </p:cNvSpPr>
          <p:nvPr/>
        </p:nvSpPr>
        <p:spPr bwMode="auto">
          <a:xfrm>
            <a:off x="9678989" y="5514975"/>
            <a:ext cx="452438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649" name="Group 65"/>
          <p:cNvGrpSpPr>
            <a:grpSpLocks/>
          </p:cNvGrpSpPr>
          <p:nvPr/>
        </p:nvGrpSpPr>
        <p:grpSpPr bwMode="auto">
          <a:xfrm>
            <a:off x="8486777" y="5129216"/>
            <a:ext cx="1684337" cy="696913"/>
            <a:chOff x="4117" y="2973"/>
            <a:chExt cx="816" cy="439"/>
          </a:xfrm>
        </p:grpSpPr>
        <p:sp>
          <p:nvSpPr>
            <p:cNvPr id="67650" name="Line 66"/>
            <p:cNvSpPr>
              <a:spLocks noChangeShapeType="1"/>
            </p:cNvSpPr>
            <p:nvPr/>
          </p:nvSpPr>
          <p:spPr bwMode="auto">
            <a:xfrm>
              <a:off x="4121" y="2973"/>
              <a:ext cx="756" cy="3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1" name="Line 67"/>
            <p:cNvSpPr>
              <a:spLocks noChangeShapeType="1"/>
            </p:cNvSpPr>
            <p:nvPr/>
          </p:nvSpPr>
          <p:spPr bwMode="auto">
            <a:xfrm flipV="1">
              <a:off x="4117" y="3153"/>
              <a:ext cx="816" cy="2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652" name="Group 68"/>
          <p:cNvGrpSpPr>
            <a:grpSpLocks/>
          </p:cNvGrpSpPr>
          <p:nvPr/>
        </p:nvGrpSpPr>
        <p:grpSpPr bwMode="auto">
          <a:xfrm>
            <a:off x="6324600" y="4443412"/>
            <a:ext cx="2187575" cy="1905000"/>
            <a:chOff x="352" y="2640"/>
            <a:chExt cx="1060" cy="1200"/>
          </a:xfrm>
        </p:grpSpPr>
        <p:sp>
          <p:nvSpPr>
            <p:cNvPr id="67653" name="Line 69"/>
            <p:cNvSpPr>
              <a:spLocks noChangeShapeType="1"/>
            </p:cNvSpPr>
            <p:nvPr/>
          </p:nvSpPr>
          <p:spPr bwMode="auto">
            <a:xfrm>
              <a:off x="452" y="2640"/>
              <a:ext cx="96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4" name="Line 70"/>
            <p:cNvSpPr>
              <a:spLocks noChangeShapeType="1"/>
            </p:cNvSpPr>
            <p:nvPr/>
          </p:nvSpPr>
          <p:spPr bwMode="auto">
            <a:xfrm flipV="1">
              <a:off x="352" y="3504"/>
              <a:ext cx="1056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5" name="Line 71"/>
            <p:cNvSpPr>
              <a:spLocks noChangeShapeType="1"/>
            </p:cNvSpPr>
            <p:nvPr/>
          </p:nvSpPr>
          <p:spPr bwMode="auto">
            <a:xfrm>
              <a:off x="864" y="2824"/>
              <a:ext cx="144" cy="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6" name="Line 72"/>
            <p:cNvSpPr>
              <a:spLocks noChangeShapeType="1"/>
            </p:cNvSpPr>
            <p:nvPr/>
          </p:nvSpPr>
          <p:spPr bwMode="auto">
            <a:xfrm flipV="1">
              <a:off x="720" y="3660"/>
              <a:ext cx="196" cy="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89700" y="4638679"/>
            <a:ext cx="4060826" cy="1838325"/>
            <a:chOff x="6489700" y="4638675"/>
            <a:chExt cx="4060825" cy="1838325"/>
          </a:xfrm>
        </p:grpSpPr>
        <p:sp>
          <p:nvSpPr>
            <p:cNvPr id="67648" name="Line 64"/>
            <p:cNvSpPr>
              <a:spLocks noChangeShapeType="1"/>
            </p:cNvSpPr>
            <p:nvPr/>
          </p:nvSpPr>
          <p:spPr bwMode="auto">
            <a:xfrm>
              <a:off x="6489700" y="5537200"/>
              <a:ext cx="406082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4" name="Line 60"/>
            <p:cNvSpPr>
              <a:spLocks noChangeShapeType="1"/>
            </p:cNvSpPr>
            <p:nvPr/>
          </p:nvSpPr>
          <p:spPr bwMode="auto">
            <a:xfrm>
              <a:off x="8520112" y="4638675"/>
              <a:ext cx="0" cy="18383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645" name="Group 61"/>
            <p:cNvGrpSpPr>
              <a:grpSpLocks/>
            </p:cNvGrpSpPr>
            <p:nvPr/>
          </p:nvGrpSpPr>
          <p:grpSpPr bwMode="auto">
            <a:xfrm>
              <a:off x="8408985" y="5229225"/>
              <a:ext cx="525292" cy="328612"/>
              <a:chOff x="1392" y="2256"/>
              <a:chExt cx="255" cy="300"/>
            </a:xfrm>
          </p:grpSpPr>
          <p:sp>
            <p:nvSpPr>
              <p:cNvPr id="67646" name="Rectangle 62"/>
              <p:cNvSpPr>
                <a:spLocks noChangeArrowheads="1"/>
              </p:cNvSpPr>
              <p:nvPr/>
            </p:nvSpPr>
            <p:spPr bwMode="auto">
              <a:xfrm>
                <a:off x="1392" y="2256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n-US" sz="2800" b="1" dirty="0">
                    <a:solidFill>
                      <a:srgbClr val="993366"/>
                    </a:solidFill>
                    <a:latin typeface="VNI-Palatin" pitchFamily="2" charset="0"/>
                  </a:rPr>
                  <a:t>O</a:t>
                </a:r>
              </a:p>
            </p:txBody>
          </p:sp>
          <p:sp>
            <p:nvSpPr>
              <p:cNvPr id="67647" name="AutoShape 63"/>
              <p:cNvSpPr>
                <a:spLocks noChangeArrowheads="1"/>
              </p:cNvSpPr>
              <p:nvPr/>
            </p:nvSpPr>
            <p:spPr bwMode="auto">
              <a:xfrm>
                <a:off x="1419" y="2508"/>
                <a:ext cx="48" cy="48"/>
              </a:xfrm>
              <a:prstGeom prst="flowChartConnector">
                <a:avLst/>
              </a:prstGeom>
              <a:solidFill>
                <a:srgbClr val="FF33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657" name="AutoShape 73"/>
            <p:cNvSpPr>
              <a:spLocks noChangeArrowheads="1"/>
            </p:cNvSpPr>
            <p:nvPr/>
          </p:nvSpPr>
          <p:spPr bwMode="auto">
            <a:xfrm>
              <a:off x="9650412" y="5497512"/>
              <a:ext cx="100013" cy="76200"/>
            </a:xfrm>
            <a:prstGeom prst="flowChartConnector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rgbClr val="FF0066"/>
                </a:solidFill>
                <a:latin typeface="VNI-Palatin" pitchFamily="2" charset="0"/>
              </a:endParaRPr>
            </a:p>
          </p:txBody>
        </p:sp>
      </p:grpSp>
      <p:sp>
        <p:nvSpPr>
          <p:cNvPr id="67658" name="Text Box 74"/>
          <p:cNvSpPr txBox="1">
            <a:spLocks noChangeArrowheads="1"/>
          </p:cNvSpPr>
          <p:nvPr/>
        </p:nvSpPr>
        <p:spPr bwMode="auto">
          <a:xfrm>
            <a:off x="9853014" y="6103941"/>
            <a:ext cx="1043589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48472" y="4712402"/>
            <a:ext cx="4085530" cy="1838325"/>
            <a:chOff x="1248471" y="4712398"/>
            <a:chExt cx="4085529" cy="1838325"/>
          </a:xfrm>
        </p:grpSpPr>
        <p:grpSp>
          <p:nvGrpSpPr>
            <p:cNvPr id="21" name="Group 20"/>
            <p:cNvGrpSpPr/>
            <p:nvPr/>
          </p:nvGrpSpPr>
          <p:grpSpPr>
            <a:xfrm>
              <a:off x="1248471" y="4712398"/>
              <a:ext cx="4085529" cy="1838325"/>
              <a:chOff x="1248471" y="4712398"/>
              <a:chExt cx="4085529" cy="1838325"/>
            </a:xfrm>
          </p:grpSpPr>
          <p:sp>
            <p:nvSpPr>
              <p:cNvPr id="67659" name="Line 75"/>
              <p:cNvSpPr>
                <a:spLocks noChangeShapeType="1"/>
              </p:cNvSpPr>
              <p:nvPr/>
            </p:nvSpPr>
            <p:spPr bwMode="auto">
              <a:xfrm>
                <a:off x="1273175" y="5638800"/>
                <a:ext cx="4060825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61" name="AutoShape 77"/>
              <p:cNvSpPr>
                <a:spLocks noChangeArrowheads="1"/>
              </p:cNvSpPr>
              <p:nvPr/>
            </p:nvSpPr>
            <p:spPr bwMode="auto">
              <a:xfrm>
                <a:off x="1248471" y="5586412"/>
                <a:ext cx="395288" cy="76200"/>
              </a:xfrm>
              <a:prstGeom prst="roundRect">
                <a:avLst>
                  <a:gd name="adj" fmla="val 16667"/>
                </a:avLst>
              </a:prstGeom>
              <a:solidFill>
                <a:srgbClr val="0000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1" name="Line 87"/>
              <p:cNvSpPr>
                <a:spLocks noChangeShapeType="1"/>
              </p:cNvSpPr>
              <p:nvPr/>
            </p:nvSpPr>
            <p:spPr bwMode="auto">
              <a:xfrm>
                <a:off x="3286125" y="4712398"/>
                <a:ext cx="0" cy="183832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73" name="Rectangle 89"/>
              <p:cNvSpPr>
                <a:spLocks noChangeArrowheads="1"/>
              </p:cNvSpPr>
              <p:nvPr/>
            </p:nvSpPr>
            <p:spPr bwMode="auto">
              <a:xfrm>
                <a:off x="3192462" y="5329239"/>
                <a:ext cx="537652" cy="315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n-US" sz="2800" b="1" dirty="0">
                    <a:solidFill>
                      <a:srgbClr val="993366"/>
                    </a:solidFill>
                    <a:latin typeface="VNI-Palatin" pitchFamily="2" charset="0"/>
                  </a:rPr>
                  <a:t>O</a:t>
                </a:r>
              </a:p>
            </p:txBody>
          </p:sp>
        </p:grpSp>
        <p:sp>
          <p:nvSpPr>
            <p:cNvPr id="67662" name="AutoShape 78"/>
            <p:cNvSpPr>
              <a:spLocks noChangeArrowheads="1"/>
            </p:cNvSpPr>
            <p:nvPr/>
          </p:nvSpPr>
          <p:spPr bwMode="auto">
            <a:xfrm>
              <a:off x="1569643" y="5586412"/>
              <a:ext cx="98822" cy="76200"/>
            </a:xfrm>
            <a:prstGeom prst="flowChartConnector">
              <a:avLst/>
            </a:prstGeom>
            <a:solidFill>
              <a:srgbClr val="FF0066"/>
            </a:solidFill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4" name="AutoShape 90"/>
            <p:cNvSpPr>
              <a:spLocks noChangeArrowheads="1"/>
            </p:cNvSpPr>
            <p:nvPr/>
          </p:nvSpPr>
          <p:spPr bwMode="auto">
            <a:xfrm>
              <a:off x="3248081" y="5605274"/>
              <a:ext cx="55619" cy="46006"/>
            </a:xfrm>
            <a:prstGeom prst="flowChartConnector">
              <a:avLst/>
            </a:prstGeom>
            <a:solidFill>
              <a:srgbClr val="FF3300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663" name="Group 79"/>
          <p:cNvGrpSpPr>
            <a:grpSpLocks/>
          </p:cNvGrpSpPr>
          <p:nvPr/>
        </p:nvGrpSpPr>
        <p:grpSpPr bwMode="auto">
          <a:xfrm>
            <a:off x="1619250" y="5081591"/>
            <a:ext cx="1692275" cy="1000125"/>
            <a:chOff x="600" y="3042"/>
            <a:chExt cx="820" cy="630"/>
          </a:xfrm>
        </p:grpSpPr>
        <p:grpSp>
          <p:nvGrpSpPr>
            <p:cNvPr id="67664" name="Group 80"/>
            <p:cNvGrpSpPr>
              <a:grpSpLocks/>
            </p:cNvGrpSpPr>
            <p:nvPr/>
          </p:nvGrpSpPr>
          <p:grpSpPr bwMode="auto">
            <a:xfrm>
              <a:off x="600" y="3042"/>
              <a:ext cx="816" cy="630"/>
              <a:chOff x="600" y="3042"/>
              <a:chExt cx="816" cy="630"/>
            </a:xfrm>
          </p:grpSpPr>
          <p:sp>
            <p:nvSpPr>
              <p:cNvPr id="67665" name="Line 81"/>
              <p:cNvSpPr>
                <a:spLocks noChangeShapeType="1"/>
              </p:cNvSpPr>
              <p:nvPr/>
            </p:nvSpPr>
            <p:spPr bwMode="auto">
              <a:xfrm flipV="1">
                <a:off x="600" y="3042"/>
                <a:ext cx="816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66" name="Line 82"/>
              <p:cNvSpPr>
                <a:spLocks noChangeShapeType="1"/>
              </p:cNvSpPr>
              <p:nvPr/>
            </p:nvSpPr>
            <p:spPr bwMode="auto">
              <a:xfrm>
                <a:off x="600" y="3384"/>
                <a:ext cx="816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67" name="Line 83"/>
              <p:cNvSpPr>
                <a:spLocks noChangeShapeType="1"/>
              </p:cNvSpPr>
              <p:nvPr/>
            </p:nvSpPr>
            <p:spPr bwMode="auto">
              <a:xfrm flipV="1">
                <a:off x="960" y="3188"/>
                <a:ext cx="96" cy="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68" name="Line 84"/>
              <p:cNvSpPr>
                <a:spLocks noChangeShapeType="1"/>
              </p:cNvSpPr>
              <p:nvPr/>
            </p:nvSpPr>
            <p:spPr bwMode="auto">
              <a:xfrm>
                <a:off x="960" y="3512"/>
                <a:ext cx="96" cy="3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669" name="Line 85"/>
            <p:cNvSpPr>
              <a:spLocks noChangeShapeType="1"/>
            </p:cNvSpPr>
            <p:nvPr/>
          </p:nvSpPr>
          <p:spPr bwMode="auto">
            <a:xfrm>
              <a:off x="604" y="3396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70" name="Line 86"/>
            <p:cNvSpPr>
              <a:spLocks noChangeShapeType="1"/>
            </p:cNvSpPr>
            <p:nvPr/>
          </p:nvSpPr>
          <p:spPr bwMode="auto">
            <a:xfrm>
              <a:off x="1132" y="3396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75" name="Text Box 91"/>
          <p:cNvSpPr txBox="1">
            <a:spLocks noChangeArrowheads="1"/>
          </p:cNvSpPr>
          <p:nvPr/>
        </p:nvSpPr>
        <p:spPr bwMode="auto">
          <a:xfrm>
            <a:off x="700965" y="6248404"/>
            <a:ext cx="1271502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76" name="Line 92"/>
          <p:cNvSpPr>
            <a:spLocks noChangeShapeType="1"/>
          </p:cNvSpPr>
          <p:nvPr/>
        </p:nvSpPr>
        <p:spPr bwMode="auto">
          <a:xfrm flipH="1">
            <a:off x="1351659" y="5644712"/>
            <a:ext cx="292100" cy="56673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2366963"/>
            <a:ext cx="422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075151" y="2354263"/>
            <a:ext cx="422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826294" y="1834438"/>
            <a:ext cx="54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S’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131542" y="1814843"/>
            <a:ext cx="54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S’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53821" y="2361546"/>
            <a:ext cx="1238247" cy="134620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222557" y="2382951"/>
            <a:ext cx="463979" cy="1335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461288" y="1470027"/>
            <a:ext cx="1004782" cy="530224"/>
            <a:chOff x="3461288" y="1470027"/>
            <a:chExt cx="1004782" cy="530224"/>
          </a:xfrm>
        </p:grpSpPr>
        <p:sp>
          <p:nvSpPr>
            <p:cNvPr id="14" name="TextBox 13"/>
            <p:cNvSpPr txBox="1"/>
            <p:nvPr/>
          </p:nvSpPr>
          <p:spPr>
            <a:xfrm>
              <a:off x="3494196" y="1470027"/>
              <a:ext cx="971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Tia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ló</a:t>
              </a:r>
              <a:endPara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461288" y="1833564"/>
              <a:ext cx="269449" cy="166687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7529830" y="941337"/>
            <a:ext cx="2014376" cy="580342"/>
            <a:chOff x="3494196" y="1470027"/>
            <a:chExt cx="2014376" cy="580342"/>
          </a:xfrm>
        </p:grpSpPr>
        <p:sp>
          <p:nvSpPr>
            <p:cNvPr id="122" name="TextBox 121"/>
            <p:cNvSpPr txBox="1"/>
            <p:nvPr/>
          </p:nvSpPr>
          <p:spPr>
            <a:xfrm>
              <a:off x="3494196" y="1470027"/>
              <a:ext cx="971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Tia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ló</a:t>
              </a:r>
              <a:endPara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3" name="Straight Arrow Connector 122"/>
            <p:cNvCxnSpPr>
              <a:endCxn id="122" idx="3"/>
            </p:cNvCxnSpPr>
            <p:nvPr/>
          </p:nvCxnSpPr>
          <p:spPr>
            <a:xfrm flipH="1" flipV="1">
              <a:off x="4466070" y="1700860"/>
              <a:ext cx="1042502" cy="349509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1898727" y="4770442"/>
            <a:ext cx="1137950" cy="716535"/>
            <a:chOff x="3328120" y="1470027"/>
            <a:chExt cx="1137950" cy="716535"/>
          </a:xfrm>
        </p:grpSpPr>
        <p:sp>
          <p:nvSpPr>
            <p:cNvPr id="130" name="TextBox 129"/>
            <p:cNvSpPr txBox="1"/>
            <p:nvPr/>
          </p:nvSpPr>
          <p:spPr>
            <a:xfrm>
              <a:off x="3328120" y="1470027"/>
              <a:ext cx="1137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Tia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endPara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flipV="1">
              <a:off x="3461288" y="1833565"/>
              <a:ext cx="269449" cy="352997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7806543" y="4191004"/>
            <a:ext cx="1137950" cy="716535"/>
            <a:chOff x="3328120" y="1470027"/>
            <a:chExt cx="1137950" cy="716535"/>
          </a:xfrm>
        </p:grpSpPr>
        <p:sp>
          <p:nvSpPr>
            <p:cNvPr id="134" name="TextBox 133"/>
            <p:cNvSpPr txBox="1"/>
            <p:nvPr/>
          </p:nvSpPr>
          <p:spPr>
            <a:xfrm>
              <a:off x="3328120" y="1470027"/>
              <a:ext cx="1137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Tia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endPara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flipV="1">
              <a:off x="3461288" y="1833565"/>
              <a:ext cx="269449" cy="352997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610" name="Group 26"/>
          <p:cNvGrpSpPr>
            <a:grpSpLocks/>
          </p:cNvGrpSpPr>
          <p:nvPr/>
        </p:nvGrpSpPr>
        <p:grpSpPr bwMode="auto">
          <a:xfrm>
            <a:off x="7646991" y="1827213"/>
            <a:ext cx="1385887" cy="1009650"/>
            <a:chOff x="3600" y="2992"/>
            <a:chExt cx="672" cy="636"/>
          </a:xfrm>
        </p:grpSpPr>
        <p:sp>
          <p:nvSpPr>
            <p:cNvPr id="67612" name="Line 28"/>
            <p:cNvSpPr>
              <a:spLocks noChangeShapeType="1"/>
            </p:cNvSpPr>
            <p:nvPr/>
          </p:nvSpPr>
          <p:spPr bwMode="auto">
            <a:xfrm flipH="1" flipV="1">
              <a:off x="3692" y="3196"/>
              <a:ext cx="57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Line 27"/>
            <p:cNvSpPr>
              <a:spLocks noChangeShapeType="1"/>
            </p:cNvSpPr>
            <p:nvPr/>
          </p:nvSpPr>
          <p:spPr bwMode="auto">
            <a:xfrm flipH="1">
              <a:off x="3600" y="2992"/>
              <a:ext cx="67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9" grpId="0" animBg="1"/>
      <p:bldP spid="67640" grpId="0" animBg="1"/>
      <p:bldP spid="67642" grpId="0"/>
      <p:bldP spid="67643" grpId="0" animBg="1"/>
      <p:bldP spid="67658" grpId="0" animBg="1"/>
      <p:bldP spid="67675" grpId="0" animBg="1"/>
      <p:bldP spid="67676" grpId="0" animBg="1"/>
      <p:bldP spid="106" grpId="0"/>
      <p:bldP spid="105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3178</TotalTime>
  <Words>1779</Words>
  <Application>Microsoft Office PowerPoint</Application>
  <PresentationFormat>Custom</PresentationFormat>
  <Paragraphs>347</Paragraphs>
  <Slides>40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.VnTime</vt:lpstr>
      <vt:lpstr>.VnTimeH</vt:lpstr>
      <vt:lpstr>Arial</vt:lpstr>
      <vt:lpstr>Cambria Math</vt:lpstr>
      <vt:lpstr>Comic Sans MS</vt:lpstr>
      <vt:lpstr>Impact</vt:lpstr>
      <vt:lpstr>Symbol</vt:lpstr>
      <vt:lpstr>Times New Roman</vt:lpstr>
      <vt:lpstr>UTM Gradoo</vt:lpstr>
      <vt:lpstr>Verdana</vt:lpstr>
      <vt:lpstr>VNI-Palatin</vt:lpstr>
      <vt:lpstr>VNI-Times</vt:lpstr>
      <vt:lpstr>Wingdings</vt:lpstr>
      <vt:lpstr>Balloons</vt:lpstr>
      <vt:lpstr>Equation</vt:lpstr>
      <vt:lpstr>PowerPoint Presentation</vt:lpstr>
      <vt:lpstr>CHỦ ĐỀ: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SỰ TẠO ẢNH BỞI THẤU KÍNH 1. Khái niệm ảnh điểm và vật điểm trong quang học.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TH1: Vật ngoài FI</vt:lpstr>
      <vt:lpstr>TH2: Vật ở I</vt:lpstr>
      <vt:lpstr>TH3: Vật trong FI</vt:lpstr>
      <vt:lpstr>TH4: Vật tại F</vt:lpstr>
      <vt:lpstr>TH5: Vật nằm trong OF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Vật nằm trong OF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MR-CHINH</dc:creator>
  <cp:lastModifiedBy>VIEN DO</cp:lastModifiedBy>
  <cp:revision>232</cp:revision>
  <cp:lastPrinted>1601-01-01T00:00:00Z</cp:lastPrinted>
  <dcterms:created xsi:type="dcterms:W3CDTF">2012-03-12T15:49:49Z</dcterms:created>
  <dcterms:modified xsi:type="dcterms:W3CDTF">2021-04-13T02:45:02Z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