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302" r:id="rId4"/>
    <p:sldId id="303" r:id="rId5"/>
    <p:sldId id="292" r:id="rId6"/>
    <p:sldId id="301" r:id="rId7"/>
    <p:sldId id="347" r:id="rId8"/>
    <p:sldId id="306" r:id="rId9"/>
    <p:sldId id="348" r:id="rId10"/>
    <p:sldId id="349" r:id="rId11"/>
    <p:sldId id="334" r:id="rId12"/>
    <p:sldId id="350" r:id="rId13"/>
    <p:sldId id="351" r:id="rId14"/>
    <p:sldId id="352" r:id="rId15"/>
    <p:sldId id="353" r:id="rId16"/>
    <p:sldId id="312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71" r:id="rId30"/>
    <p:sldId id="331" r:id="rId31"/>
    <p:sldId id="295" r:id="rId32"/>
    <p:sldId id="328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57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mtClean="0">
                <a:solidFill>
                  <a:schemeClr val="bg1"/>
                </a:solidFill>
              </a:rPr>
              <a:t>Lesson</a:t>
            </a:r>
            <a:r>
              <a:rPr lang="en-US" sz="1800" b="1" baseline="0" smtClean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4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smtClean="0">
                <a:solidFill>
                  <a:srgbClr val="00B050"/>
                </a:solidFill>
              </a:rPr>
              <a:t>2.1</a:t>
            </a:r>
            <a:r>
              <a:rPr lang="en-US" sz="3200" b="1" dirty="0">
                <a:solidFill>
                  <a:srgbClr val="00B050"/>
                </a:solidFill>
              </a:rPr>
              <a:t>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water park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2135" y="3252157"/>
            <a:ext cx="10739045" cy="3003450"/>
            <a:chOff x="2892135" y="3252157"/>
            <a:chExt cx="10739045" cy="3003450"/>
          </a:xfrm>
        </p:grpSpPr>
        <p:sp>
          <p:nvSpPr>
            <p:cNvPr id="9" name="TextBox 8"/>
            <p:cNvSpPr txBox="1"/>
            <p:nvPr/>
          </p:nvSpPr>
          <p:spPr>
            <a:xfrm>
              <a:off x="6486777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market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32708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bowling alley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2135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theater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66937" y="573238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ice rink</a:t>
              </a:r>
              <a:endParaRPr lang="en-US" sz="280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7316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FF0000"/>
                  </a:solidFill>
                </a:rPr>
                <a:t>fair</a:t>
              </a:r>
              <a:endParaRPr 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</a:t>
            </a:r>
            <a:r>
              <a:rPr lang="en-US" sz="3600" b="1">
                <a:solidFill>
                  <a:srgbClr val="0070C0"/>
                </a:solidFill>
              </a:rPr>
              <a:t>.          </a:t>
            </a:r>
            <a:r>
              <a:rPr lang="en-US" sz="3600" b="1" smtClean="0">
                <a:solidFill>
                  <a:srgbClr val="0070C0"/>
                </a:solidFill>
              </a:rPr>
              <a:t>   </a:t>
            </a:r>
            <a:r>
              <a:rPr lang="en-US" sz="3600" i="1" smtClean="0">
                <a:solidFill>
                  <a:srgbClr val="0070C0"/>
                </a:solidFill>
              </a:rPr>
              <a:t>Match the words with the pictures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835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5159012" y="400709"/>
            <a:ext cx="6498698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mtClean="0">
                <a:solidFill>
                  <a:srgbClr val="0070C0"/>
                </a:solidFill>
              </a:rPr>
              <a:t>What places are for entertainment? </a:t>
            </a:r>
          </a:p>
          <a:p>
            <a:r>
              <a:rPr lang="en-US" sz="3400" i="1" smtClean="0">
                <a:solidFill>
                  <a:srgbClr val="0070C0"/>
                </a:solidFill>
              </a:rPr>
              <a:t>What places are for shopping?</a:t>
            </a:r>
            <a:endParaRPr lang="en-US" sz="3400" i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6" y="1743911"/>
            <a:ext cx="3340674" cy="212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6" y="4140007"/>
            <a:ext cx="3340674" cy="215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6" y="4164787"/>
            <a:ext cx="3332623" cy="2131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728" y="4140007"/>
            <a:ext cx="3269520" cy="2155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728" y="1627311"/>
            <a:ext cx="3393890" cy="2343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485" y="1569713"/>
            <a:ext cx="3578565" cy="2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866" y="436785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600" b="1" i="1" dirty="0" smtClean="0">
                <a:solidFill>
                  <a:srgbClr val="0070C0"/>
                </a:solidFill>
              </a:rPr>
              <a:t>. </a:t>
            </a:r>
            <a:r>
              <a:rPr lang="en-US" sz="2400" b="1" i="1" dirty="0" smtClean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866" y="4500734"/>
            <a:ext cx="113482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market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mɑːrkɪt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water </a:t>
            </a:r>
            <a:r>
              <a:rPr lang="en-US" sz="3600" i="1" dirty="0" smtClean="0">
                <a:solidFill>
                  <a:srgbClr val="0070C0"/>
                </a:solidFill>
                <a:latin typeface="+mj-lt"/>
              </a:rPr>
              <a:t>park 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(n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)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wɑːt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ə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ˌ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pɑːrk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viên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nước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ice </a:t>
            </a:r>
            <a:r>
              <a:rPr lang="en-US" sz="3600" i="1" dirty="0" smtClean="0">
                <a:solidFill>
                  <a:srgbClr val="0070C0"/>
                </a:solidFill>
                <a:latin typeface="+mj-lt"/>
              </a:rPr>
              <a:t>rink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aɪs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ˌ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rɪŋk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sân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trượt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băng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4465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  <a:latin typeface="+mj-lt"/>
              </a:rPr>
              <a:t>theater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/</a:t>
            </a:r>
            <a:r>
              <a:rPr lang="el-GR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ˈθ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iːə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ə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+mj-lt"/>
                <a:cs typeface="Arial" panose="020B0604020202020204" pitchFamily="34" charset="0"/>
              </a:rPr>
              <a:t>hát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621" y="180734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bowling </a:t>
            </a:r>
            <a:r>
              <a:rPr lang="en-US" sz="3600" i="1" dirty="0" smtClean="0">
                <a:solidFill>
                  <a:srgbClr val="0070C0"/>
                </a:solidFill>
                <a:latin typeface="+mj-lt"/>
              </a:rPr>
              <a:t>alley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bəʊlɪŋ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ˌ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æli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600" dirty="0" err="1">
                <a:latin typeface="+mj-lt"/>
                <a:cs typeface="Arial" pitchFamily="34" charset="0"/>
              </a:rPr>
              <a:t>sân</a:t>
            </a:r>
            <a:r>
              <a:rPr lang="en-US" sz="3600" dirty="0"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latin typeface="+mj-lt"/>
                <a:cs typeface="Arial" pitchFamily="34" charset="0"/>
              </a:rPr>
              <a:t>chơi</a:t>
            </a:r>
            <a:r>
              <a:rPr lang="en-US" sz="3600" dirty="0">
                <a:latin typeface="+mj-lt"/>
                <a:cs typeface="Arial" pitchFamily="34" charset="0"/>
              </a:rPr>
              <a:t> bowling	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155" y="109646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  <a:latin typeface="+mj-lt"/>
              </a:rPr>
              <a:t>sports center</a:t>
            </a:r>
            <a:r>
              <a:rPr lang="vi-VN" sz="3600" b="1" dirty="0" smtClean="0">
                <a:latin typeface="+mj-lt"/>
              </a:rPr>
              <a:t> </a:t>
            </a:r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 smtClean="0"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spɔːrts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ˌ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sen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/t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ə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600" dirty="0" err="1" smtClean="0">
                <a:latin typeface="+mj-lt"/>
              </a:rPr>
              <a:t>trung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tâm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thể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thao</a:t>
            </a:r>
            <a:endParaRPr lang="en-US" sz="3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394932" y="526923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smtClean="0">
                <a:solidFill>
                  <a:srgbClr val="0070C0"/>
                </a:solidFill>
                <a:latin typeface="+mj-lt"/>
              </a:rPr>
              <a:t>fair </a:t>
            </a:r>
            <a:r>
              <a:rPr lang="en-US" sz="3600" smtClean="0">
                <a:latin typeface="+mj-lt"/>
                <a:cs typeface="Arial" panose="020B0604020202020204" pitchFamily="34" charset="0"/>
              </a:rPr>
              <a:t>(n</a:t>
            </a:r>
            <a:r>
              <a:rPr lang="en-US" sz="3600">
                <a:latin typeface="+mj-lt"/>
                <a:cs typeface="Arial" panose="020B0604020202020204" pitchFamily="34" charset="0"/>
              </a:rPr>
              <a:t>) 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>
                <a:latin typeface="+mj-lt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fer/ </a:t>
            </a:r>
            <a:r>
              <a:rPr lang="en-US" sz="3600" smtClean="0">
                <a:latin typeface="+mj-lt"/>
                <a:cs typeface="Arial" panose="020B0604020202020204" pitchFamily="34" charset="0"/>
              </a:rPr>
              <a:t>hội 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port ce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92496" y="308160"/>
            <a:ext cx="609600" cy="609600"/>
          </a:xfrm>
          <a:prstGeom prst="rect">
            <a:avLst/>
          </a:prstGeom>
        </p:spPr>
      </p:pic>
      <p:pic>
        <p:nvPicPr>
          <p:cNvPr id="5" name="bowling all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62043" y="330168"/>
            <a:ext cx="609600" cy="609600"/>
          </a:xfrm>
          <a:prstGeom prst="rect">
            <a:avLst/>
          </a:prstGeom>
        </p:spPr>
      </p:pic>
      <p:pic>
        <p:nvPicPr>
          <p:cNvPr id="6" name="theat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80972" y="330168"/>
            <a:ext cx="609600" cy="609600"/>
          </a:xfrm>
          <a:prstGeom prst="rect">
            <a:avLst/>
          </a:prstGeom>
        </p:spPr>
      </p:pic>
      <p:pic>
        <p:nvPicPr>
          <p:cNvPr id="7" name="ice rin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5722" y="352176"/>
            <a:ext cx="609600" cy="609600"/>
          </a:xfrm>
          <a:prstGeom prst="rect">
            <a:avLst/>
          </a:prstGeom>
        </p:spPr>
      </p:pic>
      <p:pic>
        <p:nvPicPr>
          <p:cNvPr id="8" name="water par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3114" y="379834"/>
            <a:ext cx="609600" cy="609600"/>
          </a:xfrm>
          <a:prstGeom prst="rect">
            <a:avLst/>
          </a:prstGeom>
        </p:spPr>
      </p:pic>
      <p:pic>
        <p:nvPicPr>
          <p:cNvPr id="15" name="mark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78998" y="366005"/>
            <a:ext cx="609600" cy="609600"/>
          </a:xfrm>
          <a:prstGeom prst="rect">
            <a:avLst/>
          </a:prstGeom>
        </p:spPr>
      </p:pic>
      <p:pic>
        <p:nvPicPr>
          <p:cNvPr id="16" name="fai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09451" y="2088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5722" y="186820"/>
            <a:ext cx="954128" cy="896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2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517811"/>
            <a:ext cx="11679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b. In pairs: Say what activities you can do at each place using the verbs in the box. </a:t>
            </a:r>
            <a:r>
              <a:rPr lang="en-US" sz="2400" smtClean="0">
                <a:solidFill>
                  <a:srgbClr val="FFFFFF"/>
                </a:solidFill>
                <a:latin typeface="PoetsenOne-Regular"/>
              </a:rPr>
              <a:t>ew </a:t>
            </a:r>
            <a:r>
              <a:rPr lang="en-US" sz="2400">
                <a:solidFill>
                  <a:srgbClr val="FFFFFF"/>
                </a:solidFill>
                <a:latin typeface="PoetsenOne-Regular"/>
              </a:rPr>
              <a:t>Words</a:t>
            </a:r>
            <a:br>
              <a:rPr lang="en-US" sz="2400">
                <a:solidFill>
                  <a:srgbClr val="FFFFFF"/>
                </a:solidFill>
                <a:latin typeface="PoetsenOne-Regular"/>
              </a:rPr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0" y="1675662"/>
            <a:ext cx="9014590" cy="1317145"/>
          </a:xfrm>
          <a:prstGeom prst="rect">
            <a:avLst/>
          </a:prstGeom>
        </p:spPr>
      </p:pic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28" y="1100922"/>
            <a:ext cx="837101" cy="5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9581" y="4885157"/>
            <a:ext cx="9392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watch movies in a movie theater</a:t>
            </a:r>
            <a:r>
              <a:rPr lang="en-US" sz="36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360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9581" y="4154517"/>
            <a:ext cx="6981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play bowling in the bowling alley.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9581" y="3459809"/>
            <a:ext cx="438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skate in the ice </a:t>
            </a:r>
            <a:r>
              <a:rPr lang="en-US" sz="36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rink.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9581" y="2661528"/>
            <a:ext cx="5119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</a:t>
            </a:r>
            <a:r>
              <a:rPr lang="en-US" sz="36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run in </a:t>
            </a: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the sports center.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9581" y="5615797"/>
            <a:ext cx="5342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</a:t>
            </a:r>
            <a:r>
              <a:rPr lang="en-US" sz="360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buy things at the market.</a:t>
            </a:r>
            <a:endParaRPr lang="en-US" sz="360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54540"/>
            <a:ext cx="151447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1. We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like going to the ______________ to play ten-pin bowling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She goes to the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___________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every weekend to play </a:t>
            </a: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badminton.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3. We enjoyed lots of rides at the __________.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54155" y="457199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Fill in the blanks using the words </a:t>
            </a:r>
            <a:r>
              <a:rPr lang="en-US" sz="3600" i="1" smtClean="0">
                <a:solidFill>
                  <a:srgbClr val="00B0F0"/>
                </a:solidFill>
                <a:latin typeface="+mj-lt"/>
              </a:rPr>
              <a:t>you have learnt.</a:t>
            </a:r>
            <a:endParaRPr lang="en-US" sz="3600" i="1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8027" y="1554539"/>
            <a:ext cx="315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bowling alley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191" y="265187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sport center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9946" y="430056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fair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" y="1779687"/>
            <a:ext cx="123253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4. The __________ is a great place to go swimming in the summer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5. Do you like to buy your clothes at the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_________?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6. I like to watch plays at the 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__________.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7. The ___________ is very popular during the winter.</a:t>
            </a:r>
            <a:r>
              <a:rPr lang="en-US" sz="3600">
                <a:latin typeface="+mj-lt"/>
              </a:rPr>
              <a:t> 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4155" y="457200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Fill in the blanks using the words </a:t>
            </a:r>
            <a:r>
              <a:rPr lang="en-US" sz="3600" i="1" smtClean="0">
                <a:solidFill>
                  <a:srgbClr val="00B0F0"/>
                </a:solidFill>
                <a:latin typeface="+mj-lt"/>
              </a:rPr>
              <a:t>you have learnt.</a:t>
            </a:r>
            <a:endParaRPr lang="en-US" sz="3600" i="1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2864" y="17796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water park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6792" y="34415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market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0594" y="4503462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theater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1627" y="5616751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ice rink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12172" y="3206884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</a:t>
            </a:r>
            <a:r>
              <a:rPr lang="en-US" sz="3600" i="1">
                <a:solidFill>
                  <a:srgbClr val="0070C0"/>
                </a:solidFill>
              </a:rPr>
              <a:t>. Which place will they visit </a:t>
            </a:r>
            <a:r>
              <a:rPr lang="en-US" sz="3600" i="1" smtClean="0">
                <a:solidFill>
                  <a:srgbClr val="0070C0"/>
                </a:solidFill>
              </a:rPr>
              <a:t>together</a:t>
            </a:r>
            <a:r>
              <a:rPr lang="en-US" sz="3600" i="1">
                <a:solidFill>
                  <a:srgbClr val="0070C0"/>
                </a:solidFill>
              </a:rPr>
              <a:t>?</a:t>
            </a:r>
          </a:p>
          <a:p>
            <a:r>
              <a:rPr lang="en-US" sz="3600" i="1" smtClean="0">
                <a:solidFill>
                  <a:srgbClr val="FF0000"/>
                </a:solidFill>
              </a:rPr>
              <a:t>Listen </a:t>
            </a:r>
            <a:r>
              <a:rPr lang="en-US" sz="3600" i="1" dirty="0">
                <a:solidFill>
                  <a:srgbClr val="FF0000"/>
                </a:solidFill>
              </a:rPr>
              <a:t>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91655" y="3747401"/>
            <a:ext cx="117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193621" y="3747401"/>
            <a:ext cx="34674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7209973" y="3752066"/>
            <a:ext cx="38698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2454897" y="4359611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5275323" y="4359611"/>
            <a:ext cx="23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9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097598" y="3722453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546952" y="4677651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2211" y="1965460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pic>
        <p:nvPicPr>
          <p:cNvPr id="4" name="CD1-TRACK 07">
            <a:hlinkClick r:id="" action="ppaction://media"/>
            <a:extLst>
              <a:ext uri="{FF2B5EF4-FFF2-40B4-BE49-F238E27FC236}">
                <a16:creationId xmlns:a16="http://schemas.microsoft.com/office/drawing/2014/main" id="{47C1413B-C2C8-3976-1FBB-96376D14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683" y="195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5108919"/>
            <a:ext cx="6931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bowling alley           3.ice rink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617695" y="5443775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Toby and Becky asks.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Becky: Hey, I'm buying him a present at the market on Saturday  </a:t>
            </a:r>
            <a:r>
              <a:rPr lang="en-US" sz="3200" i="1" dirty="0" smtClean="0">
                <a:solidFill>
                  <a:srgbClr val="FF0000"/>
                </a:solidFill>
              </a:rPr>
              <a:t>     	afternoon</a:t>
            </a:r>
            <a:r>
              <a:rPr lang="en-US" sz="3200" i="1" dirty="0">
                <a:solidFill>
                  <a:srgbClr val="FF0000"/>
                </a:solidFill>
              </a:rPr>
              <a:t>. Do you want to come?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Toby: Sure. Where do you want to meet?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Becky: Let's meet at three behind the mall.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</a:t>
            </a:r>
            <a:r>
              <a:rPr lang="en-US" sz="3200" i="1" dirty="0" smtClean="0">
                <a:solidFill>
                  <a:srgbClr val="FF0000"/>
                </a:solidFill>
              </a:rPr>
              <a:t>	Toby</a:t>
            </a:r>
            <a:r>
              <a:rPr lang="en-US" sz="3200" i="1" dirty="0">
                <a:solidFill>
                  <a:srgbClr val="FF0000"/>
                </a:solidFill>
              </a:rPr>
              <a:t>: OK. Cool. See you then. Bye, Becky!</a:t>
            </a:r>
          </a:p>
        </p:txBody>
      </p:sp>
      <p:pic>
        <p:nvPicPr>
          <p:cNvPr id="11" name="CD1-TRACK 07">
            <a:hlinkClick r:id="" action="ppaction://media"/>
            <a:extLst>
              <a:ext uri="{FF2B5EF4-FFF2-40B4-BE49-F238E27FC236}">
                <a16:creationId xmlns:a16="http://schemas.microsoft.com/office/drawing/2014/main" id="{7ED616F7-D306-3A85-BD40-1AD10F848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8" y="5443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9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15" y="47478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6A532-279E-0398-CF64-2F64CEB5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60" y="2373699"/>
            <a:ext cx="11086479" cy="38256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8115" y="309184"/>
            <a:ext cx="100638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Underline the key words</a:t>
            </a:r>
            <a:r>
              <a:rPr lang="en-US" sz="3600" i="1">
                <a:solidFill>
                  <a:srgbClr val="0070C0"/>
                </a:solidFill>
              </a:rPr>
              <a:t>. </a:t>
            </a:r>
            <a:r>
              <a:rPr lang="en-US" sz="3600" i="1" smtClean="0">
                <a:solidFill>
                  <a:srgbClr val="0070C0"/>
                </a:solidFill>
              </a:rPr>
              <a:t>When are they </a:t>
            </a:r>
            <a:r>
              <a:rPr lang="en-US" sz="3600" i="1">
                <a:solidFill>
                  <a:srgbClr val="0070C0"/>
                </a:solidFill>
              </a:rPr>
              <a:t>going </a:t>
            </a:r>
            <a:r>
              <a:rPr lang="en-US" sz="3600" i="1" smtClean="0">
                <a:solidFill>
                  <a:srgbClr val="0070C0"/>
                </a:solidFill>
              </a:rPr>
              <a:t>meet?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Listen and circle.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F3555B-16BE-4BDC-AC57-A78DEA0CE90C}"/>
              </a:ext>
            </a:extLst>
          </p:cNvPr>
          <p:cNvCxnSpPr>
            <a:cxnSpLocks/>
          </p:cNvCxnSpPr>
          <p:nvPr/>
        </p:nvCxnSpPr>
        <p:spPr>
          <a:xfrm>
            <a:off x="3599628" y="2935780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568CE9-626E-4AF5-8C3F-3A0C32888985}"/>
              </a:ext>
            </a:extLst>
          </p:cNvPr>
          <p:cNvCxnSpPr>
            <a:cxnSpLocks/>
          </p:cNvCxnSpPr>
          <p:nvPr/>
        </p:nvCxnSpPr>
        <p:spPr>
          <a:xfrm>
            <a:off x="1775926" y="3810887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9F9F2-18FC-4048-A78A-F24687D6D20F}"/>
              </a:ext>
            </a:extLst>
          </p:cNvPr>
          <p:cNvCxnSpPr>
            <a:cxnSpLocks/>
          </p:cNvCxnSpPr>
          <p:nvPr/>
        </p:nvCxnSpPr>
        <p:spPr>
          <a:xfrm>
            <a:off x="4731725" y="3810887"/>
            <a:ext cx="13642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D2EDB9-AE41-4D51-8BBE-113E49113CE1}"/>
              </a:ext>
            </a:extLst>
          </p:cNvPr>
          <p:cNvCxnSpPr>
            <a:cxnSpLocks/>
          </p:cNvCxnSpPr>
          <p:nvPr/>
        </p:nvCxnSpPr>
        <p:spPr>
          <a:xfrm>
            <a:off x="2964034" y="3810887"/>
            <a:ext cx="16834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5E65A7-A6D4-4438-885F-81EC795124EC}"/>
              </a:ext>
            </a:extLst>
          </p:cNvPr>
          <p:cNvCxnSpPr>
            <a:cxnSpLocks/>
          </p:cNvCxnSpPr>
          <p:nvPr/>
        </p:nvCxnSpPr>
        <p:spPr>
          <a:xfrm>
            <a:off x="1810218" y="5056725"/>
            <a:ext cx="85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EE1C28-E7FF-4736-B448-85EFE4E2B61E}"/>
              </a:ext>
            </a:extLst>
          </p:cNvPr>
          <p:cNvCxnSpPr>
            <a:cxnSpLocks/>
          </p:cNvCxnSpPr>
          <p:nvPr/>
        </p:nvCxnSpPr>
        <p:spPr>
          <a:xfrm>
            <a:off x="2962764" y="5063127"/>
            <a:ext cx="963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B2B04-C480-4920-8A79-C5DFBE51D6CE}"/>
              </a:ext>
            </a:extLst>
          </p:cNvPr>
          <p:cNvCxnSpPr>
            <a:cxnSpLocks/>
          </p:cNvCxnSpPr>
          <p:nvPr/>
        </p:nvCxnSpPr>
        <p:spPr>
          <a:xfrm flipV="1">
            <a:off x="6665668" y="5056725"/>
            <a:ext cx="2522937" cy="64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14832B-9DD7-40C0-9EC2-8F14D339422D}"/>
              </a:ext>
            </a:extLst>
          </p:cNvPr>
          <p:cNvCxnSpPr>
            <a:cxnSpLocks/>
          </p:cNvCxnSpPr>
          <p:nvPr/>
        </p:nvCxnSpPr>
        <p:spPr>
          <a:xfrm>
            <a:off x="1775926" y="5683506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F81E84-F645-485D-8A45-E65375192C0E}"/>
              </a:ext>
            </a:extLst>
          </p:cNvPr>
          <p:cNvCxnSpPr>
            <a:cxnSpLocks/>
          </p:cNvCxnSpPr>
          <p:nvPr/>
        </p:nvCxnSpPr>
        <p:spPr>
          <a:xfrm>
            <a:off x="3338256" y="5683506"/>
            <a:ext cx="58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C40252-07AC-4BED-B4C7-091D152E6154}"/>
              </a:ext>
            </a:extLst>
          </p:cNvPr>
          <p:cNvCxnSpPr>
            <a:cxnSpLocks/>
          </p:cNvCxnSpPr>
          <p:nvPr/>
        </p:nvCxnSpPr>
        <p:spPr>
          <a:xfrm>
            <a:off x="4588581" y="5696312"/>
            <a:ext cx="2325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5E0BD4-60EB-4692-BD58-151E17D4DD6A}"/>
              </a:ext>
            </a:extLst>
          </p:cNvPr>
          <p:cNvCxnSpPr>
            <a:cxnSpLocks/>
          </p:cNvCxnSpPr>
          <p:nvPr/>
        </p:nvCxnSpPr>
        <p:spPr>
          <a:xfrm>
            <a:off x="2075055" y="2949942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1854822" y="4420319"/>
            <a:ext cx="546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612BED-686B-4F6F-A639-4A482CDF3AC6}"/>
              </a:ext>
            </a:extLst>
          </p:cNvPr>
          <p:cNvCxnSpPr>
            <a:cxnSpLocks/>
          </p:cNvCxnSpPr>
          <p:nvPr/>
        </p:nvCxnSpPr>
        <p:spPr>
          <a:xfrm>
            <a:off x="8714441" y="4418689"/>
            <a:ext cx="1968427" cy="16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0D971-C742-4247-B7D2-29DD28CE5F2A}"/>
              </a:ext>
            </a:extLst>
          </p:cNvPr>
          <p:cNvCxnSpPr>
            <a:cxnSpLocks/>
          </p:cNvCxnSpPr>
          <p:nvPr/>
        </p:nvCxnSpPr>
        <p:spPr>
          <a:xfrm>
            <a:off x="2842961" y="4420319"/>
            <a:ext cx="116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CD1-TRACK 07">
            <a:hlinkClick r:id="" action="ppaction://media"/>
            <a:extLst>
              <a:ext uri="{FF2B5EF4-FFF2-40B4-BE49-F238E27FC236}">
                <a16:creationId xmlns:a16="http://schemas.microsoft.com/office/drawing/2014/main" id="{905E38D1-C894-F905-41A6-503F78621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3862" y="2397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7956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1401D-A4DD-BBAA-6F29-53EAFD62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pic>
        <p:nvPicPr>
          <p:cNvPr id="9" name="CD1-TRACK 07">
            <a:hlinkClick r:id="" action="ppaction://media"/>
            <a:extLst>
              <a:ext uri="{FF2B5EF4-FFF2-40B4-BE49-F238E27FC236}">
                <a16:creationId xmlns:a16="http://schemas.microsoft.com/office/drawing/2014/main" id="{30BBFC26-7137-B417-6C40-018A81A20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6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F1743CA-FF38-6382-F0BE-D5B447EF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4273454" y="2919803"/>
            <a:ext cx="2127346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8F20AE-73C9-40C5-A5DE-C7339FA2F005}"/>
              </a:ext>
            </a:extLst>
          </p:cNvPr>
          <p:cNvSpPr/>
          <p:nvPr/>
        </p:nvSpPr>
        <p:spPr>
          <a:xfrm>
            <a:off x="4957804" y="3614459"/>
            <a:ext cx="1205102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82058-0A2D-45CF-9DB4-89BF2B1FC067}"/>
              </a:ext>
            </a:extLst>
          </p:cNvPr>
          <p:cNvSpPr/>
          <p:nvPr/>
        </p:nvSpPr>
        <p:spPr>
          <a:xfrm>
            <a:off x="7450253" y="4250499"/>
            <a:ext cx="1493025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3302192" y="5556215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ANWERS?</a:t>
            </a:r>
            <a:endParaRPr lang="en-US" sz="2800" dirty="0"/>
          </a:p>
        </p:txBody>
      </p:sp>
      <p:pic>
        <p:nvPicPr>
          <p:cNvPr id="18" name="CD1-TRACK 07">
            <a:hlinkClick r:id="" action="ppaction://media"/>
            <a:extLst>
              <a:ext uri="{FF2B5EF4-FFF2-40B4-BE49-F238E27FC236}">
                <a16:creationId xmlns:a16="http://schemas.microsoft.com/office/drawing/2014/main" id="{D6B89EC9-7CF6-026B-DFC9-3F879C964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5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4" y="1138791"/>
            <a:ext cx="61156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Becky: I'm meeting Joe at the fair tonight. It'll be fun.</a:t>
            </a:r>
          </a:p>
          <a:p>
            <a:r>
              <a:rPr lang="en-US" sz="2800" i="1"/>
              <a:t>Do you want to come?</a:t>
            </a:r>
            <a:endParaRPr lang="en-US" sz="2800" i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205274" y="2640778"/>
            <a:ext cx="60213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1. Becky is meeting Joe at the fair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tonight</a:t>
            </a:r>
            <a:r>
              <a:rPr lang="en-US" sz="2800" b="1" i="0" dirty="0">
                <a:effectLst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05274" y="5582615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2. Toby is going to the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bowling alley </a:t>
            </a:r>
            <a:r>
              <a:rPr lang="en-US" sz="2800" b="1" i="0" dirty="0">
                <a:effectLst/>
                <a:latin typeface="+mj-lt"/>
              </a:rPr>
              <a:t>on Saturday night.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05274" y="4517831"/>
            <a:ext cx="9567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Toby: We're going to the bowling alley on Saturday</a:t>
            </a:r>
          </a:p>
          <a:p>
            <a:r>
              <a:rPr lang="en-US" sz="2800" i="1"/>
              <a:t>night. You should come.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5" name="CD1-TRACK 07">
            <a:hlinkClick r:id="" action="ppaction://media"/>
            <a:extLst>
              <a:ext uri="{FF2B5EF4-FFF2-40B4-BE49-F238E27FC236}">
                <a16:creationId xmlns:a16="http://schemas.microsoft.com/office/drawing/2014/main" id="{1D9F8865-EB52-4EEA-1971-2DFF5C87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4994" y="242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CF82C-68EA-49C4-9FD8-EDFBADBBE25A}"/>
              </a:ext>
            </a:extLst>
          </p:cNvPr>
          <p:cNvSpPr/>
          <p:nvPr/>
        </p:nvSpPr>
        <p:spPr>
          <a:xfrm>
            <a:off x="706701" y="3370265"/>
            <a:ext cx="1062999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Becky: Hey, I'm buying him a present at the market </a:t>
            </a:r>
            <a:r>
              <a:rPr lang="en-US" sz="2800" i="1" dirty="0" smtClean="0">
                <a:latin typeface="+mj-lt"/>
              </a:rPr>
              <a:t>on Saturday </a:t>
            </a:r>
            <a:r>
              <a:rPr lang="en-US" sz="2800" i="1" dirty="0">
                <a:latin typeface="+mj-lt"/>
              </a:rPr>
              <a:t>afternoon. Do you want to come?</a:t>
            </a:r>
          </a:p>
          <a:p>
            <a:r>
              <a:rPr lang="en-US" sz="2800" i="1" dirty="0">
                <a:latin typeface="+mj-lt"/>
              </a:rPr>
              <a:t>Toby: Sure. Where do you want to meet?</a:t>
            </a:r>
          </a:p>
          <a:p>
            <a:r>
              <a:rPr lang="en-US" sz="2800" i="1" dirty="0">
                <a:latin typeface="+mj-lt"/>
              </a:rPr>
              <a:t>Becky: Let's meet at three behind the mall.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342E8-67E3-490B-8906-B1563203C941}"/>
              </a:ext>
            </a:extLst>
          </p:cNvPr>
          <p:cNvSpPr txBox="1"/>
          <p:nvPr/>
        </p:nvSpPr>
        <p:spPr>
          <a:xfrm>
            <a:off x="706701" y="1928116"/>
            <a:ext cx="93708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3. Becky is buying a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present</a:t>
            </a:r>
            <a:r>
              <a:rPr lang="en-US" sz="2800" b="1" i="0" dirty="0">
                <a:effectLst/>
              </a:rPr>
              <a:t> on Saturday afternoon.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F196F2-6E6F-4EEE-A897-78B871A8967A}"/>
              </a:ext>
            </a:extLst>
          </p:cNvPr>
          <p:cNvSpPr txBox="1"/>
          <p:nvPr/>
        </p:nvSpPr>
        <p:spPr>
          <a:xfrm>
            <a:off x="706701" y="5383855"/>
            <a:ext cx="1064017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4. Becky and Toby are meeting at 3 p.m. on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Saturday</a:t>
            </a:r>
            <a:r>
              <a:rPr lang="en-US" sz="2800" b="1" i="0" dirty="0">
                <a:effectLst/>
                <a:latin typeface="+mj-lt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CBD78-3208-4E46-8D70-3A6E9E4AC0AC}"/>
              </a:ext>
            </a:extLst>
          </p:cNvPr>
          <p:cNvSpPr/>
          <p:nvPr/>
        </p:nvSpPr>
        <p:spPr>
          <a:xfrm>
            <a:off x="706701" y="735482"/>
            <a:ext cx="937085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latin typeface="+mj-lt"/>
              </a:rPr>
              <a:t>Becky: Hey, I'm buying him a present at the market on</a:t>
            </a:r>
          </a:p>
          <a:p>
            <a:r>
              <a:rPr lang="en-US" sz="2800" i="1">
                <a:latin typeface="+mj-lt"/>
              </a:rPr>
              <a:t>Saturday afternoon. Do you want to come?</a:t>
            </a:r>
            <a:endParaRPr lang="en-US" sz="2800" i="1" dirty="0">
              <a:latin typeface="+mj-lt"/>
            </a:endParaRPr>
          </a:p>
        </p:txBody>
      </p:sp>
      <p:pic>
        <p:nvPicPr>
          <p:cNvPr id="8" name="CD1-TRACK 07">
            <a:hlinkClick r:id="" action="ppaction://media"/>
            <a:extLst>
              <a:ext uri="{FF2B5EF4-FFF2-40B4-BE49-F238E27FC236}">
                <a16:creationId xmlns:a16="http://schemas.microsoft.com/office/drawing/2014/main" id="{71844ABC-9BBA-7EAF-8A14-E7A75661A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073" y="136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Hi Toby, it’s Becky. Can you talk now?</a:t>
            </a:r>
          </a:p>
          <a:p>
            <a:r>
              <a:rPr lang="en-US" sz="3200" i="1" dirty="0">
                <a:latin typeface="+mj-lt"/>
              </a:rPr>
              <a:t>Toby: Hi Becky. Yeah, what's up?</a:t>
            </a:r>
          </a:p>
          <a:p>
            <a:r>
              <a:rPr lang="en-US" sz="3200" i="1" dirty="0">
                <a:latin typeface="+mj-lt"/>
              </a:rPr>
              <a:t>Becky: I'm meeting Joe at the fair tonight. It'll be </a:t>
            </a:r>
            <a:r>
              <a:rPr lang="en-US" sz="3200" i="1" dirty="0" smtClean="0">
                <a:latin typeface="+mj-lt"/>
              </a:rPr>
              <a:t>fun. Do </a:t>
            </a:r>
            <a:r>
              <a:rPr lang="en-US" sz="3200" i="1" dirty="0">
                <a:latin typeface="+mj-lt"/>
              </a:rPr>
              <a:t>you want to come?</a:t>
            </a:r>
          </a:p>
          <a:p>
            <a:r>
              <a:rPr lang="en-US" sz="3200" i="1" dirty="0">
                <a:latin typeface="+mj-lt"/>
              </a:rPr>
              <a:t>Toby: Sorry, I can't. I'm doing my homework tonight.</a:t>
            </a:r>
          </a:p>
          <a:p>
            <a:r>
              <a:rPr lang="en-US" sz="3200" i="1" dirty="0">
                <a:latin typeface="+mj-lt"/>
              </a:rPr>
              <a:t>Becky: Oh, that's too bad.</a:t>
            </a:r>
          </a:p>
          <a:p>
            <a:r>
              <a:rPr lang="en-US" sz="3200" i="1" dirty="0">
                <a:latin typeface="+mj-lt"/>
              </a:rPr>
              <a:t>Toby: Yeah. Oh wait, do you like bowling?</a:t>
            </a:r>
          </a:p>
          <a:p>
            <a:r>
              <a:rPr lang="en-US" sz="3200" i="1" dirty="0">
                <a:latin typeface="+mj-lt"/>
              </a:rPr>
              <a:t>Becky: Yeah, why?</a:t>
            </a:r>
          </a:p>
          <a:p>
            <a:r>
              <a:rPr lang="en-US" sz="3200" i="1" dirty="0">
                <a:latin typeface="+mj-lt"/>
              </a:rPr>
              <a:t>Toby: We're going to the bowling alley on </a:t>
            </a:r>
            <a:r>
              <a:rPr lang="en-US" sz="3200" i="1" dirty="0" smtClean="0">
                <a:latin typeface="+mj-lt"/>
              </a:rPr>
              <a:t>Saturday night</a:t>
            </a:r>
            <a:r>
              <a:rPr lang="en-US" sz="3200" i="1" dirty="0">
                <a:latin typeface="+mj-lt"/>
              </a:rPr>
              <a:t>. You should come.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27398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Saturday night? Oh no. It's my </a:t>
            </a:r>
            <a:r>
              <a:rPr lang="en-US" sz="3200" i="1" dirty="0" smtClean="0">
                <a:latin typeface="+mj-lt"/>
              </a:rPr>
              <a:t>brother's birthday</a:t>
            </a:r>
            <a:r>
              <a:rPr lang="en-US" sz="3200" i="1" dirty="0">
                <a:latin typeface="+mj-lt"/>
              </a:rPr>
              <a:t>. We're going skating at the new </a:t>
            </a:r>
            <a:r>
              <a:rPr lang="en-US" sz="3200" i="1" dirty="0" smtClean="0">
                <a:latin typeface="+mj-lt"/>
              </a:rPr>
              <a:t>ice rink</a:t>
            </a:r>
            <a:r>
              <a:rPr lang="en-US" sz="3200" i="1" dirty="0">
                <a:latin typeface="+mj-lt"/>
              </a:rPr>
              <a:t>. Sorry!</a:t>
            </a:r>
          </a:p>
          <a:p>
            <a:r>
              <a:rPr lang="en-US" sz="3200" i="1" dirty="0">
                <a:latin typeface="+mj-lt"/>
              </a:rPr>
              <a:t>Toby: Ah! That’s OK.</a:t>
            </a:r>
          </a:p>
          <a:p>
            <a:r>
              <a:rPr lang="en-US" sz="3200" i="1" dirty="0">
                <a:latin typeface="+mj-lt"/>
              </a:rPr>
              <a:t>Becky: Hey, I'm buying him a present at the market </a:t>
            </a:r>
            <a:r>
              <a:rPr lang="en-US" sz="3200" i="1" dirty="0" smtClean="0">
                <a:latin typeface="+mj-lt"/>
              </a:rPr>
              <a:t>on Saturday </a:t>
            </a:r>
            <a:r>
              <a:rPr lang="en-US" sz="3200" i="1" dirty="0">
                <a:latin typeface="+mj-lt"/>
              </a:rPr>
              <a:t>afternoon. Do you want to come?</a:t>
            </a:r>
          </a:p>
          <a:p>
            <a:r>
              <a:rPr lang="en-US" sz="3200" i="1" dirty="0">
                <a:latin typeface="+mj-lt"/>
              </a:rPr>
              <a:t>Toby: Sure. Where do you want to meet?</a:t>
            </a:r>
          </a:p>
          <a:p>
            <a:r>
              <a:rPr lang="en-US" sz="3200" i="1" dirty="0">
                <a:latin typeface="+mj-lt"/>
              </a:rPr>
              <a:t>Becky: Let's meet at three behind the mall.</a:t>
            </a:r>
          </a:p>
          <a:p>
            <a:r>
              <a:rPr lang="en-US" sz="3200" i="1" dirty="0">
                <a:latin typeface="+mj-lt"/>
              </a:rPr>
              <a:t>Toby: OK. Cool. See you then. Bye, Becky!</a:t>
            </a:r>
          </a:p>
          <a:p>
            <a:r>
              <a:rPr lang="en-US" sz="3200" i="1" dirty="0">
                <a:latin typeface="+mj-lt"/>
              </a:rPr>
              <a:t>Becky: Bye!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10540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090011"/>
            <a:ext cx="5345489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>
                <a:solidFill>
                  <a:srgbClr val="0070C0"/>
                </a:solidFill>
              </a:rPr>
              <a:t>Where do you like to meet your friends? What do you do there?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8ECBC-ACF9-1C87-4A81-6C5E33EC0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4" y="1194342"/>
            <a:ext cx="5646955" cy="3270048"/>
          </a:xfrm>
          <a:prstGeom prst="rect">
            <a:avLst/>
          </a:prstGeom>
        </p:spPr>
      </p:pic>
      <p:pic>
        <p:nvPicPr>
          <p:cNvPr id="10" name="CD1-TRACK 08">
            <a:hlinkClick r:id="" action="ppaction://media"/>
            <a:extLst>
              <a:ext uri="{FF2B5EF4-FFF2-40B4-BE49-F238E27FC236}">
                <a16:creationId xmlns:a16="http://schemas.microsoft.com/office/drawing/2014/main" id="{4308283E-49BD-7DE4-5FFD-13ACB3633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572" y="564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7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6013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</a:t>
            </a:r>
            <a:r>
              <a:rPr lang="en-US" sz="3600" i="1">
                <a:solidFill>
                  <a:srgbClr val="0070C0"/>
                </a:solidFill>
              </a:rPr>
              <a:t>about </a:t>
            </a:r>
            <a:r>
              <a:rPr lang="en-US" sz="3600" i="1" smtClean="0">
                <a:solidFill>
                  <a:srgbClr val="0070C0"/>
                </a:solidFill>
              </a:rPr>
              <a:t>a place you will meet together. You can begin with:</a:t>
            </a:r>
          </a:p>
          <a:p>
            <a:r>
              <a:rPr lang="en-US" sz="3600" i="1" smtClean="0">
                <a:solidFill>
                  <a:schemeClr val="accent6"/>
                </a:solidFill>
              </a:rPr>
              <a:t>We are meeting………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1" y="255859"/>
            <a:ext cx="59809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r>
              <a:rPr lang="en-US" sz="36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smtClean="0">
                <a:solidFill>
                  <a:srgbClr val="0070C0"/>
                </a:solidFill>
              </a:rPr>
              <a:t>- talk </a:t>
            </a:r>
            <a:r>
              <a:rPr lang="en-US" sz="3600" i="1">
                <a:solidFill>
                  <a:srgbClr val="0070C0"/>
                </a:solidFill>
              </a:rPr>
              <a:t>about their free time </a:t>
            </a:r>
            <a:r>
              <a:rPr lang="en-US" sz="3600" i="1" smtClean="0">
                <a:solidFill>
                  <a:srgbClr val="0070C0"/>
                </a:solidFill>
              </a:rPr>
              <a:t>activities.</a:t>
            </a:r>
          </a:p>
          <a:p>
            <a:r>
              <a:rPr lang="en-US" sz="3600" i="1" smtClean="0">
                <a:solidFill>
                  <a:srgbClr val="0070C0"/>
                </a:solidFill>
              </a:rPr>
              <a:t>- </a:t>
            </a:r>
            <a:r>
              <a:rPr lang="en-US" sz="3600" i="1">
                <a:solidFill>
                  <a:srgbClr val="0070C0"/>
                </a:solidFill>
              </a:rPr>
              <a:t>practice listening </a:t>
            </a:r>
            <a:r>
              <a:rPr lang="en-US" sz="3600" i="1" smtClean="0">
                <a:solidFill>
                  <a:srgbClr val="0070C0"/>
                </a:solidFill>
              </a:rPr>
              <a:t>for </a:t>
            </a:r>
            <a:r>
              <a:rPr lang="en-US" sz="3600" i="1">
                <a:solidFill>
                  <a:srgbClr val="0070C0"/>
                </a:solidFill>
              </a:rPr>
              <a:t>general and specific </a:t>
            </a:r>
            <a:r>
              <a:rPr lang="en-US" sz="3600" i="1" smtClean="0">
                <a:solidFill>
                  <a:srgbClr val="0070C0"/>
                </a:solidFill>
              </a:rPr>
              <a:t>details.</a:t>
            </a:r>
            <a:endParaRPr lang="en-US" sz="3600" i="1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- know how to start a friendly conversation and practice using it.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960772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sports center</a:t>
            </a:r>
          </a:p>
          <a:p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bowling alley</a:t>
            </a:r>
          </a:p>
          <a:p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theater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ice rink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water park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market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>
                <a:solidFill>
                  <a:srgbClr val="0070C0"/>
                </a:solidFill>
              </a:rPr>
              <a:t>fair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and sources of energy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0382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978" y="1181915"/>
            <a:ext cx="11898826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Learn </a:t>
            </a:r>
            <a:r>
              <a:rPr lang="en-US" sz="3600" i="1" dirty="0">
                <a:solidFill>
                  <a:srgbClr val="0070C0"/>
                </a:solidFill>
              </a:rPr>
              <a:t>by heart the new </a:t>
            </a:r>
            <a:r>
              <a:rPr lang="en-US" sz="3600" i="1" dirty="0" smtClean="0">
                <a:solidFill>
                  <a:srgbClr val="0070C0"/>
                </a:solidFill>
              </a:rPr>
              <a:t>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making a </a:t>
            </a:r>
            <a:r>
              <a:rPr lang="en-US" sz="3600" i="1" dirty="0" smtClean="0">
                <a:solidFill>
                  <a:srgbClr val="0070C0"/>
                </a:solidFill>
              </a:rPr>
              <a:t>plan.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</a:t>
            </a:r>
            <a:r>
              <a:rPr lang="en-US" sz="3600" i="1" dirty="0">
                <a:solidFill>
                  <a:srgbClr val="0070C0"/>
                </a:solidFill>
              </a:rPr>
              <a:t>in Workbook: New words and Listening (pages 4,5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vocabulary </a:t>
            </a:r>
            <a:r>
              <a:rPr lang="en-US" sz="3600" i="1" dirty="0" smtClean="0">
                <a:solidFill>
                  <a:srgbClr val="0070C0"/>
                </a:solidFill>
              </a:rPr>
              <a:t>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Anh</a:t>
            </a:r>
            <a:r>
              <a:rPr lang="en-US" sz="3600" b="1" i="1" dirty="0" smtClean="0">
                <a:solidFill>
                  <a:srgbClr val="0070C0"/>
                </a:solidFill>
              </a:rPr>
              <a:t>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 smtClean="0">
                <a:solidFill>
                  <a:srgbClr val="0070C0"/>
                </a:solidFill>
              </a:rPr>
              <a:t> (page 6).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</a:t>
            </a:r>
            <a:r>
              <a:rPr lang="en-US" sz="3600" i="1" dirty="0">
                <a:solidFill>
                  <a:srgbClr val="0070C0"/>
                </a:solidFill>
              </a:rPr>
              <a:t>: Lesson 1 – Grammar (page 8 –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on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2400" smtClean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sports center</a:t>
            </a:r>
          </a:p>
          <a:p>
            <a:r>
              <a:rPr lang="en-US" sz="2400" smtClean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bowling alley</a:t>
            </a:r>
          </a:p>
          <a:p>
            <a:r>
              <a:rPr lang="en-US" sz="2400" smtClean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theater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ice rink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water park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market</a:t>
            </a:r>
            <a:r>
              <a:rPr lang="en-US" sz="3600" i="1" dirty="0">
                <a:solidFill>
                  <a:srgbClr val="0070C0"/>
                </a:solidFill>
              </a:rPr>
              <a:t/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smtClean="0">
                <a:solidFill>
                  <a:srgbClr val="0070C0"/>
                </a:solidFill>
              </a:rPr>
              <a:t>fair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942" y="69220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31" y="314182"/>
            <a:ext cx="2309542" cy="14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2" y="1787236"/>
            <a:ext cx="9185563" cy="440574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1" y="1787236"/>
            <a:ext cx="9185563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-1" t="13836" r="1207"/>
          <a:stretch/>
        </p:blipFill>
        <p:spPr>
          <a:xfrm>
            <a:off x="1399310" y="1233054"/>
            <a:ext cx="9559635" cy="4364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0251" y="387405"/>
            <a:ext cx="2609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nswer Keys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1010" y="2257768"/>
            <a:ext cx="780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ea typeface="Times New Roman" panose="02020603050405020304" pitchFamily="18" charset="0"/>
              </a:rPr>
              <a:t>buy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0251" y="2861146"/>
            <a:ext cx="11481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ea typeface="Times New Roman" panose="02020603050405020304" pitchFamily="18" charset="0"/>
              </a:rPr>
              <a:t>watch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8063" y="3524406"/>
            <a:ext cx="10261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ea typeface="Times New Roman" panose="02020603050405020304" pitchFamily="18" charset="0"/>
              </a:rPr>
              <a:t>skate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40151" y="4162859"/>
            <a:ext cx="8510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ea typeface="Times New Roman" panose="02020603050405020304" pitchFamily="18" charset="0"/>
              </a:rPr>
              <a:t>play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8901" y="4848568"/>
            <a:ext cx="5704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ea typeface="Times New Roman" panose="02020603050405020304" pitchFamily="18" charset="0"/>
              </a:rPr>
              <a:t>go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Unit 1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6777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market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2708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bowling alley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2135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theater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water park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66937" y="573238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ice rink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7316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fair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</a:t>
            </a:r>
            <a:r>
              <a:rPr lang="en-US" sz="3600" b="1">
                <a:solidFill>
                  <a:srgbClr val="0070C0"/>
                </a:solidFill>
              </a:rPr>
              <a:t>.          </a:t>
            </a:r>
            <a:r>
              <a:rPr lang="en-US" sz="3600" b="1" smtClean="0">
                <a:solidFill>
                  <a:srgbClr val="0070C0"/>
                </a:solidFill>
              </a:rPr>
              <a:t>   </a:t>
            </a:r>
            <a:r>
              <a:rPr lang="en-US" sz="3600" i="1" smtClean="0">
                <a:solidFill>
                  <a:srgbClr val="0070C0"/>
                </a:solidFill>
              </a:rPr>
              <a:t>Match the words with the pictures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496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5784</TotalTime>
  <Words>1106</Words>
  <Application>Microsoft Office PowerPoint</Application>
  <PresentationFormat>Widescreen</PresentationFormat>
  <Paragraphs>172</Paragraphs>
  <Slides>33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FuturaStd-Book</vt:lpstr>
      <vt:lpstr>PoetsenOne-Regular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195</cp:revision>
  <dcterms:created xsi:type="dcterms:W3CDTF">2020-12-08T03:17:05Z</dcterms:created>
  <dcterms:modified xsi:type="dcterms:W3CDTF">2022-06-23T08:56:29Z</dcterms:modified>
</cp:coreProperties>
</file>