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8" r:id="rId3"/>
    <p:sldId id="263" r:id="rId4"/>
    <p:sldId id="266" r:id="rId5"/>
    <p:sldId id="301" r:id="rId6"/>
    <p:sldId id="290" r:id="rId7"/>
  </p:sldIdLst>
  <p:sldSz cx="18288000" cy="10287000"/>
  <p:notesSz cx="6858000" cy="9144000"/>
  <p:embeddedFontLst>
    <p:embeddedFont>
      <p:font typeface="Cambria Math" panose="02040503050406030204" pitchFamily="18" charset="0"/>
      <p:regular r:id="rId8"/>
    </p:embeddedFont>
    <p:embeddedFont>
      <p:font typeface="Gill Sans MT" panose="020B0502020104020203" pitchFamily="34" charset="0"/>
      <p:regular r:id="rId9"/>
      <p:bold r:id="rId10"/>
      <p:italic r:id="rId11"/>
      <p:boldItalic r:id="rId12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B82"/>
    <a:srgbClr val="FDECDB"/>
    <a:srgbClr val="F6A04D"/>
    <a:srgbClr val="000229"/>
    <a:srgbClr val="F3D321"/>
    <a:srgbClr val="00BC7B"/>
    <a:srgbClr val="F9423A"/>
    <a:srgbClr val="FADA3B"/>
    <a:srgbClr val="FF5E41"/>
    <a:srgbClr val="EB6F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4" d="100"/>
          <a:sy n="54" d="100"/>
        </p:scale>
        <p:origin x="754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26669" y="1203448"/>
            <a:ext cx="12955610" cy="3812147"/>
          </a:xfrm>
        </p:spPr>
        <p:txBody>
          <a:bodyPr bIns="0" anchor="b">
            <a:normAutofit/>
          </a:bodyPr>
          <a:lstStyle>
            <a:lvl1pPr algn="l">
              <a:defRPr sz="99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6670" y="5296807"/>
            <a:ext cx="12955608" cy="1466432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2700" b="0" cap="all" baseline="0">
                <a:solidFill>
                  <a:schemeClr val="tx1"/>
                </a:solidFill>
              </a:defRPr>
            </a:lvl1pPr>
            <a:lvl2pPr marL="685800" indent="0" algn="ctr">
              <a:buNone/>
              <a:defRPr sz="27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4751" y="493961"/>
            <a:ext cx="7460873" cy="46380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56497" y="1198460"/>
            <a:ext cx="1216529" cy="755367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3626670" y="5292813"/>
            <a:ext cx="1295560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540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0002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158667" y="1198460"/>
            <a:ext cx="2423613" cy="6989834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67008" y="1198460"/>
            <a:ext cx="11743245" cy="69898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158667" y="1198460"/>
            <a:ext cx="0" cy="6989834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3314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9499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1359" y="2634195"/>
            <a:ext cx="12964731" cy="2831925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1359" y="5709293"/>
            <a:ext cx="12945669" cy="1519394"/>
          </a:xfrm>
        </p:spPr>
        <p:txBody>
          <a:bodyPr tIns="91440">
            <a:normAutofit/>
          </a:bodyPr>
          <a:lstStyle>
            <a:lvl1pPr marL="0" indent="0" algn="l">
              <a:buNone/>
              <a:defRPr sz="2700">
                <a:solidFill>
                  <a:schemeClr val="tx1"/>
                </a:solidFill>
              </a:defRPr>
            </a:lvl1pPr>
            <a:lvl2pPr marL="6858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181359" y="5707478"/>
            <a:ext cx="1294566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980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826" y="1207334"/>
            <a:ext cx="14408453" cy="15889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0997" y="3016318"/>
            <a:ext cx="6967728" cy="51728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20657" y="3026015"/>
            <a:ext cx="6967728" cy="5162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751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0787" y="1206245"/>
            <a:ext cx="14411492" cy="15844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787" y="3029324"/>
            <a:ext cx="6967728" cy="1202915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3300" b="0" cap="all" baseline="0">
                <a:solidFill>
                  <a:schemeClr val="accent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787" y="4236404"/>
            <a:ext cx="6967728" cy="39666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618543" y="3034505"/>
            <a:ext cx="6967728" cy="120335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3300" b="0" cap="all" baseline="0">
                <a:solidFill>
                  <a:schemeClr val="accent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618543" y="4232237"/>
            <a:ext cx="6967728" cy="39560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1306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8722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533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007" y="1198460"/>
            <a:ext cx="4909649" cy="3370676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5571" y="1198461"/>
            <a:ext cx="9018705" cy="6988239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67007" y="4808237"/>
            <a:ext cx="4912520" cy="3372272"/>
          </a:xfrm>
        </p:spPr>
        <p:txBody>
          <a:bodyPr/>
          <a:lstStyle>
            <a:lvl1pPr marL="0" indent="0" algn="l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172420" y="4808237"/>
            <a:ext cx="490423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9042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216081" y="723256"/>
            <a:ext cx="6111800" cy="7723652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6809" y="1694270"/>
            <a:ext cx="8298492" cy="2745876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186584" y="1683814"/>
            <a:ext cx="4186757" cy="5799491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75494" y="4718988"/>
            <a:ext cx="8286606" cy="3005613"/>
          </a:xfrm>
        </p:spPr>
        <p:txBody>
          <a:bodyPr>
            <a:normAutofit/>
          </a:bodyPr>
          <a:lstStyle>
            <a:lvl1pPr marL="0" indent="0" algn="l">
              <a:buNone/>
              <a:defRPr sz="27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71074" y="8204785"/>
            <a:ext cx="8291027" cy="48018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71073" y="477961"/>
            <a:ext cx="8311506" cy="481397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2171074" y="4715408"/>
            <a:ext cx="829102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5855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029215"/>
            <a:ext cx="18288000" cy="6158912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9189720"/>
            <a:ext cx="18288000" cy="111442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7369" y="1206779"/>
            <a:ext cx="14404913" cy="15738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7369" y="3023599"/>
            <a:ext cx="14404913" cy="5175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31208" y="495555"/>
            <a:ext cx="5251073" cy="463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7369" y="493961"/>
            <a:ext cx="8908254" cy="463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091" y="1198460"/>
            <a:ext cx="1216529" cy="75536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42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9192620"/>
            <a:ext cx="18288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4259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48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120000"/>
        </a:lnSpc>
        <a:spcBef>
          <a:spcPts val="1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3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7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1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8" Type="http://schemas.openxmlformats.org/officeDocument/2006/relationships/image" Target="../media/image38.png"/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2" Type="http://schemas.openxmlformats.org/officeDocument/2006/relationships/image" Target="../media/image5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EF4B98FB-3693-2528-3DB7-39FA229C6023}"/>
              </a:ext>
            </a:extLst>
          </p:cNvPr>
          <p:cNvSpPr txBox="1"/>
          <p:nvPr/>
        </p:nvSpPr>
        <p:spPr>
          <a:xfrm>
            <a:off x="3682181" y="3434363"/>
            <a:ext cx="11600986" cy="3557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CHÀO MỪNG CÁC EM ĐẾN VỚI MÔN TOÁN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8"/>
          <p:cNvSpPr txBox="1"/>
          <p:nvPr/>
        </p:nvSpPr>
        <p:spPr>
          <a:xfrm>
            <a:off x="1525999" y="400175"/>
            <a:ext cx="3436673" cy="359776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659"/>
              </a:lnSpc>
              <a:spcBef>
                <a:spcPct val="0"/>
              </a:spcBef>
            </a:pPr>
            <a:endParaRPr/>
          </a:p>
        </p:txBody>
      </p:sp>
      <p:sp>
        <p:nvSpPr>
          <p:cNvPr id="38" name="Hộp Văn bản 37">
            <a:extLst>
              <a:ext uri="{FF2B5EF4-FFF2-40B4-BE49-F238E27FC236}">
                <a16:creationId xmlns:a16="http://schemas.microsoft.com/office/drawing/2014/main" id="{87F277FD-4655-F17B-DFCE-185DB532A732}"/>
              </a:ext>
            </a:extLst>
          </p:cNvPr>
          <p:cNvSpPr txBox="1"/>
          <p:nvPr/>
        </p:nvSpPr>
        <p:spPr>
          <a:xfrm>
            <a:off x="3316437" y="3269717"/>
            <a:ext cx="11950959" cy="4250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BÀI TẬP CUỐI CHƯƠNG V</a:t>
            </a: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/>
          <p:cNvSpPr txBox="1"/>
          <p:nvPr/>
        </p:nvSpPr>
        <p:spPr>
          <a:xfrm>
            <a:off x="1525999" y="532096"/>
            <a:ext cx="3436673" cy="359776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659"/>
              </a:lnSpc>
              <a:spcBef>
                <a:spcPct val="0"/>
              </a:spcBef>
            </a:pPr>
            <a:endParaRPr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BF4F22E-3439-B70B-4164-3F96BFD56B4F}"/>
              </a:ext>
            </a:extLst>
          </p:cNvPr>
          <p:cNvSpPr txBox="1"/>
          <p:nvPr/>
        </p:nvSpPr>
        <p:spPr>
          <a:xfrm>
            <a:off x="2356048" y="2133223"/>
            <a:ext cx="14382539" cy="7364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(SGK – tr.34)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cột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33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ngạch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khẩu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ước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đạt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tỉnh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Dương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2016, 2017, 2018, 2019, 2020.</a:t>
            </a:r>
          </a:p>
          <a:p>
            <a:pPr algn="just">
              <a:lnSpc>
                <a:spcPct val="1500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a) Kim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ngạch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khẩu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2020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tỉnh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Dương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tăng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bao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trăm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so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2016?</a:t>
            </a:r>
          </a:p>
          <a:p>
            <a:pPr algn="just">
              <a:lnSpc>
                <a:spcPct val="1500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giai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2016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2020,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ngạch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khẩu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tỉnh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Dương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bao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tỉ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đô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Mỹ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-508394">
            <a:off x="1468371" y="2425901"/>
            <a:ext cx="733937" cy="7239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0237867E-3835-D8C9-A3CB-A0C5C78C2EBF}"/>
                  </a:ext>
                </a:extLst>
              </p:cNvPr>
              <p:cNvSpPr txBox="1"/>
              <p:nvPr/>
            </p:nvSpPr>
            <p:spPr>
              <a:xfrm>
                <a:off x="2358590" y="2686149"/>
                <a:ext cx="13978689" cy="55227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nl-NL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a) Tỉ số phần trăm kim ngạch xuất khẩu hàng hóa năm 2020 và kim ngạch xuất khẩu hàng hóa năm 2016 là: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27,755.100</m:t>
                          </m:r>
                        </m:num>
                        <m:den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19,257</m:t>
                          </m:r>
                        </m:den>
                      </m:f>
                      <m:r>
                        <a:rPr lang="fr-FR" sz="4000" i="1">
                          <a:latin typeface="Cambria Math" panose="02040503050406030204" pitchFamily="18" charset="0"/>
                        </a:rPr>
                        <m:t>%=144,129%=144,13%</m:t>
                      </m:r>
                    </m:oMath>
                  </m:oMathPara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Vậy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kim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ngạch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xuất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khẩu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hàng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hóa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năm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2020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tỉnh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Bình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Dương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tăng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4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144,13%</m:t>
                    </m:r>
                  </m:oMath>
                </a14:m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với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năm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2016.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0237867E-3835-D8C9-A3CB-A0C5C78C2E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8590" y="2686149"/>
                <a:ext cx="13978689" cy="5522794"/>
              </a:xfrm>
              <a:prstGeom prst="rect">
                <a:avLst/>
              </a:prstGeom>
              <a:blipFill>
                <a:blip r:embed="rId18"/>
                <a:stretch>
                  <a:fillRect l="-1570" r="-1526" b="-37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Speech Bubble: Oval 34">
            <a:extLst>
              <a:ext uri="{FF2B5EF4-FFF2-40B4-BE49-F238E27FC236}">
                <a16:creationId xmlns:a16="http://schemas.microsoft.com/office/drawing/2014/main" id="{E8BD7D35-CB49-7C27-F339-AACEF259F275}"/>
              </a:ext>
            </a:extLst>
          </p:cNvPr>
          <p:cNvSpPr/>
          <p:nvPr/>
        </p:nvSpPr>
        <p:spPr>
          <a:xfrm>
            <a:off x="7953457" y="1030217"/>
            <a:ext cx="2341630" cy="1318905"/>
          </a:xfrm>
          <a:prstGeom prst="wedgeEllipseCallou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F380087-D8A8-8254-A12B-41C73D4F9014}"/>
                  </a:ext>
                </a:extLst>
              </p:cNvPr>
              <p:cNvSpPr txBox="1"/>
              <p:nvPr/>
            </p:nvSpPr>
            <p:spPr>
              <a:xfrm>
                <a:off x="3082336" y="2031162"/>
                <a:ext cx="12124742" cy="64415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b) Ta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thấy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5 868 748,024&lt;12 507 167,92&lt;17 317 617,12 &lt;17 798 662,04&lt;</m:t>
                      </m:r>
                      <m:r>
                        <a:rPr lang="en-US" sz="4000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20 203 886,64&lt;22 512 902,26 </m:t>
                      </m:r>
                    </m:oMath>
                  </m:oMathPara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Vậy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vùng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kinh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tế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xã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hội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Tây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Nguyên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vùng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mô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dân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nhỏ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nhất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(5 868 748,024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người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và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vùng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kinh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tế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xã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hội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Đồng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bằng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sông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Hồng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vùng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mô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dân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lớn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nhất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(22 512 902,26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người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).</a:t>
                </a:r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F380087-D8A8-8254-A12B-41C73D4F90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2336" y="2031162"/>
                <a:ext cx="12124742" cy="6441572"/>
              </a:xfrm>
              <a:prstGeom prst="rect">
                <a:avLst/>
              </a:prstGeom>
              <a:blipFill>
                <a:blip r:embed="rId22"/>
                <a:stretch>
                  <a:fillRect l="-1810" r="-1760" b="-27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5791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-6459985">
            <a:off x="2527797" y="5107847"/>
            <a:ext cx="626645" cy="626645"/>
          </a:xfrm>
          <a:prstGeom prst="rect">
            <a:avLst/>
          </a:prstGeom>
        </p:spPr>
      </p:pic>
      <p:sp>
        <p:nvSpPr>
          <p:cNvPr id="30" name="Hộp Văn bản 29">
            <a:extLst>
              <a:ext uri="{FF2B5EF4-FFF2-40B4-BE49-F238E27FC236}">
                <a16:creationId xmlns:a16="http://schemas.microsoft.com/office/drawing/2014/main" id="{1AE71998-A6CD-74F3-D2C6-C481CCC3F895}"/>
              </a:ext>
            </a:extLst>
          </p:cNvPr>
          <p:cNvSpPr txBox="1"/>
          <p:nvPr/>
        </p:nvSpPr>
        <p:spPr>
          <a:xfrm>
            <a:off x="2601092" y="3096960"/>
            <a:ext cx="13104401" cy="3557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HẸN GẶP LẠI CÁC EM TRONG BUỔI HỌC SAU!</a:t>
            </a:r>
          </a:p>
        </p:txBody>
      </p:sp>
    </p:spTree>
    <p:extLst>
      <p:ext uri="{BB962C8B-B14F-4D97-AF65-F5344CB8AC3E}">
        <p14:creationId xmlns:p14="http://schemas.microsoft.com/office/powerpoint/2010/main" val="21861567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611</TotalTime>
  <Words>246</Words>
  <PresentationFormat>Custom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Cambria Math</vt:lpstr>
      <vt:lpstr>Gill Sans MT</vt:lpstr>
      <vt:lpstr>Arial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2006-08-16T00:00:00Z</dcterms:created>
  <dcterms:modified xsi:type="dcterms:W3CDTF">2022-11-26T04:39:57Z</dcterms:modified>
  <dc:identifier>DAFNlNsXVmE</dc:identifier>
</cp:coreProperties>
</file>