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0"/>
  </p:notesMasterIdLst>
  <p:sldIdLst>
    <p:sldId id="256" r:id="rId2"/>
    <p:sldId id="304" r:id="rId3"/>
    <p:sldId id="299" r:id="rId4"/>
    <p:sldId id="347" r:id="rId5"/>
    <p:sldId id="321" r:id="rId6"/>
    <p:sldId id="344" r:id="rId7"/>
    <p:sldId id="345" r:id="rId8"/>
    <p:sldId id="346" r:id="rId9"/>
  </p:sldIdLst>
  <p:sldSz cx="9144000" cy="5143500" type="screen16x9"/>
  <p:notesSz cx="6858000" cy="9144000"/>
  <p:embeddedFontLst>
    <p:embeddedFont>
      <p:font typeface="Cambria" pitchFamily="18" charset="0"/>
      <p:regular r:id="rId11"/>
      <p:bold r:id="rId12"/>
      <p:italic r:id="rId13"/>
      <p:boldItalic r:id="rId14"/>
    </p:embeddedFont>
    <p:embeddedFont>
      <p:font typeface="Bowlby One SC" charset="0"/>
      <p:regular r:id="rId15"/>
    </p:embeddedFont>
    <p:embeddedFont>
      <p:font typeface="Quicksand" charset="0"/>
      <p:regular r:id="rId16"/>
      <p:bold r:id="rId17"/>
    </p:embeddedFont>
    <p:embeddedFont>
      <p:font typeface="Calibri" pitchFamily="34" charset="0"/>
      <p:regular r:id="rId18"/>
      <p:bold r:id="rId19"/>
      <p:italic r:id="rId20"/>
      <p:boldItalic r:id="rId21"/>
    </p:embeddedFont>
    <p:embeddedFont>
      <p:font typeface="#9Slide03 AllRoundGothic" charset="0"/>
      <p:regular r:id="rId22"/>
    </p:embeddedFont>
    <p:embeddedFont>
      <p:font typeface="Quicksand Light"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5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uyen" initials="DTH" lastIdx="1" clrIdx="0">
    <p:extLst>
      <p:ext uri="{19B8F6BF-5375-455C-9EA6-DF929625EA0E}">
        <p15:presenceInfo xmlns="" xmlns:p15="http://schemas.microsoft.com/office/powerpoint/2012/main" userId="S::314054161125@ued.udn.vn::d70ec2b3-a3f8-4095-a754-dbde0d5fe7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53"/>
    <a:srgbClr val="91F0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44378F7-B9B8-4E30-BCDC-D8E81E367820}">
  <a:tblStyle styleId="{A44378F7-B9B8-4E30-BCDC-D8E81E3678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0" d="100"/>
          <a:sy n="70" d="100"/>
        </p:scale>
        <p:origin x="-1156" y="-312"/>
      </p:cViewPr>
      <p:guideLst>
        <p:guide orient="horz" pos="15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9000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15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9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9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353774"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 name="Google Shape;10;p2"/>
          <p:cNvSpPr/>
          <p:nvPr/>
        </p:nvSpPr>
        <p:spPr>
          <a:xfrm>
            <a:off x="485973"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1" name="Google Shape;11;p2"/>
          <p:cNvSpPr/>
          <p:nvPr/>
        </p:nvSpPr>
        <p:spPr>
          <a:xfrm>
            <a:off x="1276314"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2" name="Google Shape;12;p2"/>
          <p:cNvSpPr/>
          <p:nvPr/>
        </p:nvSpPr>
        <p:spPr>
          <a:xfrm>
            <a:off x="848485"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3" name="Google Shape;13;p2"/>
          <p:cNvSpPr/>
          <p:nvPr/>
        </p:nvSpPr>
        <p:spPr>
          <a:xfrm>
            <a:off x="1534934" y="1404812"/>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674015">
            <a:off x="4016839" y="541377"/>
            <a:ext cx="1213709" cy="790294"/>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75931">
            <a:off x="-2674" y="-358520"/>
            <a:ext cx="2994542" cy="172281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392839" y="2949725"/>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 name="Google Shape;27;p2"/>
          <p:cNvSpPr/>
          <p:nvPr/>
        </p:nvSpPr>
        <p:spPr>
          <a:xfrm>
            <a:off x="7162423" y="4561811"/>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 name="Google Shape;28;p2"/>
          <p:cNvSpPr/>
          <p:nvPr/>
        </p:nvSpPr>
        <p:spPr>
          <a:xfrm>
            <a:off x="8600476" y="2432331"/>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 name="Google Shape;29;p2"/>
          <p:cNvSpPr/>
          <p:nvPr/>
        </p:nvSpPr>
        <p:spPr>
          <a:xfrm>
            <a:off x="7225685" y="3886329"/>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0" name="Google Shape;30;p2"/>
          <p:cNvSpPr/>
          <p:nvPr/>
        </p:nvSpPr>
        <p:spPr>
          <a:xfrm>
            <a:off x="7950915" y="2217184"/>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1" name="Google Shape;31;p2"/>
          <p:cNvSpPr/>
          <p:nvPr/>
        </p:nvSpPr>
        <p:spPr>
          <a:xfrm>
            <a:off x="8404573"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2" name="Google Shape;32;p2"/>
          <p:cNvSpPr/>
          <p:nvPr/>
        </p:nvSpPr>
        <p:spPr>
          <a:xfrm>
            <a:off x="7588373"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9621805">
            <a:off x="4319118" y="4016038"/>
            <a:ext cx="578326" cy="554948"/>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a:off x="1818300" y="1633400"/>
            <a:ext cx="5507400" cy="1283700"/>
          </a:xfrm>
          <a:prstGeom prst="rect">
            <a:avLst/>
          </a:prstGeom>
        </p:spPr>
        <p:txBody>
          <a:bodyPr spcFirstLastPara="1" wrap="square" lIns="91419" tIns="91419" rIns="91419" bIns="91419" anchor="t" anchorCtr="0">
            <a:noAutofit/>
          </a:bodyPr>
          <a:lstStyle>
            <a:lvl1pPr lvl="0" algn="ctr">
              <a:spcBef>
                <a:spcPts val="0"/>
              </a:spcBef>
              <a:spcAft>
                <a:spcPts val="0"/>
              </a:spcAft>
              <a:buClr>
                <a:srgbClr val="786992"/>
              </a:buClr>
              <a:buSzPts val="4500"/>
              <a:buNone/>
              <a:defRPr sz="4500">
                <a:solidFill>
                  <a:srgbClr val="786992"/>
                </a:solidFill>
              </a:defRPr>
            </a:lvl1pPr>
            <a:lvl2pPr lvl="1" algn="ctr">
              <a:spcBef>
                <a:spcPts val="0"/>
              </a:spcBef>
              <a:spcAft>
                <a:spcPts val="0"/>
              </a:spcAft>
              <a:buClr>
                <a:srgbClr val="786992"/>
              </a:buClr>
              <a:buSzPts val="4500"/>
              <a:buNone/>
              <a:defRPr sz="4500">
                <a:solidFill>
                  <a:srgbClr val="786992"/>
                </a:solidFill>
              </a:defRPr>
            </a:lvl2pPr>
            <a:lvl3pPr lvl="2" algn="ctr">
              <a:spcBef>
                <a:spcPts val="0"/>
              </a:spcBef>
              <a:spcAft>
                <a:spcPts val="0"/>
              </a:spcAft>
              <a:buClr>
                <a:srgbClr val="786992"/>
              </a:buClr>
              <a:buSzPts val="4500"/>
              <a:buNone/>
              <a:defRPr sz="4500">
                <a:solidFill>
                  <a:srgbClr val="786992"/>
                </a:solidFill>
              </a:defRPr>
            </a:lvl3pPr>
            <a:lvl4pPr lvl="3" algn="ctr">
              <a:spcBef>
                <a:spcPts val="0"/>
              </a:spcBef>
              <a:spcAft>
                <a:spcPts val="0"/>
              </a:spcAft>
              <a:buClr>
                <a:srgbClr val="786992"/>
              </a:buClr>
              <a:buSzPts val="4500"/>
              <a:buNone/>
              <a:defRPr sz="4500">
                <a:solidFill>
                  <a:srgbClr val="786992"/>
                </a:solidFill>
              </a:defRPr>
            </a:lvl4pPr>
            <a:lvl5pPr lvl="4" algn="ctr">
              <a:spcBef>
                <a:spcPts val="0"/>
              </a:spcBef>
              <a:spcAft>
                <a:spcPts val="0"/>
              </a:spcAft>
              <a:buClr>
                <a:srgbClr val="786992"/>
              </a:buClr>
              <a:buSzPts val="4500"/>
              <a:buNone/>
              <a:defRPr sz="4500">
                <a:solidFill>
                  <a:srgbClr val="786992"/>
                </a:solidFill>
              </a:defRPr>
            </a:lvl5pPr>
            <a:lvl6pPr lvl="5" algn="ctr">
              <a:spcBef>
                <a:spcPts val="0"/>
              </a:spcBef>
              <a:spcAft>
                <a:spcPts val="0"/>
              </a:spcAft>
              <a:buClr>
                <a:srgbClr val="786992"/>
              </a:buClr>
              <a:buSzPts val="4500"/>
              <a:buNone/>
              <a:defRPr sz="4500">
                <a:solidFill>
                  <a:srgbClr val="786992"/>
                </a:solidFill>
              </a:defRPr>
            </a:lvl6pPr>
            <a:lvl7pPr lvl="6" algn="ctr">
              <a:spcBef>
                <a:spcPts val="0"/>
              </a:spcBef>
              <a:spcAft>
                <a:spcPts val="0"/>
              </a:spcAft>
              <a:buClr>
                <a:srgbClr val="786992"/>
              </a:buClr>
              <a:buSzPts val="4500"/>
              <a:buNone/>
              <a:defRPr sz="4500">
                <a:solidFill>
                  <a:srgbClr val="786992"/>
                </a:solidFill>
              </a:defRPr>
            </a:lvl7pPr>
            <a:lvl8pPr lvl="7" algn="ctr">
              <a:spcBef>
                <a:spcPts val="0"/>
              </a:spcBef>
              <a:spcAft>
                <a:spcPts val="0"/>
              </a:spcAft>
              <a:buClr>
                <a:srgbClr val="786992"/>
              </a:buClr>
              <a:buSzPts val="4500"/>
              <a:buNone/>
              <a:defRPr sz="4500">
                <a:solidFill>
                  <a:srgbClr val="786992"/>
                </a:solidFill>
              </a:defRPr>
            </a:lvl8pPr>
            <a:lvl9pPr lvl="8" algn="ctr">
              <a:spcBef>
                <a:spcPts val="0"/>
              </a:spcBef>
              <a:spcAft>
                <a:spcPts val="0"/>
              </a:spcAft>
              <a:buClr>
                <a:srgbClr val="786992"/>
              </a:buClr>
              <a:buSzPts val="4500"/>
              <a:buNone/>
              <a:defRPr sz="4500">
                <a:solidFill>
                  <a:srgbClr val="786992"/>
                </a:solidFill>
              </a:defRPr>
            </a:lvl9pPr>
          </a:lstStyle>
          <a:p>
            <a:endParaRPr/>
          </a:p>
        </p:txBody>
      </p:sp>
      <p:sp>
        <p:nvSpPr>
          <p:cNvPr id="38" name="Google Shape;38;p2"/>
          <p:cNvSpPr txBox="1">
            <a:spLocks noGrp="1"/>
          </p:cNvSpPr>
          <p:nvPr>
            <p:ph type="subTitle" idx="1"/>
          </p:nvPr>
        </p:nvSpPr>
        <p:spPr>
          <a:xfrm>
            <a:off x="2033400" y="3066700"/>
            <a:ext cx="5077200" cy="533100"/>
          </a:xfrm>
          <a:prstGeom prst="rect">
            <a:avLst/>
          </a:prstGeom>
        </p:spPr>
        <p:txBody>
          <a:bodyPr spcFirstLastPara="1" wrap="square" lIns="91419" tIns="91419" rIns="91419" bIns="91419"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2"/>
          <p:cNvGrpSpPr/>
          <p:nvPr/>
        </p:nvGrpSpPr>
        <p:grpSpPr>
          <a:xfrm rot="-775931" flipH="1">
            <a:off x="6224701" y="-358520"/>
            <a:ext cx="2994542" cy="172281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03"/>
        <p:cNvGrpSpPr/>
        <p:nvPr/>
      </p:nvGrpSpPr>
      <p:grpSpPr>
        <a:xfrm>
          <a:off x="0" y="0"/>
          <a:ext cx="0" cy="0"/>
          <a:chOff x="0" y="0"/>
          <a:chExt cx="0" cy="0"/>
        </a:xfrm>
      </p:grpSpPr>
      <p:sp>
        <p:nvSpPr>
          <p:cNvPr id="104" name="Google Shape;104;p15"/>
          <p:cNvSpPr txBox="1">
            <a:spLocks noGrp="1"/>
          </p:cNvSpPr>
          <p:nvPr>
            <p:ph type="subTitle" idx="1"/>
          </p:nvPr>
        </p:nvSpPr>
        <p:spPr>
          <a:xfrm>
            <a:off x="1611000" y="1163200"/>
            <a:ext cx="5922000" cy="3237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105" name="Google Shape;105;p15"/>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5"/>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08" name="Google Shape;108;p15"/>
          <p:cNvGrpSpPr/>
          <p:nvPr/>
        </p:nvGrpSpPr>
        <p:grpSpPr>
          <a:xfrm>
            <a:off x="7537695" y="609981"/>
            <a:ext cx="1421896" cy="3159697"/>
            <a:chOff x="7521693" y="305177"/>
            <a:chExt cx="1421896" cy="3159697"/>
          </a:xfrm>
        </p:grpSpPr>
        <p:sp>
          <p:nvSpPr>
            <p:cNvPr id="109" name="Google Shape;109;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5"/>
          <p:cNvGrpSpPr/>
          <p:nvPr/>
        </p:nvGrpSpPr>
        <p:grpSpPr>
          <a:xfrm flipH="1">
            <a:off x="184395" y="609981"/>
            <a:ext cx="1231180" cy="2158057"/>
            <a:chOff x="7712409" y="305177"/>
            <a:chExt cx="1231180" cy="2158057"/>
          </a:xfrm>
        </p:grpSpPr>
        <p:sp>
          <p:nvSpPr>
            <p:cNvPr id="116" name="Google Shape;116;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69"/>
        <p:cNvGrpSpPr/>
        <p:nvPr/>
      </p:nvGrpSpPr>
      <p:grpSpPr>
        <a:xfrm>
          <a:off x="0" y="0"/>
          <a:ext cx="0" cy="0"/>
          <a:chOff x="0" y="0"/>
          <a:chExt cx="0" cy="0"/>
        </a:xfrm>
      </p:grpSpPr>
      <p:sp>
        <p:nvSpPr>
          <p:cNvPr id="270" name="Google Shape;270;p31"/>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1" name="Google Shape;271;p31"/>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272" name="Google Shape;272;p31"/>
          <p:cNvGrpSpPr/>
          <p:nvPr/>
        </p:nvGrpSpPr>
        <p:grpSpPr>
          <a:xfrm>
            <a:off x="7537695" y="609981"/>
            <a:ext cx="1421896" cy="3159697"/>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1"/>
          <p:cNvGrpSpPr/>
          <p:nvPr/>
        </p:nvGrpSpPr>
        <p:grpSpPr>
          <a:xfrm flipH="1">
            <a:off x="184395" y="609981"/>
            <a:ext cx="1231180" cy="2158057"/>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85"/>
        <p:cNvGrpSpPr/>
        <p:nvPr/>
      </p:nvGrpSpPr>
      <p:grpSpPr>
        <a:xfrm>
          <a:off x="0" y="0"/>
          <a:ext cx="0" cy="0"/>
          <a:chOff x="0" y="0"/>
          <a:chExt cx="0" cy="0"/>
        </a:xfrm>
      </p:grpSpPr>
      <p:sp>
        <p:nvSpPr>
          <p:cNvPr id="286" name="Google Shape;286;p32"/>
          <p:cNvSpPr/>
          <p:nvPr/>
        </p:nvSpPr>
        <p:spPr>
          <a:xfrm rot="10800000" flipH="1">
            <a:off x="5"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7" name="Google Shape;287;p32"/>
          <p:cNvSpPr/>
          <p:nvPr/>
        </p:nvSpPr>
        <p:spPr>
          <a:xfrm flipH="1">
            <a:off x="7925080" y="4096485"/>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288"/>
        <p:cNvGrpSpPr/>
        <p:nvPr/>
      </p:nvGrpSpPr>
      <p:grpSpPr>
        <a:xfrm>
          <a:off x="0" y="0"/>
          <a:ext cx="0" cy="0"/>
          <a:chOff x="0" y="0"/>
          <a:chExt cx="0" cy="0"/>
        </a:xfrm>
      </p:grpSpPr>
      <p:sp>
        <p:nvSpPr>
          <p:cNvPr id="289" name="Google Shape;289;p33"/>
          <p:cNvSpPr/>
          <p:nvPr/>
        </p:nvSpPr>
        <p:spPr>
          <a:xfrm>
            <a:off x="6372501"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0" name="Google Shape;290;p33"/>
          <p:cNvSpPr/>
          <p:nvPr/>
        </p:nvSpPr>
        <p:spPr>
          <a:xfrm>
            <a:off x="-2413098" y="3714351"/>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p:nvPr/>
        </p:nvSpPr>
        <p:spPr>
          <a:xfrm>
            <a:off x="6150098" y="484678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50" name="Google Shape;50;p4"/>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720000" y="445025"/>
            <a:ext cx="7704000" cy="572700"/>
          </a:xfrm>
          <a:prstGeom prst="rect">
            <a:avLst/>
          </a:prstGeom>
        </p:spPr>
        <p:txBody>
          <a:bodyPr spcFirstLastPara="1" wrap="square" lIns="91419" tIns="91419" rIns="91419" bIns="91419"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3117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
        <p:nvSpPr>
          <p:cNvPr id="54" name="Google Shape;54;p5"/>
          <p:cNvSpPr txBox="1">
            <a:spLocks noGrp="1"/>
          </p:cNvSpPr>
          <p:nvPr>
            <p:ph type="body" idx="2"/>
          </p:nvPr>
        </p:nvSpPr>
        <p:spPr>
          <a:xfrm>
            <a:off x="48324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1611000" y="1563250"/>
            <a:ext cx="5922000" cy="25254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90250" y="450150"/>
            <a:ext cx="6367800" cy="4090800"/>
          </a:xfrm>
          <a:prstGeom prst="rect">
            <a:avLst/>
          </a:prstGeom>
        </p:spPr>
        <p:txBody>
          <a:bodyPr spcFirstLastPara="1" wrap="square" lIns="91419" tIns="91419" rIns="91419" bIns="91419"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311700" y="4230575"/>
            <a:ext cx="5998800" cy="605100"/>
          </a:xfrm>
          <a:prstGeom prst="rect">
            <a:avLst/>
          </a:prstGeom>
        </p:spPr>
        <p:txBody>
          <a:bodyPr spcFirstLastPara="1" wrap="square" lIns="91419" tIns="91419" rIns="91419" bIns="91419" anchor="ctr" anchorCtr="0">
            <a:noAutofit/>
          </a:bodyPr>
          <a:lstStyle>
            <a:lvl1pPr marL="457166" lvl="0" indent="-228582">
              <a:lnSpc>
                <a:spcPct val="100000"/>
              </a:lnSpc>
              <a:spcBef>
                <a:spcPts val="0"/>
              </a:spcBef>
              <a:spcAft>
                <a:spcPts val="0"/>
              </a:spcAft>
              <a:buSzPts val="18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311700" y="1106125"/>
            <a:ext cx="8520600" cy="1963500"/>
          </a:xfrm>
          <a:prstGeom prst="rect">
            <a:avLst/>
          </a:prstGeom>
        </p:spPr>
        <p:txBody>
          <a:bodyPr spcFirstLastPara="1" wrap="square" lIns="91419" tIns="91419" rIns="91419" bIns="91419"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311700" y="3152225"/>
            <a:ext cx="8520600" cy="1300800"/>
          </a:xfrm>
          <a:prstGeom prst="rect">
            <a:avLst/>
          </a:prstGeom>
        </p:spPr>
        <p:txBody>
          <a:bodyPr spcFirstLastPara="1" wrap="square" lIns="91419" tIns="91419" rIns="91419" bIns="91419" anchor="t" anchorCtr="0">
            <a:noAutofit/>
          </a:bodyPr>
          <a:lstStyle>
            <a:lvl1pPr marL="457166" lvl="0" indent="-342875" algn="ctr">
              <a:spcBef>
                <a:spcPts val="0"/>
              </a:spcBef>
              <a:spcAft>
                <a:spcPts val="0"/>
              </a:spcAft>
              <a:buSzPts val="1800"/>
              <a:buChar char="●"/>
              <a:defRPr/>
            </a:lvl1pPr>
            <a:lvl2pPr marL="914333" lvl="1" indent="-317476" algn="ctr">
              <a:spcBef>
                <a:spcPts val="1600"/>
              </a:spcBef>
              <a:spcAft>
                <a:spcPts val="0"/>
              </a:spcAft>
              <a:buSzPts val="1400"/>
              <a:buChar char="○"/>
              <a:defRPr/>
            </a:lvl2pPr>
            <a:lvl3pPr marL="1371498" lvl="2" indent="-317476" algn="ctr">
              <a:spcBef>
                <a:spcPts val="1600"/>
              </a:spcBef>
              <a:spcAft>
                <a:spcPts val="0"/>
              </a:spcAft>
              <a:buSzPts val="1400"/>
              <a:buChar char="■"/>
              <a:defRPr/>
            </a:lvl3pPr>
            <a:lvl4pPr marL="1828664" lvl="3" indent="-317476" algn="ctr">
              <a:spcBef>
                <a:spcPts val="1600"/>
              </a:spcBef>
              <a:spcAft>
                <a:spcPts val="0"/>
              </a:spcAft>
              <a:buSzPts val="1400"/>
              <a:buChar char="●"/>
              <a:defRPr/>
            </a:lvl4pPr>
            <a:lvl5pPr marL="2285829" lvl="4" indent="-317476" algn="ctr">
              <a:spcBef>
                <a:spcPts val="1600"/>
              </a:spcBef>
              <a:spcAft>
                <a:spcPts val="0"/>
              </a:spcAft>
              <a:buSzPts val="1400"/>
              <a:buChar char="○"/>
              <a:defRPr/>
            </a:lvl5pPr>
            <a:lvl6pPr marL="2742995" lvl="5" indent="-317476" algn="ctr">
              <a:spcBef>
                <a:spcPts val="1600"/>
              </a:spcBef>
              <a:spcAft>
                <a:spcPts val="0"/>
              </a:spcAft>
              <a:buSzPts val="1400"/>
              <a:buChar char="■"/>
              <a:defRPr/>
            </a:lvl6pPr>
            <a:lvl7pPr marL="3200160" lvl="6" indent="-317476" algn="ctr">
              <a:spcBef>
                <a:spcPts val="1600"/>
              </a:spcBef>
              <a:spcAft>
                <a:spcPts val="0"/>
              </a:spcAft>
              <a:buSzPts val="1400"/>
              <a:buChar char="●"/>
              <a:defRPr/>
            </a:lvl7pPr>
            <a:lvl8pPr marL="3657326" lvl="7" indent="-317476" algn="ctr">
              <a:spcBef>
                <a:spcPts val="1600"/>
              </a:spcBef>
              <a:spcAft>
                <a:spcPts val="0"/>
              </a:spcAft>
              <a:buSzPts val="1400"/>
              <a:buChar char="○"/>
              <a:defRPr/>
            </a:lvl8pPr>
            <a:lvl9pPr marL="4114493" lvl="8" indent="-317476" algn="ctr">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89"/>
        <p:cNvGrpSpPr/>
        <p:nvPr/>
      </p:nvGrpSpPr>
      <p:grpSpPr>
        <a:xfrm>
          <a:off x="0" y="0"/>
          <a:ext cx="0" cy="0"/>
          <a:chOff x="0" y="0"/>
          <a:chExt cx="0" cy="0"/>
        </a:xfrm>
      </p:grpSpPr>
      <p:sp>
        <p:nvSpPr>
          <p:cNvPr id="90" name="Google Shape;90;p14">
            <a:hlinkClick r:id="" action="ppaction://noaction"/>
          </p:cNvPr>
          <p:cNvSpPr txBox="1">
            <a:spLocks noGrp="1"/>
          </p:cNvSpPr>
          <p:nvPr>
            <p:ph type="title" hasCustomPrompt="1"/>
          </p:nvPr>
        </p:nvSpPr>
        <p:spPr>
          <a:xfrm>
            <a:off x="8499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1" name="Google Shape;91;p14">
            <a:hlinkClick r:id="" action="ppaction://noaction"/>
          </p:cNvPr>
          <p:cNvSpPr txBox="1">
            <a:spLocks noGrp="1"/>
          </p:cNvSpPr>
          <p:nvPr>
            <p:ph type="title" idx="2" hasCustomPrompt="1"/>
          </p:nvPr>
        </p:nvSpPr>
        <p:spPr>
          <a:xfrm>
            <a:off x="34417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2" name="Google Shape;92;p14"/>
          <p:cNvSpPr txBox="1">
            <a:spLocks noGrp="1"/>
          </p:cNvSpPr>
          <p:nvPr>
            <p:ph type="subTitle" idx="1"/>
          </p:nvPr>
        </p:nvSpPr>
        <p:spPr>
          <a:xfrm>
            <a:off x="1744188" y="179017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3" name="Google Shape;93;p14"/>
          <p:cNvSpPr txBox="1">
            <a:spLocks noGrp="1"/>
          </p:cNvSpPr>
          <p:nvPr>
            <p:ph type="subTitle" idx="3"/>
          </p:nvPr>
        </p:nvSpPr>
        <p:spPr>
          <a:xfrm>
            <a:off x="4336913"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4" name="Google Shape;94;p14"/>
          <p:cNvSpPr txBox="1">
            <a:spLocks noGrp="1"/>
          </p:cNvSpPr>
          <p:nvPr>
            <p:ph type="title" idx="4"/>
          </p:nvPr>
        </p:nvSpPr>
        <p:spPr>
          <a:xfrm>
            <a:off x="720000" y="445025"/>
            <a:ext cx="77040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95" name="Google Shape;95;p14">
            <a:hlinkClick r:id="" action="ppaction://noaction"/>
          </p:cNvPr>
          <p:cNvSpPr txBox="1">
            <a:spLocks noGrp="1"/>
          </p:cNvSpPr>
          <p:nvPr>
            <p:ph type="title" idx="5" hasCustomPrompt="1"/>
          </p:nvPr>
        </p:nvSpPr>
        <p:spPr>
          <a:xfrm>
            <a:off x="849914"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4">
            <a:hlinkClick r:id="" action="ppaction://noaction"/>
          </p:cNvPr>
          <p:cNvSpPr txBox="1">
            <a:spLocks noGrp="1"/>
          </p:cNvSpPr>
          <p:nvPr>
            <p:ph type="title" idx="6" hasCustomPrompt="1"/>
          </p:nvPr>
        </p:nvSpPr>
        <p:spPr>
          <a:xfrm>
            <a:off x="344181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7" name="Google Shape;97;p14"/>
          <p:cNvSpPr txBox="1">
            <a:spLocks noGrp="1"/>
          </p:cNvSpPr>
          <p:nvPr>
            <p:ph type="subTitle" idx="7"/>
          </p:nvPr>
        </p:nvSpPr>
        <p:spPr>
          <a:xfrm>
            <a:off x="1744188" y="3440875"/>
            <a:ext cx="13203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8" name="Google Shape;98;p14"/>
          <p:cNvSpPr txBox="1">
            <a:spLocks noGrp="1"/>
          </p:cNvSpPr>
          <p:nvPr>
            <p:ph type="subTitle" idx="8"/>
          </p:nvPr>
        </p:nvSpPr>
        <p:spPr>
          <a:xfrm>
            <a:off x="4336913"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9" name="Google Shape;99;p14">
            <a:hlinkClick r:id="" action="ppaction://noaction"/>
          </p:cNvPr>
          <p:cNvSpPr txBox="1">
            <a:spLocks noGrp="1"/>
          </p:cNvSpPr>
          <p:nvPr>
            <p:ph type="title" idx="9" hasCustomPrompt="1"/>
          </p:nvPr>
        </p:nvSpPr>
        <p:spPr>
          <a:xfrm>
            <a:off x="604024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0" name="Google Shape;100;p14"/>
          <p:cNvSpPr txBox="1">
            <a:spLocks noGrp="1"/>
          </p:cNvSpPr>
          <p:nvPr>
            <p:ph type="subTitle" idx="13"/>
          </p:nvPr>
        </p:nvSpPr>
        <p:spPr>
          <a:xfrm>
            <a:off x="6935337"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101" name="Google Shape;101;p14">
            <a:hlinkClick r:id="" action="ppaction://noaction"/>
          </p:cNvPr>
          <p:cNvSpPr txBox="1">
            <a:spLocks noGrp="1"/>
          </p:cNvSpPr>
          <p:nvPr>
            <p:ph type="title" idx="14" hasCustomPrompt="1"/>
          </p:nvPr>
        </p:nvSpPr>
        <p:spPr>
          <a:xfrm>
            <a:off x="604024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2" name="Google Shape;102;p14"/>
          <p:cNvSpPr txBox="1">
            <a:spLocks noGrp="1"/>
          </p:cNvSpPr>
          <p:nvPr>
            <p:ph type="subTitle" idx="15"/>
          </p:nvPr>
        </p:nvSpPr>
        <p:spPr>
          <a:xfrm>
            <a:off x="6935337"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19" tIns="91419" rIns="91419" bIns="91419"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19" tIns="91419" rIns="91419" bIns="91419" anchor="t" anchorCtr="0">
            <a:noAutofit/>
          </a:bodyPr>
          <a:lstStyle>
            <a:lvl1pPr marL="457200" lvl="0" indent="-3429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7" r:id="rId7"/>
    <p:sldLayoutId id="2147483658" r:id="rId8"/>
    <p:sldLayoutId id="2147483660" r:id="rId9"/>
    <p:sldLayoutId id="2147483661"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ctrTitle"/>
          </p:nvPr>
        </p:nvSpPr>
        <p:spPr>
          <a:xfrm>
            <a:off x="1818300" y="956071"/>
            <a:ext cx="5507400" cy="1019489"/>
          </a:xfrm>
          <a:prstGeom prst="rect">
            <a:avLst/>
          </a:prstGeom>
        </p:spPr>
        <p:txBody>
          <a:bodyPr spcFirstLastPara="1" wrap="square" lIns="91419" tIns="91419" rIns="91419" bIns="91419" anchor="t" anchorCtr="0">
            <a:noAutofit/>
          </a:bodyPr>
          <a:lstStyle/>
          <a:p>
            <a:r>
              <a:rPr lang="en-US" sz="4800" u="sng" dirty="0" err="1">
                <a:solidFill>
                  <a:srgbClr val="002060"/>
                </a:solidFill>
                <a:latin typeface="#9Slide03 AllRoundGothic" panose="020B0703020202020104" charset="0"/>
              </a:rPr>
              <a:t>Bài</a:t>
            </a:r>
            <a:r>
              <a:rPr lang="en-US" sz="4800" u="sng" dirty="0">
                <a:solidFill>
                  <a:srgbClr val="002060"/>
                </a:solidFill>
                <a:latin typeface="#9Slide03 AllRoundGothic" panose="020B0703020202020104" charset="0"/>
              </a:rPr>
              <a:t> </a:t>
            </a:r>
            <a:r>
              <a:rPr lang="en-US" sz="4800" u="sng" dirty="0" smtClean="0">
                <a:solidFill>
                  <a:srgbClr val="002060"/>
                </a:solidFill>
                <a:latin typeface="#9Slide03 AllRoundGothic" panose="020B0703020202020104" charset="0"/>
              </a:rPr>
              <a:t>22</a:t>
            </a:r>
            <a:endParaRPr sz="4800" u="sng" dirty="0">
              <a:solidFill>
                <a:srgbClr val="002060"/>
              </a:solidFill>
              <a:latin typeface="#9Slide03 AllRoundGothic" panose="020B0703020202020104" charset="0"/>
            </a:endParaRPr>
          </a:p>
        </p:txBody>
      </p:sp>
      <p:grpSp>
        <p:nvGrpSpPr>
          <p:cNvPr id="366" name="Google Shape;366;p36"/>
          <p:cNvGrpSpPr/>
          <p:nvPr/>
        </p:nvGrpSpPr>
        <p:grpSpPr>
          <a:xfrm>
            <a:off x="-196885" y="3674112"/>
            <a:ext cx="2037973" cy="1808257"/>
            <a:chOff x="16163" y="3293658"/>
            <a:chExt cx="2037973" cy="1808257"/>
          </a:xfrm>
        </p:grpSpPr>
        <p:grpSp>
          <p:nvGrpSpPr>
            <p:cNvPr id="367" name="Google Shape;367;p36"/>
            <p:cNvGrpSpPr/>
            <p:nvPr/>
          </p:nvGrpSpPr>
          <p:grpSpPr>
            <a:xfrm>
              <a:off x="80275" y="3293658"/>
              <a:ext cx="1131949" cy="1473660"/>
              <a:chOff x="192850" y="3436021"/>
              <a:chExt cx="1131949" cy="1473660"/>
            </a:xfrm>
          </p:grpSpPr>
          <p:sp>
            <p:nvSpPr>
              <p:cNvPr id="368" name="Google Shape;368;p36"/>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36"/>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0" name="Google Shape;370;p36"/>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1" name="Google Shape;371;p36"/>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2;p36"/>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3" name="Google Shape;373;p36"/>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74" name="Google Shape;374;p36"/>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75" name="Google Shape;375;p36"/>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6" name="Google Shape;376;p36"/>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7" name="Google Shape;377;p36"/>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8" name="Google Shape;378;p36"/>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9" name="Google Shape;379;p36"/>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6"/>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1" name="Google Shape;381;p36"/>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2" name="Google Shape;382;p36"/>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3" name="Google Shape;383;p36"/>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 name="Google Shape;384;p36"/>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85" name="Google Shape;385;p36"/>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86" name="Google Shape;386;p36"/>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 name="Google Shape;387;p36"/>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8" name="Google Shape;388;p36"/>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9" name="Google Shape;389;p36"/>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 name="Google Shape;390;p36"/>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1" name="Google Shape;391;p36"/>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392" name="Google Shape;392;p36"/>
            <p:cNvGrpSpPr/>
            <p:nvPr/>
          </p:nvGrpSpPr>
          <p:grpSpPr>
            <a:xfrm>
              <a:off x="16163" y="4745561"/>
              <a:ext cx="1260144" cy="336199"/>
              <a:chOff x="7827651" y="4820448"/>
              <a:chExt cx="1260144" cy="336199"/>
            </a:xfrm>
          </p:grpSpPr>
          <p:sp>
            <p:nvSpPr>
              <p:cNvPr id="393" name="Google Shape;393;p36"/>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wrap="square" lIns="91425" tIns="91425" rIns="91425" bIns="91425" anchor="ctr" anchorCtr="0">
                <a:noAutofit/>
              </a:bodyPr>
              <a:lstStyle/>
              <a:p>
                <a:endParaRPr/>
              </a:p>
            </p:txBody>
          </p:sp>
          <p:sp>
            <p:nvSpPr>
              <p:cNvPr id="394" name="Google Shape;394;p36"/>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endParaRPr/>
              </a:p>
            </p:txBody>
          </p:sp>
          <p:sp>
            <p:nvSpPr>
              <p:cNvPr id="395" name="Google Shape;395;p36"/>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6" name="Google Shape;396;p36"/>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7" name="Google Shape;397;p36"/>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8" name="Google Shape;398;p36"/>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99" name="Google Shape;399;p36"/>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6" name="Google Shape;299;p36">
            <a:extLst>
              <a:ext uri="{FF2B5EF4-FFF2-40B4-BE49-F238E27FC236}">
                <a16:creationId xmlns="" xmlns:a16="http://schemas.microsoft.com/office/drawing/2014/main" id="{29A1A10D-E3A0-4BE6-A6D5-777A3A51E08A}"/>
              </a:ext>
            </a:extLst>
          </p:cNvPr>
          <p:cNvSpPr txBox="1">
            <a:spLocks/>
          </p:cNvSpPr>
          <p:nvPr/>
        </p:nvSpPr>
        <p:spPr>
          <a:xfrm>
            <a:off x="55235" y="2099575"/>
            <a:ext cx="9033539"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4000" b="1" dirty="0" smtClean="0">
                <a:solidFill>
                  <a:srgbClr val="002060"/>
                </a:solidFill>
                <a:latin typeface="Times New Roman" pitchFamily="18" charset="0"/>
                <a:cs typeface="Times New Roman" pitchFamily="18" charset="0"/>
              </a:rPr>
              <a:t>ÔN</a:t>
            </a:r>
            <a:r>
              <a:rPr lang="en-US" sz="4000" b="1" dirty="0" smtClean="0">
                <a:solidFill>
                  <a:srgbClr val="002060"/>
                </a:solidFill>
                <a:latin typeface="#9Slide03 AllRoundGothic" panose="020B0703020202020104" charset="0"/>
              </a:rPr>
              <a:t> </a:t>
            </a:r>
            <a:r>
              <a:rPr lang="en-US" sz="4000" dirty="0" smtClean="0">
                <a:solidFill>
                  <a:srgbClr val="002060"/>
                </a:solidFill>
                <a:latin typeface="#9Slide03 AllRoundGothic" panose="020B0703020202020104" charset="0"/>
              </a:rPr>
              <a:t>TẬP CHƯƠNG 5</a:t>
            </a:r>
            <a:endParaRPr lang="en-US" sz="4000" dirty="0">
              <a:solidFill>
                <a:srgbClr val="002060"/>
              </a:solidFill>
              <a:latin typeface="#9Slide03 AllRoundGothic" panose="020B0703020202020104" charset="0"/>
            </a:endParaRPr>
          </a:p>
        </p:txBody>
      </p:sp>
      <p:grpSp>
        <p:nvGrpSpPr>
          <p:cNvPr id="107" name="Google Shape;1294;p55">
            <a:extLst>
              <a:ext uri="{FF2B5EF4-FFF2-40B4-BE49-F238E27FC236}">
                <a16:creationId xmlns="" xmlns:a16="http://schemas.microsoft.com/office/drawing/2014/main" id="{CB020DD3-76FB-42D7-A65D-9CFB0D82C246}"/>
              </a:ext>
            </a:extLst>
          </p:cNvPr>
          <p:cNvGrpSpPr/>
          <p:nvPr/>
        </p:nvGrpSpPr>
        <p:grpSpPr>
          <a:xfrm>
            <a:off x="7598760" y="2571754"/>
            <a:ext cx="1342042" cy="2551303"/>
            <a:chOff x="7169780" y="2027169"/>
            <a:chExt cx="1650532" cy="3095884"/>
          </a:xfrm>
        </p:grpSpPr>
        <p:grpSp>
          <p:nvGrpSpPr>
            <p:cNvPr id="108" name="Google Shape;1295;p55">
              <a:extLst>
                <a:ext uri="{FF2B5EF4-FFF2-40B4-BE49-F238E27FC236}">
                  <a16:creationId xmlns="" xmlns:a16="http://schemas.microsoft.com/office/drawing/2014/main" id="{0B8A6A4A-C12A-4BDB-BA88-AE2BFB83C505}"/>
                </a:ext>
              </a:extLst>
            </p:cNvPr>
            <p:cNvGrpSpPr/>
            <p:nvPr/>
          </p:nvGrpSpPr>
          <p:grpSpPr>
            <a:xfrm>
              <a:off x="7414075" y="2589300"/>
              <a:ext cx="1406237" cy="2533753"/>
              <a:chOff x="7414075" y="2589300"/>
              <a:chExt cx="1406237" cy="2533753"/>
            </a:xfrm>
          </p:grpSpPr>
          <p:sp>
            <p:nvSpPr>
              <p:cNvPr id="115" name="Google Shape;1296;p55">
                <a:extLst>
                  <a:ext uri="{FF2B5EF4-FFF2-40B4-BE49-F238E27FC236}">
                    <a16:creationId xmlns="" xmlns:a16="http://schemas.microsoft.com/office/drawing/2014/main" id="{58CE7A9E-D309-4E63-81FB-C8881A87964B}"/>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6" name="Google Shape;1297;p55">
                <a:extLst>
                  <a:ext uri="{FF2B5EF4-FFF2-40B4-BE49-F238E27FC236}">
                    <a16:creationId xmlns="" xmlns:a16="http://schemas.microsoft.com/office/drawing/2014/main" id="{88136375-8D11-4018-9A90-30F858251B2C}"/>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17" name="Google Shape;1298;p55">
                <a:extLst>
                  <a:ext uri="{FF2B5EF4-FFF2-40B4-BE49-F238E27FC236}">
                    <a16:creationId xmlns="" xmlns:a16="http://schemas.microsoft.com/office/drawing/2014/main" id="{C05136C3-704E-4918-867A-8CC11C44BA5C}"/>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8" name="Google Shape;1299;p55">
                <a:extLst>
                  <a:ext uri="{FF2B5EF4-FFF2-40B4-BE49-F238E27FC236}">
                    <a16:creationId xmlns="" xmlns:a16="http://schemas.microsoft.com/office/drawing/2014/main" id="{9D1429B7-D0A5-4B56-89C6-F0D8B7E72AF9}"/>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19" name="Google Shape;1300;p55">
                <a:extLst>
                  <a:ext uri="{FF2B5EF4-FFF2-40B4-BE49-F238E27FC236}">
                    <a16:creationId xmlns="" xmlns:a16="http://schemas.microsoft.com/office/drawing/2014/main" id="{44F771BC-E491-4CA3-B9BB-C42C091B1E50}"/>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0" name="Google Shape;1301;p55">
                <a:extLst>
                  <a:ext uri="{FF2B5EF4-FFF2-40B4-BE49-F238E27FC236}">
                    <a16:creationId xmlns="" xmlns:a16="http://schemas.microsoft.com/office/drawing/2014/main" id="{9EBE6C91-CEA9-4186-9003-03F5714DC1E1}"/>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1" name="Google Shape;1302;p55">
                <a:extLst>
                  <a:ext uri="{FF2B5EF4-FFF2-40B4-BE49-F238E27FC236}">
                    <a16:creationId xmlns="" xmlns:a16="http://schemas.microsoft.com/office/drawing/2014/main" id="{02692AD5-E14E-4C4F-BBD1-F6229112B27E}"/>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2" name="Google Shape;1303;p55">
                <a:extLst>
                  <a:ext uri="{FF2B5EF4-FFF2-40B4-BE49-F238E27FC236}">
                    <a16:creationId xmlns="" xmlns:a16="http://schemas.microsoft.com/office/drawing/2014/main" id="{68DD4117-CC24-4FA8-BFD5-A2516D470182}"/>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3" name="Google Shape;1304;p55">
                <a:extLst>
                  <a:ext uri="{FF2B5EF4-FFF2-40B4-BE49-F238E27FC236}">
                    <a16:creationId xmlns="" xmlns:a16="http://schemas.microsoft.com/office/drawing/2014/main" id="{A85F55D6-E98D-417F-AC50-7A5FB9950C51}"/>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4" name="Google Shape;1305;p55">
                <a:extLst>
                  <a:ext uri="{FF2B5EF4-FFF2-40B4-BE49-F238E27FC236}">
                    <a16:creationId xmlns="" xmlns:a16="http://schemas.microsoft.com/office/drawing/2014/main" id="{43338B76-A57D-444F-9179-830B68A478DB}"/>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25" name="Google Shape;1306;p55">
                <a:extLst>
                  <a:ext uri="{FF2B5EF4-FFF2-40B4-BE49-F238E27FC236}">
                    <a16:creationId xmlns="" xmlns:a16="http://schemas.microsoft.com/office/drawing/2014/main" id="{1612DF97-16D5-4A97-8960-A3483CBE724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26" name="Google Shape;1307;p55">
                <a:extLst>
                  <a:ext uri="{FF2B5EF4-FFF2-40B4-BE49-F238E27FC236}">
                    <a16:creationId xmlns="" xmlns:a16="http://schemas.microsoft.com/office/drawing/2014/main" id="{EDBC6C25-EE4D-48F2-A657-D597DEE94F78}"/>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7" name="Google Shape;1308;p55">
                <a:extLst>
                  <a:ext uri="{FF2B5EF4-FFF2-40B4-BE49-F238E27FC236}">
                    <a16:creationId xmlns="" xmlns:a16="http://schemas.microsoft.com/office/drawing/2014/main" id="{0B419547-7F6D-4618-B5CE-B96F498BE35A}"/>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28" name="Google Shape;1309;p55">
                <a:extLst>
                  <a:ext uri="{FF2B5EF4-FFF2-40B4-BE49-F238E27FC236}">
                    <a16:creationId xmlns="" xmlns:a16="http://schemas.microsoft.com/office/drawing/2014/main" id="{3D368504-4FED-4528-A82C-71C12E06242E}"/>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9" name="Google Shape;1310;p55">
                <a:extLst>
                  <a:ext uri="{FF2B5EF4-FFF2-40B4-BE49-F238E27FC236}">
                    <a16:creationId xmlns="" xmlns:a16="http://schemas.microsoft.com/office/drawing/2014/main" id="{EF381210-934B-42EE-8276-D3F45BF9E09A}"/>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0" name="Google Shape;1311;p55">
                <a:extLst>
                  <a:ext uri="{FF2B5EF4-FFF2-40B4-BE49-F238E27FC236}">
                    <a16:creationId xmlns="" xmlns:a16="http://schemas.microsoft.com/office/drawing/2014/main" id="{0C462D4F-9F0A-4273-AFF4-B05EED23A566}"/>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1" name="Google Shape;1312;p55">
                <a:extLst>
                  <a:ext uri="{FF2B5EF4-FFF2-40B4-BE49-F238E27FC236}">
                    <a16:creationId xmlns="" xmlns:a16="http://schemas.microsoft.com/office/drawing/2014/main" id="{E1E9AA30-68A0-4897-A3E7-1BFF46EE2CBE}"/>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2" name="Google Shape;1313;p55">
                <a:extLst>
                  <a:ext uri="{FF2B5EF4-FFF2-40B4-BE49-F238E27FC236}">
                    <a16:creationId xmlns="" xmlns:a16="http://schemas.microsoft.com/office/drawing/2014/main" id="{D48E5A9D-8758-4247-B220-4DAECDA7BCEF}"/>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3" name="Google Shape;1314;p55">
                <a:extLst>
                  <a:ext uri="{FF2B5EF4-FFF2-40B4-BE49-F238E27FC236}">
                    <a16:creationId xmlns="" xmlns:a16="http://schemas.microsoft.com/office/drawing/2014/main" id="{FC9FE6DC-F978-403C-BFE3-8559AB87B745}"/>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4" name="Google Shape;1315;p55">
                <a:extLst>
                  <a:ext uri="{FF2B5EF4-FFF2-40B4-BE49-F238E27FC236}">
                    <a16:creationId xmlns="" xmlns:a16="http://schemas.microsoft.com/office/drawing/2014/main" id="{9154CA48-C11D-4A68-B6B2-14CB78AAC677}"/>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35" name="Google Shape;1316;p55">
                <a:extLst>
                  <a:ext uri="{FF2B5EF4-FFF2-40B4-BE49-F238E27FC236}">
                    <a16:creationId xmlns="" xmlns:a16="http://schemas.microsoft.com/office/drawing/2014/main" id="{29FD045E-D190-4241-8026-66AE5C2B0A40}"/>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spcFirstLastPara="1" wrap="square" lIns="91425" tIns="91425" rIns="91425" bIns="91425" anchor="ctr" anchorCtr="0">
                <a:noAutofit/>
              </a:bodyPr>
              <a:lstStyle/>
              <a:p>
                <a:endParaRPr/>
              </a:p>
            </p:txBody>
          </p:sp>
          <p:sp>
            <p:nvSpPr>
              <p:cNvPr id="136" name="Google Shape;1317;p55">
                <a:extLst>
                  <a:ext uri="{FF2B5EF4-FFF2-40B4-BE49-F238E27FC236}">
                    <a16:creationId xmlns="" xmlns:a16="http://schemas.microsoft.com/office/drawing/2014/main" id="{03838ADD-DEFC-4B82-B95D-B8570A8079D4}"/>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37" name="Google Shape;1318;p55">
                <a:extLst>
                  <a:ext uri="{FF2B5EF4-FFF2-40B4-BE49-F238E27FC236}">
                    <a16:creationId xmlns="" xmlns:a16="http://schemas.microsoft.com/office/drawing/2014/main" id="{F3E2CE3A-F3D0-43B4-9A04-6EBC168A62C9}"/>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8" name="Google Shape;1319;p55">
                <a:extLst>
                  <a:ext uri="{FF2B5EF4-FFF2-40B4-BE49-F238E27FC236}">
                    <a16:creationId xmlns="" xmlns:a16="http://schemas.microsoft.com/office/drawing/2014/main" id="{C547F907-2FDF-470E-80B6-158803AB3169}"/>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9" name="Google Shape;1320;p55">
                <a:extLst>
                  <a:ext uri="{FF2B5EF4-FFF2-40B4-BE49-F238E27FC236}">
                    <a16:creationId xmlns="" xmlns:a16="http://schemas.microsoft.com/office/drawing/2014/main" id="{6B34A7C3-090A-468D-A606-52709145967C}"/>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0" name="Google Shape;1321;p55">
                <a:extLst>
                  <a:ext uri="{FF2B5EF4-FFF2-40B4-BE49-F238E27FC236}">
                    <a16:creationId xmlns="" xmlns:a16="http://schemas.microsoft.com/office/drawing/2014/main" id="{22F00420-1DCE-41E5-B80F-4A1C733F53ED}"/>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1" name="Google Shape;1322;p55">
                <a:extLst>
                  <a:ext uri="{FF2B5EF4-FFF2-40B4-BE49-F238E27FC236}">
                    <a16:creationId xmlns="" xmlns:a16="http://schemas.microsoft.com/office/drawing/2014/main" id="{84A5D146-1CA5-42A2-8998-786CB367602B}"/>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2" name="Google Shape;1323;p55">
                <a:extLst>
                  <a:ext uri="{FF2B5EF4-FFF2-40B4-BE49-F238E27FC236}">
                    <a16:creationId xmlns="" xmlns:a16="http://schemas.microsoft.com/office/drawing/2014/main" id="{252A38BD-75FF-4E2A-970B-7A95DBF7905E}"/>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3" name="Google Shape;1324;p55">
                <a:extLst>
                  <a:ext uri="{FF2B5EF4-FFF2-40B4-BE49-F238E27FC236}">
                    <a16:creationId xmlns="" xmlns:a16="http://schemas.microsoft.com/office/drawing/2014/main" id="{69FA90B0-CD2A-4043-A64F-BCC12D7D9873}"/>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4" name="Google Shape;1325;p55">
                <a:extLst>
                  <a:ext uri="{FF2B5EF4-FFF2-40B4-BE49-F238E27FC236}">
                    <a16:creationId xmlns="" xmlns:a16="http://schemas.microsoft.com/office/drawing/2014/main" id="{882AFAF7-4CDB-4093-A262-CAE87A15CA35}"/>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5" name="Google Shape;1326;p55">
                <a:extLst>
                  <a:ext uri="{FF2B5EF4-FFF2-40B4-BE49-F238E27FC236}">
                    <a16:creationId xmlns="" xmlns:a16="http://schemas.microsoft.com/office/drawing/2014/main" id="{CFF9943E-8DB2-4AEE-A3CF-222058AE0362}"/>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6" name="Google Shape;1327;p55">
                <a:extLst>
                  <a:ext uri="{FF2B5EF4-FFF2-40B4-BE49-F238E27FC236}">
                    <a16:creationId xmlns="" xmlns:a16="http://schemas.microsoft.com/office/drawing/2014/main" id="{5DC9E476-6842-4CD8-9BE8-819BE63B51EE}"/>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7" name="Google Shape;1328;p55">
                <a:extLst>
                  <a:ext uri="{FF2B5EF4-FFF2-40B4-BE49-F238E27FC236}">
                    <a16:creationId xmlns="" xmlns:a16="http://schemas.microsoft.com/office/drawing/2014/main" id="{914C91EF-75EE-4AD0-80F6-9123DF05EFF1}"/>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8" name="Google Shape;1329;p55">
                <a:extLst>
                  <a:ext uri="{FF2B5EF4-FFF2-40B4-BE49-F238E27FC236}">
                    <a16:creationId xmlns="" xmlns:a16="http://schemas.microsoft.com/office/drawing/2014/main" id="{42515ADA-B251-4FE9-8115-6EA36C9AD068}"/>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9" name="Google Shape;1330;p55">
                <a:extLst>
                  <a:ext uri="{FF2B5EF4-FFF2-40B4-BE49-F238E27FC236}">
                    <a16:creationId xmlns="" xmlns:a16="http://schemas.microsoft.com/office/drawing/2014/main" id="{B2AFA82D-F004-404E-83D6-62142CA24D2A}"/>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0" name="Google Shape;1331;p55">
                <a:extLst>
                  <a:ext uri="{FF2B5EF4-FFF2-40B4-BE49-F238E27FC236}">
                    <a16:creationId xmlns="" xmlns:a16="http://schemas.microsoft.com/office/drawing/2014/main" id="{6162BBC4-5F36-4DB2-83CF-566B3BC28233}"/>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1" name="Google Shape;1332;p55">
                <a:extLst>
                  <a:ext uri="{FF2B5EF4-FFF2-40B4-BE49-F238E27FC236}">
                    <a16:creationId xmlns="" xmlns:a16="http://schemas.microsoft.com/office/drawing/2014/main" id="{13CA1536-E8C4-47E9-81BD-D4A34ABFD228}"/>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2" name="Google Shape;1333;p55">
                <a:extLst>
                  <a:ext uri="{FF2B5EF4-FFF2-40B4-BE49-F238E27FC236}">
                    <a16:creationId xmlns="" xmlns:a16="http://schemas.microsoft.com/office/drawing/2014/main" id="{C99D6FB1-EA15-4405-BD93-705E3833F7E1}"/>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53" name="Google Shape;1334;p55">
                <a:extLst>
                  <a:ext uri="{FF2B5EF4-FFF2-40B4-BE49-F238E27FC236}">
                    <a16:creationId xmlns="" xmlns:a16="http://schemas.microsoft.com/office/drawing/2014/main" id="{89F3A54F-66CD-4A7F-976D-2122B95C416D}"/>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4" name="Google Shape;1335;p55">
                <a:extLst>
                  <a:ext uri="{FF2B5EF4-FFF2-40B4-BE49-F238E27FC236}">
                    <a16:creationId xmlns="" xmlns:a16="http://schemas.microsoft.com/office/drawing/2014/main" id="{B202C205-AA90-454B-ACBE-90F21ED5B7FC}"/>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55" name="Google Shape;1336;p55">
                <a:extLst>
                  <a:ext uri="{FF2B5EF4-FFF2-40B4-BE49-F238E27FC236}">
                    <a16:creationId xmlns="" xmlns:a16="http://schemas.microsoft.com/office/drawing/2014/main" id="{593A51B9-997B-4DF4-A5EF-BCB4820BDA19}"/>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6" name="Google Shape;1337;p55">
                <a:extLst>
                  <a:ext uri="{FF2B5EF4-FFF2-40B4-BE49-F238E27FC236}">
                    <a16:creationId xmlns="" xmlns:a16="http://schemas.microsoft.com/office/drawing/2014/main" id="{B0612C43-A81C-4F09-BE56-ADE1BAE78F2F}"/>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7" name="Google Shape;1338;p55">
                <a:extLst>
                  <a:ext uri="{FF2B5EF4-FFF2-40B4-BE49-F238E27FC236}">
                    <a16:creationId xmlns="" xmlns:a16="http://schemas.microsoft.com/office/drawing/2014/main" id="{28912867-9E00-4E03-8267-88FA432A1BDD}"/>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58" name="Google Shape;1339;p55">
                <a:extLst>
                  <a:ext uri="{FF2B5EF4-FFF2-40B4-BE49-F238E27FC236}">
                    <a16:creationId xmlns="" xmlns:a16="http://schemas.microsoft.com/office/drawing/2014/main" id="{D1DEA06E-3E2F-41CD-B0CD-B94E5E4BAB97}"/>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spcFirstLastPara="1" wrap="square" lIns="91425" tIns="91425" rIns="91425" bIns="91425" anchor="ctr" anchorCtr="0">
                <a:noAutofit/>
              </a:bodyPr>
              <a:lstStyle/>
              <a:p>
                <a:endParaRPr/>
              </a:p>
            </p:txBody>
          </p:sp>
          <p:sp>
            <p:nvSpPr>
              <p:cNvPr id="159" name="Google Shape;1340;p55">
                <a:extLst>
                  <a:ext uri="{FF2B5EF4-FFF2-40B4-BE49-F238E27FC236}">
                    <a16:creationId xmlns="" xmlns:a16="http://schemas.microsoft.com/office/drawing/2014/main" id="{13E72477-23EC-45F8-8669-B53478723B3D}"/>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0" name="Google Shape;1341;p55">
                <a:extLst>
                  <a:ext uri="{FF2B5EF4-FFF2-40B4-BE49-F238E27FC236}">
                    <a16:creationId xmlns="" xmlns:a16="http://schemas.microsoft.com/office/drawing/2014/main" id="{3F641DBD-E5FC-493C-A25F-1E4F858EB863}"/>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endParaRPr/>
              </a:p>
            </p:txBody>
          </p:sp>
          <p:sp>
            <p:nvSpPr>
              <p:cNvPr id="161" name="Google Shape;1342;p55">
                <a:extLst>
                  <a:ext uri="{FF2B5EF4-FFF2-40B4-BE49-F238E27FC236}">
                    <a16:creationId xmlns="" xmlns:a16="http://schemas.microsoft.com/office/drawing/2014/main" id="{263A2AAA-50DC-401A-9D0C-3926D97D8CD1}"/>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2" name="Google Shape;1343;p55">
                <a:extLst>
                  <a:ext uri="{FF2B5EF4-FFF2-40B4-BE49-F238E27FC236}">
                    <a16:creationId xmlns="" xmlns:a16="http://schemas.microsoft.com/office/drawing/2014/main" id="{E145650D-8529-4E1D-AB9F-8C716BC134E7}"/>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3" name="Google Shape;1344;p55">
                <a:extLst>
                  <a:ext uri="{FF2B5EF4-FFF2-40B4-BE49-F238E27FC236}">
                    <a16:creationId xmlns="" xmlns:a16="http://schemas.microsoft.com/office/drawing/2014/main" id="{0650043C-ABD2-4384-86AA-8701CD93F6BD}"/>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4" name="Google Shape;1345;p55">
                <a:extLst>
                  <a:ext uri="{FF2B5EF4-FFF2-40B4-BE49-F238E27FC236}">
                    <a16:creationId xmlns="" xmlns:a16="http://schemas.microsoft.com/office/drawing/2014/main" id="{4C0FCECD-EA3F-4C0E-BF47-2A350541FCD1}"/>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5" name="Google Shape;1346;p55">
                <a:extLst>
                  <a:ext uri="{FF2B5EF4-FFF2-40B4-BE49-F238E27FC236}">
                    <a16:creationId xmlns="" xmlns:a16="http://schemas.microsoft.com/office/drawing/2014/main" id="{65382C88-E5E9-48FD-829E-D6CAEEDF72C6}"/>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347;p55">
                <a:extLst>
                  <a:ext uri="{FF2B5EF4-FFF2-40B4-BE49-F238E27FC236}">
                    <a16:creationId xmlns="" xmlns:a16="http://schemas.microsoft.com/office/drawing/2014/main" id="{83C93CDA-F68B-4AE3-BBCB-67EA0A011A4E}"/>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 name="Google Shape;1348;p55">
                <a:extLst>
                  <a:ext uri="{FF2B5EF4-FFF2-40B4-BE49-F238E27FC236}">
                    <a16:creationId xmlns="" xmlns:a16="http://schemas.microsoft.com/office/drawing/2014/main" id="{FE6918D2-9DBD-4D3D-AEB2-17D83CC15621}"/>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 name="Google Shape;1349;p55">
                <a:extLst>
                  <a:ext uri="{FF2B5EF4-FFF2-40B4-BE49-F238E27FC236}">
                    <a16:creationId xmlns="" xmlns:a16="http://schemas.microsoft.com/office/drawing/2014/main" id="{42D9F355-F7DC-4BE3-B0C0-A13789EE3361}"/>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14" name="Google Shape;1353;p55">
              <a:extLst>
                <a:ext uri="{FF2B5EF4-FFF2-40B4-BE49-F238E27FC236}">
                  <a16:creationId xmlns="" xmlns:a16="http://schemas.microsoft.com/office/drawing/2014/main" id="{BBA42ED3-1DC2-46EE-8605-3628F0346A67}"/>
                </a:ext>
              </a:extLst>
            </p:cNvPr>
            <p:cNvSpPr/>
            <p:nvPr/>
          </p:nvSpPr>
          <p:spPr>
            <a:xfrm rot="85591" flipH="1">
              <a:off x="7169780" y="2027169"/>
              <a:ext cx="31301" cy="26261"/>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solidFill>
                <a:schemeClr val="bg2"/>
              </a:solidFill>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solidFill>
                <a:schemeClr val="bg2"/>
              </a:solidFill>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solidFill>
                  <a:schemeClr val="bg2"/>
                </a:solidFill>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solidFill>
                  <a:schemeClr val="bg2"/>
                </a:solidFill>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solidFill>
                  <a:schemeClr val="bg2"/>
                </a:solidFill>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solidFill>
                  <a:schemeClr val="bg2"/>
                </a:solidFill>
              </a:endParaRPr>
            </a:p>
          </p:txBody>
        </p:sp>
      </p:gr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88379" y="-90282"/>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2800" dirty="0">
                <a:solidFill>
                  <a:schemeClr val="bg2"/>
                </a:solidFill>
                <a:latin typeface="#9Slide03 AllRoundGothic" panose="020B0703020202020104" charset="0"/>
              </a:rPr>
              <a:t>I. </a:t>
            </a:r>
            <a:r>
              <a:rPr lang="en-US" sz="2800" dirty="0" smtClean="0">
                <a:solidFill>
                  <a:schemeClr val="bg2"/>
                </a:solidFill>
                <a:latin typeface="#9Slide03 AllRoundGothic" panose="020B0703020202020104" charset="0"/>
              </a:rPr>
              <a:t>HỆ THỐNG HÓA KIÊN THỨC</a:t>
            </a:r>
            <a:endParaRPr lang="en-US" sz="2800" dirty="0">
              <a:solidFill>
                <a:schemeClr val="bg2"/>
              </a:solidFill>
              <a:latin typeface="#9Slide03 AllRoundGothic" panose="020B0703020202020104" charset="0"/>
            </a:endParaRPr>
          </a:p>
        </p:txBody>
      </p:sp>
      <p:sp>
        <p:nvSpPr>
          <p:cNvPr id="5" name="Rectangle 4"/>
          <p:cNvSpPr/>
          <p:nvPr/>
        </p:nvSpPr>
        <p:spPr>
          <a:xfrm>
            <a:off x="616097" y="472412"/>
            <a:ext cx="2128965" cy="702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imes New Roman" pitchFamily="18" charset="0"/>
                <a:cs typeface="Times New Roman" pitchFamily="18" charset="0"/>
              </a:rPr>
              <a:t>R – X</a:t>
            </a:r>
          </a:p>
          <a:p>
            <a:pPr algn="ctr"/>
            <a:r>
              <a:rPr lang="en-US" sz="2000" b="1" dirty="0" err="1" smtClean="0">
                <a:solidFill>
                  <a:schemeClr val="bg2"/>
                </a:solidFill>
                <a:latin typeface="Times New Roman" pitchFamily="18" charset="0"/>
                <a:cs typeface="Times New Roman" pitchFamily="18" charset="0"/>
              </a:rPr>
              <a:t>Dẫn</a:t>
            </a:r>
            <a:r>
              <a:rPr lang="en-US" sz="2000" b="1" dirty="0" smtClean="0">
                <a:solidFill>
                  <a:schemeClr val="bg2"/>
                </a:solidFill>
                <a:latin typeface="Times New Roman" pitchFamily="18" charset="0"/>
                <a:cs typeface="Times New Roman" pitchFamily="18" charset="0"/>
              </a:rPr>
              <a:t> </a:t>
            </a:r>
            <a:r>
              <a:rPr lang="en-US" sz="2000" b="1" dirty="0" err="1" smtClean="0">
                <a:solidFill>
                  <a:schemeClr val="bg2"/>
                </a:solidFill>
                <a:latin typeface="Times New Roman" pitchFamily="18" charset="0"/>
                <a:cs typeface="Times New Roman" pitchFamily="18" charset="0"/>
              </a:rPr>
              <a:t>xuất</a:t>
            </a:r>
            <a:r>
              <a:rPr lang="en-US" sz="2000" b="1" dirty="0" smtClean="0">
                <a:solidFill>
                  <a:schemeClr val="bg2"/>
                </a:solidFill>
                <a:latin typeface="Times New Roman" pitchFamily="18" charset="0"/>
                <a:cs typeface="Times New Roman" pitchFamily="18" charset="0"/>
              </a:rPr>
              <a:t> halogen</a:t>
            </a:r>
            <a:endParaRPr lang="en-US" sz="2000" b="1" dirty="0">
              <a:solidFill>
                <a:schemeClr val="bg2"/>
              </a:solidFill>
              <a:latin typeface="Times New Roman" pitchFamily="18" charset="0"/>
              <a:cs typeface="Times New Roman" pitchFamily="18" charset="0"/>
            </a:endParaRPr>
          </a:p>
        </p:txBody>
      </p:sp>
      <p:sp>
        <p:nvSpPr>
          <p:cNvPr id="20" name="Rectangle 19"/>
          <p:cNvSpPr/>
          <p:nvPr/>
        </p:nvSpPr>
        <p:spPr>
          <a:xfrm>
            <a:off x="660146" y="1570809"/>
            <a:ext cx="2040888" cy="1501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Times New Roman" pitchFamily="18" charset="0"/>
                <a:cs typeface="Times New Roman" pitchFamily="18" charset="0"/>
              </a:rPr>
              <a:t>R – OH</a:t>
            </a:r>
          </a:p>
          <a:p>
            <a:pPr algn="ctr"/>
            <a:r>
              <a:rPr lang="en-US" sz="2000" b="1" dirty="0" smtClean="0">
                <a:solidFill>
                  <a:schemeClr val="bg2"/>
                </a:solidFill>
                <a:latin typeface="Times New Roman" pitchFamily="18" charset="0"/>
                <a:cs typeface="Times New Roman" pitchFamily="18" charset="0"/>
              </a:rPr>
              <a:t>Alcohol</a:t>
            </a:r>
            <a:endParaRPr lang="en-US" sz="2000" b="1" dirty="0">
              <a:solidFill>
                <a:schemeClr val="bg2"/>
              </a:solidFill>
              <a:latin typeface="Times New Roman" pitchFamily="18" charset="0"/>
              <a:cs typeface="Times New Roman" pitchFamily="18" charset="0"/>
            </a:endParaRPr>
          </a:p>
        </p:txBody>
      </p:sp>
      <p:sp>
        <p:nvSpPr>
          <p:cNvPr id="21" name="Rectangle 20"/>
          <p:cNvSpPr/>
          <p:nvPr/>
        </p:nvSpPr>
        <p:spPr>
          <a:xfrm>
            <a:off x="720191" y="3837792"/>
            <a:ext cx="2040888" cy="768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Times New Roman" pitchFamily="18" charset="0"/>
                <a:cs typeface="Times New Roman" pitchFamily="18" charset="0"/>
              </a:rPr>
              <a:t>Phenol</a:t>
            </a:r>
            <a:endParaRPr lang="en-US" sz="2400" b="1" dirty="0">
              <a:solidFill>
                <a:schemeClr val="bg2"/>
              </a:solidFill>
              <a:latin typeface="Times New Roman" pitchFamily="18" charset="0"/>
              <a:cs typeface="Times New Roman" pitchFamily="18" charset="0"/>
            </a:endParaRPr>
          </a:p>
        </p:txBody>
      </p:sp>
      <p:cxnSp>
        <p:nvCxnSpPr>
          <p:cNvPr id="7" name="Straight Arrow Connector 6"/>
          <p:cNvCxnSpPr>
            <a:stCxn id="5" idx="3"/>
            <a:endCxn id="15" idx="1"/>
          </p:cNvCxnSpPr>
          <p:nvPr/>
        </p:nvCxnSpPr>
        <p:spPr>
          <a:xfrm flipV="1">
            <a:off x="2745062" y="823621"/>
            <a:ext cx="3331611" cy="1"/>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6076673" y="524081"/>
            <a:ext cx="1077362" cy="599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2"/>
                </a:solidFill>
              </a:rPr>
              <a:t>Alkene</a:t>
            </a:r>
            <a:endParaRPr lang="en-US" sz="1800" b="1" dirty="0">
              <a:solidFill>
                <a:schemeClr val="bg2"/>
              </a:solidFill>
            </a:endParaRPr>
          </a:p>
        </p:txBody>
      </p:sp>
      <p:cxnSp>
        <p:nvCxnSpPr>
          <p:cNvPr id="22" name="Straight Arrow Connector 21"/>
          <p:cNvCxnSpPr>
            <a:stCxn id="5" idx="2"/>
            <a:endCxn id="20" idx="0"/>
          </p:cNvCxnSpPr>
          <p:nvPr/>
        </p:nvCxnSpPr>
        <p:spPr>
          <a:xfrm>
            <a:off x="1680580" y="1174831"/>
            <a:ext cx="10" cy="395978"/>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2701034" y="1570809"/>
            <a:ext cx="3273034"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2701034" y="2257360"/>
            <a:ext cx="3273034" cy="153"/>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4102" name="Straight Connector 4101"/>
          <p:cNvCxnSpPr/>
          <p:nvPr/>
        </p:nvCxnSpPr>
        <p:spPr>
          <a:xfrm>
            <a:off x="2701034" y="3072308"/>
            <a:ext cx="1109256"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4105" name="Straight Connector 4104"/>
          <p:cNvCxnSpPr/>
          <p:nvPr/>
        </p:nvCxnSpPr>
        <p:spPr>
          <a:xfrm flipH="1">
            <a:off x="3786146" y="2767008"/>
            <a:ext cx="24143" cy="53470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4107" name="Straight Arrow Connector 4106"/>
          <p:cNvCxnSpPr/>
          <p:nvPr/>
        </p:nvCxnSpPr>
        <p:spPr>
          <a:xfrm>
            <a:off x="3786145" y="3254223"/>
            <a:ext cx="2290527"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4109" name="Straight Arrow Connector 4108"/>
          <p:cNvCxnSpPr/>
          <p:nvPr/>
        </p:nvCxnSpPr>
        <p:spPr>
          <a:xfrm>
            <a:off x="3786146" y="2767008"/>
            <a:ext cx="2290527"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sp>
        <p:nvSpPr>
          <p:cNvPr id="4113" name="Rectangle 4112"/>
          <p:cNvSpPr/>
          <p:nvPr/>
        </p:nvSpPr>
        <p:spPr>
          <a:xfrm>
            <a:off x="5978595" y="1394921"/>
            <a:ext cx="914400"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2"/>
                </a:solidFill>
              </a:rPr>
              <a:t>RONa</a:t>
            </a:r>
            <a:endParaRPr lang="en-US" sz="1600" b="1" dirty="0">
              <a:solidFill>
                <a:schemeClr val="bg2"/>
              </a:solidFill>
            </a:endParaRPr>
          </a:p>
        </p:txBody>
      </p:sp>
      <p:sp>
        <p:nvSpPr>
          <p:cNvPr id="60" name="Rectangle 59"/>
          <p:cNvSpPr/>
          <p:nvPr/>
        </p:nvSpPr>
        <p:spPr>
          <a:xfrm>
            <a:off x="5978594" y="2066739"/>
            <a:ext cx="1873347"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Aldehyde Ketone</a:t>
            </a:r>
            <a:endParaRPr lang="en-US" sz="1600" b="1" dirty="0">
              <a:solidFill>
                <a:schemeClr val="bg2"/>
              </a:solidFill>
            </a:endParaRPr>
          </a:p>
        </p:txBody>
      </p:sp>
      <p:sp>
        <p:nvSpPr>
          <p:cNvPr id="61" name="Rectangle 60"/>
          <p:cNvSpPr/>
          <p:nvPr/>
        </p:nvSpPr>
        <p:spPr>
          <a:xfrm>
            <a:off x="5966058" y="4031200"/>
            <a:ext cx="1885883"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C</a:t>
            </a:r>
            <a:r>
              <a:rPr lang="en-US" sz="1600" b="1" baseline="-25000" dirty="0" smtClean="0">
                <a:solidFill>
                  <a:schemeClr val="bg2"/>
                </a:solidFill>
              </a:rPr>
              <a:t>6</a:t>
            </a:r>
            <a:r>
              <a:rPr lang="en-US" sz="1600" b="1" dirty="0" smtClean="0">
                <a:solidFill>
                  <a:schemeClr val="bg2"/>
                </a:solidFill>
              </a:rPr>
              <a:t>H</a:t>
            </a:r>
            <a:r>
              <a:rPr lang="en-US" sz="1600" b="1" baseline="-25000" dirty="0" smtClean="0">
                <a:solidFill>
                  <a:schemeClr val="bg2"/>
                </a:solidFill>
              </a:rPr>
              <a:t>2</a:t>
            </a:r>
            <a:r>
              <a:rPr lang="en-US" sz="1600" b="1" dirty="0" smtClean="0">
                <a:solidFill>
                  <a:schemeClr val="bg2"/>
                </a:solidFill>
              </a:rPr>
              <a:t>(Br)</a:t>
            </a:r>
            <a:r>
              <a:rPr lang="en-US" sz="1600" b="1" baseline="-25000" dirty="0" smtClean="0">
                <a:solidFill>
                  <a:schemeClr val="bg2"/>
                </a:solidFill>
              </a:rPr>
              <a:t>3</a:t>
            </a:r>
            <a:r>
              <a:rPr lang="en-US" sz="1600" b="1" dirty="0" smtClean="0">
                <a:solidFill>
                  <a:schemeClr val="bg2"/>
                </a:solidFill>
              </a:rPr>
              <a:t>OH</a:t>
            </a:r>
            <a:endParaRPr lang="en-US" sz="1600" b="1" dirty="0">
              <a:solidFill>
                <a:schemeClr val="bg2"/>
              </a:solidFill>
            </a:endParaRPr>
          </a:p>
        </p:txBody>
      </p:sp>
      <p:sp>
        <p:nvSpPr>
          <p:cNvPr id="62" name="Rectangle 61"/>
          <p:cNvSpPr/>
          <p:nvPr/>
        </p:nvSpPr>
        <p:spPr>
          <a:xfrm>
            <a:off x="6076673" y="2576386"/>
            <a:ext cx="1244853"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R – O - R</a:t>
            </a:r>
            <a:endParaRPr lang="en-US" sz="1600" b="1" dirty="0">
              <a:solidFill>
                <a:schemeClr val="bg2"/>
              </a:solidFill>
            </a:endParaRPr>
          </a:p>
        </p:txBody>
      </p:sp>
      <p:sp>
        <p:nvSpPr>
          <p:cNvPr id="63" name="Rectangle 62"/>
          <p:cNvSpPr/>
          <p:nvPr/>
        </p:nvSpPr>
        <p:spPr>
          <a:xfrm>
            <a:off x="6076673" y="3111086"/>
            <a:ext cx="914400"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Alkene</a:t>
            </a:r>
            <a:endParaRPr lang="en-US" sz="1600" b="1" dirty="0">
              <a:solidFill>
                <a:schemeClr val="bg2"/>
              </a:solidFill>
            </a:endParaRPr>
          </a:p>
        </p:txBody>
      </p:sp>
      <p:sp>
        <p:nvSpPr>
          <p:cNvPr id="64" name="Rectangle 63"/>
          <p:cNvSpPr/>
          <p:nvPr/>
        </p:nvSpPr>
        <p:spPr>
          <a:xfrm>
            <a:off x="6076672" y="4495040"/>
            <a:ext cx="1244854"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Picric acid</a:t>
            </a:r>
            <a:endParaRPr lang="en-US" sz="1600" b="1" dirty="0">
              <a:solidFill>
                <a:schemeClr val="bg2"/>
              </a:solidFill>
            </a:endParaRPr>
          </a:p>
        </p:txBody>
      </p:sp>
      <p:cxnSp>
        <p:nvCxnSpPr>
          <p:cNvPr id="32" name="Straight Arrow Connector 31"/>
          <p:cNvCxnSpPr/>
          <p:nvPr/>
        </p:nvCxnSpPr>
        <p:spPr>
          <a:xfrm>
            <a:off x="2737053" y="3837792"/>
            <a:ext cx="3229006"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a:off x="2737053" y="4221822"/>
            <a:ext cx="3212989" cy="0"/>
          </a:xfrm>
          <a:prstGeom prst="straightConnector1">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cxnSp>
        <p:nvCxnSpPr>
          <p:cNvPr id="36" name="Elbow Connector 35"/>
          <p:cNvCxnSpPr>
            <a:stCxn id="21" idx="2"/>
          </p:cNvCxnSpPr>
          <p:nvPr/>
        </p:nvCxnSpPr>
        <p:spPr>
          <a:xfrm rot="16200000" flipH="1">
            <a:off x="3828842" y="2517644"/>
            <a:ext cx="159623" cy="4336037"/>
          </a:xfrm>
          <a:prstGeom prst="bentConnector2">
            <a:avLst/>
          </a:prstGeom>
          <a:ln>
            <a:solidFill>
              <a:schemeClr val="bg2"/>
            </a:solidFill>
            <a:tailEnd type="arrow"/>
          </a:ln>
        </p:spPr>
        <p:style>
          <a:lnRef idx="2">
            <a:schemeClr val="dk1"/>
          </a:lnRef>
          <a:fillRef idx="0">
            <a:schemeClr val="dk1"/>
          </a:fillRef>
          <a:effectRef idx="1">
            <a:schemeClr val="dk1"/>
          </a:effectRef>
          <a:fontRef idx="minor">
            <a:schemeClr val="tx1"/>
          </a:fontRef>
        </p:style>
      </p:cxnSp>
      <p:sp>
        <p:nvSpPr>
          <p:cNvPr id="82" name="Rectangle 81"/>
          <p:cNvSpPr/>
          <p:nvPr/>
        </p:nvSpPr>
        <p:spPr>
          <a:xfrm>
            <a:off x="5950041" y="3574742"/>
            <a:ext cx="1203993" cy="381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rPr>
              <a:t>C</a:t>
            </a:r>
            <a:r>
              <a:rPr lang="en-US" sz="1600" b="1" baseline="-25000" dirty="0" smtClean="0">
                <a:solidFill>
                  <a:schemeClr val="bg2"/>
                </a:solidFill>
              </a:rPr>
              <a:t>6</a:t>
            </a:r>
            <a:r>
              <a:rPr lang="en-US" sz="1600" b="1" dirty="0" smtClean="0">
                <a:solidFill>
                  <a:schemeClr val="bg2"/>
                </a:solidFill>
              </a:rPr>
              <a:t>H</a:t>
            </a:r>
            <a:r>
              <a:rPr lang="en-US" sz="1600" b="1" baseline="-25000" dirty="0" smtClean="0">
                <a:solidFill>
                  <a:schemeClr val="bg2"/>
                </a:solidFill>
              </a:rPr>
              <a:t>5</a:t>
            </a:r>
            <a:r>
              <a:rPr lang="en-US" sz="1600" b="1" dirty="0" smtClean="0">
                <a:solidFill>
                  <a:schemeClr val="bg2"/>
                </a:solidFill>
              </a:rPr>
              <a:t>ONa</a:t>
            </a:r>
            <a:endParaRPr lang="en-US" sz="1600" b="1" dirty="0">
              <a:solidFill>
                <a:schemeClr val="bg2"/>
              </a:solidFill>
            </a:endParaRPr>
          </a:p>
        </p:txBody>
      </p:sp>
      <p:sp>
        <p:nvSpPr>
          <p:cNvPr id="41" name="TextBox 40"/>
          <p:cNvSpPr txBox="1"/>
          <p:nvPr/>
        </p:nvSpPr>
        <p:spPr>
          <a:xfrm>
            <a:off x="3604396" y="472412"/>
            <a:ext cx="1612942" cy="307777"/>
          </a:xfrm>
          <a:prstGeom prst="rect">
            <a:avLst/>
          </a:prstGeom>
          <a:noFill/>
        </p:spPr>
        <p:txBody>
          <a:bodyPr wrap="none" rtlCol="0">
            <a:spAutoFit/>
          </a:bodyPr>
          <a:lstStyle/>
          <a:p>
            <a:r>
              <a:rPr lang="en-US" dirty="0" err="1" smtClean="0"/>
              <a:t>NaOH</a:t>
            </a:r>
            <a:r>
              <a:rPr lang="en-US" dirty="0" smtClean="0"/>
              <a:t>/C</a:t>
            </a:r>
            <a:r>
              <a:rPr lang="en-US" baseline="-25000" dirty="0" smtClean="0"/>
              <a:t>2</a:t>
            </a:r>
            <a:r>
              <a:rPr lang="en-US" dirty="0" smtClean="0"/>
              <a:t>H</a:t>
            </a:r>
            <a:r>
              <a:rPr lang="en-US" baseline="-25000" dirty="0" smtClean="0"/>
              <a:t>5</a:t>
            </a:r>
            <a:r>
              <a:rPr lang="en-US" dirty="0" smtClean="0"/>
              <a:t>OH, t</a:t>
            </a:r>
            <a:r>
              <a:rPr lang="en-US" baseline="30000" dirty="0" smtClean="0"/>
              <a:t>0</a:t>
            </a:r>
            <a:endParaRPr lang="en-US" dirty="0"/>
          </a:p>
        </p:txBody>
      </p:sp>
      <p:sp>
        <p:nvSpPr>
          <p:cNvPr id="42" name="TextBox 41"/>
          <p:cNvSpPr txBox="1"/>
          <p:nvPr/>
        </p:nvSpPr>
        <p:spPr>
          <a:xfrm>
            <a:off x="3420992" y="823621"/>
            <a:ext cx="2084225" cy="307777"/>
          </a:xfrm>
          <a:prstGeom prst="rect">
            <a:avLst/>
          </a:prstGeom>
          <a:noFill/>
        </p:spPr>
        <p:txBody>
          <a:bodyPr wrap="none" rtlCol="0">
            <a:spAutoFit/>
          </a:bodyPr>
          <a:lstStyle/>
          <a:p>
            <a:r>
              <a:rPr lang="en-US" dirty="0" smtClean="0"/>
              <a:t>(R </a:t>
            </a:r>
            <a:r>
              <a:rPr lang="en-US" dirty="0" err="1" smtClean="0"/>
              <a:t>là</a:t>
            </a:r>
            <a:r>
              <a:rPr lang="en-US" dirty="0" smtClean="0"/>
              <a:t> alkyl, </a:t>
            </a:r>
            <a:r>
              <a:rPr lang="en-US" dirty="0" err="1" smtClean="0"/>
              <a:t>từ</a:t>
            </a:r>
            <a:r>
              <a:rPr lang="en-US" dirty="0" smtClean="0"/>
              <a:t> C2 </a:t>
            </a:r>
            <a:r>
              <a:rPr lang="en-US" dirty="0" err="1" smtClean="0"/>
              <a:t>trở</a:t>
            </a:r>
            <a:r>
              <a:rPr lang="en-US" dirty="0" smtClean="0"/>
              <a:t> </a:t>
            </a:r>
            <a:r>
              <a:rPr lang="en-US" dirty="0" err="1" smtClean="0"/>
              <a:t>lên</a:t>
            </a:r>
            <a:endParaRPr lang="en-US" dirty="0"/>
          </a:p>
        </p:txBody>
      </p:sp>
      <p:sp>
        <p:nvSpPr>
          <p:cNvPr id="44" name="TextBox 43"/>
          <p:cNvSpPr txBox="1"/>
          <p:nvPr/>
        </p:nvSpPr>
        <p:spPr>
          <a:xfrm>
            <a:off x="1740635" y="1218931"/>
            <a:ext cx="899605" cy="307777"/>
          </a:xfrm>
          <a:prstGeom prst="rect">
            <a:avLst/>
          </a:prstGeom>
          <a:noFill/>
        </p:spPr>
        <p:txBody>
          <a:bodyPr wrap="none" rtlCol="0">
            <a:spAutoFit/>
          </a:bodyPr>
          <a:lstStyle/>
          <a:p>
            <a:r>
              <a:rPr lang="en-US" dirty="0" err="1" smtClean="0"/>
              <a:t>NaOH</a:t>
            </a:r>
            <a:r>
              <a:rPr lang="en-US" dirty="0" smtClean="0"/>
              <a:t>, t</a:t>
            </a:r>
            <a:r>
              <a:rPr lang="en-US" baseline="30000" dirty="0" smtClean="0"/>
              <a:t>0</a:t>
            </a:r>
            <a:endParaRPr lang="en-US" dirty="0"/>
          </a:p>
        </p:txBody>
      </p:sp>
      <p:sp>
        <p:nvSpPr>
          <p:cNvPr id="45" name="TextBox 44"/>
          <p:cNvSpPr txBox="1"/>
          <p:nvPr/>
        </p:nvSpPr>
        <p:spPr>
          <a:xfrm>
            <a:off x="2546803" y="3100334"/>
            <a:ext cx="1263487" cy="307777"/>
          </a:xfrm>
          <a:prstGeom prst="rect">
            <a:avLst/>
          </a:prstGeom>
          <a:noFill/>
        </p:spPr>
        <p:txBody>
          <a:bodyPr wrap="none" rtlCol="0">
            <a:spAutoFit/>
          </a:bodyPr>
          <a:lstStyle/>
          <a:p>
            <a:r>
              <a:rPr lang="en-US" dirty="0" smtClean="0"/>
              <a:t>H</a:t>
            </a:r>
            <a:r>
              <a:rPr lang="en-US" baseline="-25000" dirty="0" smtClean="0"/>
              <a:t>2</a:t>
            </a:r>
            <a:r>
              <a:rPr lang="en-US" dirty="0" smtClean="0"/>
              <a:t>SO</a:t>
            </a:r>
            <a:r>
              <a:rPr lang="en-US" baseline="-25000" dirty="0" smtClean="0"/>
              <a:t>4</a:t>
            </a:r>
            <a:r>
              <a:rPr lang="en-US" dirty="0" smtClean="0"/>
              <a:t> </a:t>
            </a:r>
            <a:r>
              <a:rPr lang="en-US" dirty="0" err="1" smtClean="0"/>
              <a:t>đặc</a:t>
            </a:r>
            <a:r>
              <a:rPr lang="en-US" dirty="0" smtClean="0"/>
              <a:t>, t</a:t>
            </a:r>
            <a:r>
              <a:rPr lang="en-US" baseline="30000" dirty="0" smtClean="0"/>
              <a:t>0</a:t>
            </a:r>
            <a:endParaRPr lang="en-US" dirty="0"/>
          </a:p>
        </p:txBody>
      </p:sp>
      <p:sp>
        <p:nvSpPr>
          <p:cNvPr id="46" name="TextBox 45"/>
          <p:cNvSpPr txBox="1"/>
          <p:nvPr/>
        </p:nvSpPr>
        <p:spPr>
          <a:xfrm>
            <a:off x="3908653" y="1284652"/>
            <a:ext cx="413896" cy="307777"/>
          </a:xfrm>
          <a:prstGeom prst="rect">
            <a:avLst/>
          </a:prstGeom>
          <a:noFill/>
        </p:spPr>
        <p:txBody>
          <a:bodyPr wrap="none" rtlCol="0">
            <a:spAutoFit/>
          </a:bodyPr>
          <a:lstStyle/>
          <a:p>
            <a:r>
              <a:rPr lang="en-US" dirty="0" smtClean="0"/>
              <a:t>Na</a:t>
            </a:r>
            <a:endParaRPr lang="en-US" dirty="0"/>
          </a:p>
        </p:txBody>
      </p:sp>
      <p:sp>
        <p:nvSpPr>
          <p:cNvPr id="47" name="TextBox 46"/>
          <p:cNvSpPr txBox="1"/>
          <p:nvPr/>
        </p:nvSpPr>
        <p:spPr>
          <a:xfrm>
            <a:off x="3879702" y="1957987"/>
            <a:ext cx="423514" cy="307777"/>
          </a:xfrm>
          <a:prstGeom prst="rect">
            <a:avLst/>
          </a:prstGeom>
          <a:noFill/>
        </p:spPr>
        <p:txBody>
          <a:bodyPr wrap="none" rtlCol="0">
            <a:spAutoFit/>
          </a:bodyPr>
          <a:lstStyle/>
          <a:p>
            <a:r>
              <a:rPr lang="en-US" dirty="0" smtClean="0"/>
              <a:t>[O]</a:t>
            </a:r>
            <a:endParaRPr lang="en-US" dirty="0"/>
          </a:p>
        </p:txBody>
      </p:sp>
      <p:sp>
        <p:nvSpPr>
          <p:cNvPr id="48" name="TextBox 47"/>
          <p:cNvSpPr txBox="1"/>
          <p:nvPr/>
        </p:nvSpPr>
        <p:spPr>
          <a:xfrm>
            <a:off x="3982306" y="2992612"/>
            <a:ext cx="1935145" cy="523220"/>
          </a:xfrm>
          <a:prstGeom prst="rect">
            <a:avLst/>
          </a:prstGeom>
          <a:noFill/>
        </p:spPr>
        <p:txBody>
          <a:bodyPr wrap="none" rtlCol="0">
            <a:spAutoFit/>
          </a:bodyPr>
          <a:lstStyle/>
          <a:p>
            <a:r>
              <a:rPr lang="en-US" dirty="0" smtClean="0"/>
              <a:t>Alcohol no, </a:t>
            </a:r>
            <a:r>
              <a:rPr lang="en-US" dirty="0" err="1" smtClean="0"/>
              <a:t>đơn</a:t>
            </a:r>
            <a:r>
              <a:rPr lang="en-US" dirty="0" smtClean="0"/>
              <a:t> </a:t>
            </a:r>
            <a:r>
              <a:rPr lang="en-US" dirty="0" err="1" smtClean="0"/>
              <a:t>chức</a:t>
            </a:r>
            <a:r>
              <a:rPr lang="en-US" dirty="0" smtClean="0"/>
              <a:t>,</a:t>
            </a:r>
          </a:p>
          <a:p>
            <a:r>
              <a:rPr lang="en-US" dirty="0" smtClean="0"/>
              <a:t> C2 </a:t>
            </a:r>
            <a:r>
              <a:rPr lang="en-US" dirty="0" err="1" smtClean="0"/>
              <a:t>trờ</a:t>
            </a:r>
            <a:r>
              <a:rPr lang="en-US" dirty="0" smtClean="0"/>
              <a:t> </a:t>
            </a:r>
            <a:r>
              <a:rPr lang="en-US" dirty="0" err="1" smtClean="0"/>
              <a:t>lên</a:t>
            </a:r>
            <a:endParaRPr lang="en-US" dirty="0"/>
          </a:p>
        </p:txBody>
      </p:sp>
      <p:sp>
        <p:nvSpPr>
          <p:cNvPr id="49" name="TextBox 48"/>
          <p:cNvSpPr txBox="1"/>
          <p:nvPr/>
        </p:nvSpPr>
        <p:spPr>
          <a:xfrm>
            <a:off x="3207891" y="3574742"/>
            <a:ext cx="683200" cy="307777"/>
          </a:xfrm>
          <a:prstGeom prst="rect">
            <a:avLst/>
          </a:prstGeom>
          <a:noFill/>
        </p:spPr>
        <p:txBody>
          <a:bodyPr wrap="none" rtlCol="0">
            <a:spAutoFit/>
          </a:bodyPr>
          <a:lstStyle/>
          <a:p>
            <a:r>
              <a:rPr lang="en-US" dirty="0" err="1" smtClean="0"/>
              <a:t>NaOH</a:t>
            </a:r>
            <a:endParaRPr lang="en-US" dirty="0"/>
          </a:p>
        </p:txBody>
      </p:sp>
      <p:sp>
        <p:nvSpPr>
          <p:cNvPr id="50" name="TextBox 49"/>
          <p:cNvSpPr txBox="1"/>
          <p:nvPr/>
        </p:nvSpPr>
        <p:spPr>
          <a:xfrm>
            <a:off x="3692889" y="3955985"/>
            <a:ext cx="431528" cy="307777"/>
          </a:xfrm>
          <a:prstGeom prst="rect">
            <a:avLst/>
          </a:prstGeom>
          <a:noFill/>
        </p:spPr>
        <p:txBody>
          <a:bodyPr wrap="none" rtlCol="0">
            <a:spAutoFit/>
          </a:bodyPr>
          <a:lstStyle/>
          <a:p>
            <a:r>
              <a:rPr lang="en-US" dirty="0" smtClean="0"/>
              <a:t>Br</a:t>
            </a:r>
            <a:r>
              <a:rPr lang="en-US" baseline="-25000" dirty="0"/>
              <a:t>2</a:t>
            </a:r>
            <a:endParaRPr lang="en-US" dirty="0"/>
          </a:p>
        </p:txBody>
      </p:sp>
      <p:sp>
        <p:nvSpPr>
          <p:cNvPr id="51" name="TextBox 50"/>
          <p:cNvSpPr txBox="1"/>
          <p:nvPr/>
        </p:nvSpPr>
        <p:spPr>
          <a:xfrm>
            <a:off x="3379313" y="4495040"/>
            <a:ext cx="2167581" cy="307777"/>
          </a:xfrm>
          <a:prstGeom prst="rect">
            <a:avLst/>
          </a:prstGeom>
          <a:noFill/>
        </p:spPr>
        <p:txBody>
          <a:bodyPr wrap="none" rtlCol="0">
            <a:spAutoFit/>
          </a:bodyPr>
          <a:lstStyle/>
          <a:p>
            <a:r>
              <a:rPr lang="en-US" dirty="0" smtClean="0"/>
              <a:t>HNO</a:t>
            </a:r>
            <a:r>
              <a:rPr lang="en-US" baseline="-25000" dirty="0" smtClean="0"/>
              <a:t>3</a:t>
            </a:r>
            <a:r>
              <a:rPr lang="en-US" dirty="0" smtClean="0"/>
              <a:t> </a:t>
            </a:r>
            <a:r>
              <a:rPr lang="en-US" dirty="0" err="1" smtClean="0"/>
              <a:t>đặc</a:t>
            </a:r>
            <a:r>
              <a:rPr lang="en-US" dirty="0" smtClean="0"/>
              <a:t>, H</a:t>
            </a:r>
            <a:r>
              <a:rPr lang="en-US" baseline="-25000" dirty="0" smtClean="0"/>
              <a:t>2</a:t>
            </a:r>
            <a:r>
              <a:rPr lang="en-US" dirty="0" smtClean="0"/>
              <a:t>SO</a:t>
            </a:r>
            <a:r>
              <a:rPr lang="en-US" baseline="-25000" dirty="0" smtClean="0"/>
              <a:t>4</a:t>
            </a:r>
            <a:r>
              <a:rPr lang="en-US" dirty="0" smtClean="0"/>
              <a:t> </a:t>
            </a:r>
            <a:r>
              <a:rPr lang="en-US" dirty="0" err="1" smtClean="0"/>
              <a:t>đăc</a:t>
            </a:r>
            <a:r>
              <a:rPr lang="en-US" dirty="0" smtClean="0"/>
              <a:t>, t</a:t>
            </a:r>
            <a:r>
              <a:rPr lang="en-US" baseline="30000" dirty="0" smtClean="0"/>
              <a:t>o</a:t>
            </a:r>
            <a:endParaRPr lang="en-US" dirty="0"/>
          </a:p>
        </p:txBody>
      </p:sp>
    </p:spTree>
    <p:extLst>
      <p:ext uri="{BB962C8B-B14F-4D97-AF65-F5344CB8AC3E}">
        <p14:creationId xmlns:p14="http://schemas.microsoft.com/office/powerpoint/2010/main" val="40196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barn(inVertical)">
                                      <p:cBhvr>
                                        <p:cTn id="31" dur="500"/>
                                        <p:tgtEl>
                                          <p:spTgt spid="4102"/>
                                        </p:tgtEl>
                                      </p:cBhvr>
                                    </p:animEffect>
                                  </p:childTnLst>
                                </p:cTn>
                              </p:par>
                              <p:par>
                                <p:cTn id="32" presetID="16" presetClass="entr" presetSubtype="21" fill="hold" nodeType="withEffect">
                                  <p:stCondLst>
                                    <p:cond delay="0"/>
                                  </p:stCondLst>
                                  <p:childTnLst>
                                    <p:set>
                                      <p:cBhvr>
                                        <p:cTn id="33" dur="1" fill="hold">
                                          <p:stCondLst>
                                            <p:cond delay="0"/>
                                          </p:stCondLst>
                                        </p:cTn>
                                        <p:tgtEl>
                                          <p:spTgt spid="4105"/>
                                        </p:tgtEl>
                                        <p:attrNameLst>
                                          <p:attrName>style.visibility</p:attrName>
                                        </p:attrNameLst>
                                      </p:cBhvr>
                                      <p:to>
                                        <p:strVal val="visible"/>
                                      </p:to>
                                    </p:set>
                                    <p:animEffect transition="in" filter="barn(inVertical)">
                                      <p:cBhvr>
                                        <p:cTn id="34" dur="500"/>
                                        <p:tgtEl>
                                          <p:spTgt spid="4105"/>
                                        </p:tgtEl>
                                      </p:cBhvr>
                                    </p:animEffect>
                                  </p:childTnLst>
                                </p:cTn>
                              </p:par>
                              <p:par>
                                <p:cTn id="35" presetID="16" presetClass="entr" presetSubtype="21" fill="hold" nodeType="with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barn(inVertical)">
                                      <p:cBhvr>
                                        <p:cTn id="37" dur="500"/>
                                        <p:tgtEl>
                                          <p:spTgt spid="4107"/>
                                        </p:tgtEl>
                                      </p:cBhvr>
                                    </p:animEffect>
                                  </p:childTnLst>
                                </p:cTn>
                              </p:par>
                              <p:par>
                                <p:cTn id="38" presetID="16" presetClass="entr" presetSubtype="21" fill="hold" nodeType="withEffect">
                                  <p:stCondLst>
                                    <p:cond delay="0"/>
                                  </p:stCondLst>
                                  <p:childTnLst>
                                    <p:set>
                                      <p:cBhvr>
                                        <p:cTn id="39" dur="1" fill="hold">
                                          <p:stCondLst>
                                            <p:cond delay="0"/>
                                          </p:stCondLst>
                                        </p:cTn>
                                        <p:tgtEl>
                                          <p:spTgt spid="4109"/>
                                        </p:tgtEl>
                                        <p:attrNameLst>
                                          <p:attrName>style.visibility</p:attrName>
                                        </p:attrNameLst>
                                      </p:cBhvr>
                                      <p:to>
                                        <p:strVal val="visible"/>
                                      </p:to>
                                    </p:set>
                                    <p:animEffect transition="in" filter="barn(inVertical)">
                                      <p:cBhvr>
                                        <p:cTn id="40" dur="500"/>
                                        <p:tgtEl>
                                          <p:spTgt spid="410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113"/>
                                        </p:tgtEl>
                                        <p:attrNameLst>
                                          <p:attrName>style.visibility</p:attrName>
                                        </p:attrNameLst>
                                      </p:cBhvr>
                                      <p:to>
                                        <p:strVal val="visible"/>
                                      </p:to>
                                    </p:set>
                                    <p:animEffect transition="in" filter="barn(inVertical)">
                                      <p:cBhvr>
                                        <p:cTn id="43" dur="500"/>
                                        <p:tgtEl>
                                          <p:spTgt spid="41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arn(inVertical)">
                                      <p:cBhvr>
                                        <p:cTn id="46" dur="500"/>
                                        <p:tgtEl>
                                          <p:spTgt spid="6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arn(inVertical)">
                                      <p:cBhvr>
                                        <p:cTn id="49" dur="500"/>
                                        <p:tgtEl>
                                          <p:spTgt spid="6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inVertical)">
                                      <p:cBhvr>
                                        <p:cTn id="52" dur="500"/>
                                        <p:tgtEl>
                                          <p:spTgt spid="6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barn(inVertical)">
                                      <p:cBhvr>
                                        <p:cTn id="58" dur="500"/>
                                        <p:tgtEl>
                                          <p:spTgt spid="64"/>
                                        </p:tgtEl>
                                      </p:cBhvr>
                                    </p:animEffect>
                                  </p:childTnLst>
                                </p:cTn>
                              </p:par>
                              <p:par>
                                <p:cTn id="59" presetID="16" presetClass="entr" presetSubtype="21"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par>
                                <p:cTn id="62" presetID="16" presetClass="entr" presetSubtype="21"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barn(inVertical)">
                                      <p:cBhvr>
                                        <p:cTn id="70" dur="500"/>
                                        <p:tgtEl>
                                          <p:spTgt spid="8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arn(inVertical)">
                                      <p:cBhvr>
                                        <p:cTn id="73" dur="500"/>
                                        <p:tgtEl>
                                          <p:spTgt spid="4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arn(inVertical)">
                                      <p:cBhvr>
                                        <p:cTn id="76" dur="500"/>
                                        <p:tgtEl>
                                          <p:spTgt spid="4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arn(inVertical)">
                                      <p:cBhvr>
                                        <p:cTn id="82" dur="500"/>
                                        <p:tgtEl>
                                          <p:spTgt spid="45"/>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barn(inVertical)">
                                      <p:cBhvr>
                                        <p:cTn id="85" dur="500"/>
                                        <p:tgtEl>
                                          <p:spTgt spid="4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arn(inVertical)">
                                      <p:cBhvr>
                                        <p:cTn id="88" dur="500"/>
                                        <p:tgtEl>
                                          <p:spTgt spid="4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arn(inVertical)">
                                      <p:cBhvr>
                                        <p:cTn id="91" dur="500"/>
                                        <p:tgtEl>
                                          <p:spTgt spid="4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barn(inVertical)">
                                      <p:cBhvr>
                                        <p:cTn id="94" dur="500"/>
                                        <p:tgtEl>
                                          <p:spTgt spid="4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15" grpId="0" animBg="1"/>
      <p:bldP spid="4113" grpId="0" animBg="1"/>
      <p:bldP spid="60" grpId="0" animBg="1"/>
      <p:bldP spid="61" grpId="0" animBg="1"/>
      <p:bldP spid="62" grpId="0" animBg="1"/>
      <p:bldP spid="63" grpId="0" animBg="1"/>
      <p:bldP spid="64" grpId="0" animBg="1"/>
      <p:bldP spid="82" grpId="0" animBg="1"/>
      <p:bldP spid="41" grpId="0"/>
      <p:bldP spid="42" grpId="0"/>
      <p:bldP spid="44" grpId="0"/>
      <p:bldP spid="45" grpId="0"/>
      <p:bldP spid="46" grpId="0"/>
      <p:bldP spid="47"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smtClean="0">
                <a:solidFill>
                  <a:srgbClr val="002060"/>
                </a:solidFill>
                <a:latin typeface="#9Slide03 AllRoundGothic" panose="020B0703020202020104" charset="0"/>
              </a:rPr>
              <a:t>II.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247240" y="1113251"/>
            <a:ext cx="8797172" cy="3393237"/>
          </a:xfrm>
          <a:prstGeom prst="rect">
            <a:avLst/>
          </a:prstGeom>
          <a:noFill/>
        </p:spPr>
        <p:txBody>
          <a:bodyPr wrap="square" rtlCol="0">
            <a:spAutoFit/>
          </a:bodyPr>
          <a:lstStyle/>
          <a:p>
            <a:pPr algn="ctr"/>
            <a:r>
              <a:rPr lang="en-US" sz="2200" b="1" u="sng" dirty="0" err="1" smtClean="0">
                <a:latin typeface="Times New Roman" pitchFamily="18" charset="0"/>
                <a:cs typeface="Times New Roman" pitchFamily="18" charset="0"/>
              </a:rPr>
              <a:t>Phiếu</a:t>
            </a:r>
            <a:r>
              <a:rPr lang="en-US" sz="2200" b="1" u="sng" dirty="0" smtClean="0">
                <a:latin typeface="Times New Roman" pitchFamily="18" charset="0"/>
                <a:cs typeface="Times New Roman" pitchFamily="18" charset="0"/>
              </a:rPr>
              <a:t> </a:t>
            </a:r>
            <a:r>
              <a:rPr lang="en-US" sz="2200" b="1" u="sng" dirty="0" err="1" smtClean="0">
                <a:latin typeface="Times New Roman" pitchFamily="18" charset="0"/>
                <a:cs typeface="Times New Roman" pitchFamily="18" charset="0"/>
              </a:rPr>
              <a:t>học</a:t>
            </a:r>
            <a:r>
              <a:rPr lang="en-US" sz="2200" b="1" u="sng" dirty="0" smtClean="0">
                <a:latin typeface="Times New Roman" pitchFamily="18" charset="0"/>
                <a:cs typeface="Times New Roman" pitchFamily="18" charset="0"/>
              </a:rPr>
              <a:t> </a:t>
            </a:r>
            <a:r>
              <a:rPr lang="en-US" sz="2200" b="1" u="sng" dirty="0" err="1" smtClean="0">
                <a:latin typeface="Times New Roman" pitchFamily="18" charset="0"/>
                <a:cs typeface="Times New Roman" pitchFamily="18" charset="0"/>
              </a:rPr>
              <a:t>tập</a:t>
            </a:r>
            <a:r>
              <a:rPr lang="en-US" sz="2200" b="1" u="sng" dirty="0" smtClean="0">
                <a:latin typeface="Times New Roman" pitchFamily="18" charset="0"/>
                <a:cs typeface="Times New Roman" pitchFamily="18" charset="0"/>
              </a:rPr>
              <a:t> 1</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Thảo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luận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theo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nhóm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a:t>
            </a:r>
            <a:r>
              <a:rPr lang="en-US" sz="2200" dirty="0" smtClean="0">
                <a:latin typeface="Times New Roman" pitchFamily="18" charset="0"/>
                <a:cs typeface="Times New Roman" pitchFamily="18" charset="0"/>
              </a:rPr>
              <a:t> (5 </a:t>
            </a:r>
            <a:r>
              <a:rPr lang="en-US" sz="2200" dirty="0" err="1" smtClean="0">
                <a:latin typeface="Times New Roman" pitchFamily="18" charset="0"/>
                <a:cs typeface="Times New Roman" pitchFamily="18" charset="0"/>
              </a:rPr>
              <a:t>phút</a:t>
            </a:r>
            <a:r>
              <a:rPr lang="en-US" sz="2200" dirty="0" smtClean="0">
                <a:latin typeface="Times New Roman" pitchFamily="18" charset="0"/>
                <a:cs typeface="Times New Roman" pitchFamily="18" charset="0"/>
              </a:rPr>
              <a:t>) </a:t>
            </a:r>
          </a:p>
          <a:p>
            <a:r>
              <a:rPr lang="en-US" sz="2200" dirty="0" err="1" smtClean="0">
                <a:latin typeface="Times New Roman" pitchFamily="18" charset="0"/>
                <a:cs typeface="Times New Roman" pitchFamily="18" charset="0"/>
              </a:rPr>
              <a:t>Câu</a:t>
            </a:r>
            <a:r>
              <a:rPr lang="en-US" sz="2200" dirty="0" smtClean="0">
                <a:latin typeface="Times New Roman" pitchFamily="18" charset="0"/>
                <a:cs typeface="Times New Roman" pitchFamily="18" charset="0"/>
              </a:rPr>
              <a:t> 1: Cho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hexane, </a:t>
            </a:r>
            <a:r>
              <a:rPr lang="en-US" sz="2200" dirty="0" err="1" smtClean="0">
                <a:latin typeface="Times New Roman" pitchFamily="18" charset="0"/>
                <a:cs typeface="Times New Roman" pitchFamily="18" charset="0"/>
              </a:rPr>
              <a:t>bromoethane</a:t>
            </a:r>
            <a:r>
              <a:rPr lang="en-US" sz="2200" dirty="0" smtClean="0">
                <a:latin typeface="Times New Roman" pitchFamily="18" charset="0"/>
                <a:cs typeface="Times New Roman" pitchFamily="18" charset="0"/>
              </a:rPr>
              <a:t>, ethanol, phenol.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tan </a:t>
            </a:r>
            <a:r>
              <a:rPr lang="en-US" sz="2200" dirty="0" err="1" smtClean="0">
                <a:latin typeface="Times New Roman" pitchFamily="18" charset="0"/>
                <a:cs typeface="Times New Roman" pitchFamily="18" charset="0"/>
              </a:rPr>
              <a:t>tốt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	A. hexane. 	B. </a:t>
            </a:r>
            <a:r>
              <a:rPr lang="en-US" sz="2200" dirty="0" err="1" smtClean="0">
                <a:latin typeface="Times New Roman" pitchFamily="18" charset="0"/>
                <a:cs typeface="Times New Roman" pitchFamily="18" charset="0"/>
              </a:rPr>
              <a:t>bromoethane</a:t>
            </a:r>
            <a:r>
              <a:rPr lang="en-US" sz="2200" dirty="0" smtClean="0">
                <a:latin typeface="Times New Roman" pitchFamily="18" charset="0"/>
                <a:cs typeface="Times New Roman" pitchFamily="18" charset="0"/>
              </a:rPr>
              <a:t>.	C. ethanol.	D. phenol.</a:t>
            </a:r>
          </a:p>
          <a:p>
            <a:pPr>
              <a:lnSpc>
                <a:spcPct val="115000"/>
              </a:lnSpc>
            </a:pPr>
            <a:r>
              <a:rPr lang="en-US" sz="2200" dirty="0" err="1" smtClean="0">
                <a:latin typeface="Times New Roman" pitchFamily="18" charset="0"/>
                <a:ea typeface="Cambria"/>
                <a:cs typeface="Times New Roman" pitchFamily="18" charset="0"/>
              </a:rPr>
              <a:t>Câu</a:t>
            </a:r>
            <a:r>
              <a:rPr lang="en-US" sz="2200" dirty="0" smtClean="0">
                <a:latin typeface="Times New Roman" pitchFamily="18" charset="0"/>
                <a:ea typeface="Cambria"/>
                <a:cs typeface="Times New Roman" pitchFamily="18" charset="0"/>
              </a:rPr>
              <a:t> 2: </a:t>
            </a:r>
            <a:r>
              <a:rPr lang="vi-VN" sz="2200" dirty="0">
                <a:latin typeface="Times New Roman" pitchFamily="18" charset="0"/>
                <a:ea typeface="Cambria"/>
                <a:cs typeface="Times New Roman" pitchFamily="18" charset="0"/>
              </a:rPr>
              <a:t>Phản ứng thuỷ phân dẫn xuất halogen trong môi trường kiềm thuộc loại phản ứng gì</a:t>
            </a:r>
            <a:r>
              <a:rPr lang="vi-VN" sz="2200" dirty="0" smtClean="0">
                <a:latin typeface="Times New Roman" pitchFamily="18" charset="0"/>
                <a:ea typeface="Cambria"/>
                <a:cs typeface="Times New Roman" pitchFamily="18" charset="0"/>
              </a:rPr>
              <a:t>?</a:t>
            </a:r>
            <a:endParaRPr lang="vi-VN" sz="2200" dirty="0">
              <a:latin typeface="Times New Roman" pitchFamily="18" charset="0"/>
              <a:ea typeface="Cambria"/>
              <a:cs typeface="Times New Roman" pitchFamily="18" charset="0"/>
            </a:endParaRPr>
          </a:p>
          <a:p>
            <a:pPr algn="ctr">
              <a:lnSpc>
                <a:spcPct val="115000"/>
              </a:lnSpc>
            </a:pPr>
            <a:r>
              <a:rPr lang="vi-VN" sz="2200" dirty="0">
                <a:latin typeface="Times New Roman" pitchFamily="18" charset="0"/>
                <a:ea typeface="Cambria"/>
                <a:cs typeface="Times New Roman" pitchFamily="18" charset="0"/>
              </a:rPr>
              <a:t>R – X + OH− → R – OH + X−</a:t>
            </a:r>
            <a:endParaRPr lang="en-US" sz="2200" dirty="0" smtClean="0">
              <a:latin typeface="Times New Roman" pitchFamily="18" charset="0"/>
              <a:ea typeface="Cambria"/>
              <a:cs typeface="Times New Roman" pitchFamily="18" charset="0"/>
            </a:endParaRPr>
          </a:p>
          <a:p>
            <a:pPr marL="457200" indent="-457200">
              <a:lnSpc>
                <a:spcPct val="115000"/>
              </a:lnSpc>
              <a:buAutoNum type="alphaUcPeriod"/>
            </a:pP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thế</a:t>
            </a:r>
            <a:r>
              <a:rPr lang="en-US" sz="2200" dirty="0" smtClean="0">
                <a:latin typeface="Times New Roman" pitchFamily="18" charset="0"/>
                <a:ea typeface="Cambria"/>
                <a:cs typeface="Times New Roman" pitchFamily="18" charset="0"/>
              </a:rPr>
              <a:t>. 				B. </a:t>
            </a: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cộng</a:t>
            </a:r>
            <a:r>
              <a:rPr lang="en-US" sz="2200" dirty="0" smtClean="0">
                <a:latin typeface="Times New Roman" pitchFamily="18" charset="0"/>
                <a:ea typeface="Cambria"/>
                <a:cs typeface="Times New Roman" pitchFamily="18" charset="0"/>
              </a:rPr>
              <a:t>. 	</a:t>
            </a:r>
            <a:endParaRPr lang="en-US" sz="2200" dirty="0">
              <a:latin typeface="Times New Roman" pitchFamily="18" charset="0"/>
              <a:ea typeface="Cambria"/>
              <a:cs typeface="Times New Roman" pitchFamily="18" charset="0"/>
            </a:endParaRPr>
          </a:p>
          <a:p>
            <a:pPr>
              <a:lnSpc>
                <a:spcPct val="115000"/>
              </a:lnSpc>
            </a:pPr>
            <a:r>
              <a:rPr lang="en-US" sz="2200" dirty="0" smtClean="0">
                <a:latin typeface="Times New Roman" pitchFamily="18" charset="0"/>
                <a:ea typeface="Cambria"/>
                <a:cs typeface="Times New Roman" pitchFamily="18" charset="0"/>
              </a:rPr>
              <a:t>C. </a:t>
            </a: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oxi</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hóa</a:t>
            </a:r>
            <a:r>
              <a:rPr lang="en-US" sz="2200" dirty="0" smtClean="0">
                <a:latin typeface="Times New Roman" pitchFamily="18" charset="0"/>
                <a:ea typeface="Cambria"/>
                <a:cs typeface="Times New Roman" pitchFamily="18" charset="0"/>
              </a:rPr>
              <a:t>. 				D. </a:t>
            </a:r>
            <a:r>
              <a:rPr lang="en-US" sz="2200" dirty="0" err="1" smtClean="0">
                <a:latin typeface="Times New Roman" pitchFamily="18" charset="0"/>
                <a:ea typeface="Cambria"/>
                <a:cs typeface="Times New Roman" pitchFamily="18" charset="0"/>
              </a:rPr>
              <a:t>Phản</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ứng</a:t>
            </a:r>
            <a:r>
              <a:rPr lang="en-US" sz="2200" dirty="0" smtClean="0">
                <a:latin typeface="Times New Roman" pitchFamily="18" charset="0"/>
                <a:ea typeface="Cambria"/>
                <a:cs typeface="Times New Roman" pitchFamily="18" charset="0"/>
              </a:rPr>
              <a:t> </a:t>
            </a:r>
            <a:r>
              <a:rPr lang="en-US" sz="2200" dirty="0" err="1" smtClean="0">
                <a:latin typeface="Times New Roman" pitchFamily="18" charset="0"/>
                <a:ea typeface="Cambria"/>
                <a:cs typeface="Times New Roman" pitchFamily="18" charset="0"/>
              </a:rPr>
              <a:t>tách</a:t>
            </a:r>
            <a:r>
              <a:rPr lang="en-US" sz="2200" dirty="0" smtClean="0">
                <a:latin typeface="Times New Roman" pitchFamily="18" charset="0"/>
                <a:ea typeface="Cambria"/>
                <a:cs typeface="Times New Roman" pitchFamily="18" charset="0"/>
              </a:rPr>
              <a:t>.</a:t>
            </a:r>
          </a:p>
        </p:txBody>
      </p:sp>
      <p:sp>
        <p:nvSpPr>
          <p:cNvPr id="12" name="Google Shape;1927;p30">
            <a:extLst>
              <a:ext uri="{FF2B5EF4-FFF2-40B4-BE49-F238E27FC236}">
                <a16:creationId xmlns="" xmlns:a16="http://schemas.microsoft.com/office/drawing/2014/main" id="{E89D66CD-9ADD-40FF-8A8A-18D4082FD308}"/>
              </a:ext>
            </a:extLst>
          </p:cNvPr>
          <p:cNvSpPr/>
          <p:nvPr/>
        </p:nvSpPr>
        <p:spPr>
          <a:xfrm>
            <a:off x="1504969" y="545754"/>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smtClean="0">
                <a:solidFill>
                  <a:srgbClr val="002060"/>
                </a:solidFill>
                <a:latin typeface="#9Slide03 AllRoundGothic" panose="020B0703020202020104" pitchFamily="34" charset="0"/>
              </a:rPr>
              <a:t>1.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3" name="Oval 2"/>
          <p:cNvSpPr/>
          <p:nvPr/>
        </p:nvSpPr>
        <p:spPr>
          <a:xfrm>
            <a:off x="5667467" y="2127564"/>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3667" y="3610824"/>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2" name="TextBox 1"/>
          <p:cNvSpPr txBox="1"/>
          <p:nvPr/>
        </p:nvSpPr>
        <p:spPr>
          <a:xfrm>
            <a:off x="11101" y="74072"/>
            <a:ext cx="9250703" cy="5078313"/>
          </a:xfrm>
          <a:prstGeom prst="rect">
            <a:avLst/>
          </a:prstGeom>
          <a:noFill/>
        </p:spPr>
        <p:txBody>
          <a:bodyPr wrap="square" rtlCol="0">
            <a:spAutoFit/>
          </a:bodyPr>
          <a:lstStyle/>
          <a:p>
            <a:pPr>
              <a:lnSpc>
                <a:spcPct val="115000"/>
              </a:lnSpc>
            </a:pPr>
            <a:r>
              <a:rPr lang="en-US" sz="2000" dirty="0" err="1" smtClean="0">
                <a:latin typeface="Times New Roman" pitchFamily="18" charset="0"/>
                <a:ea typeface="Cambria"/>
                <a:cs typeface="Times New Roman" pitchFamily="18" charset="0"/>
              </a:rPr>
              <a:t>Câu</a:t>
            </a:r>
            <a:r>
              <a:rPr lang="en-US" sz="2000" dirty="0" smtClean="0">
                <a:latin typeface="Times New Roman" pitchFamily="18" charset="0"/>
                <a:ea typeface="Cambria"/>
                <a:cs typeface="Times New Roman" pitchFamily="18" charset="0"/>
              </a:rPr>
              <a:t> 3: </a:t>
            </a:r>
            <a:r>
              <a:rPr lang="en-US" sz="2000" dirty="0" err="1" smtClean="0">
                <a:latin typeface="Times New Roman" pitchFamily="18" charset="0"/>
                <a:ea typeface="Cambria"/>
                <a:cs typeface="Times New Roman" pitchFamily="18" charset="0"/>
              </a:rPr>
              <a:t>Câu</a:t>
            </a:r>
            <a:r>
              <a:rPr lang="en-US" sz="2000" dirty="0" smtClean="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nào</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sau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đâu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đúng</a:t>
            </a:r>
            <a:r>
              <a:rPr lang="en-US" sz="2000" dirty="0">
                <a:latin typeface="Times New Roman" pitchFamily="18" charset="0"/>
                <a:ea typeface="Cambria"/>
                <a:cs typeface="Times New Roman" pitchFamily="18" charset="0"/>
              </a:rPr>
              <a:t> ?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(1) </a:t>
            </a:r>
            <a:r>
              <a:rPr lang="en-US" sz="2000" dirty="0" err="1">
                <a:latin typeface="Times New Roman" pitchFamily="18" charset="0"/>
                <a:ea typeface="Cambria"/>
                <a:cs typeface="Times New Roman" pitchFamily="18" charset="0"/>
              </a:rPr>
              <a:t>Hợp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chất</a:t>
            </a:r>
            <a:r>
              <a:rPr lang="en-US" sz="2000" dirty="0">
                <a:latin typeface="Times New Roman" pitchFamily="18" charset="0"/>
                <a:ea typeface="Cambria"/>
                <a:cs typeface="Times New Roman" pitchFamily="18" charset="0"/>
              </a:rPr>
              <a:t> CH</a:t>
            </a:r>
            <a:r>
              <a:rPr lang="en-US" sz="2000" baseline="-25000" dirty="0">
                <a:latin typeface="Times New Roman" pitchFamily="18" charset="0"/>
                <a:ea typeface="Cambria"/>
                <a:cs typeface="Times New Roman" pitchFamily="18" charset="0"/>
              </a:rPr>
              <a:t>3</a:t>
            </a:r>
            <a:r>
              <a:rPr lang="en-US" sz="2000" dirty="0">
                <a:latin typeface="Times New Roman" pitchFamily="18" charset="0"/>
                <a:ea typeface="Cambria"/>
                <a:cs typeface="Times New Roman" pitchFamily="18" charset="0"/>
              </a:rPr>
              <a:t>CH</a:t>
            </a:r>
            <a:r>
              <a:rPr lang="en-US" sz="2000" baseline="-25000" dirty="0">
                <a:latin typeface="Times New Roman" pitchFamily="18" charset="0"/>
                <a:ea typeface="Cambria"/>
                <a:cs typeface="Times New Roman" pitchFamily="18" charset="0"/>
              </a:rPr>
              <a:t>2</a:t>
            </a:r>
            <a:r>
              <a:rPr lang="en-US" sz="2000" dirty="0">
                <a:latin typeface="Times New Roman" pitchFamily="18" charset="0"/>
                <a:ea typeface="Cambria"/>
                <a:cs typeface="Times New Roman" pitchFamily="18" charset="0"/>
              </a:rPr>
              <a:t>OH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ancol</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etylic</a:t>
            </a:r>
            <a:r>
              <a:rPr lang="en-US" sz="2000" dirty="0">
                <a:latin typeface="Times New Roman" pitchFamily="18" charset="0"/>
                <a:ea typeface="Cambria"/>
                <a:cs typeface="Times New Roman" pitchFamily="18" charset="0"/>
              </a:rPr>
              <a:t>.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(2) </a:t>
            </a:r>
            <a:r>
              <a:rPr lang="en-US" sz="2000" dirty="0" err="1">
                <a:latin typeface="Times New Roman" pitchFamily="18" charset="0"/>
                <a:ea typeface="Cambria"/>
                <a:cs typeface="Times New Roman" pitchFamily="18" charset="0"/>
              </a:rPr>
              <a:t>Ancol</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hợp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chất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hữu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cơ</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trong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phân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tử</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có</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nhóm</a:t>
            </a:r>
            <a:r>
              <a:rPr lang="en-US" sz="2000" dirty="0">
                <a:latin typeface="Times New Roman" pitchFamily="18" charset="0"/>
                <a:ea typeface="Cambria"/>
                <a:cs typeface="Times New Roman" pitchFamily="18" charset="0"/>
              </a:rPr>
              <a:t> -OH.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(3) </a:t>
            </a:r>
            <a:r>
              <a:rPr lang="en-US" sz="2000" dirty="0" err="1">
                <a:latin typeface="Times New Roman" pitchFamily="18" charset="0"/>
                <a:ea typeface="Cambria"/>
                <a:cs typeface="Times New Roman" pitchFamily="18" charset="0"/>
              </a:rPr>
              <a:t>Hợp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chất</a:t>
            </a:r>
            <a:r>
              <a:rPr lang="en-US" sz="2000" dirty="0">
                <a:latin typeface="Times New Roman" pitchFamily="18" charset="0"/>
                <a:ea typeface="Cambria"/>
                <a:cs typeface="Times New Roman" pitchFamily="18" charset="0"/>
              </a:rPr>
              <a:t> C</a:t>
            </a:r>
            <a:r>
              <a:rPr lang="en-US" sz="2000" baseline="-25000" dirty="0">
                <a:latin typeface="Times New Roman" pitchFamily="18" charset="0"/>
                <a:ea typeface="Cambria"/>
                <a:cs typeface="Times New Roman" pitchFamily="18" charset="0"/>
              </a:rPr>
              <a:t>6</a:t>
            </a:r>
            <a:r>
              <a:rPr lang="en-US" sz="2000" dirty="0">
                <a:latin typeface="Times New Roman" pitchFamily="18" charset="0"/>
                <a:ea typeface="Cambria"/>
                <a:cs typeface="Times New Roman" pitchFamily="18" charset="0"/>
              </a:rPr>
              <a:t>H</a:t>
            </a:r>
            <a:r>
              <a:rPr lang="en-US" sz="2000" baseline="-25000" dirty="0">
                <a:latin typeface="Times New Roman" pitchFamily="18" charset="0"/>
                <a:ea typeface="Cambria"/>
                <a:cs typeface="Times New Roman" pitchFamily="18" charset="0"/>
              </a:rPr>
              <a:t>5</a:t>
            </a:r>
            <a:r>
              <a:rPr lang="en-US" sz="2000" dirty="0">
                <a:latin typeface="Times New Roman" pitchFamily="18" charset="0"/>
                <a:ea typeface="Cambria"/>
                <a:cs typeface="Times New Roman" pitchFamily="18" charset="0"/>
              </a:rPr>
              <a:t>CH</a:t>
            </a:r>
            <a:r>
              <a:rPr lang="en-US" sz="2000" baseline="-25000" dirty="0">
                <a:latin typeface="Times New Roman" pitchFamily="18" charset="0"/>
                <a:ea typeface="Cambria"/>
                <a:cs typeface="Times New Roman" pitchFamily="18" charset="0"/>
              </a:rPr>
              <a:t>2</a:t>
            </a:r>
            <a:r>
              <a:rPr lang="en-US" sz="2000" dirty="0">
                <a:latin typeface="Times New Roman" pitchFamily="18" charset="0"/>
                <a:ea typeface="Cambria"/>
                <a:cs typeface="Times New Roman" pitchFamily="18" charset="0"/>
              </a:rPr>
              <a:t>OH </a:t>
            </a:r>
            <a:r>
              <a:rPr lang="en-US" sz="2000" dirty="0" err="1">
                <a:latin typeface="Times New Roman" pitchFamily="18" charset="0"/>
                <a:ea typeface="Cambria"/>
                <a:cs typeface="Times New Roman" pitchFamily="18" charset="0"/>
              </a:rPr>
              <a:t>là</a:t>
            </a:r>
            <a:r>
              <a:rPr lang="en-US" sz="2000" dirty="0">
                <a:latin typeface="Times New Roman" pitchFamily="18" charset="0"/>
                <a:ea typeface="Cambria"/>
                <a:cs typeface="Times New Roman" pitchFamily="18" charset="0"/>
              </a:rPr>
              <a:t> phenol. 		</a:t>
            </a:r>
            <a:endParaRPr lang="en-US" sz="2000" dirty="0">
              <a:latin typeface="Times New Roman" pitchFamily="18" charset="0"/>
              <a:ea typeface="Calibri"/>
              <a:cs typeface="Times New Roman" pitchFamily="18" charset="0"/>
            </a:endParaRPr>
          </a:p>
          <a:p>
            <a:pPr indent="179705">
              <a:lnSpc>
                <a:spcPct val="115000"/>
              </a:lnSpc>
            </a:pPr>
            <a:r>
              <a:rPr lang="en-US" sz="2000" dirty="0">
                <a:latin typeface="Times New Roman" pitchFamily="18" charset="0"/>
                <a:ea typeface="Cambria"/>
                <a:cs typeface="Times New Roman" pitchFamily="18" charset="0"/>
              </a:rPr>
              <a:t>(4) </a:t>
            </a:r>
            <a:r>
              <a:rPr lang="en-US" sz="2000" dirty="0" err="1">
                <a:latin typeface="Times New Roman" pitchFamily="18" charset="0"/>
                <a:ea typeface="Cambria"/>
                <a:cs typeface="Times New Roman" pitchFamily="18" charset="0"/>
              </a:rPr>
              <a:t>Ancol</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etylic</a:t>
            </a:r>
            <a:r>
              <a:rPr lang="en-US" sz="2000" dirty="0">
                <a:latin typeface="Times New Roman" pitchFamily="18" charset="0"/>
                <a:ea typeface="Cambria"/>
                <a:cs typeface="Times New Roman" pitchFamily="18" charset="0"/>
              </a:rPr>
              <a:t> tan </a:t>
            </a:r>
            <a:r>
              <a:rPr lang="en-US" sz="2000" dirty="0" err="1">
                <a:latin typeface="Times New Roman" pitchFamily="18" charset="0"/>
                <a:ea typeface="Cambria"/>
                <a:cs typeface="Times New Roman" pitchFamily="18" charset="0"/>
              </a:rPr>
              <a:t>tốt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trong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nước</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và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có</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nhiệt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độ</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sôi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cao</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hơn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hẳn</a:t>
            </a:r>
            <a:r>
              <a:rPr lang="en-US" sz="2000" dirty="0">
                <a:latin typeface="Times New Roman" pitchFamily="18" charset="0"/>
                <a:ea typeface="Cambria"/>
                <a:cs typeface="Times New Roman" pitchFamily="18" charset="0"/>
              </a:rPr>
              <a:t> so </a:t>
            </a:r>
            <a:r>
              <a:rPr lang="en-US" sz="2000" dirty="0" err="1">
                <a:latin typeface="Times New Roman" pitchFamily="18" charset="0"/>
                <a:ea typeface="Cambria"/>
                <a:cs typeface="Times New Roman" pitchFamily="18" charset="0"/>
              </a:rPr>
              <a:t>với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ankan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và</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các</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dẫn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xuất</a:t>
            </a:r>
            <a:r>
              <a:rPr lang="en-US" sz="2000" dirty="0">
                <a:latin typeface="Times New Roman" pitchFamily="18" charset="0"/>
                <a:ea typeface="Cambria"/>
                <a:cs typeface="Times New Roman" pitchFamily="18" charset="0"/>
              </a:rPr>
              <a:t> halogen </a:t>
            </a:r>
            <a:r>
              <a:rPr lang="en-US" sz="2000" dirty="0" err="1">
                <a:latin typeface="Times New Roman" pitchFamily="18" charset="0"/>
                <a:ea typeface="Cambria"/>
                <a:cs typeface="Times New Roman" pitchFamily="18" charset="0"/>
              </a:rPr>
              <a:t>có</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khối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lượng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phân</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tử</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xấp</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xỉ</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với</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nó</a:t>
            </a:r>
            <a:r>
              <a:rPr lang="en-US" sz="2000" dirty="0">
                <a:latin typeface="Times New Roman" pitchFamily="18" charset="0"/>
                <a:ea typeface="Cambria"/>
                <a:cs typeface="Times New Roman" pitchFamily="18" charset="0"/>
              </a:rPr>
              <a:t>.</a:t>
            </a:r>
            <a:endParaRPr lang="en-US" sz="2000" dirty="0">
              <a:latin typeface="Times New Roman" pitchFamily="18" charset="0"/>
              <a:ea typeface="Calibri"/>
              <a:cs typeface="Times New Roman" pitchFamily="18" charset="0"/>
            </a:endParaRPr>
          </a:p>
          <a:p>
            <a:pPr indent="179705">
              <a:lnSpc>
                <a:spcPct val="115000"/>
              </a:lnSpc>
            </a:pPr>
            <a:r>
              <a:rPr lang="en-US" sz="2000" dirty="0" err="1">
                <a:latin typeface="Times New Roman" pitchFamily="18" charset="0"/>
                <a:ea typeface="Cambria"/>
                <a:cs typeface="Times New Roman" pitchFamily="18" charset="0"/>
              </a:rPr>
              <a:t>Số</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phát</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biểu</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đúng</a:t>
            </a:r>
            <a:r>
              <a:rPr lang="en-US" sz="2000" dirty="0">
                <a:latin typeface="Times New Roman" pitchFamily="18" charset="0"/>
                <a:ea typeface="Cambria"/>
                <a:cs typeface="Times New Roman" pitchFamily="18" charset="0"/>
              </a:rPr>
              <a:t> </a:t>
            </a:r>
            <a:r>
              <a:rPr lang="en-US" sz="2000" dirty="0" err="1">
                <a:latin typeface="Times New Roman" pitchFamily="18" charset="0"/>
                <a:ea typeface="Cambria"/>
                <a:cs typeface="Times New Roman" pitchFamily="18" charset="0"/>
              </a:rPr>
              <a:t>là</a:t>
            </a:r>
            <a:endParaRPr lang="en-US" sz="2000" dirty="0">
              <a:latin typeface="Times New Roman" pitchFamily="18" charset="0"/>
              <a:ea typeface="Calibri"/>
              <a:cs typeface="Times New Roman" pitchFamily="18" charset="0"/>
            </a:endParaRPr>
          </a:p>
          <a:p>
            <a:pPr indent="179705">
              <a:lnSpc>
                <a:spcPct val="115000"/>
              </a:lnSpc>
            </a:pPr>
            <a:r>
              <a:rPr lang="en-US" sz="2000" b="1" dirty="0" smtClean="0">
                <a:latin typeface="Times New Roman" pitchFamily="18" charset="0"/>
                <a:ea typeface="Cambria"/>
                <a:cs typeface="Times New Roman" pitchFamily="18" charset="0"/>
              </a:rPr>
              <a:t>	A. </a:t>
            </a:r>
            <a:r>
              <a:rPr lang="en-US" sz="2000" dirty="0" smtClean="0">
                <a:latin typeface="Times New Roman" pitchFamily="18" charset="0"/>
                <a:ea typeface="Cambria"/>
                <a:cs typeface="Times New Roman" pitchFamily="18" charset="0"/>
              </a:rPr>
              <a:t>1</a:t>
            </a:r>
            <a:r>
              <a:rPr lang="en-US" sz="2000" dirty="0">
                <a:latin typeface="Times New Roman" pitchFamily="18" charset="0"/>
                <a:ea typeface="Cambria"/>
                <a:cs typeface="Times New Roman" pitchFamily="18" charset="0"/>
              </a:rPr>
              <a:t>. 		</a:t>
            </a:r>
            <a:r>
              <a:rPr lang="en-US" sz="2000" b="1" dirty="0">
                <a:latin typeface="Times New Roman" pitchFamily="18" charset="0"/>
                <a:ea typeface="Cambria"/>
                <a:cs typeface="Times New Roman" pitchFamily="18" charset="0"/>
              </a:rPr>
              <a:t>B</a:t>
            </a:r>
            <a:r>
              <a:rPr lang="en-US" sz="2000" b="1" dirty="0" smtClean="0">
                <a:latin typeface="Times New Roman" pitchFamily="18" charset="0"/>
                <a:ea typeface="Cambria"/>
                <a:cs typeface="Times New Roman" pitchFamily="18" charset="0"/>
              </a:rPr>
              <a:t>. </a:t>
            </a:r>
            <a:r>
              <a:rPr lang="en-US" sz="2000" dirty="0" smtClean="0">
                <a:latin typeface="Times New Roman" pitchFamily="18" charset="0"/>
                <a:ea typeface="Cambria"/>
                <a:cs typeface="Times New Roman" pitchFamily="18" charset="0"/>
              </a:rPr>
              <a:t>2</a:t>
            </a:r>
            <a:r>
              <a:rPr lang="en-US" sz="2000" dirty="0">
                <a:latin typeface="Times New Roman" pitchFamily="18" charset="0"/>
                <a:ea typeface="Cambria"/>
                <a:cs typeface="Times New Roman" pitchFamily="18" charset="0"/>
              </a:rPr>
              <a:t>. 		</a:t>
            </a:r>
            <a:r>
              <a:rPr lang="en-US" sz="2000" b="1" dirty="0" smtClean="0">
                <a:latin typeface="Times New Roman" pitchFamily="18" charset="0"/>
                <a:ea typeface="Cambria"/>
                <a:cs typeface="Times New Roman" pitchFamily="18" charset="0"/>
              </a:rPr>
              <a:t>C.</a:t>
            </a:r>
            <a:r>
              <a:rPr lang="en-US" sz="2000" dirty="0" smtClean="0">
                <a:latin typeface="Times New Roman" pitchFamily="18" charset="0"/>
                <a:ea typeface="Cambria"/>
                <a:cs typeface="Times New Roman" pitchFamily="18" charset="0"/>
              </a:rPr>
              <a:t>3</a:t>
            </a:r>
            <a:r>
              <a:rPr lang="en-US" sz="2000" dirty="0">
                <a:latin typeface="Times New Roman" pitchFamily="18" charset="0"/>
                <a:ea typeface="Cambria"/>
                <a:cs typeface="Times New Roman" pitchFamily="18" charset="0"/>
              </a:rPr>
              <a:t>.			</a:t>
            </a:r>
            <a:r>
              <a:rPr lang="en-US" sz="2000" b="1" dirty="0" smtClean="0">
                <a:latin typeface="Times New Roman" pitchFamily="18" charset="0"/>
                <a:ea typeface="Cambria"/>
                <a:cs typeface="Times New Roman" pitchFamily="18" charset="0"/>
              </a:rPr>
              <a:t>D.</a:t>
            </a:r>
            <a:r>
              <a:rPr lang="en-US" sz="2000" dirty="0" smtClean="0">
                <a:latin typeface="Times New Roman" pitchFamily="18" charset="0"/>
                <a:ea typeface="Cambria"/>
                <a:cs typeface="Times New Roman" pitchFamily="18" charset="0"/>
              </a:rPr>
              <a:t>4</a:t>
            </a:r>
            <a:r>
              <a:rPr lang="en-US" sz="2000" dirty="0">
                <a:latin typeface="Times New Roman" pitchFamily="18" charset="0"/>
                <a:ea typeface="Cambria"/>
                <a:cs typeface="Times New Roman" pitchFamily="18" charset="0"/>
              </a:rPr>
              <a:t>.</a:t>
            </a:r>
            <a:endParaRPr lang="en-US" sz="2000" dirty="0">
              <a:latin typeface="Times New Roman" pitchFamily="18" charset="0"/>
              <a:ea typeface="Calibri"/>
              <a:cs typeface="Times New Roman" pitchFamily="18" charset="0"/>
            </a:endParaRPr>
          </a:p>
          <a:p>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4: Cho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phenol</a:t>
            </a:r>
          </a:p>
          <a:p>
            <a:pPr marL="342900" indent="-342900">
              <a:buFont typeface="Arial"/>
              <a:buAutoNum type="alphaLcParenR"/>
            </a:pPr>
            <a:r>
              <a:rPr lang="en-US" sz="2000" dirty="0" smtClean="0">
                <a:latin typeface="Times New Roman" pitchFamily="18" charset="0"/>
                <a:cs typeface="Times New Roman" pitchFamily="18" charset="0"/>
              </a:rPr>
              <a:t>Phenol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ethanol </a:t>
            </a:r>
          </a:p>
          <a:p>
            <a:pPr marL="342900" indent="-342900">
              <a:buFont typeface="Arial"/>
              <a:buAutoNum type="alphaLcParenR"/>
            </a:pPr>
            <a:r>
              <a:rPr lang="en-US" sz="2000" dirty="0" smtClean="0">
                <a:latin typeface="Times New Roman" pitchFamily="18" charset="0"/>
                <a:cs typeface="Times New Roman" pitchFamily="18" charset="0"/>
              </a:rPr>
              <a:t>Phenol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NaOH</a:t>
            </a:r>
            <a:r>
              <a:rPr lang="en-US" sz="2000" dirty="0" smtClean="0">
                <a:latin typeface="Times New Roman" pitchFamily="18" charset="0"/>
                <a:cs typeface="Times New Roman" pitchFamily="18" charset="0"/>
              </a:rPr>
              <a:t>.</a:t>
            </a:r>
          </a:p>
          <a:p>
            <a:pPr marL="342900" indent="-342900">
              <a:buFont typeface="Arial"/>
              <a:buAutoNum type="alphaLcParenR"/>
            </a:pPr>
            <a:r>
              <a:rPr lang="en-US" sz="2000" dirty="0" smtClean="0">
                <a:latin typeface="Times New Roman" pitchFamily="18" charset="0"/>
                <a:cs typeface="Times New Roman" pitchFamily="18" charset="0"/>
              </a:rPr>
              <a:t> Phenol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dung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Na</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CO</a:t>
            </a:r>
            <a:r>
              <a:rPr lang="en-US" sz="2000" baseline="-25000" dirty="0" smtClean="0">
                <a:latin typeface="Times New Roman" pitchFamily="18" charset="0"/>
                <a:cs typeface="Times New Roman" pitchFamily="18" charset="0"/>
              </a:rPr>
              <a:t>3</a:t>
            </a:r>
          </a:p>
          <a:p>
            <a:pPr marL="342900" indent="-342900">
              <a:buFont typeface="Arial"/>
              <a:buAutoNum type="alphaLcParenR"/>
            </a:pPr>
            <a:r>
              <a:rPr lang="en-US" sz="2000" dirty="0" err="1" smtClean="0">
                <a:latin typeface="Times New Roman" pitchFamily="18" charset="0"/>
                <a:cs typeface="Times New Roman" pitchFamily="18" charset="0"/>
              </a:rPr>
              <a:t>Phản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phenol </a:t>
            </a:r>
            <a:r>
              <a:rPr lang="en-US" sz="2000" dirty="0" err="1" smtClean="0">
                <a:latin typeface="Times New Roman" pitchFamily="18" charset="0"/>
                <a:cs typeface="Times New Roman" pitchFamily="18" charset="0"/>
              </a:rPr>
              <a:t>dễ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 benzene.</a:t>
            </a:r>
          </a:p>
          <a:p>
            <a:pPr marL="342900" indent="-342900">
              <a:buFont typeface="Arial"/>
              <a:buAutoNum type="alphaLcParenR"/>
            </a:pP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 1. 		B. 2. 		C. 3. 		D. 4</a:t>
            </a:r>
            <a:endParaRPr lang="en-US" sz="2000" dirty="0">
              <a:latin typeface="Times New Roman" pitchFamily="18" charset="0"/>
              <a:cs typeface="Times New Roman" pitchFamily="18" charset="0"/>
            </a:endParaRPr>
          </a:p>
        </p:txBody>
      </p:sp>
      <p:sp>
        <p:nvSpPr>
          <p:cNvPr id="13" name="Oval 12"/>
          <p:cNvSpPr/>
          <p:nvPr/>
        </p:nvSpPr>
        <p:spPr>
          <a:xfrm>
            <a:off x="2625503" y="2553078"/>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99701" y="4690825"/>
            <a:ext cx="461727" cy="45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down)">
                                      <p:cBhvr>
                                        <p:cTn id="35" dur="500"/>
                                        <p:tgtEl>
                                          <p:spTgt spid="2">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wipe(down)">
                                      <p:cBhvr>
                                        <p:cTn id="38" dur="500"/>
                                        <p:tgtEl>
                                          <p:spTgt spid="2">
                                            <p:txEl>
                                              <p:pRg st="8" end="8"/>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wipe(down)">
                                      <p:cBhvr>
                                        <p:cTn id="41" dur="500"/>
                                        <p:tgtEl>
                                          <p:spTgt spid="2">
                                            <p:txEl>
                                              <p:pRg st="9" end="9"/>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wipe(down)">
                                      <p:cBhvr>
                                        <p:cTn id="44" dur="500"/>
                                        <p:tgtEl>
                                          <p:spTgt spid="2">
                                            <p:txEl>
                                              <p:pRg st="10" end="10"/>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wipe(down)">
                                      <p:cBhvr>
                                        <p:cTn id="47" dur="500"/>
                                        <p:tgtEl>
                                          <p:spTgt spid="2">
                                            <p:txEl>
                                              <p:pRg st="11" end="11"/>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2">
                                            <p:txEl>
                                              <p:pRg st="12" end="12"/>
                                            </p:txEl>
                                          </p:spTgt>
                                        </p:tgtEl>
                                        <p:attrNameLst>
                                          <p:attrName>style.visibility</p:attrName>
                                        </p:attrNameLst>
                                      </p:cBhvr>
                                      <p:to>
                                        <p:strVal val="visible"/>
                                      </p:to>
                                    </p:set>
                                    <p:animEffect transition="in" filter="wipe(down)">
                                      <p:cBhvr>
                                        <p:cTn id="50" dur="500"/>
                                        <p:tgtEl>
                                          <p:spTgt spid="2">
                                            <p:txEl>
                                              <p:pRg st="12" end="12"/>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wipe(down)">
                                      <p:cBhvr>
                                        <p:cTn id="53" dur="500"/>
                                        <p:tgtEl>
                                          <p:spTgt spid="2">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58888"/>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0" y="994021"/>
            <a:ext cx="9144000" cy="5016758"/>
          </a:xfrm>
          <a:prstGeom prst="rect">
            <a:avLst/>
          </a:prstGeom>
          <a:noFill/>
        </p:spPr>
        <p:txBody>
          <a:bodyPr wrap="square" rtlCol="0">
            <a:spAutoFit/>
          </a:bodyPr>
          <a:lstStyle/>
          <a:p>
            <a:r>
              <a:rPr lang="en-US" sz="2000" dirty="0" err="1" smtClean="0"/>
              <a:t>Bài</a:t>
            </a:r>
            <a:r>
              <a:rPr lang="en-US" sz="2000" dirty="0" smtClean="0"/>
              <a:t> 1: </a:t>
            </a:r>
            <a:r>
              <a:rPr lang="vi-VN" sz="2000" dirty="0" smtClean="0"/>
              <a:t>Xylitol </a:t>
            </a:r>
            <a:r>
              <a:rPr lang="vi-VN" sz="2000" dirty="0"/>
              <a:t>là một hợp chất hữu cơ được sử dụng như một chất tạo ngọt tự nhiên, có vị ngọt như đường nhưng có hàm lượng calo thấp nên được đưa thêm vào các sản phẩm chăm sóc răng miệng như kẹo cao su, kẹo bạc hà, thực phẩm ăn kiêng cho người bị bệnh tiểu đường. Xylitol có công thức cấu tạo như sau</a:t>
            </a:r>
            <a:r>
              <a:rPr lang="vi-VN" sz="2000" dirty="0" smtClean="0"/>
              <a:t>:</a:t>
            </a:r>
            <a:endParaRPr lang="en-US" sz="2000" dirty="0" smtClean="0"/>
          </a:p>
          <a:p>
            <a:endParaRPr lang="en-US" sz="2000" dirty="0" smtClean="0"/>
          </a:p>
          <a:p>
            <a:endParaRPr lang="en-US" sz="2000" dirty="0"/>
          </a:p>
          <a:p>
            <a:endParaRPr lang="en-US" sz="2000" dirty="0" smtClean="0"/>
          </a:p>
          <a:p>
            <a:r>
              <a:rPr lang="vi-VN" sz="2000" dirty="0" smtClean="0"/>
              <a:t>a</a:t>
            </a:r>
            <a:r>
              <a:rPr lang="vi-VN" sz="2000" dirty="0"/>
              <a:t>) Xylitol thuộc loại hợp chất alcohol đơn chức hay đa chức</a:t>
            </a:r>
            <a:r>
              <a:rPr lang="vi-VN" sz="2000" dirty="0" smtClean="0"/>
              <a:t>?</a:t>
            </a:r>
            <a:endParaRPr lang="vi-VN" sz="2000" dirty="0"/>
          </a:p>
          <a:p>
            <a:r>
              <a:rPr lang="vi-VN" sz="2000" dirty="0"/>
              <a:t>b) Dự đoán xylitol có tan tốt trong nước không? Giải thích</a:t>
            </a:r>
            <a:r>
              <a:rPr lang="vi-VN" sz="2000" dirty="0" smtClean="0"/>
              <a:t>.</a:t>
            </a:r>
            <a:endParaRPr lang="en-US" sz="2000" dirty="0" smtClean="0"/>
          </a:p>
          <a:p>
            <a:pPr algn="ctr"/>
            <a:r>
              <a:rPr lang="en-US" sz="2000" b="1" u="sng" dirty="0" err="1" smtClean="0"/>
              <a:t>Đáp</a:t>
            </a:r>
            <a:r>
              <a:rPr lang="en-US" sz="2000" b="1" u="sng" dirty="0" smtClean="0"/>
              <a:t> </a:t>
            </a:r>
            <a:r>
              <a:rPr lang="en-US" sz="2000" b="1" u="sng" dirty="0" err="1" smtClean="0"/>
              <a:t>án</a:t>
            </a:r>
            <a:endParaRPr lang="en-US" sz="2000" b="1" u="sng" dirty="0" smtClean="0"/>
          </a:p>
          <a:p>
            <a:pPr algn="just"/>
            <a:r>
              <a:rPr lang="vi-VN" sz="2000" dirty="0">
                <a:latin typeface="Open Sans"/>
              </a:rPr>
              <a:t>a) Xylitol thuộc loại hợp chất alcohol đa chức do trong phân tử chứa nhiều nhóm hydroxy.</a:t>
            </a:r>
          </a:p>
          <a:p>
            <a:pPr algn="just"/>
            <a:r>
              <a:rPr lang="vi-VN" sz="2000" dirty="0">
                <a:latin typeface="Open Sans"/>
              </a:rPr>
              <a:t>b) Dự đoán xylitol tan tốt trong nước do có thể tạo được liên kết hydrogen với nước.</a:t>
            </a:r>
          </a:p>
          <a:p>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886" y="2210428"/>
            <a:ext cx="2743644" cy="129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5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arn(inVertical)">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circle(in)">
                                      <p:cBhvr>
                                        <p:cTn id="29" dur="2000"/>
                                        <p:tgtEl>
                                          <p:spTgt spid="2">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circle(in)">
                                      <p:cBhvr>
                                        <p:cTn id="35"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144855" y="1030234"/>
            <a:ext cx="8718488" cy="5016758"/>
          </a:xfrm>
          <a:prstGeom prst="rect">
            <a:avLst/>
          </a:prstGeom>
          <a:noFill/>
        </p:spPr>
        <p:txBody>
          <a:bodyPr wrap="square" rtlCol="0">
            <a:spAutoFit/>
          </a:bodyPr>
          <a:lstStyle/>
          <a:p>
            <a:r>
              <a:rPr lang="en-US" sz="2000" dirty="0" err="1" smtClean="0"/>
              <a:t>Bài</a:t>
            </a:r>
            <a:r>
              <a:rPr lang="en-US" sz="2000" dirty="0" smtClean="0"/>
              <a:t> 2: </a:t>
            </a:r>
            <a:r>
              <a:rPr lang="vi-VN" sz="2000" dirty="0" smtClean="0"/>
              <a:t>Geraniol </a:t>
            </a:r>
            <a:r>
              <a:rPr lang="vi-VN" sz="2000" dirty="0"/>
              <a:t>là một alcohol không no có trong tinh dầu hoa hồng, tinh dầu sả và nhiều loại tinh dầu thảo mộc khác</a:t>
            </a:r>
            <a:r>
              <a:rPr lang="vi-VN" sz="2000" dirty="0" smtClean="0"/>
              <a:t>.</a:t>
            </a:r>
            <a:endParaRPr lang="en-US" sz="2000" dirty="0" smtClean="0"/>
          </a:p>
          <a:p>
            <a:endParaRPr lang="en-US" sz="2000" dirty="0" smtClean="0"/>
          </a:p>
          <a:p>
            <a:endParaRPr lang="en-US" sz="2000" dirty="0"/>
          </a:p>
          <a:p>
            <a:endParaRPr lang="en-US" sz="2000" dirty="0"/>
          </a:p>
          <a:p>
            <a:endParaRPr lang="en-US" sz="2000" dirty="0"/>
          </a:p>
          <a:p>
            <a:r>
              <a:rPr lang="vi-VN" sz="2000" dirty="0"/>
              <a:t>a) Geraniol thuộc loại alcohol bậc mấy</a:t>
            </a:r>
            <a:r>
              <a:rPr lang="vi-VN" sz="2000" dirty="0" smtClean="0"/>
              <a:t>?</a:t>
            </a:r>
            <a:endParaRPr lang="vi-VN" sz="2000" dirty="0"/>
          </a:p>
          <a:p>
            <a:r>
              <a:rPr lang="vi-VN" sz="2000" dirty="0"/>
              <a:t>b) Geraniol được hoà tan vào ethanol cùng một số hương liệu khác để làm nước hoa. Hãy giải thích tại sao geraniol tan tốt trong ethanol.</a:t>
            </a:r>
          </a:p>
          <a:p>
            <a:pPr algn="ctr"/>
            <a:r>
              <a:rPr lang="en-US" sz="2000" b="1" u="sng" dirty="0" err="1" smtClean="0"/>
              <a:t>Đáp</a:t>
            </a:r>
            <a:r>
              <a:rPr lang="en-US" sz="2000" b="1" u="sng" dirty="0" smtClean="0"/>
              <a:t> </a:t>
            </a:r>
            <a:r>
              <a:rPr lang="en-US" sz="2000" b="1" u="sng" dirty="0" err="1" smtClean="0"/>
              <a:t>án</a:t>
            </a:r>
            <a:endParaRPr lang="en-US" sz="2000" b="1" u="sng" dirty="0" smtClean="0"/>
          </a:p>
          <a:p>
            <a:pPr marL="457200" indent="-457200" algn="just">
              <a:buAutoNum type="alphaLcParenR"/>
            </a:pPr>
            <a:r>
              <a:rPr lang="vi-VN" sz="2000" dirty="0" smtClean="0">
                <a:latin typeface="Open Sans"/>
              </a:rPr>
              <a:t>Bậc </a:t>
            </a:r>
            <a:r>
              <a:rPr lang="vi-VN" sz="2000" dirty="0">
                <a:latin typeface="Open Sans"/>
              </a:rPr>
              <a:t>của alcohol là bậc của nguyên tử carbon liên kết với nhóm hydroxy. Vậy geraniol thuộc loại ancol bậc </a:t>
            </a:r>
            <a:r>
              <a:rPr lang="vi-VN" sz="2000" dirty="0" smtClean="0">
                <a:latin typeface="Open Sans"/>
              </a:rPr>
              <a:t>I.</a:t>
            </a:r>
            <a:endParaRPr lang="en-US" sz="2000" dirty="0">
              <a:latin typeface="Open Sans"/>
            </a:endParaRPr>
          </a:p>
          <a:p>
            <a:pPr marL="457200" indent="-457200" algn="just">
              <a:buAutoNum type="alphaLcParenR"/>
            </a:pPr>
            <a:r>
              <a:rPr lang="vi-VN" sz="2000" dirty="0" smtClean="0">
                <a:latin typeface="Open Sans"/>
              </a:rPr>
              <a:t>Do </a:t>
            </a:r>
            <a:r>
              <a:rPr lang="vi-VN" sz="2000" dirty="0">
                <a:latin typeface="Open Sans"/>
              </a:rPr>
              <a:t>phân tử ethanol có một đầu phân cực, một đầu không phân cực do đó có thể hoàn tan được geraniol.</a:t>
            </a:r>
          </a:p>
          <a:p>
            <a:pPr algn="just"/>
            <a:endParaRPr lang="vi-VN" sz="2000" dirty="0">
              <a:latin typeface="Open Sans"/>
            </a:endParaRPr>
          </a:p>
          <a:p>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1776656"/>
            <a:ext cx="364648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8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arn(inVertical)">
                                      <p:cBhvr>
                                        <p:cTn id="10" dur="500"/>
                                        <p:tgtEl>
                                          <p:spTgt spid="2">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arn(inVertical)">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wipe(down)">
                                      <p:cBhvr>
                                        <p:cTn id="23" dur="500"/>
                                        <p:tgtEl>
                                          <p:spTgt spid="2">
                                            <p:txEl>
                                              <p:pRg st="7" end="7"/>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down)">
                                      <p:cBhvr>
                                        <p:cTn id="26" dur="500"/>
                                        <p:tgtEl>
                                          <p:spTgt spid="2">
                                            <p:txEl>
                                              <p:pRg st="8" end="8"/>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wipe(down)">
                                      <p:cBhvr>
                                        <p:cTn id="2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lý</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thuyết</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smtClean="0">
                <a:solidFill>
                  <a:srgbClr val="002060"/>
                </a:solidFill>
                <a:latin typeface="#9Slide03 AllRoundGothic" panose="020B0703020202020104" charset="0"/>
              </a:rPr>
              <a:t>LUYỆN TẬP</a:t>
            </a:r>
            <a:endParaRPr lang="en-US" sz="3200" dirty="0">
              <a:solidFill>
                <a:srgbClr val="002060"/>
              </a:solidFill>
              <a:latin typeface="#9Slide03 AllRoundGothic" panose="020B0703020202020104" charset="0"/>
            </a:endParaRPr>
          </a:p>
        </p:txBody>
      </p:sp>
      <p:sp>
        <p:nvSpPr>
          <p:cNvPr id="2" name="TextBox 1"/>
          <p:cNvSpPr txBox="1"/>
          <p:nvPr/>
        </p:nvSpPr>
        <p:spPr>
          <a:xfrm>
            <a:off x="144855" y="1030234"/>
            <a:ext cx="8718488" cy="4401205"/>
          </a:xfrm>
          <a:prstGeom prst="rect">
            <a:avLst/>
          </a:prstGeom>
          <a:noFill/>
        </p:spPr>
        <p:txBody>
          <a:bodyPr wrap="square" rtlCol="0">
            <a:spAutoFit/>
          </a:bodyPr>
          <a:lstStyle/>
          <a:p>
            <a:r>
              <a:rPr lang="en-US" sz="2000" dirty="0" err="1" smtClean="0"/>
              <a:t>Bài</a:t>
            </a:r>
            <a:r>
              <a:rPr lang="en-US" sz="2000" dirty="0" smtClean="0"/>
              <a:t> 3: </a:t>
            </a:r>
            <a:r>
              <a:rPr lang="vi-VN" sz="2000" dirty="0">
                <a:latin typeface="Open Sans"/>
              </a:rPr>
              <a:t>Thực hiện phản ứng tách nước các alcohol có cùng công thức phân tử C</a:t>
            </a:r>
            <a:r>
              <a:rPr lang="vi-VN" sz="2000" baseline="-25000" dirty="0">
                <a:latin typeface="Open Sans"/>
              </a:rPr>
              <a:t>5</a:t>
            </a:r>
            <a:r>
              <a:rPr lang="vi-VN" sz="2000" dirty="0">
                <a:latin typeface="Open Sans"/>
              </a:rPr>
              <a:t>H</a:t>
            </a:r>
            <a:r>
              <a:rPr lang="vi-VN" sz="2000" baseline="-25000" dirty="0">
                <a:latin typeface="Open Sans"/>
              </a:rPr>
              <a:t>11</a:t>
            </a:r>
            <a:r>
              <a:rPr lang="vi-VN" sz="2000" dirty="0">
                <a:latin typeface="Open Sans"/>
              </a:rPr>
              <a:t>OH thu được sản phẩm chính là 2-methylbut-2-ene. Hãy xác định công thức cấu tạo của các alcohol này</a:t>
            </a:r>
            <a:r>
              <a:rPr lang="vi-VN" sz="2000" dirty="0" smtClean="0">
                <a:latin typeface="Open Sans"/>
              </a:rPr>
              <a:t>.</a:t>
            </a:r>
            <a:endParaRPr lang="en-US" sz="2000" dirty="0" smtClean="0">
              <a:latin typeface="Open Sans"/>
            </a:endParaRPr>
          </a:p>
          <a:p>
            <a:pPr algn="ctr"/>
            <a:r>
              <a:rPr lang="en-US" sz="2000" b="1" u="sng" dirty="0" err="1" smtClean="0">
                <a:latin typeface="Open Sans"/>
              </a:rPr>
              <a:t>Đáp</a:t>
            </a:r>
            <a:r>
              <a:rPr lang="en-US" sz="2000" b="1" u="sng" dirty="0" smtClean="0">
                <a:latin typeface="Open Sans"/>
              </a:rPr>
              <a:t> </a:t>
            </a:r>
            <a:r>
              <a:rPr lang="en-US" sz="2000" b="1" u="sng" dirty="0" err="1" smtClean="0">
                <a:latin typeface="Open Sans"/>
              </a:rPr>
              <a:t>án</a:t>
            </a:r>
            <a:endParaRPr lang="en-US" sz="2000" b="1" u="sng" dirty="0" smtClean="0">
              <a:latin typeface="Open Sans"/>
            </a:endParaRPr>
          </a:p>
          <a:p>
            <a:pPr algn="just"/>
            <a:r>
              <a:rPr lang="vi-VN" sz="2000" dirty="0">
                <a:latin typeface="Open Sans"/>
              </a:rPr>
              <a:t>2-methylbut-2-ene có công thức:</a:t>
            </a:r>
          </a:p>
          <a:p>
            <a:pPr algn="just"/>
            <a:r>
              <a:rPr lang="vi-VN" sz="2000" dirty="0">
                <a:latin typeface="Open Sans"/>
              </a:rPr>
              <a:t/>
            </a:r>
            <a:br>
              <a:rPr lang="vi-VN" sz="2000" dirty="0">
                <a:latin typeface="Open Sans"/>
              </a:rPr>
            </a:br>
            <a:endParaRPr lang="en-US" sz="2000" dirty="0" smtClean="0">
              <a:latin typeface="Open Sans"/>
            </a:endParaRPr>
          </a:p>
          <a:p>
            <a:pPr algn="just"/>
            <a:r>
              <a:rPr lang="vi-VN" sz="2000" dirty="0" smtClean="0">
                <a:latin typeface="Open Sans"/>
              </a:rPr>
              <a:t>Vậy </a:t>
            </a:r>
            <a:r>
              <a:rPr lang="vi-VN" sz="2000" dirty="0">
                <a:latin typeface="Open Sans"/>
              </a:rPr>
              <a:t>các alcohol có cùng công thức phân tử C</a:t>
            </a:r>
            <a:r>
              <a:rPr lang="vi-VN" sz="2000" baseline="-25000" dirty="0">
                <a:latin typeface="Open Sans"/>
              </a:rPr>
              <a:t>5</a:t>
            </a:r>
            <a:r>
              <a:rPr lang="vi-VN" sz="2000" dirty="0">
                <a:latin typeface="Open Sans"/>
              </a:rPr>
              <a:t>H</a:t>
            </a:r>
            <a:r>
              <a:rPr lang="vi-VN" sz="2000" baseline="-25000" dirty="0">
                <a:latin typeface="Open Sans"/>
              </a:rPr>
              <a:t>11</a:t>
            </a:r>
            <a:r>
              <a:rPr lang="vi-VN" sz="2000" dirty="0">
                <a:latin typeface="Open Sans"/>
              </a:rPr>
              <a:t>OH khi tách nước thu được sản phẩm chính là 2-methylbut-2-ene là:</a:t>
            </a:r>
          </a:p>
          <a:p>
            <a:pPr algn="just"/>
            <a:r>
              <a:rPr lang="vi-VN" sz="2000" dirty="0">
                <a:latin typeface="Open Sans"/>
              </a:rPr>
              <a:t/>
            </a:r>
            <a:br>
              <a:rPr lang="vi-VN" sz="2000" dirty="0">
                <a:latin typeface="Open Sans"/>
              </a:rPr>
            </a:br>
            <a:endParaRPr lang="vi-VN" sz="2000" dirty="0">
              <a:latin typeface="Open Sans"/>
            </a:endParaRPr>
          </a:p>
          <a:p>
            <a:r>
              <a:rPr lang="vi-VN" sz="2000" dirty="0"/>
              <a:t/>
            </a:r>
            <a:br>
              <a:rPr lang="vi-VN" sz="2000" dirty="0"/>
            </a:br>
            <a:endParaRPr lang="vi-VN" sz="2000" dirty="0">
              <a:latin typeface="Open Sans"/>
            </a:endParaRPr>
          </a:p>
          <a:p>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781" y="2053276"/>
            <a:ext cx="2371354" cy="11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94" y="4055952"/>
            <a:ext cx="2849698" cy="106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261" y="3829615"/>
            <a:ext cx="2703197" cy="139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8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down)">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barn(inVertical)">
                                      <p:cBhvr>
                                        <p:cTn id="34" dur="500"/>
                                        <p:tgtEl>
                                          <p:spTgt spid="3074"/>
                                        </p:tgtEl>
                                      </p:cBhvr>
                                    </p:animEffect>
                                  </p:childTnLst>
                                </p:cTn>
                              </p:par>
                              <p:par>
                                <p:cTn id="35" presetID="16" presetClass="entr" presetSubtype="21"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arn(inVertical)">
                                      <p:cBhvr>
                                        <p:cTn id="37" dur="500"/>
                                        <p:tgtEl>
                                          <p:spTgt spid="3077"/>
                                        </p:tgtEl>
                                      </p:cBhvr>
                                    </p:animEffect>
                                  </p:childTnLst>
                                </p:cTn>
                              </p:par>
                              <p:par>
                                <p:cTn id="38" presetID="16" presetClass="entr" presetSubtype="21" fill="hold" nodeType="with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barn(inVertical)">
                                      <p:cBhvr>
                                        <p:cTn id="4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27;p30">
            <a:extLst>
              <a:ext uri="{FF2B5EF4-FFF2-40B4-BE49-F238E27FC236}">
                <a16:creationId xmlns="" xmlns:a16="http://schemas.microsoft.com/office/drawing/2014/main" id="{E89D66CD-9ADD-40FF-8A8A-18D4082FD308}"/>
              </a:ext>
            </a:extLst>
          </p:cNvPr>
          <p:cNvSpPr/>
          <p:nvPr/>
        </p:nvSpPr>
        <p:spPr>
          <a:xfrm>
            <a:off x="1161430" y="184858"/>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smtClean="0">
                <a:solidFill>
                  <a:srgbClr val="002060"/>
                </a:solidFill>
                <a:latin typeface="#9Slide03 AllRoundGothic" panose="020B0703020202020104" pitchFamily="34" charset="0"/>
              </a:rPr>
              <a:t>Bài</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tập</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định</a:t>
            </a:r>
            <a:r>
              <a:rPr lang="en-US" sz="2400" dirty="0" smtClean="0">
                <a:solidFill>
                  <a:srgbClr val="002060"/>
                </a:solidFill>
                <a:latin typeface="#9Slide03 AllRoundGothic" panose="020B0703020202020104" pitchFamily="34" charset="0"/>
              </a:rPr>
              <a:t> </a:t>
            </a:r>
            <a:r>
              <a:rPr lang="en-US" sz="2400" dirty="0" err="1" smtClean="0">
                <a:solidFill>
                  <a:srgbClr val="002060"/>
                </a:solidFill>
                <a:latin typeface="#9Slide03 AllRoundGothic" panose="020B0703020202020104" pitchFamily="34" charset="0"/>
              </a:rPr>
              <a:t>lượng</a:t>
            </a:r>
            <a:endParaRPr sz="2400" dirty="0">
              <a:solidFill>
                <a:srgbClr val="002060"/>
              </a:solidFill>
              <a:latin typeface="#9Slide03 AllRoundGothic" panose="020B0703020202020104" pitchFamily="34" charset="0"/>
            </a:endParaRPr>
          </a:p>
        </p:txBody>
      </p:sp>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2" name="TextBox 1"/>
          <p:cNvSpPr txBox="1"/>
          <p:nvPr/>
        </p:nvSpPr>
        <p:spPr>
          <a:xfrm>
            <a:off x="144855" y="722416"/>
            <a:ext cx="8718488" cy="5016758"/>
          </a:xfrm>
          <a:prstGeom prst="rect">
            <a:avLst/>
          </a:prstGeom>
          <a:noFill/>
        </p:spPr>
        <p:txBody>
          <a:bodyPr wrap="square" rtlCol="0">
            <a:spAutoFit/>
          </a:bodyPr>
          <a:lstStyle/>
          <a:p>
            <a:r>
              <a:rPr lang="en-US" sz="2000" dirty="0"/>
              <a:t>	</a:t>
            </a:r>
            <a:r>
              <a:rPr lang="en-US" sz="2000" dirty="0" err="1" smtClean="0"/>
              <a:t>Bài</a:t>
            </a:r>
            <a:r>
              <a:rPr lang="en-US" sz="2000" dirty="0" smtClean="0"/>
              <a:t> 4: </a:t>
            </a:r>
            <a:r>
              <a:rPr lang="vi-VN" sz="2000" dirty="0" smtClean="0">
                <a:latin typeface="Open Sans"/>
              </a:rPr>
              <a:t>Hợp </a:t>
            </a:r>
            <a:r>
              <a:rPr lang="vi-VN" sz="2000" dirty="0">
                <a:latin typeface="Open Sans"/>
              </a:rPr>
              <a:t>chất X hiện nay được sử dụng phổ biến trong công nghiệp làm lạnh để thay thế CFC do X không gây hại đến tầng ozone. Biết thành phần của X chứa 23,08% C, 3,84% H và 73,08% F về khối lượng và có phân tử khối là 52. Hãy xác định công thức cấu tạo của X</a:t>
            </a:r>
            <a:r>
              <a:rPr lang="vi-VN" sz="2000" dirty="0" smtClean="0">
                <a:latin typeface="Open Sans"/>
              </a:rPr>
              <a:t>.</a:t>
            </a:r>
            <a:endParaRPr lang="en-US" sz="2000" dirty="0" smtClean="0">
              <a:latin typeface="Open Sans"/>
            </a:endParaRPr>
          </a:p>
          <a:p>
            <a:pPr algn="ctr"/>
            <a:r>
              <a:rPr lang="en-US" sz="2000" b="1" u="sng" dirty="0" err="1" smtClean="0">
                <a:latin typeface="Open Sans"/>
              </a:rPr>
              <a:t>Đáp</a:t>
            </a:r>
            <a:r>
              <a:rPr lang="en-US" sz="2000" b="1" u="sng" dirty="0" smtClean="0">
                <a:latin typeface="Open Sans"/>
              </a:rPr>
              <a:t> </a:t>
            </a:r>
            <a:r>
              <a:rPr lang="en-US" sz="2000" b="1" u="sng" dirty="0" err="1" smtClean="0">
                <a:latin typeface="Open Sans"/>
              </a:rPr>
              <a:t>án</a:t>
            </a:r>
            <a:endParaRPr lang="en-US" sz="2000" b="1" u="sng" dirty="0" smtClean="0">
              <a:latin typeface="Open Sans"/>
            </a:endParaRPr>
          </a:p>
          <a:p>
            <a:pPr algn="just"/>
            <a:r>
              <a:rPr lang="vi-VN" sz="2000" dirty="0">
                <a:latin typeface="Open Sans"/>
              </a:rPr>
              <a:t>Đặt công thức phân tử của X là C</a:t>
            </a:r>
            <a:r>
              <a:rPr lang="vi-VN" sz="2000" baseline="-25000" dirty="0">
                <a:latin typeface="Open Sans"/>
              </a:rPr>
              <a:t>x</a:t>
            </a:r>
            <a:r>
              <a:rPr lang="vi-VN" sz="2000" dirty="0">
                <a:latin typeface="Open Sans"/>
              </a:rPr>
              <a:t>H</a:t>
            </a:r>
            <a:r>
              <a:rPr lang="vi-VN" sz="2000" baseline="-25000" dirty="0">
                <a:latin typeface="Open Sans"/>
              </a:rPr>
              <a:t>y</a:t>
            </a:r>
            <a:r>
              <a:rPr lang="vi-VN" sz="2000" dirty="0">
                <a:latin typeface="Open Sans"/>
              </a:rPr>
              <a:t>F</a:t>
            </a:r>
            <a:r>
              <a:rPr lang="vi-VN" sz="2000" baseline="-25000" dirty="0">
                <a:latin typeface="Open Sans"/>
              </a:rPr>
              <a:t>z</a:t>
            </a:r>
            <a:r>
              <a:rPr lang="vi-VN" sz="2000" dirty="0">
                <a:latin typeface="Open Sans"/>
              </a:rPr>
              <a:t>. Ta có:</a:t>
            </a:r>
          </a:p>
          <a:p>
            <a:pPr algn="just"/>
            <a:endParaRPr lang="en-US" sz="2000" dirty="0" smtClean="0">
              <a:latin typeface="Open Sans"/>
            </a:endParaRPr>
          </a:p>
          <a:p>
            <a:pPr algn="just"/>
            <a:endParaRPr lang="en-US" sz="2000" dirty="0">
              <a:latin typeface="Open Sans"/>
            </a:endParaRPr>
          </a:p>
          <a:p>
            <a:pPr algn="just"/>
            <a:endParaRPr lang="en-US" sz="2000" dirty="0" smtClean="0">
              <a:latin typeface="Open Sans"/>
            </a:endParaRPr>
          </a:p>
          <a:p>
            <a:pPr algn="just"/>
            <a:r>
              <a:rPr lang="vi-VN" sz="2000" dirty="0" smtClean="0">
                <a:latin typeface="Open Sans"/>
              </a:rPr>
              <a:t>⇒ </a:t>
            </a:r>
            <a:r>
              <a:rPr lang="vi-VN" sz="2000" dirty="0">
                <a:latin typeface="Open Sans"/>
              </a:rPr>
              <a:t>Công thức đơn giản nhất của X là: CH</a:t>
            </a:r>
            <a:r>
              <a:rPr lang="vi-VN" sz="2000" baseline="-25000" dirty="0">
                <a:latin typeface="Open Sans"/>
              </a:rPr>
              <a:t>2</a:t>
            </a:r>
            <a:r>
              <a:rPr lang="vi-VN" sz="2000" dirty="0">
                <a:latin typeface="Open Sans"/>
              </a:rPr>
              <a:t>F</a:t>
            </a:r>
            <a:r>
              <a:rPr lang="vi-VN" sz="2000" baseline="-25000" dirty="0">
                <a:latin typeface="Open Sans"/>
              </a:rPr>
              <a:t>2</a:t>
            </a:r>
            <a:r>
              <a:rPr lang="vi-VN" sz="2000" dirty="0">
                <a:latin typeface="Open Sans"/>
              </a:rPr>
              <a:t>.</a:t>
            </a:r>
          </a:p>
          <a:p>
            <a:pPr algn="just"/>
            <a:r>
              <a:rPr lang="vi-VN" sz="2000" dirty="0">
                <a:latin typeface="Open Sans"/>
              </a:rPr>
              <a:t>⇒ C</a:t>
            </a:r>
            <a:r>
              <a:rPr lang="vi-VN" sz="2000" baseline="-25000" dirty="0">
                <a:latin typeface="Open Sans"/>
              </a:rPr>
              <a:t>x</a:t>
            </a:r>
            <a:r>
              <a:rPr lang="vi-VN" sz="2000" dirty="0">
                <a:latin typeface="Open Sans"/>
              </a:rPr>
              <a:t>H</a:t>
            </a:r>
            <a:r>
              <a:rPr lang="vi-VN" sz="2000" baseline="-25000" dirty="0">
                <a:latin typeface="Open Sans"/>
              </a:rPr>
              <a:t>y</a:t>
            </a:r>
            <a:r>
              <a:rPr lang="vi-VN" sz="2000" dirty="0">
                <a:latin typeface="Open Sans"/>
              </a:rPr>
              <a:t>O</a:t>
            </a:r>
            <a:r>
              <a:rPr lang="vi-VN" sz="2000" baseline="-25000" dirty="0">
                <a:latin typeface="Open Sans"/>
              </a:rPr>
              <a:t>z</a:t>
            </a:r>
            <a:r>
              <a:rPr lang="vi-VN" sz="2000" dirty="0">
                <a:latin typeface="Open Sans"/>
              </a:rPr>
              <a:t> = (CH</a:t>
            </a:r>
            <a:r>
              <a:rPr lang="vi-VN" sz="2000" baseline="-25000" dirty="0">
                <a:latin typeface="Open Sans"/>
              </a:rPr>
              <a:t>2</a:t>
            </a:r>
            <a:r>
              <a:rPr lang="vi-VN" sz="2000" dirty="0">
                <a:latin typeface="Open Sans"/>
              </a:rPr>
              <a:t>F</a:t>
            </a:r>
            <a:r>
              <a:rPr lang="vi-VN" sz="2000" baseline="-25000" dirty="0">
                <a:latin typeface="Open Sans"/>
              </a:rPr>
              <a:t>2</a:t>
            </a:r>
            <a:r>
              <a:rPr lang="vi-VN" sz="2000" dirty="0">
                <a:latin typeface="Open Sans"/>
              </a:rPr>
              <a:t>)</a:t>
            </a:r>
            <a:r>
              <a:rPr lang="vi-VN" sz="2000" baseline="-25000" dirty="0">
                <a:latin typeface="Open Sans"/>
              </a:rPr>
              <a:t>n</a:t>
            </a:r>
            <a:r>
              <a:rPr lang="vi-VN" sz="2000" dirty="0">
                <a:latin typeface="Open Sans"/>
              </a:rPr>
              <a:t>.</a:t>
            </a:r>
          </a:p>
          <a:p>
            <a:pPr algn="just"/>
            <a:r>
              <a:rPr lang="vi-VN" sz="2000" dirty="0">
                <a:latin typeface="Open Sans"/>
              </a:rPr>
              <a:t>Lại có phân tử khối của X là 52 ⇒ (12.1 + 1.2 + 19).n = 52 ⇒ n = 1.</a:t>
            </a:r>
          </a:p>
          <a:p>
            <a:pPr algn="just"/>
            <a:r>
              <a:rPr lang="vi-VN" sz="2000" dirty="0">
                <a:latin typeface="Open Sans"/>
              </a:rPr>
              <a:t>Vậy X là CH</a:t>
            </a:r>
            <a:r>
              <a:rPr lang="vi-VN" sz="2000" baseline="-25000" dirty="0">
                <a:latin typeface="Open Sans"/>
              </a:rPr>
              <a:t>2</a:t>
            </a:r>
            <a:r>
              <a:rPr lang="vi-VN" sz="2000" dirty="0">
                <a:latin typeface="Open Sans"/>
              </a:rPr>
              <a:t>F</a:t>
            </a:r>
            <a:r>
              <a:rPr lang="vi-VN" sz="2000" baseline="-25000" dirty="0">
                <a:latin typeface="Open Sans"/>
              </a:rPr>
              <a:t>2</a:t>
            </a:r>
            <a:r>
              <a:rPr lang="vi-VN" sz="2000" dirty="0">
                <a:latin typeface="Open Sans"/>
              </a:rPr>
              <a:t>, có công thức cấu tạo:</a:t>
            </a:r>
          </a:p>
          <a:p>
            <a:r>
              <a:rPr lang="vi-VN" sz="2000" dirty="0"/>
              <a:t/>
            </a:r>
            <a:br>
              <a:rPr lang="vi-VN" sz="2000" dirty="0"/>
            </a:br>
            <a:endParaRPr lang="en-US" sz="2000" b="1" u="sng" dirty="0" smtClean="0">
              <a:latin typeface="Open Sans"/>
            </a:endParaRPr>
          </a:p>
          <a:p>
            <a:endParaRPr lang="en-US"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74" y="2621996"/>
            <a:ext cx="7964406" cy="77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177" y="4508185"/>
            <a:ext cx="130175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wipe(down)">
                                      <p:cBhvr>
                                        <p:cTn id="15" dur="500"/>
                                        <p:tgtEl>
                                          <p:spTgt spid="2">
                                            <p:txEl>
                                              <p:pRg st="10" end="1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down)">
                                      <p:cBhvr>
                                        <p:cTn id="21" dur="500"/>
                                        <p:tgtEl>
                                          <p:spTgt spid="2">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wipe(down)">
                                      <p:cBhvr>
                                        <p:cTn id="24" dur="500"/>
                                        <p:tgtEl>
                                          <p:spTgt spid="2">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wipe(down)">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barn(inVertical)">
                                      <p:cBhvr>
                                        <p:cTn id="35" dur="5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barn(inVertical)">
                                      <p:cBhvr>
                                        <p:cTn id="4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495</Words>
  <PresentationFormat>On-screen Show (16:9)</PresentationFormat>
  <Paragraphs>94</Paragraphs>
  <Slides>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Times New Roman</vt:lpstr>
      <vt:lpstr>Cambria</vt:lpstr>
      <vt:lpstr>Open Sans</vt:lpstr>
      <vt:lpstr>Bowlby One SC</vt:lpstr>
      <vt:lpstr>Quicksand</vt:lpstr>
      <vt:lpstr>Calibri</vt:lpstr>
      <vt:lpstr>#9Slide03 AllRoundGothic</vt:lpstr>
      <vt:lpstr>Quicksand Light</vt:lpstr>
      <vt:lpstr>Flippy Cute Daily Activities by Slidesgo</vt:lpstr>
      <vt:lpstr>Bài 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2023-06-12T07:54:48Z</dcterms:modified>
</cp:coreProperties>
</file>