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26"/>
  </p:notesMasterIdLst>
  <p:sldIdLst>
    <p:sldId id="1080" r:id="rId5"/>
    <p:sldId id="1125" r:id="rId6"/>
    <p:sldId id="1129" r:id="rId7"/>
    <p:sldId id="1157" r:id="rId8"/>
    <p:sldId id="1131" r:id="rId9"/>
    <p:sldId id="1132" r:id="rId10"/>
    <p:sldId id="1146" r:id="rId11"/>
    <p:sldId id="1147" r:id="rId12"/>
    <p:sldId id="1148" r:id="rId13"/>
    <p:sldId id="1149" r:id="rId14"/>
    <p:sldId id="1150" r:id="rId15"/>
    <p:sldId id="1151" r:id="rId16"/>
    <p:sldId id="1152" r:id="rId17"/>
    <p:sldId id="1138" r:id="rId18"/>
    <p:sldId id="704" r:id="rId19"/>
    <p:sldId id="1145" r:id="rId20"/>
    <p:sldId id="705" r:id="rId21"/>
    <p:sldId id="710" r:id="rId22"/>
    <p:sldId id="711" r:id="rId23"/>
    <p:sldId id="1019" r:id="rId24"/>
    <p:sldId id="110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0" d="100"/>
          <a:sy n="70" d="100"/>
        </p:scale>
        <p:origin x="3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72003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386019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836961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543205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369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37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943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69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592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22079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31718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203523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80988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11109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1008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51451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71381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24/11/2022</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11/24/2022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24/11/2022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232846" y="2142698"/>
            <a:ext cx="9971965" cy="2192908"/>
          </a:xfrm>
          <a:prstGeom prst="rect">
            <a:avLst/>
          </a:prstGeom>
        </p:spPr>
        <p:txBody>
          <a:bodyPr wrap="square">
            <a:spAutoFit/>
          </a:bodyPr>
          <a:lstStyle/>
          <a:p>
            <a:pPr marR="91440" algn="ctr">
              <a:lnSpc>
                <a:spcPct val="115000"/>
              </a:lnSpc>
              <a:spcBef>
                <a:spcPts val="600"/>
              </a:spcBef>
              <a:spcAft>
                <a:spcPts val="600"/>
              </a:spcAft>
            </a:pPr>
            <a:r>
              <a:rPr lang="da-DK" sz="44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 ĐỘNG LUYỆN TẬP: </a:t>
            </a:r>
            <a:endParaRPr lang="da-DK" sz="44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R="91440" algn="ctr">
              <a:lnSpc>
                <a:spcPct val="115000"/>
              </a:lnSpc>
              <a:spcBef>
                <a:spcPts val="600"/>
              </a:spcBef>
              <a:spcAft>
                <a:spcPts val="600"/>
              </a:spcAft>
            </a:pPr>
            <a:r>
              <a:rPr lang="da-DK" sz="66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a:t>
            </a:r>
            <a:r>
              <a:rPr lang="da-DK" sz="6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TỔNG </a:t>
            </a:r>
            <a:r>
              <a:rPr lang="da-DK" sz="66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endParaRPr lang="en-US" sz="66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545911"/>
            <a:ext cx="10385947" cy="5909310"/>
          </a:xfrm>
          <a:prstGeom prst="rect">
            <a:avLst/>
          </a:prstGeom>
        </p:spPr>
        <p:txBody>
          <a:bodyPr wrap="square">
            <a:spAutoFit/>
          </a:bodyPr>
          <a:lstStyle/>
          <a:p>
            <a:pPr algn="just">
              <a:lnSpc>
                <a:spcPct val="150000"/>
              </a:lnSpc>
            </a:pPr>
            <a:r>
              <a:rPr lang="vi-VN" sz="2800" b="1">
                <a:latin typeface="Times New Roman" panose="02020603050405020304" pitchFamily="18" charset="0"/>
                <a:cs typeface="Times New Roman" panose="02020603050405020304" pitchFamily="18" charset="0"/>
              </a:rPr>
              <a:t>Câu 6. </a:t>
            </a:r>
            <a:r>
              <a:rPr lang="vi-VN" sz="2800">
                <a:latin typeface="Times New Roman" panose="02020603050405020304" pitchFamily="18" charset="0"/>
                <a:cs typeface="Times New Roman" panose="02020603050405020304" pitchFamily="18" charset="0"/>
              </a:rPr>
              <a:t>Hình ảnh</a:t>
            </a:r>
            <a:r>
              <a:rPr lang="vi-VN" sz="2800" b="1">
                <a:latin typeface="Times New Roman" panose="02020603050405020304" pitchFamily="18" charset="0"/>
                <a:cs typeface="Times New Roman" panose="02020603050405020304" pitchFamily="18" charset="0"/>
              </a:rPr>
              <a:t> “</a:t>
            </a:r>
            <a:r>
              <a:rPr lang="vi-VN" sz="2800" i="1">
                <a:latin typeface="Times New Roman" panose="02020603050405020304" pitchFamily="18" charset="0"/>
                <a:cs typeface="Times New Roman" panose="02020603050405020304" pitchFamily="18" charset="0"/>
              </a:rPr>
              <a:t>Những con người nhỏ xíu đó- không lớn hơn những con búp bê cỡ trung bình đã ngừng những gì họ đang làm vào lúc này, họ cũng đang nhìn lại đám người bên kia sông. Một trong số họ chỉ về phía lũ trẻ rồi thì thầm điều gì với người kia và cả năm người phá lên cười khanh khách”</a:t>
            </a:r>
            <a:r>
              <a:rPr lang="vi-VN" sz="2800">
                <a:latin typeface="Times New Roman" panose="02020603050405020304" pitchFamily="18" charset="0"/>
                <a:cs typeface="Times New Roman" panose="02020603050405020304" pitchFamily="18" charset="0"/>
              </a:rPr>
              <a:t>  phù hợp với thông điệp nào nhất.</a:t>
            </a:r>
            <a:endParaRPr lang="en-US" sz="2800">
              <a:latin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cs typeface="Times New Roman" panose="02020603050405020304" pitchFamily="18" charset="0"/>
              </a:rPr>
              <a:t>Sự bình đẳng giữa mọi người với nhau</a:t>
            </a:r>
            <a:r>
              <a:rPr lang="en-US" sz="2800">
                <a:latin typeface="Times New Roman" panose="02020603050405020304" pitchFamily="18" charset="0"/>
                <a:cs typeface="Times New Roman" panose="02020603050405020304" pitchFamily="18" charset="0"/>
              </a:rPr>
              <a:t>.</a:t>
            </a:r>
          </a:p>
          <a:p>
            <a:pPr marL="342900" lvl="0" indent="-342900">
              <a:lnSpc>
                <a:spcPct val="150000"/>
              </a:lnSpc>
              <a:buFont typeface="+mj-lt"/>
              <a:buAutoNum type="alphaUcPeriod"/>
            </a:pPr>
            <a:r>
              <a:rPr lang="vi-VN" sz="2800">
                <a:latin typeface="Times New Roman" panose="02020603050405020304" pitchFamily="18" charset="0"/>
                <a:cs typeface="Times New Roman" panose="02020603050405020304" pitchFamily="18" charset="0"/>
              </a:rPr>
              <a:t>Cuộc sống luôn có những điều lạ kì</a:t>
            </a:r>
            <a:r>
              <a:rPr lang="en-US" sz="2800">
                <a:latin typeface="Times New Roman" panose="02020603050405020304" pitchFamily="18" charset="0"/>
                <a:cs typeface="Times New Roman" panose="02020603050405020304" pitchFamily="18" charset="0"/>
              </a:rPr>
              <a:t>.</a:t>
            </a:r>
          </a:p>
          <a:p>
            <a:pPr marL="342900" lvl="0" indent="-342900">
              <a:lnSpc>
                <a:spcPct val="150000"/>
              </a:lnSpc>
              <a:buFont typeface="+mj-lt"/>
              <a:buAutoNum type="alphaUcPeriod"/>
            </a:pPr>
            <a:r>
              <a:rPr lang="vi-VN" sz="2800">
                <a:latin typeface="Times New Roman" panose="02020603050405020304" pitchFamily="18" charset="0"/>
                <a:cs typeface="Times New Roman" panose="02020603050405020304" pitchFamily="18" charset="0"/>
              </a:rPr>
              <a:t>Ai cũng có thể làm chủ cuộc sống của mình</a:t>
            </a:r>
            <a:r>
              <a:rPr lang="en-US" sz="2800">
                <a:latin typeface="Times New Roman" panose="02020603050405020304" pitchFamily="18" charset="0"/>
                <a:cs typeface="Times New Roman" panose="02020603050405020304" pitchFamily="18" charset="0"/>
              </a:rPr>
              <a:t>.</a:t>
            </a:r>
          </a:p>
          <a:p>
            <a:pPr marL="342900" lvl="0" indent="-342900">
              <a:lnSpc>
                <a:spcPct val="150000"/>
              </a:lnSpc>
              <a:buFont typeface="+mj-lt"/>
              <a:buAutoNum type="alphaUcPeriod"/>
            </a:pPr>
            <a:r>
              <a:rPr lang="vi-VN" sz="2800">
                <a:latin typeface="Times New Roman" panose="02020603050405020304" pitchFamily="18" charset="0"/>
                <a:cs typeface="Times New Roman" panose="02020603050405020304" pitchFamily="18" charset="0"/>
              </a:rPr>
              <a:t>Hãy tạo cơ hội cho những người thiệt thòi, kém may mắn.</a:t>
            </a:r>
            <a:endParaRPr lang="en-US" sz="28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748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706" y="1583140"/>
            <a:ext cx="9853685" cy="3970318"/>
          </a:xfrm>
          <a:prstGeom prst="rect">
            <a:avLst/>
          </a:prstGeom>
        </p:spPr>
        <p:txBody>
          <a:bodyPr wrap="square">
            <a:spAutoFit/>
          </a:bodyPr>
          <a:lstStyle/>
          <a:p>
            <a:pPr algn="just">
              <a:lnSpc>
                <a:spcPct val="150000"/>
              </a:lnSpc>
            </a:pPr>
            <a:r>
              <a:rPr lang="vi-VN" sz="2800" b="1">
                <a:latin typeface="Times New Roman" panose="02020603050405020304" pitchFamily="18" charset="0"/>
                <a:cs typeface="Times New Roman" panose="02020603050405020304" pitchFamily="18" charset="0"/>
              </a:rPr>
              <a:t>Câu 7. </a:t>
            </a:r>
            <a:r>
              <a:rPr lang="vi-VN" sz="2800">
                <a:latin typeface="Times New Roman" panose="02020603050405020304" pitchFamily="18" charset="0"/>
                <a:cs typeface="Times New Roman" panose="02020603050405020304" pitchFamily="18" charset="0"/>
              </a:rPr>
              <a:t>Trong câu</a:t>
            </a:r>
            <a:r>
              <a:rPr lang="vi-VN" sz="2800" b="1">
                <a:latin typeface="Times New Roman" panose="02020603050405020304" pitchFamily="18" charset="0"/>
                <a:cs typeface="Times New Roman" panose="02020603050405020304" pitchFamily="18" charset="0"/>
              </a:rPr>
              <a:t> “</a:t>
            </a:r>
            <a:r>
              <a:rPr lang="vi-VN" sz="2800" i="1">
                <a:latin typeface="Times New Roman" panose="02020603050405020304" pitchFamily="18" charset="0"/>
                <a:cs typeface="Times New Roman" panose="02020603050405020304" pitchFamily="18" charset="0"/>
              </a:rPr>
              <a:t>Cả trẻ con lẫn người lớn đều chạy ào đến bờ sông để nhìn cho rõ hơn”</a:t>
            </a:r>
            <a:r>
              <a:rPr lang="vi-VN" sz="2800">
                <a:latin typeface="Times New Roman" panose="02020603050405020304" pitchFamily="18" charset="0"/>
                <a:cs typeface="Times New Roman" panose="02020603050405020304" pitchFamily="18" charset="0"/>
              </a:rPr>
              <a:t> phó từ “đều” có ý nghĩa gì?</a:t>
            </a:r>
            <a:endParaRPr lang="en-US" sz="2800">
              <a:latin typeface="Times New Roman" panose="02020603050405020304" pitchFamily="18" charset="0"/>
              <a:cs typeface="Times New Roman" panose="02020603050405020304" pitchFamily="18" charset="0"/>
            </a:endParaRPr>
          </a:p>
          <a:p>
            <a:pPr algn="just">
              <a:lnSpc>
                <a:spcPct val="150000"/>
              </a:lnSpc>
              <a:spcAft>
                <a:spcPts val="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a:t>
            </a:r>
            <a:r>
              <a:rPr lang="vi-VN" sz="2800">
                <a:latin typeface="Times New Roman" panose="02020603050405020304" pitchFamily="18" charset="0"/>
                <a:ea typeface="Times New Roman" panose="02020603050405020304" pitchFamily="18" charset="0"/>
                <a:cs typeface="Times New Roman" panose="02020603050405020304" pitchFamily="18" charset="0"/>
              </a:rPr>
              <a:t>. Sự đồng nhất trong hành động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B</a:t>
            </a:r>
            <a:r>
              <a:rPr lang="vi-VN" sz="2800">
                <a:latin typeface="Times New Roman" panose="02020603050405020304" pitchFamily="18" charset="0"/>
                <a:ea typeface="Times New Roman" panose="02020603050405020304" pitchFamily="18" charset="0"/>
                <a:cs typeface="Times New Roman" panose="02020603050405020304" pitchFamily="18" charset="0"/>
              </a:rPr>
              <a:t>. Thể hiện sự vui mừng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C. Thể hiện sự ngạc nhiên</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D</a:t>
            </a:r>
            <a:r>
              <a:rPr lang="vi-VN" sz="2800">
                <a:latin typeface="Times New Roman" panose="02020603050405020304" pitchFamily="18" charset="0"/>
                <a:ea typeface="Times New Roman" panose="02020603050405020304" pitchFamily="18" charset="0"/>
                <a:cs typeface="Times New Roman" panose="02020603050405020304" pitchFamily="18" charset="0"/>
              </a:rPr>
              <a:t>. Thể hiện sự tò mò, hiếu kì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484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117" y="955344"/>
            <a:ext cx="9853684" cy="5262979"/>
          </a:xfrm>
          <a:prstGeom prst="rect">
            <a:avLst/>
          </a:prstGeom>
        </p:spPr>
        <p:txBody>
          <a:bodyPr wrap="square">
            <a:spAutoFit/>
          </a:bodyPr>
          <a:lstStyle/>
          <a:p>
            <a:pPr algn="just">
              <a:lnSpc>
                <a:spcPct val="150000"/>
              </a:lnSpc>
            </a:pPr>
            <a:r>
              <a:rPr lang="vi-VN" sz="3200" b="1">
                <a:latin typeface="Times New Roman" panose="02020603050405020304" pitchFamily="18" charset="0"/>
                <a:cs typeface="Times New Roman" panose="02020603050405020304" pitchFamily="18" charset="0"/>
              </a:rPr>
              <a:t>Câu 8. </a:t>
            </a:r>
            <a:r>
              <a:rPr lang="vi-VN" sz="3200">
                <a:latin typeface="Times New Roman" panose="02020603050405020304" pitchFamily="18" charset="0"/>
                <a:cs typeface="Times New Roman" panose="02020603050405020304" pitchFamily="18" charset="0"/>
              </a:rPr>
              <a:t>Trong câu</a:t>
            </a:r>
            <a:r>
              <a:rPr lang="vi-VN" sz="3200" b="1">
                <a:latin typeface="Times New Roman" panose="02020603050405020304" pitchFamily="18" charset="0"/>
                <a:cs typeface="Times New Roman" panose="02020603050405020304" pitchFamily="18" charset="0"/>
              </a:rPr>
              <a:t> </a:t>
            </a:r>
            <a:r>
              <a:rPr lang="vi-VN" sz="3200" i="1">
                <a:latin typeface="Times New Roman" panose="02020603050405020304" pitchFamily="18" charset="0"/>
                <a:cs typeface="Times New Roman" panose="02020603050405020304" pitchFamily="18" charset="0"/>
              </a:rPr>
              <a:t>“Một trong số họ chỉ về phía lũ trẻ rồi thì thầm điều gì với người kia và cả năm người phá lên cười khanh khách.”,</a:t>
            </a:r>
            <a:r>
              <a:rPr lang="vi-VN" sz="3200">
                <a:latin typeface="Times New Roman" panose="02020603050405020304" pitchFamily="18" charset="0"/>
                <a:cs typeface="Times New Roman" panose="02020603050405020304" pitchFamily="18" charset="0"/>
              </a:rPr>
              <a:t> có mấy số từ?</a:t>
            </a:r>
            <a:endParaRPr lang="en-US" sz="3200">
              <a:latin typeface="Times New Roman" panose="02020603050405020304" pitchFamily="18" charset="0"/>
              <a:cs typeface="Times New Roman" panose="02020603050405020304" pitchFamily="18" charset="0"/>
            </a:endParaRPr>
          </a:p>
          <a:p>
            <a:pPr>
              <a:lnSpc>
                <a:spcPct val="150000"/>
              </a:lnSpc>
            </a:pPr>
            <a:r>
              <a:rPr lang="vi-VN" sz="3200">
                <a:latin typeface="Times New Roman" panose="02020603050405020304" pitchFamily="18" charset="0"/>
                <a:cs typeface="Times New Roman" panose="02020603050405020304" pitchFamily="18" charset="0"/>
              </a:rPr>
              <a:t>       A. Một                  </a:t>
            </a:r>
            <a:endParaRPr lang="en-US" sz="3200">
              <a:latin typeface="Times New Roman" panose="02020603050405020304" pitchFamily="18" charset="0"/>
              <a:cs typeface="Times New Roman" panose="02020603050405020304" pitchFamily="18" charset="0"/>
            </a:endParaRPr>
          </a:p>
          <a:p>
            <a:pPr>
              <a:lnSpc>
                <a:spcPct val="150000"/>
              </a:lnSpc>
            </a:pP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B. Hai                </a:t>
            </a:r>
            <a:endParaRPr lang="en-US" sz="3200">
              <a:latin typeface="Times New Roman" panose="02020603050405020304" pitchFamily="18" charset="0"/>
              <a:cs typeface="Times New Roman" panose="02020603050405020304" pitchFamily="18" charset="0"/>
            </a:endParaRPr>
          </a:p>
          <a:p>
            <a:pPr>
              <a:lnSpc>
                <a:spcPct val="150000"/>
              </a:lnSpc>
            </a:pP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C. Ba                </a:t>
            </a:r>
            <a:endParaRPr lang="en-US" sz="3200">
              <a:latin typeface="Times New Roman" panose="02020603050405020304" pitchFamily="18" charset="0"/>
              <a:cs typeface="Times New Roman" panose="02020603050405020304" pitchFamily="18" charset="0"/>
            </a:endParaRPr>
          </a:p>
          <a:p>
            <a:pPr>
              <a:lnSpc>
                <a:spcPct val="150000"/>
              </a:lnSpc>
            </a:pP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D. Bốn</a:t>
            </a:r>
            <a:endParaRPr lang="en-US" sz="32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207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64" y="1760561"/>
            <a:ext cx="10590663" cy="3046988"/>
          </a:xfrm>
          <a:prstGeom prst="rect">
            <a:avLst/>
          </a:prstGeom>
        </p:spPr>
        <p:txBody>
          <a:bodyPr wrap="square">
            <a:spAutoFit/>
          </a:bodyPr>
          <a:lstStyle/>
          <a:p>
            <a:pPr algn="just">
              <a:lnSpc>
                <a:spcPct val="150000"/>
              </a:lnSpc>
              <a:spcAft>
                <a:spcPts val="0"/>
              </a:spcAft>
            </a:pPr>
            <a:r>
              <a:rPr lang="vi-VN" sz="3200" b="1">
                <a:latin typeface="Times New Roman" panose="02020603050405020304" pitchFamily="18" charset="0"/>
                <a:ea typeface="Times New Roman" panose="02020603050405020304" pitchFamily="18" charset="0"/>
              </a:rPr>
              <a:t>Câu 9. </a:t>
            </a:r>
            <a:r>
              <a:rPr lang="vi-VN" sz="3200">
                <a:latin typeface="Times New Roman" panose="02020603050405020304" pitchFamily="18" charset="0"/>
                <a:ea typeface="Times New Roman" panose="02020603050405020304" pitchFamily="18" charset="0"/>
              </a:rPr>
              <a:t>Tìm trong đoạn trích các yếu tố thể hiện tính viễn tưởng của câu chuyện</a:t>
            </a:r>
            <a:r>
              <a:rPr lang="en-US" sz="3200">
                <a:latin typeface="Times New Roman" panose="02020603050405020304" pitchFamily="18" charset="0"/>
                <a:ea typeface="Times New Roman" panose="02020603050405020304" pitchFamily="18" charset="0"/>
              </a:rPr>
              <a:t>.</a:t>
            </a:r>
            <a:r>
              <a:rPr lang="vi-VN" sz="3200">
                <a:latin typeface="Times New Roman" panose="02020603050405020304" pitchFamily="18" charset="0"/>
                <a:ea typeface="Times New Roman" panose="02020603050405020304" pitchFamily="18" charset="0"/>
              </a:rPr>
              <a:t> Qua đó cho em biết được điều gì về tác giả?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b="1">
                <a:latin typeface="Times New Roman" panose="02020603050405020304" pitchFamily="18" charset="0"/>
                <a:ea typeface="Times New Roman" panose="02020603050405020304" pitchFamily="18" charset="0"/>
              </a:rPr>
              <a:t>Câu 10. </a:t>
            </a:r>
            <a:r>
              <a:rPr lang="vi-VN" sz="3200">
                <a:latin typeface="Times New Roman" panose="02020603050405020304" pitchFamily="18" charset="0"/>
                <a:ea typeface="Times New Roman" panose="02020603050405020304" pitchFamily="18" charset="0"/>
              </a:rPr>
              <a:t>Nêu những thông điệp cuộc sống em rút ra từ đoạn truyện.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6968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980" y="2306472"/>
            <a:ext cx="11013743" cy="1481175"/>
          </a:xfrm>
          <a:prstGeom prst="rect">
            <a:avLst/>
          </a:prstGeom>
        </p:spPr>
        <p:txBody>
          <a:bodyPr wrap="square">
            <a:spAutoFit/>
          </a:bodyPr>
          <a:lstStyle/>
          <a:p>
            <a:pPr algn="just">
              <a:lnSpc>
                <a:spcPct val="150000"/>
              </a:lnSpc>
              <a:spcAft>
                <a:spcPts val="0"/>
              </a:spcAft>
            </a:pPr>
            <a:r>
              <a:rPr lang="en-US" sz="3200" i="1">
                <a:latin typeface="Times New Roman" panose="02020603050405020304" pitchFamily="18" charset="0"/>
                <a:ea typeface="MS Mincho"/>
              </a:rPr>
              <a:t>Viết một bài văn về một sự việc có thật liên quan đến nhân vật lịch sử mà em có dịp tìm hiểu.</a:t>
            </a:r>
            <a:endParaRPr lang="en-US" sz="28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904383" y="1247550"/>
            <a:ext cx="4241739" cy="669542"/>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 II. VIẾT (4,0 điểm)</a:t>
            </a:r>
            <a:endParaRPr lang="en-US" sz="28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442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FDC76C2-D69A-4C29-AE4A-99692B3CDCFF}"/>
              </a:ext>
            </a:extLst>
          </p:cNvPr>
          <p:cNvSpPr>
            <a:spLocks noChangeArrowheads="1"/>
          </p:cNvSpPr>
          <p:nvPr/>
        </p:nvSpPr>
        <p:spPr bwMode="auto">
          <a:xfrm>
            <a:off x="4203511" y="735864"/>
            <a:ext cx="3985146" cy="710798"/>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A17A33E-072A-4DA2-99E1-F8981104256C}"/>
              </a:ext>
            </a:extLst>
          </p:cNvPr>
          <p:cNvSpPr txBox="1"/>
          <p:nvPr/>
        </p:nvSpPr>
        <p:spPr>
          <a:xfrm>
            <a:off x="4099743" y="799398"/>
            <a:ext cx="4116210" cy="556434"/>
          </a:xfrm>
          <a:prstGeom prst="rect">
            <a:avLst/>
          </a:prstGeom>
          <a:noFill/>
        </p:spPr>
        <p:txBody>
          <a:bodyPr wrap="square">
            <a:spAutoFit/>
          </a:bodyPr>
          <a:lstStyle/>
          <a:p>
            <a:pPr algn="ctr">
              <a:lnSpc>
                <a:spcPct val="115000"/>
              </a:lnSpc>
              <a:spcBef>
                <a:spcPts val="600"/>
              </a:spcBef>
              <a:spcAft>
                <a:spcPts val="6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ĐÁP ÁN HƯỚNG DẪN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19331092"/>
              </p:ext>
            </p:extLst>
          </p:nvPr>
        </p:nvGraphicFramePr>
        <p:xfrm>
          <a:off x="513295" y="3261815"/>
          <a:ext cx="11100952" cy="1416967"/>
        </p:xfrm>
        <a:graphic>
          <a:graphicData uri="http://schemas.openxmlformats.org/drawingml/2006/table">
            <a:tbl>
              <a:tblPr firstRow="1" firstCol="1" bandRow="1"/>
              <a:tblGrid>
                <a:gridCol w="1479264">
                  <a:extLst>
                    <a:ext uri="{9D8B030D-6E8A-4147-A177-3AD203B41FA5}">
                      <a16:colId xmlns:a16="http://schemas.microsoft.com/office/drawing/2014/main" val="3015368585"/>
                    </a:ext>
                  </a:extLst>
                </a:gridCol>
                <a:gridCol w="1223568">
                  <a:extLst>
                    <a:ext uri="{9D8B030D-6E8A-4147-A177-3AD203B41FA5}">
                      <a16:colId xmlns:a16="http://schemas.microsoft.com/office/drawing/2014/main" val="3421162395"/>
                    </a:ext>
                  </a:extLst>
                </a:gridCol>
                <a:gridCol w="1126238">
                  <a:extLst>
                    <a:ext uri="{9D8B030D-6E8A-4147-A177-3AD203B41FA5}">
                      <a16:colId xmlns:a16="http://schemas.microsoft.com/office/drawing/2014/main" val="1584808828"/>
                    </a:ext>
                  </a:extLst>
                </a:gridCol>
                <a:gridCol w="1195760">
                  <a:extLst>
                    <a:ext uri="{9D8B030D-6E8A-4147-A177-3AD203B41FA5}">
                      <a16:colId xmlns:a16="http://schemas.microsoft.com/office/drawing/2014/main" val="2497268841"/>
                    </a:ext>
                  </a:extLst>
                </a:gridCol>
                <a:gridCol w="1223568">
                  <a:extLst>
                    <a:ext uri="{9D8B030D-6E8A-4147-A177-3AD203B41FA5}">
                      <a16:colId xmlns:a16="http://schemas.microsoft.com/office/drawing/2014/main" val="1133061903"/>
                    </a:ext>
                  </a:extLst>
                </a:gridCol>
                <a:gridCol w="1279185">
                  <a:extLst>
                    <a:ext uri="{9D8B030D-6E8A-4147-A177-3AD203B41FA5}">
                      <a16:colId xmlns:a16="http://schemas.microsoft.com/office/drawing/2014/main" val="2697188884"/>
                    </a:ext>
                  </a:extLst>
                </a:gridCol>
                <a:gridCol w="1237471">
                  <a:extLst>
                    <a:ext uri="{9D8B030D-6E8A-4147-A177-3AD203B41FA5}">
                      <a16:colId xmlns:a16="http://schemas.microsoft.com/office/drawing/2014/main" val="1686158572"/>
                    </a:ext>
                  </a:extLst>
                </a:gridCol>
                <a:gridCol w="1209664">
                  <a:extLst>
                    <a:ext uri="{9D8B030D-6E8A-4147-A177-3AD203B41FA5}">
                      <a16:colId xmlns:a16="http://schemas.microsoft.com/office/drawing/2014/main" val="2413191450"/>
                    </a:ext>
                  </a:extLst>
                </a:gridCol>
                <a:gridCol w="1126234">
                  <a:extLst>
                    <a:ext uri="{9D8B030D-6E8A-4147-A177-3AD203B41FA5}">
                      <a16:colId xmlns:a16="http://schemas.microsoft.com/office/drawing/2014/main" val="2871829803"/>
                    </a:ext>
                  </a:extLst>
                </a:gridCol>
              </a:tblGrid>
              <a:tr h="583474">
                <a:tc>
                  <a:txBody>
                    <a:bodyPr/>
                    <a:lstStyle/>
                    <a:p>
                      <a:pPr marL="0" indent="0" algn="just">
                        <a:lnSpc>
                          <a:spcPct val="150000"/>
                        </a:lnSpc>
                        <a:spcAft>
                          <a:spcPts val="0"/>
                        </a:spcAft>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9348590"/>
                  </a:ext>
                </a:extLst>
              </a:tr>
              <a:tr h="776887">
                <a:tc>
                  <a:txBody>
                    <a:bodyPr/>
                    <a:lstStyle/>
                    <a:p>
                      <a:pPr marL="0" indent="0" algn="just">
                        <a:lnSpc>
                          <a:spcPct val="150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45957708"/>
                  </a:ext>
                </a:extLst>
              </a:tr>
            </a:tbl>
          </a:graphicData>
        </a:graphic>
      </p:graphicFrame>
      <p:sp>
        <p:nvSpPr>
          <p:cNvPr id="4" name="Rectangle 3"/>
          <p:cNvSpPr/>
          <p:nvPr/>
        </p:nvSpPr>
        <p:spPr>
          <a:xfrm>
            <a:off x="513295" y="1975537"/>
            <a:ext cx="3506088" cy="523220"/>
          </a:xfrm>
          <a:prstGeom prst="rect">
            <a:avLst/>
          </a:prstGeom>
        </p:spPr>
        <p:txBody>
          <a:bodyPr wrap="none">
            <a:spAutoFit/>
          </a:bodyPr>
          <a:lstStyle/>
          <a:p>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 I. ĐỌC HIỂU </a:t>
            </a:r>
            <a:endParaRPr lang="en-US" sz="2800"/>
          </a:p>
        </p:txBody>
      </p:sp>
      <p:sp>
        <p:nvSpPr>
          <p:cNvPr id="8" name="Rectangle 7"/>
          <p:cNvSpPr/>
          <p:nvPr/>
        </p:nvSpPr>
        <p:spPr>
          <a:xfrm>
            <a:off x="848796" y="5510498"/>
            <a:ext cx="8201284" cy="523220"/>
          </a:xfrm>
          <a:prstGeom prst="rect">
            <a:avLst/>
          </a:prstGeom>
        </p:spPr>
        <p:txBody>
          <a:bodyPr wrap="none">
            <a:spAutoFit/>
          </a:bodyPr>
          <a:lstStyle/>
          <a:p>
            <a:r>
              <a:rPr lang="en-US" sz="2800" b="1" i="1">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Mỗi câu trả lời đúng được 0,5 điểm.</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66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125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473853397"/>
              </p:ext>
            </p:extLst>
          </p:nvPr>
        </p:nvGraphicFramePr>
        <p:xfrm>
          <a:off x="567887" y="682387"/>
          <a:ext cx="11114598" cy="5632186"/>
        </p:xfrm>
        <a:graphic>
          <a:graphicData uri="http://schemas.openxmlformats.org/drawingml/2006/table">
            <a:tbl>
              <a:tblPr firstRow="1" firstCol="1" bandRow="1">
                <a:tableStyleId>{5940675A-B579-460E-94D1-54222C63F5DA}</a:tableStyleId>
              </a:tblPr>
              <a:tblGrid>
                <a:gridCol w="871370">
                  <a:extLst>
                    <a:ext uri="{9D8B030D-6E8A-4147-A177-3AD203B41FA5}">
                      <a16:colId xmlns:a16="http://schemas.microsoft.com/office/drawing/2014/main" val="3228751901"/>
                    </a:ext>
                  </a:extLst>
                </a:gridCol>
                <a:gridCol w="852853">
                  <a:extLst>
                    <a:ext uri="{9D8B030D-6E8A-4147-A177-3AD203B41FA5}">
                      <a16:colId xmlns:a16="http://schemas.microsoft.com/office/drawing/2014/main" val="2265615486"/>
                    </a:ext>
                  </a:extLst>
                </a:gridCol>
                <a:gridCol w="8319922">
                  <a:extLst>
                    <a:ext uri="{9D8B030D-6E8A-4147-A177-3AD203B41FA5}">
                      <a16:colId xmlns:a16="http://schemas.microsoft.com/office/drawing/2014/main" val="3213179218"/>
                    </a:ext>
                  </a:extLst>
                </a:gridCol>
                <a:gridCol w="1070453">
                  <a:extLst>
                    <a:ext uri="{9D8B030D-6E8A-4147-A177-3AD203B41FA5}">
                      <a16:colId xmlns:a16="http://schemas.microsoft.com/office/drawing/2014/main" val="3978810540"/>
                    </a:ext>
                  </a:extLst>
                </a:gridCol>
              </a:tblGrid>
              <a:tr h="764276">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Phần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3865407">
                <a:tc>
                  <a:txBody>
                    <a:bodyPr/>
                    <a:lstStyle/>
                    <a:p>
                      <a:pP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just">
                        <a:lnSpc>
                          <a:spcPct val="100000"/>
                        </a:lnSpc>
                        <a:spcAft>
                          <a:spcPts val="0"/>
                        </a:spcAft>
                      </a:pPr>
                      <a:r>
                        <a:rPr lang="en-SG" sz="2800" b="1" smtClean="0">
                          <a:effectLst/>
                          <a:latin typeface="Times New Roman" panose="02020603050405020304" pitchFamily="18" charset="0"/>
                          <a:ea typeface="Calibri" panose="020F0502020204030204" pitchFamily="34" charset="0"/>
                          <a:cs typeface="Times New Roman" panose="02020603050405020304" pitchFamily="18" charset="0"/>
                        </a:rPr>
                        <a:t>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15000"/>
                        </a:lnSpc>
                        <a:spcAft>
                          <a:spcPts val="0"/>
                        </a:spcAft>
                        <a:tabLst>
                          <a:tab pos="57150" algn="l"/>
                        </a:tabLs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Như một cái máy, mọi người cúi xuống ngắt một ngọn cỏ- trừ Ờ- gớt- tít G lúp, vì nó bứt cả một nắm tướng</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57150" algn="l"/>
                        </a:tabLs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Ông có thể ăn hết cả cánh đồng này?- Ông nội Châu nói với nụ cười khoái trá. – Ông có thể bò bốn chân như con bò và gặm hết từng cọng cỏ của cánh đồng này.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57150" algn="l"/>
                        </a:tabLs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Những người tí hon “Không cao hơn đầu gối mình!</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Không lớn hơn những con búp bê cỡ trung bình”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57150" algn="l"/>
                        </a:tabLs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Thể hiện trí tưởng tượng phong phú, ước mơ nhân văn của con người</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57150" algn="l"/>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*Cách cho điểm:</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Mỗi ý cho 0,25 điểm.</a:t>
                      </a:r>
                    </a:p>
                  </a:txBody>
                  <a:tcPr marL="36195" marR="36195" marT="0" marB="0">
                    <a:solidFill>
                      <a:schemeClr val="accent4">
                        <a:lumMod val="20000"/>
                        <a:lumOff val="80000"/>
                      </a:schemeClr>
                    </a:solidFill>
                  </a:tcPr>
                </a:tc>
                <a:tc>
                  <a:txBody>
                    <a:bodyPr/>
                    <a:lstStyle/>
                    <a:p>
                      <a:pPr algn="ctr">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3036551052"/>
                  </a:ext>
                </a:extLst>
              </a:tr>
            </a:tbl>
          </a:graphicData>
        </a:graphic>
      </p:graphicFrame>
    </p:spTree>
    <p:extLst>
      <p:ext uri="{BB962C8B-B14F-4D97-AF65-F5344CB8AC3E}">
        <p14:creationId xmlns:p14="http://schemas.microsoft.com/office/powerpoint/2010/main" val="229212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3850479353"/>
              </p:ext>
            </p:extLst>
          </p:nvPr>
        </p:nvGraphicFramePr>
        <p:xfrm>
          <a:off x="682387" y="641444"/>
          <a:ext cx="11054687" cy="5677469"/>
        </p:xfrm>
        <a:graphic>
          <a:graphicData uri="http://schemas.openxmlformats.org/drawingml/2006/table">
            <a:tbl>
              <a:tblPr firstRow="1" firstCol="1" bandRow="1">
                <a:tableStyleId>{5940675A-B579-460E-94D1-54222C63F5DA}</a:tableStyleId>
              </a:tblPr>
              <a:tblGrid>
                <a:gridCol w="859777">
                  <a:extLst>
                    <a:ext uri="{9D8B030D-6E8A-4147-A177-3AD203B41FA5}">
                      <a16:colId xmlns:a16="http://schemas.microsoft.com/office/drawing/2014/main" val="3228751901"/>
                    </a:ext>
                  </a:extLst>
                </a:gridCol>
                <a:gridCol w="825852">
                  <a:extLst>
                    <a:ext uri="{9D8B030D-6E8A-4147-A177-3AD203B41FA5}">
                      <a16:colId xmlns:a16="http://schemas.microsoft.com/office/drawing/2014/main" val="2265615486"/>
                    </a:ext>
                  </a:extLst>
                </a:gridCol>
                <a:gridCol w="8503710">
                  <a:extLst>
                    <a:ext uri="{9D8B030D-6E8A-4147-A177-3AD203B41FA5}">
                      <a16:colId xmlns:a16="http://schemas.microsoft.com/office/drawing/2014/main" val="3213179218"/>
                    </a:ext>
                  </a:extLst>
                </a:gridCol>
                <a:gridCol w="865348">
                  <a:extLst>
                    <a:ext uri="{9D8B030D-6E8A-4147-A177-3AD203B41FA5}">
                      <a16:colId xmlns:a16="http://schemas.microsoft.com/office/drawing/2014/main" val="3978810540"/>
                    </a:ext>
                  </a:extLst>
                </a:gridCol>
              </a:tblGrid>
              <a:tr h="756006">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4921463">
                <a:tc>
                  <a:txBody>
                    <a:bodyPr/>
                    <a:lstStyle/>
                    <a:p>
                      <a:endParaRPr lang="en-US" sz="2800"/>
                    </a:p>
                  </a:txBody>
                  <a:tcPr/>
                </a:tc>
                <a:tc>
                  <a:txBody>
                    <a:bodyPr/>
                    <a:lstStyle/>
                    <a:p>
                      <a:pPr algn="just">
                        <a:lnSpc>
                          <a:spcPct val="100000"/>
                        </a:lnSpc>
                        <a:spcAft>
                          <a:spcPts val="0"/>
                        </a:spcAft>
                      </a:pPr>
                      <a:r>
                        <a:rPr lang="en-SG" sz="2800" b="1"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hướng tới các thông điệp sau: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cs typeface="Times New Roman" panose="02020603050405020304" pitchFamily="18" charset="0"/>
                        </a:rPr>
                        <a:t>+ Cuộc sống luôn tiềm ẩn những điều kì diệu</a:t>
                      </a:r>
                      <a:r>
                        <a:rPr lang="en-US" sz="2800">
                          <a:solidFill>
                            <a:srgbClr val="000000"/>
                          </a:solidFill>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cs typeface="Times New Roman" panose="02020603050405020304" pitchFamily="18" charset="0"/>
                        </a:rPr>
                        <a:t>+ Thiên nhiên là nguồn nuôi dưỡng con người</a:t>
                      </a:r>
                      <a:r>
                        <a:rPr lang="en-US" sz="2800">
                          <a:solidFill>
                            <a:srgbClr val="000000"/>
                          </a:solidFill>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cs typeface="Times New Roman" panose="02020603050405020304" pitchFamily="18" charset="0"/>
                        </a:rPr>
                        <a:t>+ Thiên nhiên là nguồn nuôi dưỡng con người</a:t>
                      </a:r>
                      <a:r>
                        <a:rPr lang="en-US" sz="2800">
                          <a:solidFill>
                            <a:srgbClr val="000000"/>
                          </a:solidFill>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cs typeface="Times New Roman" panose="02020603050405020304" pitchFamily="18" charset="0"/>
                        </a:rPr>
                        <a:t>+ Thiên nhiên là nguồn nuôi dưỡng con người</a:t>
                      </a:r>
                      <a:r>
                        <a:rPr lang="en-US" sz="2800">
                          <a:solidFill>
                            <a:srgbClr val="000000"/>
                          </a:solidFill>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cs typeface="Times New Roman" panose="02020603050405020304" pitchFamily="18" charset="0"/>
                        </a:rPr>
                        <a:t>+ Những người nhỏ bé có thể sống hòa bình, làm việc bình thường như chúng ta</a:t>
                      </a:r>
                      <a:r>
                        <a:rPr lang="en-US" sz="2800">
                          <a:solidFill>
                            <a:srgbClr val="000000"/>
                          </a:solidFill>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cs typeface="Times New Roman" panose="02020603050405020304" pitchFamily="18" charset="0"/>
                        </a:rPr>
                        <a:t>+ Hãy chấp nhận những người “ tí hon”, chấp nhận những điều kì lạ như một điều tất yếu của cuộc sống.</a:t>
                      </a:r>
                      <a:endParaRPr lang="en-US" sz="28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i="1">
                          <a:effectLst/>
                          <a:latin typeface="Times New Roman" panose="02020603050405020304" pitchFamily="18" charset="0"/>
                          <a:ea typeface="Times New Roman" panose="02020603050405020304" pitchFamily="18" charset="0"/>
                          <a:cs typeface="Times New Roman" panose="02020603050405020304" pitchFamily="18" charset="0"/>
                        </a:rPr>
                        <a:t>Lưu ý</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HS nêu được 3 thông điệp trở lên cho tối đa</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6195" marR="36195" marT="0" marB="0">
                    <a:solidFill>
                      <a:schemeClr val="accent4">
                        <a:lumMod val="20000"/>
                        <a:lumOff val="80000"/>
                      </a:schemeClr>
                    </a:solidFill>
                  </a:tcPr>
                </a:tc>
                <a:tc>
                  <a:txBody>
                    <a:bodyPr/>
                    <a:lstStyle/>
                    <a:p>
                      <a:pPr algn="ctr">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33155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1233670098"/>
              </p:ext>
            </p:extLst>
          </p:nvPr>
        </p:nvGraphicFramePr>
        <p:xfrm>
          <a:off x="199085" y="517524"/>
          <a:ext cx="11770002" cy="5977024"/>
        </p:xfrm>
        <a:graphic>
          <a:graphicData uri="http://schemas.openxmlformats.org/drawingml/2006/table">
            <a:tbl>
              <a:tblPr firstRow="1" firstCol="1" bandRow="1">
                <a:tableStyleId>{5940675A-B579-460E-94D1-54222C63F5DA}</a:tableStyleId>
              </a:tblPr>
              <a:tblGrid>
                <a:gridCol w="509693">
                  <a:extLst>
                    <a:ext uri="{9D8B030D-6E8A-4147-A177-3AD203B41FA5}">
                      <a16:colId xmlns:a16="http://schemas.microsoft.com/office/drawing/2014/main" val="1076315128"/>
                    </a:ext>
                  </a:extLst>
                </a:gridCol>
                <a:gridCol w="416785">
                  <a:extLst>
                    <a:ext uri="{9D8B030D-6E8A-4147-A177-3AD203B41FA5}">
                      <a16:colId xmlns:a16="http://schemas.microsoft.com/office/drawing/2014/main" val="3895637340"/>
                    </a:ext>
                  </a:extLst>
                </a:gridCol>
                <a:gridCol w="10018921">
                  <a:extLst>
                    <a:ext uri="{9D8B030D-6E8A-4147-A177-3AD203B41FA5}">
                      <a16:colId xmlns:a16="http://schemas.microsoft.com/office/drawing/2014/main" val="3025704839"/>
                    </a:ext>
                  </a:extLst>
                </a:gridCol>
                <a:gridCol w="824603">
                  <a:extLst>
                    <a:ext uri="{9D8B030D-6E8A-4147-A177-3AD203B41FA5}">
                      <a16:colId xmlns:a16="http://schemas.microsoft.com/office/drawing/2014/main" val="2355765119"/>
                    </a:ext>
                  </a:extLst>
                </a:gridCol>
              </a:tblGrid>
              <a:tr h="697126">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II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marL="0" marR="0" indent="0" algn="just" defTabSz="914400" rtl="0" eaLnBrk="1" fontAlgn="auto" latinLnBrk="0" hangingPunct="1">
                        <a:lnSpc>
                          <a:spcPct val="115000"/>
                        </a:lnSpc>
                        <a:spcBef>
                          <a:spcPts val="200"/>
                        </a:spcBef>
                        <a:spcAft>
                          <a:spcPts val="100"/>
                        </a:spcAft>
                        <a:buClrTx/>
                        <a:buSzTx/>
                        <a:buFontTx/>
                        <a:buNone/>
                        <a:tabLst/>
                        <a:defRPr/>
                      </a:pPr>
                      <a:r>
                        <a:rPr lang="en-SG" sz="2800" b="1" smtClean="0">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800" dirty="0" smtClean="0">
                        <a:latin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smtClean="0">
                          <a:effectLst/>
                          <a:latin typeface="Times New Roman" panose="02020603050405020304" pitchFamily="18" charset="0"/>
                          <a:cs typeface="Times New Roman" panose="02020603050405020304" pitchFamily="18" charset="0"/>
                        </a:rPr>
                        <a:t>4</a:t>
                      </a:r>
                      <a:r>
                        <a:rPr lang="vi-VN" sz="2800" smtClean="0">
                          <a:effectLst/>
                          <a:latin typeface="Times New Roman" panose="02020603050405020304" pitchFamily="18" charset="0"/>
                          <a:cs typeface="Times New Roman" panose="02020603050405020304" pitchFamily="18" charset="0"/>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3784286609"/>
                  </a:ext>
                </a:extLst>
              </a:tr>
              <a:tr h="1282782">
                <a:tc rowSpan="2">
                  <a:txBody>
                    <a:bodyPr/>
                    <a:lstStyle/>
                    <a:p>
                      <a:pP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15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a. Đảm bảo cấu trúc bài văn tự sự</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Mở bài nêu được sự việc và nhân vật, Thân bài kể diễn biến và ý nghĩa sự việc, Kết bài khẳng định và nêu ấn tượng cảm nghĩ của bản thân.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284275905"/>
                  </a:ext>
                </a:extLst>
              </a:tr>
              <a:tr h="1159042">
                <a:tc vMerge="1">
                  <a:txBody>
                    <a:bodyPr/>
                    <a:lstStyle/>
                    <a:p>
                      <a:endParaRPr lang="en-US"/>
                    </a:p>
                  </a:txBody>
                  <a:tcPr/>
                </a:tc>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15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b. Xác định đúng chủ đề bài viết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i="1">
                          <a:effectLst/>
                          <a:latin typeface="Times New Roman" panose="02020603050405020304" pitchFamily="18" charset="0"/>
                          <a:ea typeface="MS Mincho"/>
                          <a:cs typeface="Times New Roman" panose="02020603050405020304" pitchFamily="18" charset="0"/>
                        </a:rPr>
                        <a:t>Kể lại một sự việc có thật liên quan đến nhân vật hoặc sự kiện lịch sử mà em có dịp tìm hiểu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2192542845"/>
                  </a:ext>
                </a:extLst>
              </a:tr>
              <a:tr h="1643333">
                <a:tc>
                  <a:txBody>
                    <a:bodyPr/>
                    <a:lstStyle/>
                    <a:p>
                      <a:pPr>
                        <a:lnSpc>
                          <a:spcPct val="115000"/>
                        </a:lnSpc>
                        <a:spcBef>
                          <a:spcPts val="200"/>
                        </a:spcBef>
                        <a:spcAft>
                          <a:spcPts val="10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15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c. Triển khai vấn đề:</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HS có thể triển khai theo nhiều cách nhưng cần vận dụng tốt kĩ năng của bài văn tự sự; kết hợp tự sự và miêu tả, cần đảm bảo các yêu cầu sau: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Aft>
                          <a:spcPts val="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3939079962"/>
                  </a:ext>
                </a:extLst>
              </a:tr>
            </a:tbl>
          </a:graphicData>
        </a:graphic>
      </p:graphicFrame>
    </p:spTree>
    <p:extLst>
      <p:ext uri="{BB962C8B-B14F-4D97-AF65-F5344CB8AC3E}">
        <p14:creationId xmlns:p14="http://schemas.microsoft.com/office/powerpoint/2010/main" val="28109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2118733199"/>
              </p:ext>
            </p:extLst>
          </p:nvPr>
        </p:nvGraphicFramePr>
        <p:xfrm>
          <a:off x="382137" y="297591"/>
          <a:ext cx="11436824" cy="6300724"/>
        </p:xfrm>
        <a:graphic>
          <a:graphicData uri="http://schemas.openxmlformats.org/drawingml/2006/table">
            <a:tbl>
              <a:tblPr firstRow="1" firstCol="1" bandRow="1">
                <a:tableStyleId>{5940675A-B579-460E-94D1-54222C63F5DA}</a:tableStyleId>
              </a:tblPr>
              <a:tblGrid>
                <a:gridCol w="723331">
                  <a:extLst>
                    <a:ext uri="{9D8B030D-6E8A-4147-A177-3AD203B41FA5}">
                      <a16:colId xmlns:a16="http://schemas.microsoft.com/office/drawing/2014/main" val="1076315128"/>
                    </a:ext>
                  </a:extLst>
                </a:gridCol>
                <a:gridCol w="521586">
                  <a:extLst>
                    <a:ext uri="{9D8B030D-6E8A-4147-A177-3AD203B41FA5}">
                      <a16:colId xmlns:a16="http://schemas.microsoft.com/office/drawing/2014/main" val="3895637340"/>
                    </a:ext>
                  </a:extLst>
                </a:gridCol>
                <a:gridCol w="9280015">
                  <a:extLst>
                    <a:ext uri="{9D8B030D-6E8A-4147-A177-3AD203B41FA5}">
                      <a16:colId xmlns:a16="http://schemas.microsoft.com/office/drawing/2014/main" val="3025704839"/>
                    </a:ext>
                  </a:extLst>
                </a:gridCol>
                <a:gridCol w="911892">
                  <a:extLst>
                    <a:ext uri="{9D8B030D-6E8A-4147-A177-3AD203B41FA5}">
                      <a16:colId xmlns:a16="http://schemas.microsoft.com/office/drawing/2014/main" val="2355765119"/>
                    </a:ext>
                  </a:extLst>
                </a:gridCol>
              </a:tblGrid>
              <a:tr h="1367436">
                <a:tc>
                  <a:txBody>
                    <a:bodyPr/>
                    <a:lstStyle/>
                    <a:p>
                      <a:pPr>
                        <a:lnSpc>
                          <a:spcPct val="100000"/>
                        </a:lnSpc>
                      </a:pPr>
                      <a:endParaRPr lang="en-US"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00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15000"/>
                        </a:lnSpc>
                        <a:spcAft>
                          <a:spcPts val="0"/>
                        </a:spcAft>
                      </a:pPr>
                      <a:r>
                        <a:rPr lang="en-SG" sz="2800" i="1" smtClean="0">
                          <a:effectLst/>
                          <a:latin typeface="Times New Roman" panose="02020603050405020304" pitchFamily="18" charset="0"/>
                          <a:ea typeface="Times New Roman" panose="02020603050405020304" pitchFamily="18" charset="0"/>
                          <a:cs typeface="Times New Roman" panose="02020603050405020304" pitchFamily="18" charset="0"/>
                        </a:rPr>
                        <a:t>1.. </a:t>
                      </a: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Đảm bảo cấu trúc bài văn tự sự</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Mở bài nêu được sự việc và nhân vật, Thân bài kể diễn biến và ý nghĩa sự việc, Kết bài khẳng định và nêu ấn tượng cảm nghĩ của bản thân.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2746121383"/>
                  </a:ext>
                </a:extLst>
              </a:tr>
              <a:tr h="1367436">
                <a:tc>
                  <a:txBody>
                    <a:bodyPr/>
                    <a:lstStyle/>
                    <a:p>
                      <a:pPr>
                        <a:lnSpc>
                          <a:spcPct val="100000"/>
                        </a:lnSpc>
                      </a:pPr>
                      <a:endParaRPr lang="en-US"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00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15000"/>
                        </a:lnSpc>
                        <a:spcAft>
                          <a:spcPts val="0"/>
                        </a:spcAft>
                      </a:pPr>
                      <a:r>
                        <a:rPr lang="en-US" sz="2800">
                          <a:solidFill>
                            <a:srgbClr val="000000"/>
                          </a:solidFill>
                          <a:effectLst/>
                          <a:latin typeface="Times New Roman" panose="02020603050405020304" pitchFamily="18" charset="0"/>
                          <a:ea typeface="MS Mincho"/>
                          <a:cs typeface="Times New Roman" panose="02020603050405020304" pitchFamily="18" charset="0"/>
                        </a:rPr>
                        <a:t>2. </a:t>
                      </a:r>
                      <a:r>
                        <a:rPr lang="vi-VN" sz="2800">
                          <a:solidFill>
                            <a:srgbClr val="000000"/>
                          </a:solidFill>
                          <a:effectLst/>
                          <a:latin typeface="Times New Roman" panose="02020603050405020304" pitchFamily="18" charset="0"/>
                          <a:ea typeface="MS Mincho"/>
                          <a:cs typeface="Times New Roman" panose="02020603050405020304" pitchFamily="18" charset="0"/>
                        </a:rPr>
                        <a:t>Thuật lại </a:t>
                      </a:r>
                      <a:r>
                        <a:rPr lang="en-US" sz="2800">
                          <a:solidFill>
                            <a:srgbClr val="000000"/>
                          </a:solidFill>
                          <a:effectLst/>
                          <a:latin typeface="Times New Roman" panose="02020603050405020304" pitchFamily="18" charset="0"/>
                          <a:ea typeface="MS Mincho"/>
                          <a:cs typeface="Times New Roman" panose="02020603050405020304" pitchFamily="18" charset="0"/>
                        </a:rPr>
                        <a:t>diễn biến của </a:t>
                      </a:r>
                      <a:r>
                        <a:rPr lang="vi-VN" sz="2800">
                          <a:solidFill>
                            <a:srgbClr val="000000"/>
                          </a:solidFill>
                          <a:effectLst/>
                          <a:latin typeface="Times New Roman" panose="02020603050405020304" pitchFamily="18" charset="0"/>
                          <a:ea typeface="MS Mincho"/>
                          <a:cs typeface="Times New Roman" panose="02020603050405020304" pitchFamily="18" charset="0"/>
                        </a:rPr>
                        <a:t>sự việc theo trình tự hợp lí: bắt đầu – diễn biến – kết thúc</a:t>
                      </a:r>
                      <a:r>
                        <a:rPr lang="en-US" sz="2800">
                          <a:solidFill>
                            <a:srgbClr val="000000"/>
                          </a:solidFill>
                          <a:effectLst/>
                          <a:latin typeface="Times New Roman" panose="02020603050405020304" pitchFamily="18" charset="0"/>
                          <a:ea typeface="MS Mincho"/>
                          <a:cs typeface="Times New Roman" panose="02020603050405020304" pitchFamily="18" charset="0"/>
                        </a:rPr>
                        <a:t>. </a:t>
                      </a:r>
                      <a:r>
                        <a:rPr lang="vi-VN" sz="2800">
                          <a:solidFill>
                            <a:srgbClr val="000000"/>
                          </a:solidFill>
                          <a:effectLst/>
                          <a:latin typeface="Times New Roman" panose="02020603050405020304" pitchFamily="18" charset="0"/>
                          <a:ea typeface="MS Mincho"/>
                          <a:cs typeface="Times New Roman" panose="02020603050405020304" pitchFamily="18" charset="0"/>
                        </a:rPr>
                        <a:t>Kết hợp kể truyện với miêu tả</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a:solidFill>
                            <a:srgbClr val="000000"/>
                          </a:solidFill>
                          <a:effectLst/>
                          <a:latin typeface="Times New Roman" panose="02020603050405020304" pitchFamily="18" charset="0"/>
                          <a:ea typeface="MS Mincho"/>
                          <a:cs typeface="Times New Roman" panose="02020603050405020304" pitchFamily="18" charset="0"/>
                        </a:rPr>
                        <a:t>3. </a:t>
                      </a:r>
                      <a:r>
                        <a:rPr lang="vi-VN" sz="2800">
                          <a:solidFill>
                            <a:srgbClr val="000000"/>
                          </a:solidFill>
                          <a:effectLst/>
                          <a:latin typeface="Times New Roman" panose="02020603050405020304" pitchFamily="18" charset="0"/>
                          <a:ea typeface="MS Mincho"/>
                          <a:cs typeface="Times New Roman" panose="02020603050405020304" pitchFamily="18" charset="0"/>
                        </a:rPr>
                        <a:t>Ý nghĩa, </a:t>
                      </a: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 động của sự việc đối với đời sống hoặc đối với nhận thức về nhân vật/sự kiện lịch sử</a:t>
                      </a: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 Bài viết đủ các yêu cầu, sâu sắc: 2,0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 Bài viết đầy đủ nhưng chưa sâu sắc, chưa kết hợp yếu tố tự sự với miêu tả: 1,0 điểm - 1,75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SG" sz="2800" i="1" spc="-20">
                          <a:effectLst/>
                          <a:latin typeface="Times New Roman" panose="02020603050405020304" pitchFamily="18" charset="0"/>
                          <a:ea typeface="Times New Roman" panose="02020603050405020304" pitchFamily="18" charset="0"/>
                          <a:cs typeface="Times New Roman" panose="02020603050405020304" pitchFamily="18" charset="0"/>
                        </a:rPr>
                        <a:t>- Bài viết chưa đầy đủ hoặc sơ sài: 0,25 điểm - 0,75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15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3562639741"/>
                  </a:ext>
                </a:extLst>
              </a:tr>
            </a:tbl>
          </a:graphicData>
        </a:graphic>
      </p:graphicFrame>
    </p:spTree>
    <p:extLst>
      <p:ext uri="{BB962C8B-B14F-4D97-AF65-F5344CB8AC3E}">
        <p14:creationId xmlns:p14="http://schemas.microsoft.com/office/powerpoint/2010/main" val="281322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2790" y="146742"/>
            <a:ext cx="1962396" cy="523220"/>
          </a:xfrm>
          <a:prstGeom prst="rect">
            <a:avLst/>
          </a:prstGeom>
        </p:spPr>
        <p:txBody>
          <a:bodyPr wrap="none">
            <a:spAutoFit/>
          </a:bodyPr>
          <a:lstStyle/>
          <a:p>
            <a:pPr marL="457200" algn="ctr">
              <a:spcAft>
                <a:spcPts val="0"/>
              </a:spcAft>
            </a:pPr>
            <a:r>
              <a:rPr lang="en-US" sz="28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 </a:t>
            </a:r>
          </a:p>
        </p:txBody>
      </p:sp>
      <p:sp>
        <p:nvSpPr>
          <p:cNvPr id="4" name="Rectangle 3"/>
          <p:cNvSpPr/>
          <p:nvPr/>
        </p:nvSpPr>
        <p:spPr>
          <a:xfrm>
            <a:off x="749186" y="829004"/>
            <a:ext cx="5043368" cy="523220"/>
          </a:xfrm>
          <a:prstGeom prst="rect">
            <a:avLst/>
          </a:prstGeom>
        </p:spPr>
        <p:txBody>
          <a:bodyPr wrap="none">
            <a:spAutoFit/>
          </a:bodyPr>
          <a:lstStyle/>
          <a:p>
            <a:pPr algn="just">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 I. ĐỌC HIỂU (6,0 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99105" y="1511266"/>
            <a:ext cx="6096000" cy="523220"/>
          </a:xfrm>
          <a:prstGeom prst="rect">
            <a:avLst/>
          </a:prstGeom>
        </p:spPr>
        <p:txBody>
          <a:bodyPr>
            <a:spAutoFit/>
          </a:bodyPr>
          <a:lstStyle/>
          <a:p>
            <a:pPr indent="36195">
              <a:spcAft>
                <a:spcPts val="0"/>
              </a:spcAft>
            </a:pPr>
            <a:r>
              <a:rPr lang="en-US" sz="2800" b="1">
                <a:latin typeface="Times New Roman" panose="02020603050405020304" pitchFamily="18" charset="0"/>
                <a:ea typeface="Calibri" panose="020F0502020204030204" pitchFamily="34" charset="0"/>
              </a:rPr>
              <a:t>Đọc văn bản sau và trả lời câu hỏi</a:t>
            </a:r>
            <a:r>
              <a:rPr lang="en-US" sz="2800" b="1" smtClean="0">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
        <p:nvSpPr>
          <p:cNvPr id="9" name="Rectangle 8"/>
          <p:cNvSpPr/>
          <p:nvPr/>
        </p:nvSpPr>
        <p:spPr>
          <a:xfrm>
            <a:off x="445106" y="2193528"/>
            <a:ext cx="11128195" cy="4401205"/>
          </a:xfrm>
          <a:prstGeom prst="rect">
            <a:avLst/>
          </a:prstGeom>
        </p:spPr>
        <p:txBody>
          <a:bodyPr wrap="square">
            <a:spAutoFit/>
          </a:bodyPr>
          <a:lstStyle/>
          <a:p>
            <a:pPr indent="457200"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latin typeface="Times New Roman" panose="02020603050405020304" pitchFamily="18" charset="0"/>
                <a:ea typeface="Times New Roman" panose="02020603050405020304" pitchFamily="18" charset="0"/>
                <a:cs typeface="Times New Roman" panose="02020603050405020304" pitchFamily="18" charset="0"/>
              </a:rPr>
              <a:t>Như một cái máy, mọi người cúi xuống ngắt một ngọn cỏ- trừ Ờ-gớt-tít G lúp,vì nó bứt cả một nắm tướng.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	Còn Vai-ô-oét Bô-re-ga thì trước khi nếm cọng cỏ, móc miếng kẹo cao su phá kỉ lục thế giới ra khỏi miệng, giắt vào sau vành tai.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Tuyệt nhỉ! Sác-li thì thầm- Ông nội, ông có thấy cái vị của nó tuyệt không?</a:t>
            </a:r>
            <a:endParaRPr lang="en-US" sz="2800">
              <a:latin typeface="Times New Roman" panose="02020603050405020304" pitchFamily="18" charset="0"/>
              <a:cs typeface="Times New Roman" panose="02020603050405020304" pitchFamily="18" charset="0"/>
            </a:endParaRPr>
          </a:p>
          <a:p>
            <a:pPr marL="457200" indent="-457200" algn="just">
              <a:spcAft>
                <a:spcPts val="0"/>
              </a:spcAft>
              <a:buFontTx/>
              <a:buChar char="-"/>
            </a:pPr>
            <a:r>
              <a:rPr lang="vi-VN" sz="2800" i="1" smtClean="0">
                <a:latin typeface="Times New Roman" panose="02020603050405020304" pitchFamily="18" charset="0"/>
                <a:ea typeface="Times New Roman" panose="02020603050405020304" pitchFamily="18" charset="0"/>
                <a:cs typeface="Times New Roman" panose="02020603050405020304" pitchFamily="18" charset="0"/>
              </a:rPr>
              <a:t>Ông </a:t>
            </a:r>
            <a:r>
              <a:rPr lang="vi-VN" sz="2800" i="1">
                <a:latin typeface="Times New Roman" panose="02020603050405020304" pitchFamily="18" charset="0"/>
                <a:ea typeface="Times New Roman" panose="02020603050405020304" pitchFamily="18" charset="0"/>
                <a:cs typeface="Times New Roman" panose="02020603050405020304" pitchFamily="18" charset="0"/>
              </a:rPr>
              <a:t>có thể ăn hết cả cánh đồng này?- Ông nội Châu nói với nụ cười khoái trá. Ông có thể bò bốn chân như con bò và gặm hết từng cọng cỏ của cánh đồng </a:t>
            </a:r>
            <a:r>
              <a:rPr lang="vi-VN" sz="2800" i="1">
                <a:latin typeface="Times New Roman" panose="02020603050405020304" pitchFamily="18" charset="0"/>
                <a:ea typeface="Times New Roman" panose="02020603050405020304" pitchFamily="18" charset="0"/>
                <a:cs typeface="Times New Roman" panose="02020603050405020304" pitchFamily="18" charset="0"/>
              </a:rPr>
              <a:t>này</a:t>
            </a:r>
            <a:r>
              <a:rPr lang="vi-VN" sz="2800" i="1"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latin typeface="Times New Roman" panose="02020603050405020304" pitchFamily="18" charset="0"/>
                <a:cs typeface="Times New Roman" panose="02020603050405020304" pitchFamily="18" charset="0"/>
              </a:rPr>
              <a:t>- Nếm thử cây mao lương hoa vàng coi.- Ông Quơn-cơ mời- Nó còn ngon hơn </a:t>
            </a:r>
            <a:r>
              <a:rPr lang="vi-VN" sz="2800" i="1">
                <a:latin typeface="Times New Roman" panose="02020603050405020304" pitchFamily="18" charset="0"/>
                <a:cs typeface="Times New Roman" panose="02020603050405020304" pitchFamily="18" charset="0"/>
              </a:rPr>
              <a:t>đấy</a:t>
            </a:r>
            <a:r>
              <a:rPr lang="vi-VN" sz="2800" i="1"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3235839887"/>
              </p:ext>
            </p:extLst>
          </p:nvPr>
        </p:nvGraphicFramePr>
        <p:xfrm>
          <a:off x="670257" y="635163"/>
          <a:ext cx="10856685" cy="5984272"/>
        </p:xfrm>
        <a:graphic>
          <a:graphicData uri="http://schemas.openxmlformats.org/drawingml/2006/table">
            <a:tbl>
              <a:tblPr firstRow="1" firstCol="1" bandRow="1">
                <a:tableStyleId>{5940675A-B579-460E-94D1-54222C63F5DA}</a:tableStyleId>
              </a:tblPr>
              <a:tblGrid>
                <a:gridCol w="902872">
                  <a:extLst>
                    <a:ext uri="{9D8B030D-6E8A-4147-A177-3AD203B41FA5}">
                      <a16:colId xmlns:a16="http://schemas.microsoft.com/office/drawing/2014/main" val="1076315128"/>
                    </a:ext>
                  </a:extLst>
                </a:gridCol>
                <a:gridCol w="693847">
                  <a:extLst>
                    <a:ext uri="{9D8B030D-6E8A-4147-A177-3AD203B41FA5}">
                      <a16:colId xmlns:a16="http://schemas.microsoft.com/office/drawing/2014/main" val="3895637340"/>
                    </a:ext>
                  </a:extLst>
                </a:gridCol>
                <a:gridCol w="8341409">
                  <a:extLst>
                    <a:ext uri="{9D8B030D-6E8A-4147-A177-3AD203B41FA5}">
                      <a16:colId xmlns:a16="http://schemas.microsoft.com/office/drawing/2014/main" val="3025704839"/>
                    </a:ext>
                  </a:extLst>
                </a:gridCol>
                <a:gridCol w="918557">
                  <a:extLst>
                    <a:ext uri="{9D8B030D-6E8A-4147-A177-3AD203B41FA5}">
                      <a16:colId xmlns:a16="http://schemas.microsoft.com/office/drawing/2014/main" val="2355765119"/>
                    </a:ext>
                  </a:extLst>
                </a:gridCol>
              </a:tblGrid>
              <a:tr h="3027888">
                <a:tc>
                  <a:txBody>
                    <a:bodyPr/>
                    <a:lstStyle/>
                    <a:p>
                      <a:endParaRPr lang="en-US" dirty="0"/>
                    </a:p>
                  </a:txBody>
                  <a:tcPr>
                    <a:solidFill>
                      <a:schemeClr val="accent4">
                        <a:lumMod val="20000"/>
                        <a:lumOff val="80000"/>
                      </a:schemeClr>
                    </a:solidFill>
                  </a:tcPr>
                </a:tc>
                <a:tc>
                  <a:txBody>
                    <a:bodyPr/>
                    <a:lstStyle/>
                    <a:p>
                      <a:pPr algn="ctr">
                        <a:lnSpc>
                          <a:spcPct val="115000"/>
                        </a:lnSpc>
                        <a:spcBef>
                          <a:spcPts val="200"/>
                        </a:spcBef>
                        <a:spcAft>
                          <a:spcPts val="1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50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d. Chính tả, ngữ pháp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Đảm bảo chuẩn chính tả, ngữ pháp tiếng Việt.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vi-VN" sz="2800" b="1" i="1" spc="-30">
                          <a:effectLst/>
                          <a:latin typeface="Times New Roman" panose="02020603050405020304" pitchFamily="18" charset="0"/>
                          <a:ea typeface="Times New Roman" panose="02020603050405020304" pitchFamily="18" charset="0"/>
                          <a:cs typeface="Times New Roman" panose="02020603050405020304" pitchFamily="18" charset="0"/>
                        </a:rPr>
                        <a:t>Hướng dẫn chấm: </a:t>
                      </a:r>
                      <a:r>
                        <a:rPr lang="vi-VN" sz="2800" i="1" spc="-30">
                          <a:effectLst/>
                          <a:latin typeface="Times New Roman" panose="02020603050405020304" pitchFamily="18" charset="0"/>
                          <a:ea typeface="Times New Roman" panose="02020603050405020304" pitchFamily="18" charset="0"/>
                          <a:cs typeface="Times New Roman" panose="02020603050405020304" pitchFamily="18" charset="0"/>
                        </a:rPr>
                        <a:t>Không cho điểm nếu bài làm có quá nhiều lỗi chính tả, ngữ </a:t>
                      </a:r>
                      <a:r>
                        <a:rPr lang="vi-VN" sz="2800" i="1" spc="-30">
                          <a:effectLst/>
                          <a:latin typeface="Times New Roman" panose="02020603050405020304" pitchFamily="18" charset="0"/>
                          <a:ea typeface="Times New Roman" panose="02020603050405020304" pitchFamily="18" charset="0"/>
                          <a:cs typeface="Times New Roman" panose="02020603050405020304" pitchFamily="18" charset="0"/>
                        </a:rPr>
                        <a:t>pháp</a:t>
                      </a:r>
                      <a:r>
                        <a:rPr lang="vi-VN" sz="2800" i="1" spc="-3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spc="-3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15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2192542845"/>
                  </a:ext>
                </a:extLst>
              </a:tr>
              <a:tr h="2860580">
                <a:tc>
                  <a:txBody>
                    <a:bodyPr/>
                    <a:lstStyle/>
                    <a:p>
                      <a:endParaRPr lang="en-US" dirty="0"/>
                    </a:p>
                  </a:txBody>
                  <a:tcPr>
                    <a:solidFill>
                      <a:schemeClr val="accent4">
                        <a:lumMod val="20000"/>
                        <a:lumOff val="80000"/>
                      </a:schemeClr>
                    </a:solidFill>
                  </a:tcPr>
                </a:tc>
                <a:tc>
                  <a:txBody>
                    <a:bodyPr/>
                    <a:lstStyle/>
                    <a:p>
                      <a:pPr algn="ctr">
                        <a:lnSpc>
                          <a:spcPct val="115000"/>
                        </a:lnSpc>
                        <a:spcBef>
                          <a:spcPts val="200"/>
                        </a:spcBef>
                        <a:spcAft>
                          <a:spcPts val="1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15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e. Sáng tạo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Cách mở đầu hoặc tình huống truyện sáng tạo</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có cách diễn đạt mới mẻ. </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Học sinh biết vận dụng thực tiễn đời sống để làm nổi bật bài viết; văn viết giàu hình ảnh, cảm xúc.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15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2109671538"/>
                  </a:ext>
                </a:extLst>
              </a:tr>
            </a:tbl>
          </a:graphicData>
        </a:graphic>
      </p:graphicFrame>
    </p:spTree>
    <p:extLst>
      <p:ext uri="{BB962C8B-B14F-4D97-AF65-F5344CB8AC3E}">
        <p14:creationId xmlns:p14="http://schemas.microsoft.com/office/powerpoint/2010/main" val="25383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55012" y="453063"/>
            <a:ext cx="4490909" cy="584775"/>
          </a:xfrm>
          <a:prstGeom prst="rect">
            <a:avLst/>
          </a:prstGeom>
        </p:spPr>
        <p:txBody>
          <a:bodyPr wrap="none">
            <a:spAutoFit/>
          </a:bodyPr>
          <a:lstStyle/>
          <a:p>
            <a:pPr lvl="0" algn="ctr"/>
            <a:r>
              <a:rPr lang="en-US" sz="3200" b="1">
                <a:solidFill>
                  <a:srgbClr val="FF0000"/>
                </a:solidFill>
                <a:latin typeface="Times New Roman" panose="02020603050405020304" pitchFamily="18" charset="0"/>
                <a:ea typeface="Times New Roman" panose="02020603050405020304" pitchFamily="18" charset="0"/>
              </a:rPr>
              <a:t>HƯỚNG DẪN TỰ HỌC</a:t>
            </a:r>
            <a:endParaRPr lang="en-US" sz="280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518616" y="2292825"/>
            <a:ext cx="11436822" cy="3958776"/>
          </a:xfrm>
          <a:prstGeom prst="rect">
            <a:avLst/>
          </a:prstGeom>
        </p:spPr>
        <p:txBody>
          <a:bodyPr wrap="square">
            <a:spAutoFit/>
          </a:bodyPr>
          <a:lstStyle/>
          <a:p>
            <a:pPr indent="180340">
              <a:lnSpc>
                <a:spcPct val="200000"/>
              </a:lnSpc>
              <a:spcAft>
                <a:spcPts val="0"/>
              </a:spcAft>
            </a:pPr>
            <a:r>
              <a:rPr lang="pt-BR" sz="3200">
                <a:solidFill>
                  <a:srgbClr val="0D0D0D"/>
                </a:solidFill>
                <a:latin typeface="Times New Roman" panose="02020603050405020304" pitchFamily="18" charset="0"/>
                <a:ea typeface="Times New Roman" panose="02020603050405020304" pitchFamily="18" charset="0"/>
              </a:rPr>
              <a:t>- Tìm đọc và tham khảo các tài liệu liên quan đến nội dung bài học.</a:t>
            </a:r>
            <a:endParaRPr lang="en-US" sz="2800">
              <a:latin typeface="Times New Roman" panose="02020603050405020304" pitchFamily="18" charset="0"/>
              <a:ea typeface="Times New Roman" panose="02020603050405020304" pitchFamily="18" charset="0"/>
            </a:endParaRPr>
          </a:p>
          <a:p>
            <a:pPr indent="180340">
              <a:lnSpc>
                <a:spcPct val="200000"/>
              </a:lnSpc>
              <a:spcAft>
                <a:spcPts val="0"/>
              </a:spcAft>
            </a:pPr>
            <a:r>
              <a:rPr lang="pt-BR" sz="3200">
                <a:solidFill>
                  <a:srgbClr val="0D0D0D"/>
                </a:solidFill>
                <a:latin typeface="Times New Roman" panose="02020603050405020304" pitchFamily="18" charset="0"/>
                <a:ea typeface="Times New Roman" panose="02020603050405020304" pitchFamily="18" charset="0"/>
              </a:rPr>
              <a:t>- Học bài ở nhà, ôn tập các nội dung đã học.</a:t>
            </a:r>
            <a:endParaRPr lang="en-US" sz="2800">
              <a:latin typeface="Times New Roman" panose="02020603050405020304" pitchFamily="18" charset="0"/>
              <a:ea typeface="Times New Roman" panose="02020603050405020304" pitchFamily="18" charset="0"/>
            </a:endParaRPr>
          </a:p>
          <a:p>
            <a:pPr indent="180340">
              <a:lnSpc>
                <a:spcPct val="200000"/>
              </a:lnSpc>
              <a:spcAft>
                <a:spcPts val="0"/>
              </a:spcAft>
            </a:pPr>
            <a:r>
              <a:rPr lang="pt-BR" sz="3200">
                <a:solidFill>
                  <a:srgbClr val="0D0D0D"/>
                </a:solidFill>
                <a:latin typeface="Times New Roman" panose="02020603050405020304" pitchFamily="18" charset="0"/>
                <a:ea typeface="Times New Roman" panose="02020603050405020304" pitchFamily="18" charset="0"/>
              </a:rPr>
              <a:t>- Làm hoàn chỉnh các đề bài.</a:t>
            </a:r>
            <a:endParaRPr lang="en-US" sz="2800">
              <a:latin typeface="Times New Roman" panose="02020603050405020304" pitchFamily="18" charset="0"/>
              <a:ea typeface="Times New Roman" panose="02020603050405020304" pitchFamily="18" charset="0"/>
            </a:endParaRPr>
          </a:p>
          <a:p>
            <a:pPr>
              <a:lnSpc>
                <a:spcPct val="200000"/>
              </a:lnSpc>
              <a:spcBef>
                <a:spcPts val="600"/>
              </a:spcBef>
              <a:spcAft>
                <a:spcPts val="600"/>
              </a:spcAft>
            </a:pPr>
            <a:r>
              <a:rPr lang="pt-BR" sz="32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91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9892" y="1074342"/>
            <a:ext cx="10340454" cy="4832092"/>
          </a:xfrm>
          <a:prstGeom prst="rect">
            <a:avLst/>
          </a:prstGeom>
        </p:spPr>
        <p:txBody>
          <a:bodyPr wrap="square">
            <a:spAutoFit/>
          </a:bodyPr>
          <a:lstStyle/>
          <a:p>
            <a:pPr algn="just"/>
            <a:r>
              <a:rPr lang="vi-VN" sz="2800" i="1">
                <a:latin typeface="Times New Roman" panose="02020603050405020304" pitchFamily="18" charset="0"/>
                <a:cs typeface="Times New Roman" panose="02020603050405020304" pitchFamily="18" charset="0"/>
              </a:rPr>
              <a:t>Thình lình, có tiếng la phấn khích vang lên.</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Đó là Vơ-ru ca Sot. Cô bé cuống quýt chỉ sang bên kia sông:</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Bạn ấy nói đúng</a:t>
            </a:r>
            <a:r>
              <a:rPr lang="en-US" sz="2800" i="1">
                <a:latin typeface="Times New Roman" panose="02020603050405020304" pitchFamily="18" charset="0"/>
                <a:cs typeface="Times New Roman" panose="02020603050405020304" pitchFamily="18" charset="0"/>
              </a:rPr>
              <a:t>,-</a:t>
            </a:r>
            <a:r>
              <a:rPr lang="vi-VN" sz="2800" i="1">
                <a:latin typeface="Times New Roman" panose="02020603050405020304" pitchFamily="18" charset="0"/>
                <a:cs typeface="Times New Roman" panose="02020603050405020304" pitchFamily="18" charset="0"/>
              </a:rPr>
              <a:t> ông Sác-li kêu t</a:t>
            </a:r>
            <a:r>
              <a:rPr lang="en-US" sz="2800" i="1">
                <a:latin typeface="Times New Roman" panose="02020603050405020304" pitchFamily="18" charset="0"/>
                <a:cs typeface="Times New Roman" panose="02020603050405020304" pitchFamily="18" charset="0"/>
              </a:rPr>
              <a:t>o</a:t>
            </a:r>
            <a:r>
              <a:rPr lang="vi-VN" sz="2800" i="1">
                <a:latin typeface="Times New Roman" panose="02020603050405020304" pitchFamily="18" charset="0"/>
                <a:cs typeface="Times New Roman" panose="02020603050405020304" pitchFamily="18" charset="0"/>
              </a:rPr>
              <a:t>- Đó là một người đàn ông tí hon.Ông có trông thấy không?</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Ông có thấy Sác- li. Ông nội Châu náo nức đáp.</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Lúc này, tất cả mọi người đều bắt đầu kêu lên:</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Có hai người.</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Chu choa</a:t>
            </a:r>
            <a:r>
              <a:rPr lang="en-US" sz="2800" i="1">
                <a:latin typeface="Times New Roman" panose="02020603050405020304" pitchFamily="18" charset="0"/>
                <a:cs typeface="Times New Roman" panose="02020603050405020304" pitchFamily="18" charset="0"/>
              </a:rPr>
              <a:t>, </a:t>
            </a:r>
            <a:r>
              <a:rPr lang="vi-VN" sz="2800" i="1">
                <a:latin typeface="Times New Roman" panose="02020603050405020304" pitchFamily="18" charset="0"/>
                <a:cs typeface="Times New Roman" panose="02020603050405020304" pitchFamily="18" charset="0"/>
              </a:rPr>
              <a:t>đúng thế.</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Có hơn hai người đấy! Một, hai, ba, bốn, năm.</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Họ đang làm gì đấy nhỉ?</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Họ từ đâu </a:t>
            </a:r>
            <a:r>
              <a:rPr lang="vi-VN" sz="2800" i="1">
                <a:latin typeface="Times New Roman" panose="02020603050405020304" pitchFamily="18" charset="0"/>
                <a:cs typeface="Times New Roman" panose="02020603050405020304" pitchFamily="18" charset="0"/>
              </a:rPr>
              <a:t>tới</a:t>
            </a:r>
            <a:r>
              <a:rPr lang="vi-VN" sz="2800" i="1"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16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5" y="682389"/>
            <a:ext cx="10877265" cy="5693866"/>
          </a:xfrm>
          <a:prstGeom prst="rect">
            <a:avLst/>
          </a:prstGeom>
        </p:spPr>
        <p:txBody>
          <a:bodyPr wrap="square">
            <a:spAutoFit/>
          </a:bodyPr>
          <a:lstStyle/>
          <a:p>
            <a:pPr algn="just"/>
            <a:r>
              <a:rPr lang="vi-VN" sz="2800" i="1">
                <a:latin typeface="Times New Roman" panose="02020603050405020304" pitchFamily="18" charset="0"/>
                <a:cs typeface="Times New Roman" panose="02020603050405020304" pitchFamily="18" charset="0"/>
              </a:rPr>
              <a:t>- Họ là ai?</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Cả trẻ con lẫn người lớn đều chạy ào đến bờ sông để nhìn cho rõ hơn.</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Nom họ thật kì lạ!</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Không cao hơn đầu gối mình! Nhìn mớ tóc dài của họ kìa.</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Những con người nhỏ xíu đó- không lớn hơn những con búp bê cỡ trung bình đã ngừng những gì họ đang làm vào lúc này, họ cũng đang nhìn lại đám người bên kia sông. Một trong số họ chỉ về phía lũ trẻ rồi thì thầm điều gì với người kia và cả năm người phá lên cười khanh khách.</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Cơ mà, họ không thể nào là người thật được... Sác-li nói.</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Đương nhiên là người thật mà.- Ông Quơn – cơ đáp. Học là người Um pơ- Lum pơ (Umpha-Lumpa</a:t>
            </a:r>
            <a:r>
              <a:rPr lang="en-US" sz="2800" i="1">
                <a:latin typeface="Times New Roman" panose="02020603050405020304" pitchFamily="18" charset="0"/>
                <a:cs typeface="Times New Roman" panose="02020603050405020304" pitchFamily="18" charset="0"/>
              </a:rPr>
              <a:t>)</a:t>
            </a:r>
            <a:r>
              <a:rPr lang="vi-VN" sz="2800" i="1">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pPr algn="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(Trích: </a:t>
            </a:r>
            <a:r>
              <a:rPr lang="en-US" sz="2800" i="1">
                <a:latin typeface="Times New Roman" panose="02020603050405020304" pitchFamily="18" charset="0"/>
                <a:ea typeface="Calibri" panose="020F0502020204030204" pitchFamily="34" charset="0"/>
                <a:cs typeface="Times New Roman" panose="02020603050405020304" pitchFamily="18" charset="0"/>
              </a:rPr>
              <a:t>Chaelie và nhà máy sô-cô-la</a:t>
            </a:r>
            <a:r>
              <a:rPr lang="en-US" sz="2800">
                <a:latin typeface="Times New Roman" panose="02020603050405020304" pitchFamily="18" charset="0"/>
                <a:ea typeface="Calibri" panose="020F0502020204030204" pitchFamily="34" charset="0"/>
                <a:cs typeface="Times New Roman" panose="02020603050405020304" pitchFamily="18" charset="0"/>
              </a:rPr>
              <a:t>, Dương Tường dịch,</a:t>
            </a:r>
            <a:endParaRPr lang="en-US" sz="2800">
              <a:latin typeface="Times New Roman" panose="02020603050405020304" pitchFamily="18" charset="0"/>
              <a:cs typeface="Times New Roman" panose="02020603050405020304" pitchFamily="18" charset="0"/>
            </a:endParaRPr>
          </a:p>
          <a:p>
            <a:pPr algn="r"/>
            <a:r>
              <a:rPr lang="en-US" sz="2800">
                <a:latin typeface="Times New Roman" panose="02020603050405020304" pitchFamily="18" charset="0"/>
                <a:ea typeface="Calibri" panose="020F0502020204030204" pitchFamily="34" charset="0"/>
                <a:cs typeface="Times New Roman" panose="02020603050405020304" pitchFamily="18" charset="0"/>
              </a:rPr>
              <a:t> Phan Thành Đạt minh họa, NXB Kim Đồng, Hà Nội, 2021)</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4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9766" y="1996829"/>
            <a:ext cx="10954603" cy="3785652"/>
          </a:xfrm>
          <a:prstGeom prst="rect">
            <a:avLst/>
          </a:prstGeom>
        </p:spPr>
        <p:txBody>
          <a:bodyPr wrap="square">
            <a:spAutoFit/>
          </a:bodyPr>
          <a:lstStyle/>
          <a:p>
            <a:pPr>
              <a:lnSpc>
                <a:spcPct val="150000"/>
              </a:lnSpc>
              <a:spcAft>
                <a:spcPts val="0"/>
              </a:spcAft>
            </a:pPr>
            <a:r>
              <a:rPr lang="vi-VN" sz="3200" b="1">
                <a:latin typeface="Times New Roman" panose="02020603050405020304" pitchFamily="18" charset="0"/>
                <a:ea typeface="Calibri" panose="020F0502020204030204" pitchFamily="34" charset="0"/>
                <a:cs typeface="Times New Roman" panose="02020603050405020304" pitchFamily="18" charset="0"/>
              </a:rPr>
              <a:t>Câu 1. </a:t>
            </a:r>
            <a:r>
              <a:rPr lang="vi-VN" sz="3200">
                <a:latin typeface="Times New Roman" panose="02020603050405020304" pitchFamily="18" charset="0"/>
                <a:ea typeface="Calibri" panose="020F0502020204030204" pitchFamily="34" charset="0"/>
                <a:cs typeface="Times New Roman" panose="02020603050405020304" pitchFamily="18" charset="0"/>
              </a:rPr>
              <a:t>Đoạn trích trên thuộc thể loại văn học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pPr>
            <a:r>
              <a:rPr lang="en-US" sz="3200" smtClean="0">
                <a:latin typeface="Times New Roman" panose="02020603050405020304" pitchFamily="18" charset="0"/>
                <a:ea typeface="Calibri" panose="020F0502020204030204" pitchFamily="34" charset="0"/>
                <a:cs typeface="Times New Roman" panose="02020603050405020304" pitchFamily="18" charset="0"/>
              </a:rPr>
              <a:t> </a:t>
            </a:r>
            <a:r>
              <a:rPr lang="vi-VN" sz="3200" smtClean="0">
                <a:latin typeface="Times New Roman" panose="02020603050405020304" pitchFamily="18" charset="0"/>
                <a:ea typeface="Calibri" panose="020F0502020204030204" pitchFamily="34" charset="0"/>
                <a:cs typeface="Times New Roman" panose="02020603050405020304" pitchFamily="18" charset="0"/>
              </a:rPr>
              <a:t>Cổ </a:t>
            </a:r>
            <a:r>
              <a:rPr lang="vi-VN" sz="3200">
                <a:latin typeface="Times New Roman" panose="02020603050405020304" pitchFamily="18" charset="0"/>
                <a:ea typeface="Calibri" panose="020F0502020204030204" pitchFamily="34" charset="0"/>
                <a:cs typeface="Times New Roman" panose="02020603050405020304" pitchFamily="18" charset="0"/>
              </a:rPr>
              <a:t>tích                                                 </a:t>
            </a:r>
            <a:endParaRPr lang="en-US" sz="3200">
              <a:latin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pPr>
            <a:r>
              <a:rPr lang="en-US" sz="3200" smtClean="0">
                <a:latin typeface="Times New Roman" panose="02020603050405020304" pitchFamily="18" charset="0"/>
                <a:ea typeface="Calibri" panose="020F0502020204030204" pitchFamily="34" charset="0"/>
                <a:cs typeface="Times New Roman" panose="02020603050405020304" pitchFamily="18" charset="0"/>
              </a:rPr>
              <a:t> </a:t>
            </a:r>
            <a:r>
              <a:rPr lang="vi-VN" sz="3200" smtClean="0">
                <a:latin typeface="Times New Roman" panose="02020603050405020304" pitchFamily="18" charset="0"/>
                <a:ea typeface="Calibri" panose="020F0502020204030204" pitchFamily="34" charset="0"/>
                <a:cs typeface="Times New Roman" panose="02020603050405020304" pitchFamily="18" charset="0"/>
              </a:rPr>
              <a:t>Truyền </a:t>
            </a:r>
            <a:r>
              <a:rPr lang="vi-VN" sz="3200">
                <a:latin typeface="Times New Roman" panose="02020603050405020304" pitchFamily="18" charset="0"/>
                <a:ea typeface="Calibri" panose="020F0502020204030204" pitchFamily="34" charset="0"/>
                <a:cs typeface="Times New Roman" panose="02020603050405020304" pitchFamily="18" charset="0"/>
              </a:rPr>
              <a:t>thuyết           </a:t>
            </a:r>
            <a:endParaRPr lang="en-US" sz="3200">
              <a:latin typeface="Times New Roman" panose="02020603050405020304" pitchFamily="18" charset="0"/>
              <a:cs typeface="Times New Roman" panose="02020603050405020304" pitchFamily="18" charset="0"/>
            </a:endParaRPr>
          </a:p>
          <a:p>
            <a:pPr>
              <a:lnSpc>
                <a:spcPct val="150000"/>
              </a:lnSpc>
              <a:spcAft>
                <a:spcPts val="0"/>
              </a:spcAft>
            </a:pPr>
            <a:r>
              <a:rPr lang="vi-VN" sz="3200" smtClean="0">
                <a:latin typeface="Times New Roman" panose="02020603050405020304" pitchFamily="18" charset="0"/>
                <a:ea typeface="Calibri" panose="020F0502020204030204" pitchFamily="34" charset="0"/>
                <a:cs typeface="Times New Roman" panose="02020603050405020304" pitchFamily="18" charset="0"/>
              </a:rPr>
              <a:t>C</a:t>
            </a:r>
            <a:r>
              <a:rPr lang="vi-VN" sz="3200">
                <a:latin typeface="Times New Roman" panose="02020603050405020304" pitchFamily="18" charset="0"/>
                <a:ea typeface="Calibri" panose="020F0502020204030204" pitchFamily="34" charset="0"/>
                <a:cs typeface="Times New Roman" panose="02020603050405020304" pitchFamily="18" charset="0"/>
              </a:rPr>
              <a:t>. Truyện ngắn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vi-VN" sz="3200" smtClean="0">
                <a:latin typeface="Times New Roman" panose="02020603050405020304" pitchFamily="18" charset="0"/>
                <a:ea typeface="Calibri" panose="020F0502020204030204" pitchFamily="34" charset="0"/>
                <a:cs typeface="Times New Roman" panose="02020603050405020304" pitchFamily="18" charset="0"/>
              </a:rPr>
              <a:t>D</a:t>
            </a:r>
            <a:r>
              <a:rPr lang="vi-VN" sz="3200">
                <a:latin typeface="Times New Roman" panose="02020603050405020304" pitchFamily="18" charset="0"/>
                <a:ea typeface="Calibri" panose="020F0502020204030204" pitchFamily="34" charset="0"/>
                <a:cs typeface="Times New Roman" panose="02020603050405020304" pitchFamily="18" charset="0"/>
              </a:rPr>
              <a:t>. Truyện khoa học viễn tưởng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809766" y="1074340"/>
            <a:ext cx="4057521" cy="523220"/>
          </a:xfrm>
          <a:prstGeom prst="rect">
            <a:avLst/>
          </a:prstGeom>
        </p:spPr>
        <p:txBody>
          <a:bodyPr wrap="none">
            <a:spAutoFit/>
          </a:bodyPr>
          <a:lstStyle/>
          <a:p>
            <a:pPr algn="just">
              <a:spcAft>
                <a:spcPts val="0"/>
              </a:spcAft>
            </a:pPr>
            <a:r>
              <a:rPr lang="en-US" sz="2800" b="1" i="1">
                <a:solidFill>
                  <a:srgbClr val="FF0000"/>
                </a:solidFill>
                <a:latin typeface="Times New Roman" panose="02020603050405020304" pitchFamily="18" charset="0"/>
                <a:ea typeface="Calibri" panose="020F0502020204030204" pitchFamily="34" charset="0"/>
              </a:rPr>
              <a:t>Và thực hiện các yêu cầu:</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480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3456" y="1460310"/>
            <a:ext cx="11041039" cy="3697166"/>
          </a:xfrm>
          <a:prstGeom prst="rect">
            <a:avLst/>
          </a:prstGeom>
        </p:spPr>
        <p:txBody>
          <a:bodyPr wrap="square">
            <a:spAutoFit/>
          </a:bodyPr>
          <a:lstStyle/>
          <a:p>
            <a:pPr>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latin typeface="Times New Roman" panose="02020603050405020304" pitchFamily="18" charset="0"/>
                <a:ea typeface="Times New Roman" panose="02020603050405020304" pitchFamily="18" charset="0"/>
                <a:cs typeface="Times New Roman" panose="02020603050405020304" pitchFamily="18" charset="0"/>
              </a:rPr>
              <a:t>Câu 2. </a:t>
            </a:r>
            <a:r>
              <a:rPr lang="vi-VN" sz="3200">
                <a:latin typeface="Times New Roman" panose="02020603050405020304" pitchFamily="18" charset="0"/>
                <a:ea typeface="Times New Roman" panose="02020603050405020304" pitchFamily="18" charset="0"/>
                <a:cs typeface="Times New Roman" panose="02020603050405020304" pitchFamily="18" charset="0"/>
              </a:rPr>
              <a:t>Đoạn truyện kể về sự việc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pPr>
            <a:r>
              <a:rPr lang="vi-VN" sz="3200">
                <a:latin typeface="Times New Roman" panose="02020603050405020304" pitchFamily="18" charset="0"/>
                <a:cs typeface="Times New Roman" panose="02020603050405020304" pitchFamily="18" charset="0"/>
              </a:rPr>
              <a:t>Mọi người  nhìn thấy những người tí hon phía bên kia sông</a:t>
            </a:r>
            <a:r>
              <a:rPr lang="en-US" sz="3200">
                <a:latin typeface="Times New Roman" panose="02020603050405020304" pitchFamily="18" charset="0"/>
                <a:cs typeface="Times New Roman" panose="02020603050405020304" pitchFamily="18" charset="0"/>
              </a:rPr>
              <a:t>.</a:t>
            </a:r>
          </a:p>
          <a:p>
            <a:pPr marL="342900" lvl="0" indent="-342900">
              <a:lnSpc>
                <a:spcPct val="150000"/>
              </a:lnSpc>
              <a:buFont typeface="+mj-lt"/>
              <a:buAutoNum type="alphaUcPeriod"/>
            </a:pPr>
            <a:r>
              <a:rPr lang="vi-VN" sz="3200">
                <a:latin typeface="Times New Roman" panose="02020603050405020304" pitchFamily="18" charset="0"/>
                <a:cs typeface="Times New Roman" panose="02020603050405020304" pitchFamily="18" charset="0"/>
              </a:rPr>
              <a:t>Mọi người  nhìn thấy một cánh đồng cỏ xanh mướt</a:t>
            </a:r>
            <a:r>
              <a:rPr lang="en-US" sz="3200">
                <a:latin typeface="Times New Roman" panose="02020603050405020304" pitchFamily="18" charset="0"/>
                <a:cs typeface="Times New Roman" panose="02020603050405020304" pitchFamily="18" charset="0"/>
              </a:rPr>
              <a:t>.</a:t>
            </a:r>
          </a:p>
          <a:p>
            <a:pPr marL="342900" lvl="0" indent="-342900">
              <a:lnSpc>
                <a:spcPct val="150000"/>
              </a:lnSpc>
              <a:buFont typeface="+mj-lt"/>
              <a:buAutoNum type="alphaUcPeriod"/>
            </a:pPr>
            <a:r>
              <a:rPr lang="vi-VN" sz="3200">
                <a:latin typeface="Times New Roman" panose="02020603050405020304" pitchFamily="18" charset="0"/>
                <a:cs typeface="Times New Roman" panose="02020603050405020304" pitchFamily="18" charset="0"/>
              </a:rPr>
              <a:t>Mọi người thưởng thức vị ngon của câu mao lương hoa vàng</a:t>
            </a:r>
            <a:r>
              <a:rPr lang="en-US" sz="3200">
                <a:latin typeface="Times New Roman" panose="02020603050405020304" pitchFamily="18" charset="0"/>
                <a:cs typeface="Times New Roman" panose="02020603050405020304" pitchFamily="18" charset="0"/>
              </a:rPr>
              <a:t>.</a:t>
            </a:r>
          </a:p>
          <a:p>
            <a:pPr marL="342900" lvl="0" indent="-342900">
              <a:lnSpc>
                <a:spcPct val="150000"/>
              </a:lnSpc>
              <a:buFont typeface="+mj-lt"/>
              <a:buAutoNum type="alphaUcPeriod"/>
            </a:pPr>
            <a:r>
              <a:rPr lang="vi-VN" sz="3200">
                <a:latin typeface="Times New Roman" panose="02020603050405020304" pitchFamily="18" charset="0"/>
                <a:cs typeface="Times New Roman" panose="02020603050405020304" pitchFamily="18" charset="0"/>
              </a:rPr>
              <a:t>Mọi người nhìn thấy một dòng sông Sô-cô-la.</a:t>
            </a:r>
            <a:endParaRPr lang="en-US" sz="32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11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752" y="1774209"/>
            <a:ext cx="10549719" cy="3785652"/>
          </a:xfrm>
          <a:prstGeom prst="rect">
            <a:avLst/>
          </a:prstGeom>
        </p:spPr>
        <p:txBody>
          <a:bodyPr wrap="square">
            <a:spAutoFit/>
          </a:bodyPr>
          <a:lstStyle/>
          <a:p>
            <a:pPr>
              <a:lnSpc>
                <a:spcPct val="150000"/>
              </a:lnSpc>
              <a:spcAft>
                <a:spcPts val="0"/>
              </a:spcAft>
            </a:pPr>
            <a:r>
              <a:rPr lang="vi-VN" sz="3200" b="1">
                <a:latin typeface="Times New Roman" panose="02020603050405020304" pitchFamily="18" charset="0"/>
                <a:ea typeface="Times New Roman" panose="02020603050405020304" pitchFamily="18" charset="0"/>
              </a:rPr>
              <a:t>Câu 3. </a:t>
            </a:r>
            <a:r>
              <a:rPr lang="vi-VN" sz="3200">
                <a:latin typeface="Times New Roman" panose="02020603050405020304" pitchFamily="18" charset="0"/>
                <a:ea typeface="Times New Roman" panose="02020603050405020304" pitchFamily="18" charset="0"/>
              </a:rPr>
              <a:t>Người kể đoạn truyện trên kể ở ngôi thứ mấy?</a:t>
            </a:r>
            <a:endParaRPr lang="en-US" sz="2800">
              <a:latin typeface="Times New Roman" panose="02020603050405020304" pitchFamily="18" charset="0"/>
              <a:ea typeface="Times New Roman" panose="02020603050405020304" pitchFamily="18" charset="0"/>
            </a:endParaRPr>
          </a:p>
          <a:p>
            <a:pPr marL="735330" indent="-514350">
              <a:lnSpc>
                <a:spcPct val="150000"/>
              </a:lnSpc>
              <a:spcAft>
                <a:spcPts val="0"/>
              </a:spcAft>
              <a:buAutoNum type="alphaUcPeriod"/>
            </a:pPr>
            <a:r>
              <a:rPr lang="vi-VN" sz="3200" smtClean="0">
                <a:latin typeface="Times New Roman" panose="02020603050405020304" pitchFamily="18" charset="0"/>
                <a:ea typeface="Times New Roman" panose="02020603050405020304" pitchFamily="18" charset="0"/>
              </a:rPr>
              <a:t>Ngôi </a:t>
            </a:r>
            <a:r>
              <a:rPr lang="en-US" sz="3200">
                <a:latin typeface="Times New Roman" panose="02020603050405020304" pitchFamily="18" charset="0"/>
                <a:ea typeface="Times New Roman" panose="02020603050405020304" pitchFamily="18" charset="0"/>
              </a:rPr>
              <a:t>thứ </a:t>
            </a:r>
            <a:r>
              <a:rPr lang="en-US" sz="3200">
                <a:latin typeface="Times New Roman" panose="02020603050405020304" pitchFamily="18" charset="0"/>
                <a:ea typeface="Times New Roman" panose="02020603050405020304" pitchFamily="18" charset="0"/>
              </a:rPr>
              <a:t>nhất</a:t>
            </a:r>
            <a:r>
              <a:rPr lang="vi-VN" sz="3200">
                <a:latin typeface="Times New Roman" panose="02020603050405020304" pitchFamily="18" charset="0"/>
                <a:ea typeface="Times New Roman" panose="02020603050405020304" pitchFamily="18" charset="0"/>
              </a:rPr>
              <a:t>                                               </a:t>
            </a:r>
            <a:endParaRPr lang="en-US" sz="3200" smtClean="0">
              <a:latin typeface="Times New Roman" panose="02020603050405020304" pitchFamily="18" charset="0"/>
              <a:ea typeface="Times New Roman" panose="02020603050405020304" pitchFamily="18" charset="0"/>
            </a:endParaRPr>
          </a:p>
          <a:p>
            <a:pPr marL="735330" indent="-514350">
              <a:lnSpc>
                <a:spcPct val="150000"/>
              </a:lnSpc>
              <a:spcAft>
                <a:spcPts val="0"/>
              </a:spcAft>
              <a:buAutoNum type="alphaUcPeriod"/>
            </a:pPr>
            <a:r>
              <a:rPr lang="vi-VN" sz="3200" smtClean="0">
                <a:latin typeface="Times New Roman" panose="02020603050405020304" pitchFamily="18" charset="0"/>
                <a:ea typeface="Times New Roman" panose="02020603050405020304" pitchFamily="18" charset="0"/>
              </a:rPr>
              <a:t>Ngôi </a:t>
            </a:r>
            <a:r>
              <a:rPr lang="vi-VN" sz="3200">
                <a:latin typeface="Times New Roman" panose="02020603050405020304" pitchFamily="18" charset="0"/>
                <a:ea typeface="Times New Roman" panose="02020603050405020304" pitchFamily="18" charset="0"/>
              </a:rPr>
              <a:t>thứ ba</a:t>
            </a:r>
            <a:endParaRPr lang="en-US" sz="2800">
              <a:latin typeface="Times New Roman" panose="02020603050405020304" pitchFamily="18" charset="0"/>
              <a:ea typeface="Times New Roman" panose="02020603050405020304" pitchFamily="18" charset="0"/>
            </a:endParaRPr>
          </a:p>
          <a:p>
            <a:pPr marL="220980">
              <a:lnSpc>
                <a:spcPct val="150000"/>
              </a:lnSpc>
              <a:spcAft>
                <a:spcPts val="0"/>
              </a:spcAft>
            </a:pPr>
            <a:r>
              <a:rPr lang="en-US" sz="3200">
                <a:latin typeface="Times New Roman" panose="02020603050405020304" pitchFamily="18" charset="0"/>
                <a:ea typeface="Times New Roman" panose="02020603050405020304" pitchFamily="18" charset="0"/>
              </a:rPr>
              <a:t>C. Ngôi thứ </a:t>
            </a:r>
            <a:r>
              <a:rPr lang="en-US" sz="3200">
                <a:latin typeface="Times New Roman" panose="02020603050405020304" pitchFamily="18" charset="0"/>
                <a:ea typeface="Times New Roman" panose="02020603050405020304" pitchFamily="18" charset="0"/>
              </a:rPr>
              <a:t>hai                                                 </a:t>
            </a:r>
            <a:endParaRPr lang="en-US" sz="3200" smtClean="0">
              <a:latin typeface="Times New Roman" panose="02020603050405020304" pitchFamily="18" charset="0"/>
              <a:ea typeface="Times New Roman" panose="02020603050405020304" pitchFamily="18" charset="0"/>
            </a:endParaRPr>
          </a:p>
          <a:p>
            <a:pPr marL="220980">
              <a:lnSpc>
                <a:spcPct val="150000"/>
              </a:lnSpc>
              <a:spcAft>
                <a:spcPts val="0"/>
              </a:spcAft>
            </a:pPr>
            <a:r>
              <a:rPr lang="en-US" sz="3200" smtClean="0">
                <a:latin typeface="Times New Roman" panose="02020603050405020304" pitchFamily="18" charset="0"/>
                <a:ea typeface="Times New Roman" panose="02020603050405020304" pitchFamily="18" charset="0"/>
              </a:rPr>
              <a:t>D</a:t>
            </a:r>
            <a:r>
              <a:rPr lang="en-US" sz="3200">
                <a:latin typeface="Times New Roman" panose="02020603050405020304" pitchFamily="18" charset="0"/>
                <a:ea typeface="Times New Roman" panose="02020603050405020304" pitchFamily="18" charset="0"/>
              </a:rPr>
              <a:t>. Kết hợp ngôi thứ nhất </a:t>
            </a:r>
            <a:r>
              <a:rPr lang="en-US" sz="3200">
                <a:latin typeface="Times New Roman" panose="02020603050405020304" pitchFamily="18" charset="0"/>
                <a:ea typeface="Times New Roman" panose="02020603050405020304" pitchFamily="18" charset="0"/>
              </a:rPr>
              <a:t>và </a:t>
            </a:r>
            <a:r>
              <a:rPr lang="en-US" sz="3200" smtClean="0">
                <a:latin typeface="Times New Roman" panose="02020603050405020304" pitchFamily="18" charset="0"/>
                <a:ea typeface="Times New Roman" panose="02020603050405020304" pitchFamily="18" charset="0"/>
              </a:rPr>
              <a:t>bà</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9588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2765" y="2006220"/>
            <a:ext cx="9485194" cy="3323987"/>
          </a:xfrm>
          <a:prstGeom prst="rect">
            <a:avLst/>
          </a:prstGeom>
        </p:spPr>
        <p:txBody>
          <a:bodyPr wrap="square">
            <a:spAutoFit/>
          </a:bodyPr>
          <a:lstStyle/>
          <a:p>
            <a:pPr>
              <a:lnSpc>
                <a:spcPct val="150000"/>
              </a:lnSpc>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Câu 4. </a:t>
            </a:r>
            <a:r>
              <a:rPr lang="vi-VN" sz="2800">
                <a:latin typeface="Times New Roman" panose="02020603050405020304" pitchFamily="18" charset="0"/>
                <a:ea typeface="Times New Roman" panose="02020603050405020304" pitchFamily="18" charset="0"/>
                <a:cs typeface="Times New Roman" panose="02020603050405020304" pitchFamily="18" charset="0"/>
              </a:rPr>
              <a:t>Nhân vật</a:t>
            </a:r>
            <a:r>
              <a:rPr lang="en-US" sz="2800">
                <a:latin typeface="Times New Roman" panose="02020603050405020304" pitchFamily="18" charset="0"/>
                <a:ea typeface="Times New Roman" panose="02020603050405020304" pitchFamily="18" charset="0"/>
                <a:cs typeface="Times New Roman" panose="02020603050405020304" pitchFamily="18" charset="0"/>
              </a:rPr>
              <a:t> được khắc hoạ</a:t>
            </a:r>
            <a:r>
              <a:rPr lang="vi-VN" sz="2800">
                <a:latin typeface="Times New Roman" panose="02020603050405020304" pitchFamily="18" charset="0"/>
                <a:ea typeface="Times New Roman" panose="02020603050405020304" pitchFamily="18" charset="0"/>
                <a:cs typeface="Times New Roman" panose="02020603050405020304" pitchFamily="18" charset="0"/>
              </a:rPr>
              <a:t> bằng cách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cs typeface="Times New Roman" panose="02020603050405020304" pitchFamily="18" charset="0"/>
              </a:rPr>
              <a:t>Qua ngôn ngữ đối thoại của các nhân vật</a:t>
            </a:r>
            <a:r>
              <a:rPr lang="en-US" sz="2800">
                <a:latin typeface="Times New Roman" panose="02020603050405020304" pitchFamily="18" charset="0"/>
                <a:cs typeface="Times New Roman" panose="02020603050405020304" pitchFamily="18" charset="0"/>
              </a:rPr>
              <a:t>.</a:t>
            </a:r>
          </a:p>
          <a:p>
            <a:pPr marL="342900" lvl="0" indent="-342900">
              <a:lnSpc>
                <a:spcPct val="150000"/>
              </a:lnSpc>
              <a:buFont typeface="+mj-lt"/>
              <a:buAutoNum type="alphaUcPeriod"/>
            </a:pPr>
            <a:r>
              <a:rPr lang="vi-VN" sz="2800">
                <a:latin typeface="Times New Roman" panose="02020603050405020304" pitchFamily="18" charset="0"/>
                <a:cs typeface="Times New Roman" panose="02020603050405020304" pitchFamily="18" charset="0"/>
              </a:rPr>
              <a:t>Qua ngôn ngữ độc thoại của các nhân vật</a:t>
            </a:r>
            <a:r>
              <a:rPr lang="en-US" sz="2800">
                <a:latin typeface="Times New Roman" panose="02020603050405020304" pitchFamily="18" charset="0"/>
                <a:cs typeface="Times New Roman" panose="02020603050405020304" pitchFamily="18" charset="0"/>
              </a:rPr>
              <a:t>.</a:t>
            </a:r>
          </a:p>
          <a:p>
            <a:pPr marL="342900" lvl="0" indent="-342900">
              <a:lnSpc>
                <a:spcPct val="150000"/>
              </a:lnSpc>
              <a:buFont typeface="+mj-lt"/>
              <a:buAutoNum type="alphaUcPeriod"/>
            </a:pPr>
            <a:r>
              <a:rPr lang="vi-VN" sz="2800">
                <a:latin typeface="Times New Roman" panose="02020603050405020304" pitchFamily="18" charset="0"/>
                <a:cs typeface="Times New Roman" panose="02020603050405020304" pitchFamily="18" charset="0"/>
              </a:rPr>
              <a:t>Qua hành động, cử chỉ, điệu bộ và lời nói của các nhân vật</a:t>
            </a:r>
            <a:r>
              <a:rPr lang="en-US" sz="2800">
                <a:latin typeface="Times New Roman" panose="02020603050405020304" pitchFamily="18" charset="0"/>
                <a:cs typeface="Times New Roman" panose="02020603050405020304" pitchFamily="18" charset="0"/>
              </a:rPr>
              <a:t>.</a:t>
            </a:r>
          </a:p>
          <a:p>
            <a:pPr marL="342900" lvl="0" indent="-342900">
              <a:lnSpc>
                <a:spcPct val="150000"/>
              </a:lnSpc>
              <a:buFont typeface="+mj-lt"/>
              <a:buAutoNum type="alphaUcPeriod"/>
            </a:pPr>
            <a:r>
              <a:rPr lang="vi-VN" sz="2800">
                <a:latin typeface="Times New Roman" panose="02020603050405020304" pitchFamily="18" charset="0"/>
                <a:cs typeface="Times New Roman" panose="02020603050405020304" pitchFamily="18" charset="0"/>
              </a:rPr>
              <a:t>Qua suy nghĩ của các nhân vật</a:t>
            </a:r>
            <a:r>
              <a:rPr lang="en-US" sz="2800">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134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7" y="1241944"/>
            <a:ext cx="10631606" cy="4616648"/>
          </a:xfrm>
          <a:prstGeom prst="rect">
            <a:avLst/>
          </a:prstGeom>
        </p:spPr>
        <p:txBody>
          <a:bodyPr wrap="square">
            <a:spAutoFit/>
          </a:bodyPr>
          <a:lstStyle/>
          <a:p>
            <a:pPr algn="just">
              <a:lnSpc>
                <a:spcPct val="150000"/>
              </a:lnSpc>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Câu 5. </a:t>
            </a:r>
            <a:r>
              <a:rPr lang="vi-VN" sz="2800">
                <a:latin typeface="Times New Roman" panose="02020603050405020304" pitchFamily="18" charset="0"/>
                <a:ea typeface="Times New Roman" panose="02020603050405020304" pitchFamily="18" charset="0"/>
                <a:cs typeface="Times New Roman" panose="02020603050405020304" pitchFamily="18" charset="0"/>
              </a:rPr>
              <a:t>Chi tiết</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latin typeface="Times New Roman" panose="02020603050405020304" pitchFamily="18" charset="0"/>
                <a:ea typeface="Times New Roman" panose="02020603050405020304" pitchFamily="18" charset="0"/>
                <a:cs typeface="Times New Roman" panose="02020603050405020304" pitchFamily="18" charset="0"/>
              </a:rPr>
              <a:t>“- Ông có thể ăn hết cả cánh đồng này?- Ông nội Châu nói với nụ cười khoái trá. – Ông có thể bò bốn chân như con bò và gặm hết từng cọng cỏ của cánh đồng này”</a:t>
            </a:r>
            <a:r>
              <a:rPr lang="vi-VN" sz="2800">
                <a:latin typeface="Times New Roman" panose="02020603050405020304" pitchFamily="18" charset="0"/>
                <a:ea typeface="Times New Roman" panose="02020603050405020304" pitchFamily="18" charset="0"/>
                <a:cs typeface="Times New Roman" panose="02020603050405020304" pitchFamily="18" charset="0"/>
              </a:rPr>
              <a:t> có ý nghĩa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cs typeface="Times New Roman" panose="02020603050405020304" pitchFamily="18" charset="0"/>
              </a:rPr>
              <a:t>Nói lên ý nghĩa lớn lao của thiên nhiên với cuộc sống con người</a:t>
            </a:r>
            <a:r>
              <a:rPr lang="en-US" sz="2800">
                <a:latin typeface="Times New Roman" panose="02020603050405020304" pitchFamily="18" charset="0"/>
                <a:cs typeface="Times New Roman" panose="02020603050405020304" pitchFamily="18" charset="0"/>
              </a:rPr>
              <a:t>.</a:t>
            </a:r>
          </a:p>
          <a:p>
            <a:pPr marL="342900" lvl="0" indent="-342900">
              <a:lnSpc>
                <a:spcPct val="150000"/>
              </a:lnSpc>
              <a:buFont typeface="+mj-lt"/>
              <a:buAutoNum type="alphaUcPeriod"/>
            </a:pPr>
            <a:r>
              <a:rPr lang="vi-VN" sz="2800">
                <a:latin typeface="Times New Roman" panose="02020603050405020304" pitchFamily="18" charset="0"/>
                <a:cs typeface="Times New Roman" panose="02020603050405020304" pitchFamily="18" charset="0"/>
              </a:rPr>
              <a:t>Thể hiện trí tưởng tượng phong phú của người viết</a:t>
            </a:r>
            <a:r>
              <a:rPr lang="en-US" sz="2800">
                <a:latin typeface="Times New Roman" panose="02020603050405020304" pitchFamily="18" charset="0"/>
                <a:cs typeface="Times New Roman" panose="02020603050405020304" pitchFamily="18" charset="0"/>
              </a:rPr>
              <a:t>.</a:t>
            </a:r>
          </a:p>
          <a:p>
            <a:pPr marL="342900" lvl="0" indent="-342900">
              <a:lnSpc>
                <a:spcPct val="150000"/>
              </a:lnSpc>
              <a:buFont typeface="+mj-lt"/>
              <a:buAutoNum type="alphaUcPeriod"/>
            </a:pPr>
            <a:r>
              <a:rPr lang="vi-VN" sz="2800">
                <a:latin typeface="Times New Roman" panose="02020603050405020304" pitchFamily="18" charset="0"/>
                <a:cs typeface="Times New Roman" panose="02020603050405020304" pitchFamily="18" charset="0"/>
              </a:rPr>
              <a:t>Sự thân thiện giữa con người với thiên nhiên.</a:t>
            </a:r>
            <a:endParaRPr lang="en-US" sz="2800">
              <a:latin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cs typeface="Times New Roman" panose="02020603050405020304" pitchFamily="18" charset="0"/>
              </a:rPr>
              <a:t>Tất tả các ý trên</a:t>
            </a:r>
            <a:r>
              <a:rPr lang="en-US" sz="2800">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482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1333</TotalTime>
  <Words>1691</Words>
  <PresentationFormat>Widescreen</PresentationFormat>
  <Paragraphs>173</Paragraphs>
  <Slides>21</Slides>
  <Notes>18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21</vt:i4>
      </vt:variant>
    </vt:vector>
  </HeadingPairs>
  <TitlesOfParts>
    <vt:vector size="35" baseType="lpstr">
      <vt:lpstr>Arial</vt:lpstr>
      <vt:lpstr>Arial Unicode MS</vt:lpstr>
      <vt:lpstr>Calibri</vt:lpstr>
      <vt:lpstr>Calibri Light</vt:lpstr>
      <vt:lpstr>等线</vt:lpstr>
      <vt:lpstr>等线 Light</vt:lpstr>
      <vt:lpstr>MS Mincho</vt:lpstr>
      <vt:lpstr>Plantagenet Cherokee</vt:lpstr>
      <vt:lpstr>Times New Roman</vt:lpstr>
      <vt:lpstr>Wingdings</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2022-06-02T15:23:58Z</dcterms:created>
  <dcterms:modified xsi:type="dcterms:W3CDTF">2022-11-24T16:53:06Z</dcterms:modified>
</cp:coreProperties>
</file>