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04" r:id="rId2"/>
  </p:sldMasterIdLst>
  <p:notesMasterIdLst>
    <p:notesMasterId r:id="rId41"/>
  </p:notesMasterIdLst>
  <p:sldIdLst>
    <p:sldId id="311" r:id="rId3"/>
    <p:sldId id="256" r:id="rId4"/>
    <p:sldId id="324" r:id="rId5"/>
    <p:sldId id="369" r:id="rId6"/>
    <p:sldId id="370" r:id="rId7"/>
    <p:sldId id="371" r:id="rId8"/>
    <p:sldId id="394" r:id="rId9"/>
    <p:sldId id="372" r:id="rId10"/>
    <p:sldId id="373" r:id="rId11"/>
    <p:sldId id="374" r:id="rId12"/>
    <p:sldId id="375" r:id="rId13"/>
    <p:sldId id="376" r:id="rId14"/>
    <p:sldId id="377" r:id="rId15"/>
    <p:sldId id="385" r:id="rId16"/>
    <p:sldId id="386" r:id="rId17"/>
    <p:sldId id="387" r:id="rId18"/>
    <p:sldId id="388" r:id="rId19"/>
    <p:sldId id="389" r:id="rId20"/>
    <p:sldId id="390" r:id="rId21"/>
    <p:sldId id="338" r:id="rId22"/>
    <p:sldId id="395" r:id="rId23"/>
    <p:sldId id="339" r:id="rId24"/>
    <p:sldId id="355" r:id="rId25"/>
    <p:sldId id="365" r:id="rId26"/>
    <p:sldId id="366" r:id="rId27"/>
    <p:sldId id="367" r:id="rId28"/>
    <p:sldId id="368" r:id="rId29"/>
    <p:sldId id="358" r:id="rId30"/>
    <p:sldId id="357" r:id="rId31"/>
    <p:sldId id="359" r:id="rId32"/>
    <p:sldId id="360" r:id="rId33"/>
    <p:sldId id="362" r:id="rId34"/>
    <p:sldId id="361" r:id="rId35"/>
    <p:sldId id="363" r:id="rId36"/>
    <p:sldId id="393" r:id="rId37"/>
    <p:sldId id="325" r:id="rId38"/>
    <p:sldId id="392" r:id="rId39"/>
    <p:sldId id="391" r:id="rId40"/>
  </p:sldIdLst>
  <p:sldSz cx="9144000" cy="5143500" type="screen16x9"/>
  <p:notesSz cx="6858000" cy="9144000"/>
  <p:embeddedFontLst>
    <p:embeddedFont>
      <p:font typeface="Alef" panose="00000500000000000000" pitchFamily="2" charset="-79"/>
      <p:regular r:id="rId42"/>
      <p:bold r:id="rId43"/>
    </p:embeddedFon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omfortaa" panose="020B0604020202020204" charset="0"/>
      <p:regular r:id="rId48"/>
      <p:bold r:id="rId49"/>
    </p:embeddedFont>
    <p:embeddedFont>
      <p:font typeface="Quicksand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09772B-0877-43CD-93D0-0F8B42B9FCD4}">
  <a:tblStyle styleId="{4209772B-0877-43CD-93D0-0F8B42B9FC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3" autoAdjust="0"/>
    <p:restoredTop sz="94231" autoAdjust="0"/>
  </p:normalViewPr>
  <p:slideViewPr>
    <p:cSldViewPr snapToGrid="0" showGuides="1">
      <p:cViewPr varScale="1">
        <p:scale>
          <a:sx n="126" d="100"/>
          <a:sy n="126" d="100"/>
        </p:scale>
        <p:origin x="1458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67306ae2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e67306ae2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730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558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5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497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771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26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7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02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5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558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8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535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92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8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42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69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08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6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83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04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55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1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74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104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511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467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024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1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905125" y="3603100"/>
            <a:ext cx="3333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1225" y="1128125"/>
            <a:ext cx="6101700" cy="23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Droid Sans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176922" y="-724306"/>
            <a:ext cx="4612127" cy="4612082"/>
            <a:chOff x="3896445" y="840725"/>
            <a:chExt cx="2534275" cy="2534250"/>
          </a:xfrm>
        </p:grpSpPr>
        <p:sp>
          <p:nvSpPr>
            <p:cNvPr id="12" name="Google Shape;12;p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-520225" y="4005638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972155" y="-442455"/>
            <a:ext cx="894539" cy="894484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7D2D-40E9-8709-A2B2-E7559272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F94CA-F4AA-908D-5A5C-4A85DE3FB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E29A0-C449-FA61-2F61-8BC570C7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EE553-C6BA-D96C-1714-85B314CA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72AF-9840-48CD-2AFC-3B4E90C8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10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67A6-8B43-D4C6-25F7-28EC79F0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7F25-F6D4-ED64-6073-40411862B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9B8FB-5792-9FF6-FE86-0AC2FD597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1A27F-D2FE-3AD1-F971-A1C8D2EA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CE2E6-8A14-9577-B2F6-68F8FA78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A4349-D287-8C79-5BC0-DA95A33F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2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5978-2363-A23A-0156-567255B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92B32-3204-6CDF-6F10-20C0D694A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65A75-C2C3-FD1B-994E-63C6FEF5A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8ABB8-445C-E412-E196-70D0D2E33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3AA93-DE8A-E6F4-5ADA-57284E44E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F939-EA31-A877-7749-78225D9B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DFFB2-045A-8CB1-03EF-ED7B2D04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1A7FEB-377B-FF74-7D1D-9E4E8AC3C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41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F6D27-4958-6EFD-A98C-3CB212D4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078FD-B1DA-35A2-5D44-DDDD6273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7BCF9-C7FE-1BB1-4D01-A136417D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C5256-B554-54A2-1666-6611288C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325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04ED1-AD9F-D543-36E2-6BB0B516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6425C-D870-29DE-79E8-F7D903E7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4665E-B29F-218C-8111-5B28A15A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F570-5AD5-B970-57DB-C2A354DD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EBF64-A92D-1997-71EC-A19FF1329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C6D76-4191-7278-9045-CE9DA424C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57EC9-B46B-6E0E-24D1-CC56C307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35D5E-03D9-08CA-62C9-2CF27F505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3E823-05BB-0C78-2934-D2EC70C2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44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005F-BFF6-0C75-2AF3-C5791075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E91DB-16D3-3FB7-3C14-C0392991E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1F2F5-33DC-E944-1A64-E7689936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EBD48-00EE-4D3B-13A0-456A3E60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24465-A57C-D8DC-7C39-928C79B7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D948D-9C77-5AE0-9093-C820B76F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832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F154-347B-9FE4-0319-3814126C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65EAF-D6A1-CA72-0845-F9332388E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B8592-4E2C-86D5-1F4D-DECC90E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2D43-01A7-FF8E-66A3-5A706D66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14548-489E-1DDB-EB73-079543C8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9057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F1C94-931B-821C-9E7A-7717AF409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2298E-0B5F-9392-3816-33377DE05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49B60-D8AB-F0BE-CB95-AEBA69C4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22C5E-7F14-9EE4-D9BA-81EB76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80C49-AD90-12B3-74FA-BC42E7D0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2538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"/>
          <p:cNvSpPr txBox="1">
            <a:spLocks noGrp="1"/>
          </p:cNvSpPr>
          <p:nvPr>
            <p:ph type="subTitle" idx="1"/>
          </p:nvPr>
        </p:nvSpPr>
        <p:spPr>
          <a:xfrm>
            <a:off x="810096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subTitle" idx="2"/>
          </p:nvPr>
        </p:nvSpPr>
        <p:spPr>
          <a:xfrm>
            <a:off x="3589050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7" name="Google Shape;397;p25"/>
          <p:cNvSpPr txBox="1">
            <a:spLocks noGrp="1"/>
          </p:cNvSpPr>
          <p:nvPr>
            <p:ph type="subTitle" idx="3"/>
          </p:nvPr>
        </p:nvSpPr>
        <p:spPr>
          <a:xfrm>
            <a:off x="808446" y="3617725"/>
            <a:ext cx="19692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subTitle" idx="4"/>
          </p:nvPr>
        </p:nvSpPr>
        <p:spPr>
          <a:xfrm>
            <a:off x="3589050" y="361772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subTitle" idx="5"/>
          </p:nvPr>
        </p:nvSpPr>
        <p:spPr>
          <a:xfrm>
            <a:off x="6311186" y="302822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6"/>
          </p:nvPr>
        </p:nvSpPr>
        <p:spPr>
          <a:xfrm>
            <a:off x="6311186" y="362657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26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1371600" y="2890847"/>
            <a:ext cx="29676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1"/>
          </p:nvPr>
        </p:nvSpPr>
        <p:spPr>
          <a:xfrm>
            <a:off x="1371600" y="1545646"/>
            <a:ext cx="6400800" cy="1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4"/>
          <p:cNvGrpSpPr/>
          <p:nvPr/>
        </p:nvGrpSpPr>
        <p:grpSpPr>
          <a:xfrm>
            <a:off x="-2054389" y="1231574"/>
            <a:ext cx="2815959" cy="2814841"/>
            <a:chOff x="4187495" y="1131775"/>
            <a:chExt cx="1952950" cy="1952175"/>
          </a:xfrm>
        </p:grpSpPr>
        <p:sp>
          <p:nvSpPr>
            <p:cNvPr id="203" name="Google Shape;203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7294940" y="138913"/>
            <a:ext cx="2162798" cy="1206590"/>
            <a:chOff x="7572340" y="2404875"/>
            <a:chExt cx="2162798" cy="1206590"/>
          </a:xfrm>
        </p:grpSpPr>
        <p:sp>
          <p:nvSpPr>
            <p:cNvPr id="206" name="Google Shape;206;p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4"/>
          <p:cNvSpPr/>
          <p:nvPr/>
        </p:nvSpPr>
        <p:spPr>
          <a:xfrm>
            <a:off x="6153525" y="45365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086474" y="3683874"/>
            <a:ext cx="2029693" cy="2029693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4"/>
          <p:cNvGrpSpPr/>
          <p:nvPr/>
        </p:nvGrpSpPr>
        <p:grpSpPr>
          <a:xfrm>
            <a:off x="3053010" y="-1405350"/>
            <a:ext cx="2391088" cy="2391065"/>
            <a:chOff x="3896445" y="840725"/>
            <a:chExt cx="2534275" cy="2534250"/>
          </a:xfrm>
        </p:grpSpPr>
        <p:sp>
          <p:nvSpPr>
            <p:cNvPr id="213" name="Google Shape;213;p1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2_1_1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5"/>
          <p:cNvGrpSpPr/>
          <p:nvPr/>
        </p:nvGrpSpPr>
        <p:grpSpPr>
          <a:xfrm>
            <a:off x="-2275588" y="1764925"/>
            <a:ext cx="2848525" cy="2848497"/>
            <a:chOff x="3896445" y="840725"/>
            <a:chExt cx="2534275" cy="2534250"/>
          </a:xfrm>
        </p:grpSpPr>
        <p:sp>
          <p:nvSpPr>
            <p:cNvPr id="385" name="Google Shape;385;p2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25"/>
          <p:cNvSpPr/>
          <p:nvPr/>
        </p:nvSpPr>
        <p:spPr>
          <a:xfrm>
            <a:off x="8150000" y="420722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25"/>
          <p:cNvGrpSpPr/>
          <p:nvPr/>
        </p:nvGrpSpPr>
        <p:grpSpPr>
          <a:xfrm flipH="1">
            <a:off x="-238085" y="-599912"/>
            <a:ext cx="2162798" cy="1206590"/>
            <a:chOff x="7572340" y="2404875"/>
            <a:chExt cx="2162798" cy="1206590"/>
          </a:xfrm>
        </p:grpSpPr>
        <p:sp>
          <p:nvSpPr>
            <p:cNvPr id="390" name="Google Shape;390;p2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25"/>
          <p:cNvSpPr/>
          <p:nvPr/>
        </p:nvSpPr>
        <p:spPr>
          <a:xfrm>
            <a:off x="8389500" y="1742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subTitle" idx="1"/>
          </p:nvPr>
        </p:nvSpPr>
        <p:spPr>
          <a:xfrm>
            <a:off x="810096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subTitle" idx="2"/>
          </p:nvPr>
        </p:nvSpPr>
        <p:spPr>
          <a:xfrm>
            <a:off x="3589050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7" name="Google Shape;397;p25"/>
          <p:cNvSpPr txBox="1">
            <a:spLocks noGrp="1"/>
          </p:cNvSpPr>
          <p:nvPr>
            <p:ph type="subTitle" idx="3"/>
          </p:nvPr>
        </p:nvSpPr>
        <p:spPr>
          <a:xfrm>
            <a:off x="808446" y="3617725"/>
            <a:ext cx="19692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subTitle" idx="4"/>
          </p:nvPr>
        </p:nvSpPr>
        <p:spPr>
          <a:xfrm>
            <a:off x="3589050" y="361772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subTitle" idx="5"/>
          </p:nvPr>
        </p:nvSpPr>
        <p:spPr>
          <a:xfrm>
            <a:off x="6311186" y="302822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6"/>
          </p:nvPr>
        </p:nvSpPr>
        <p:spPr>
          <a:xfrm>
            <a:off x="6311186" y="362657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9"/>
          <p:cNvGrpSpPr/>
          <p:nvPr/>
        </p:nvGrpSpPr>
        <p:grpSpPr>
          <a:xfrm>
            <a:off x="-2043068" y="2117364"/>
            <a:ext cx="3026178" cy="3026148"/>
            <a:chOff x="3896445" y="840725"/>
            <a:chExt cx="2534275" cy="2534250"/>
          </a:xfrm>
        </p:grpSpPr>
        <p:sp>
          <p:nvSpPr>
            <p:cNvPr id="643" name="Google Shape;643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9"/>
          <p:cNvSpPr/>
          <p:nvPr/>
        </p:nvSpPr>
        <p:spPr>
          <a:xfrm>
            <a:off x="8377825" y="26498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9"/>
          <p:cNvGrpSpPr/>
          <p:nvPr/>
        </p:nvGrpSpPr>
        <p:grpSpPr>
          <a:xfrm flipH="1">
            <a:off x="-430935" y="-201412"/>
            <a:ext cx="2162798" cy="1206590"/>
            <a:chOff x="7572340" y="2404875"/>
            <a:chExt cx="2162798" cy="1206590"/>
          </a:xfrm>
        </p:grpSpPr>
        <p:sp>
          <p:nvSpPr>
            <p:cNvPr id="648" name="Google Shape;648;p3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39"/>
          <p:cNvSpPr/>
          <p:nvPr/>
        </p:nvSpPr>
        <p:spPr>
          <a:xfrm>
            <a:off x="8377825" y="324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39"/>
          <p:cNvGrpSpPr/>
          <p:nvPr/>
        </p:nvGrpSpPr>
        <p:grpSpPr>
          <a:xfrm>
            <a:off x="4684457" y="4204839"/>
            <a:ext cx="3026178" cy="3026148"/>
            <a:chOff x="3896445" y="840725"/>
            <a:chExt cx="2534275" cy="2534250"/>
          </a:xfrm>
        </p:grpSpPr>
        <p:sp>
          <p:nvSpPr>
            <p:cNvPr id="654" name="Google Shape;654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657;p39"/>
          <p:cNvSpPr/>
          <p:nvPr/>
        </p:nvSpPr>
        <p:spPr>
          <a:xfrm>
            <a:off x="1457425" y="45670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40"/>
          <p:cNvGrpSpPr/>
          <p:nvPr/>
        </p:nvGrpSpPr>
        <p:grpSpPr>
          <a:xfrm>
            <a:off x="5818957" y="3846164"/>
            <a:ext cx="3026178" cy="3026148"/>
            <a:chOff x="3896445" y="840725"/>
            <a:chExt cx="2534275" cy="2534250"/>
          </a:xfrm>
        </p:grpSpPr>
        <p:sp>
          <p:nvSpPr>
            <p:cNvPr id="660" name="Google Shape;660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40"/>
          <p:cNvSpPr/>
          <p:nvPr/>
        </p:nvSpPr>
        <p:spPr>
          <a:xfrm>
            <a:off x="-788875" y="10728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40"/>
          <p:cNvGrpSpPr/>
          <p:nvPr/>
        </p:nvGrpSpPr>
        <p:grpSpPr>
          <a:xfrm flipH="1">
            <a:off x="-79235" y="3846163"/>
            <a:ext cx="2162798" cy="1206590"/>
            <a:chOff x="7572340" y="2404875"/>
            <a:chExt cx="2162798" cy="1206590"/>
          </a:xfrm>
        </p:grpSpPr>
        <p:sp>
          <p:nvSpPr>
            <p:cNvPr id="665" name="Google Shape;665;p4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40"/>
          <p:cNvSpPr/>
          <p:nvPr/>
        </p:nvSpPr>
        <p:spPr>
          <a:xfrm>
            <a:off x="209575" y="-5831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40"/>
          <p:cNvGrpSpPr/>
          <p:nvPr/>
        </p:nvGrpSpPr>
        <p:grpSpPr>
          <a:xfrm>
            <a:off x="7476126" y="-486630"/>
            <a:ext cx="3739830" cy="3739793"/>
            <a:chOff x="3896445" y="840725"/>
            <a:chExt cx="2534275" cy="2534250"/>
          </a:xfrm>
        </p:grpSpPr>
        <p:sp>
          <p:nvSpPr>
            <p:cNvPr id="671" name="Google Shape;671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40"/>
          <p:cNvSpPr/>
          <p:nvPr/>
        </p:nvSpPr>
        <p:spPr>
          <a:xfrm>
            <a:off x="5893375" y="-8213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8DFD-2037-434B-32DC-79C97CFEC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2EE80-4968-717A-A89A-85414D3AA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79BAE-0658-B4AF-06F5-B7E052D7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1006-5D17-227F-5728-A3BF62DA5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8F70D-91F7-AAA3-2541-34069ECA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8482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8409-6B63-09D1-F50D-03B93D65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48F6B-BD02-5C57-8525-108354804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B03F9-23A7-E367-F939-E1D75E9E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F2FC1-ABB7-FFC8-4E78-A6C4A6BF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80E77-AECC-5E0D-A885-70F15C1C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4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Quicksand"/>
              <a:buNone/>
              <a:defRPr sz="27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Char char="●"/>
              <a:defRPr sz="18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0" r:id="rId3"/>
    <p:sldLayoutId id="2147483671" r:id="rId4"/>
    <p:sldLayoutId id="2147483685" r:id="rId5"/>
    <p:sldLayoutId id="2147483686" r:id="rId6"/>
    <p:sldLayoutId id="21474837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984FD-57C0-7A15-C330-29F8F698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230C-B2B3-E2B5-C0B6-DF0FDCD25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BFB95-8B53-65E7-7790-0BC3C814F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51F67-8A61-4CC5-B083-D9B4A5E58D99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4A51E-B0E2-B34D-8B78-411168A11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BCB5B-E2F4-9EBA-1311-EC4DD2536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CC58-080D-486E-828D-6181A0FD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conversation-dialogue-interview-1262311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notesSlide" Target="../notesSlides/notesSlide3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slide" Target="slide12.xml"/><Relationship Id="rId15" Type="http://schemas.openxmlformats.org/officeDocument/2006/relationships/image" Target="../media/image10.png"/><Relationship Id="rId10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BC7DB5B9-6D21-82D1-C53E-8148317A9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Google Shape;142;p6"/>
          <p:cNvSpPr/>
          <p:nvPr/>
        </p:nvSpPr>
        <p:spPr>
          <a:xfrm>
            <a:off x="399393" y="228600"/>
            <a:ext cx="8429297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383225" y="352685"/>
            <a:ext cx="8429297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man who stays at home to cook, clean, take care of the children, etc. while his wife, husband or partner goes out to work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h______ h_______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2049517" y="2076086"/>
            <a:ext cx="3789225" cy="99858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2186251" y="2271646"/>
            <a:ext cx="3515755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house husband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6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190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04B4DF46-0FDD-888A-7218-B849559F7067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8848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6E2CBDE9-28D4-5FE0-85AE-3A8B479C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Google Shape;152;p7"/>
          <p:cNvSpPr/>
          <p:nvPr/>
        </p:nvSpPr>
        <p:spPr>
          <a:xfrm>
            <a:off x="399393" y="228600"/>
            <a:ext cx="8565931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472966" y="411517"/>
            <a:ext cx="8366234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 person whose job is to collect and write news stories for newspapers, magazines, radio, television or online news sites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j_________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2551622" y="2000250"/>
            <a:ext cx="3469254" cy="10172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7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3065721" y="2138935"/>
            <a:ext cx="2441056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journalist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7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905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32B4C11B-B839-6C6E-446F-CF0A8808C03B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2129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A5E4AAE7-64DD-B7CF-E15E-5F6271D90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Google Shape;162;p8"/>
          <p:cNvSpPr/>
          <p:nvPr/>
        </p:nvSpPr>
        <p:spPr>
          <a:xfrm>
            <a:off x="2057400" y="228600"/>
            <a:ext cx="4780722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2160767" y="342267"/>
            <a:ext cx="4573988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 person who is in charge of or works in a library</a:t>
            </a:r>
          </a:p>
          <a:p>
            <a:pPr lvl="0" algn="ctr">
              <a:buClrTx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L________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2941982" y="2060381"/>
            <a:ext cx="3230217" cy="102273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8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3556965" y="2181657"/>
            <a:ext cx="2000250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(Body)"/>
                <a:ea typeface="+mn-ea"/>
                <a:cs typeface="+mn-cs"/>
              </a:rPr>
              <a:t>librarian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(Body)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8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190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86114B02-E4B9-2931-DE50-26B78DE8819C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19355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E8D32015-E068-5CA2-C306-4F500CDC0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Google Shape;172;p9"/>
          <p:cNvSpPr/>
          <p:nvPr/>
        </p:nvSpPr>
        <p:spPr>
          <a:xfrm>
            <a:off x="1458814" y="219839"/>
            <a:ext cx="6165533" cy="1517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1601567" y="343648"/>
            <a:ext cx="5779278" cy="126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person who provides voices for films, television shows, video games, etc.</a:t>
            </a:r>
          </a:p>
          <a:p>
            <a:pPr lvl="0" algn="ctr">
              <a:buClrTx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V_____     A______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2049517" y="2193959"/>
            <a:ext cx="4078783" cy="10587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9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/>
        </p:nvSpPr>
        <p:spPr>
          <a:xfrm>
            <a:off x="2669628" y="2333229"/>
            <a:ext cx="3054338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voice actor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7" name="Google Shape;177;p9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905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2335CC7F-6DD6-6328-FECF-268F6BD70C18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407783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48112" y="1342505"/>
            <a:ext cx="3581408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passionate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/>
                <a:ea typeface="+mn-ea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982" y="3270703"/>
            <a:ext cx="436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showing or caused by strong feelings or a strong belief.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7721" y="2110799"/>
            <a:ext cx="14221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/ˈpæʃənət/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671" y="1262992"/>
            <a:ext cx="4168501" cy="3185436"/>
          </a:xfrm>
          <a:prstGeom prst="rect">
            <a:avLst/>
          </a:prstGeom>
        </p:spPr>
      </p:pic>
      <p:pic>
        <p:nvPicPr>
          <p:cNvPr id="6" name="passion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405" y="2617204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507A4-1FF6-CF1C-CFC4-BA6DB19C6023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3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6526" y="1183479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</a:rPr>
              <a:t>specialty (n)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50" y="3135565"/>
            <a:ext cx="4669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of work or study that somebody gives most of their attention to and knows a lot about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3042" y="1951773"/>
            <a:ext cx="13083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/ˈspeʃəlti/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specialty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2297" y="2462478"/>
            <a:ext cx="569860" cy="569860"/>
          </a:xfrm>
          <a:prstGeom prst="rect">
            <a:avLst/>
          </a:prstGeom>
        </p:spPr>
      </p:pic>
      <p:pic>
        <p:nvPicPr>
          <p:cNvPr id="1026" name="Picture 2" descr="Choosing a Doctor Specialty | What People Overlook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55" y="1325987"/>
            <a:ext cx="4429376" cy="24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E1F80-144B-303C-507E-A94C89689089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6526" y="1270943"/>
            <a:ext cx="393975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</a:rPr>
              <a:t>take into account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396" y="3199141"/>
            <a:ext cx="4367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consider or remember something when judging a situation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2032" y="1961087"/>
            <a:ext cx="235834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/teɪk ɪntə əˈkaʊnt/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ke into ac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446" y="2527220"/>
            <a:ext cx="578316" cy="578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217" y="1434084"/>
            <a:ext cx="3918637" cy="274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39261-18BB-9DE3-A30D-FE2B97C7F584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68886" y="143147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obsolete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</a:rPr>
              <a:t>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756" y="3359673"/>
            <a:ext cx="436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longer produced or used;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 of date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258" y="2199769"/>
            <a:ext cx="13246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/ˈɒbsəliːt/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3468">
            <a:off x="4420730" y="1679462"/>
            <a:ext cx="4310771" cy="2041053"/>
          </a:xfrm>
          <a:prstGeom prst="rect">
            <a:avLst/>
          </a:prstGeom>
        </p:spPr>
      </p:pic>
      <p:pic>
        <p:nvPicPr>
          <p:cNvPr id="6" name="obsole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5905" y="2747536"/>
            <a:ext cx="578135" cy="57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4442-6088-6D49-93F7-798DDD94B18A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127655"/>
              </p:ext>
            </p:extLst>
          </p:nvPr>
        </p:nvGraphicFramePr>
        <p:xfrm>
          <a:off x="0" y="646744"/>
          <a:ext cx="9144000" cy="45482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05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975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passionate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pæʃənət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showing or caused by strong feelings or a strong belief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Say đắm</a:t>
                      </a:r>
                      <a:endParaRPr lang="en-US" sz="22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8778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specialty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speʃəlti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 area of work or study that somebody gives most of their attention to and knows a lot about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Chuyên môn</a:t>
                      </a:r>
                      <a:endParaRPr lang="en-US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36D4E40-B830-FB5D-0873-6F5D21DD1072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7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741719"/>
              </p:ext>
            </p:extLst>
          </p:nvPr>
        </p:nvGraphicFramePr>
        <p:xfrm>
          <a:off x="-1828" y="669900"/>
          <a:ext cx="9144000" cy="4473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8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15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9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71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take into account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teɪk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ɪntə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əˈkaʊnt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consider or remember something when judging a situation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Tính đến</a:t>
                      </a:r>
                      <a:endParaRPr lang="en-US" sz="22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4778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obsolete (adj)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ɒbsəliːt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longer produced or used; out of date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Lỗi thời</a:t>
                      </a:r>
                      <a:endParaRPr lang="en-US" sz="22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A72E9-CAAE-4AE1-5A95-7F39FE30F2E1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VOCABULARY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9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3"/>
          <p:cNvSpPr/>
          <p:nvPr/>
        </p:nvSpPr>
        <p:spPr>
          <a:xfrm>
            <a:off x="713225" y="3958000"/>
            <a:ext cx="2326500" cy="1219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3"/>
          <p:cNvSpPr/>
          <p:nvPr/>
        </p:nvSpPr>
        <p:spPr>
          <a:xfrm>
            <a:off x="2752650" y="3854465"/>
            <a:ext cx="3638700" cy="588600"/>
          </a:xfrm>
          <a:prstGeom prst="roundRect">
            <a:avLst>
              <a:gd name="adj" fmla="val 30772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685" name="Google Shape;685;p43"/>
          <p:cNvSpPr txBox="1">
            <a:spLocks noGrp="1"/>
          </p:cNvSpPr>
          <p:nvPr>
            <p:ph type="ctrTitle"/>
          </p:nvPr>
        </p:nvSpPr>
        <p:spPr>
          <a:xfrm>
            <a:off x="1521300" y="1464190"/>
            <a:ext cx="6101700" cy="23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/>
              <a:t>FUTURE CAREER CHOICES</a:t>
            </a:r>
          </a:p>
        </p:txBody>
      </p:sp>
      <p:sp>
        <p:nvSpPr>
          <p:cNvPr id="686" name="Google Shape;686;p43"/>
          <p:cNvSpPr txBox="1">
            <a:spLocks noGrp="1"/>
          </p:cNvSpPr>
          <p:nvPr>
            <p:ph type="subTitle" idx="1"/>
          </p:nvPr>
        </p:nvSpPr>
        <p:spPr>
          <a:xfrm>
            <a:off x="2905200" y="3954456"/>
            <a:ext cx="333360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</a:p>
        </p:txBody>
      </p:sp>
      <p:grpSp>
        <p:nvGrpSpPr>
          <p:cNvPr id="687" name="Google Shape;687;p43"/>
          <p:cNvGrpSpPr/>
          <p:nvPr/>
        </p:nvGrpSpPr>
        <p:grpSpPr>
          <a:xfrm rot="-814076">
            <a:off x="7256657" y="3574114"/>
            <a:ext cx="898207" cy="1107209"/>
            <a:chOff x="5146975" y="1577638"/>
            <a:chExt cx="898200" cy="1107200"/>
          </a:xfrm>
        </p:grpSpPr>
        <p:sp>
          <p:nvSpPr>
            <p:cNvPr id="688" name="Google Shape;688;p43"/>
            <p:cNvSpPr/>
            <p:nvPr/>
          </p:nvSpPr>
          <p:spPr>
            <a:xfrm>
              <a:off x="5146975" y="1804463"/>
              <a:ext cx="898200" cy="880375"/>
            </a:xfrm>
            <a:custGeom>
              <a:avLst/>
              <a:gdLst/>
              <a:ahLst/>
              <a:cxnLst/>
              <a:rect l="l" t="t" r="r" b="b"/>
              <a:pathLst>
                <a:path w="35928" h="35215" extrusionOk="0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246500" y="1577638"/>
              <a:ext cx="699125" cy="769050"/>
            </a:xfrm>
            <a:custGeom>
              <a:avLst/>
              <a:gdLst/>
              <a:ahLst/>
              <a:cxnLst/>
              <a:rect l="l" t="t" r="r" b="b"/>
              <a:pathLst>
                <a:path w="27965" h="30762" extrusionOk="0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216125" y="2342838"/>
              <a:ext cx="779675" cy="279675"/>
            </a:xfrm>
            <a:custGeom>
              <a:avLst/>
              <a:gdLst/>
              <a:ahLst/>
              <a:cxnLst/>
              <a:rect l="l" t="t" r="r" b="b"/>
              <a:pathLst>
                <a:path w="31187" h="11187" extrusionOk="0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417475" y="1687063"/>
              <a:ext cx="357950" cy="6875"/>
            </a:xfrm>
            <a:custGeom>
              <a:avLst/>
              <a:gdLst/>
              <a:ahLst/>
              <a:cxnLst/>
              <a:rect l="l" t="t" r="r" b="b"/>
              <a:pathLst>
                <a:path w="14318" h="275" extrusionOk="0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351375" y="1824613"/>
              <a:ext cx="489400" cy="7625"/>
            </a:xfrm>
            <a:custGeom>
              <a:avLst/>
              <a:gdLst/>
              <a:ahLst/>
              <a:cxnLst/>
              <a:rect l="l" t="t" r="r" b="b"/>
              <a:pathLst>
                <a:path w="19576" h="305" extrusionOk="0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351375" y="1927188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351375" y="2029788"/>
              <a:ext cx="489400" cy="6850"/>
            </a:xfrm>
            <a:custGeom>
              <a:avLst/>
              <a:gdLst/>
              <a:ahLst/>
              <a:cxnLst/>
              <a:rect l="l" t="t" r="r" b="b"/>
              <a:pathLst>
                <a:path w="1957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351375" y="2132363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5450925" y="2234938"/>
              <a:ext cx="291050" cy="6875"/>
            </a:xfrm>
            <a:custGeom>
              <a:avLst/>
              <a:gdLst/>
              <a:ahLst/>
              <a:cxnLst/>
              <a:rect l="l" t="t" r="r" b="b"/>
              <a:pathLst>
                <a:path w="11642" h="275" extrusionOk="0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43"/>
          <p:cNvSpPr/>
          <p:nvPr/>
        </p:nvSpPr>
        <p:spPr>
          <a:xfrm>
            <a:off x="7119885" y="1670414"/>
            <a:ext cx="1670700" cy="453000"/>
          </a:xfrm>
          <a:prstGeom prst="roundRect">
            <a:avLst>
              <a:gd name="adj" fmla="val 24223"/>
            </a:avLst>
          </a:prstGeom>
          <a:solidFill>
            <a:schemeClr val="lt1"/>
          </a:solidFill>
          <a:ln w="28575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/>
                <a:sym typeface="Comfortaa"/>
              </a:rPr>
              <a:t>LESSON 3</a:t>
            </a:r>
            <a:endParaRPr sz="1800" b="1" dirty="0">
              <a:solidFill>
                <a:schemeClr val="dk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98" name="Google Shape;698;p43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699" name="Google Shape;699;p4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43"/>
          <p:cNvGrpSpPr/>
          <p:nvPr/>
        </p:nvGrpSpPr>
        <p:grpSpPr>
          <a:xfrm rot="20408455" flipH="1">
            <a:off x="931761" y="1969400"/>
            <a:ext cx="859272" cy="653453"/>
            <a:chOff x="135700" y="1601500"/>
            <a:chExt cx="1166450" cy="815400"/>
          </a:xfrm>
        </p:grpSpPr>
        <p:sp>
          <p:nvSpPr>
            <p:cNvPr id="704" name="Google Shape;704;p43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43"/>
          <p:cNvSpPr/>
          <p:nvPr/>
        </p:nvSpPr>
        <p:spPr>
          <a:xfrm>
            <a:off x="6069374" y="908751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1" name="Google Shape;711;p43"/>
          <p:cNvGrpSpPr/>
          <p:nvPr/>
        </p:nvGrpSpPr>
        <p:grpSpPr>
          <a:xfrm rot="1057935">
            <a:off x="1276571" y="3399048"/>
            <a:ext cx="714079" cy="1067308"/>
            <a:chOff x="3251800" y="1824470"/>
            <a:chExt cx="714094" cy="1067331"/>
          </a:xfrm>
        </p:grpSpPr>
        <p:sp>
          <p:nvSpPr>
            <p:cNvPr id="712" name="Google Shape;712;p43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0C1D0-3C98-1848-8577-339FB05B1432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2BEF6F-5C1B-CB85-5A18-BC61623F0825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6EACCA98-5607-1545-F296-53694F28038A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FacebookK&amp;TBold"/>
                  <a:ea typeface="+mn-ea"/>
                  <a:cs typeface="Times New Roman" panose="02020603050405020304" pitchFamily="18" charset="0"/>
                </a:rPr>
                <a:t>UNIT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FacebookK&amp;TBold"/>
                  <a:ea typeface="+mn-ea"/>
                  <a:cs typeface="Times New Roman" panose="02020603050405020304" pitchFamily="18" charset="0"/>
                </a:rPr>
                <a:t>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76AEE9-8566-ADCA-0A70-A2515B3C81D9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CAREER PATHS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823627"/>
            <a:ext cx="8169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 in pairs. Discuss the following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26371" y="1576694"/>
            <a:ext cx="90768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What are your career plans?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. What do you need to do to prepare your future career?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B0E8E-D92D-3E8B-4830-95D281F9D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61518" y="2861555"/>
            <a:ext cx="2620963" cy="2335512"/>
          </a:xfrm>
          <a:prstGeom prst="rect">
            <a:avLst/>
          </a:prstGeom>
        </p:spPr>
      </p:pic>
      <p:grpSp>
        <p:nvGrpSpPr>
          <p:cNvPr id="8" name="Google Shape;1104;p56">
            <a:extLst>
              <a:ext uri="{FF2B5EF4-FFF2-40B4-BE49-F238E27FC236}">
                <a16:creationId xmlns:a16="http://schemas.microsoft.com/office/drawing/2014/main" id="{4583044C-6ED6-766C-0430-9C6E148A7708}"/>
              </a:ext>
            </a:extLst>
          </p:cNvPr>
          <p:cNvGrpSpPr/>
          <p:nvPr/>
        </p:nvGrpSpPr>
        <p:grpSpPr>
          <a:xfrm rot="21249878">
            <a:off x="1450482" y="3318355"/>
            <a:ext cx="746063" cy="674779"/>
            <a:chOff x="6843802" y="2410602"/>
            <a:chExt cx="606177" cy="572387"/>
          </a:xfrm>
        </p:grpSpPr>
        <p:sp>
          <p:nvSpPr>
            <p:cNvPr id="9" name="Google Shape;1105;p56">
              <a:extLst>
                <a:ext uri="{FF2B5EF4-FFF2-40B4-BE49-F238E27FC236}">
                  <a16:creationId xmlns:a16="http://schemas.microsoft.com/office/drawing/2014/main" id="{3DC45596-C0E6-49A1-151D-5897F7DF2970}"/>
                </a:ext>
              </a:extLst>
            </p:cNvPr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6;p56">
              <a:extLst>
                <a:ext uri="{FF2B5EF4-FFF2-40B4-BE49-F238E27FC236}">
                  <a16:creationId xmlns:a16="http://schemas.microsoft.com/office/drawing/2014/main" id="{EFFD2654-D8F1-0F3E-B9B4-8171E4D895A0}"/>
                </a:ext>
              </a:extLst>
            </p:cNvPr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08;p56">
            <a:extLst>
              <a:ext uri="{FF2B5EF4-FFF2-40B4-BE49-F238E27FC236}">
                <a16:creationId xmlns:a16="http://schemas.microsoft.com/office/drawing/2014/main" id="{42E5D01C-BF14-B8BE-8F51-AC1CE6AC3CBC}"/>
              </a:ext>
            </a:extLst>
          </p:cNvPr>
          <p:cNvSpPr/>
          <p:nvPr/>
        </p:nvSpPr>
        <p:spPr>
          <a:xfrm rot="-846224">
            <a:off x="8183818" y="1233566"/>
            <a:ext cx="444439" cy="407378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115;p56">
            <a:extLst>
              <a:ext uri="{FF2B5EF4-FFF2-40B4-BE49-F238E27FC236}">
                <a16:creationId xmlns:a16="http://schemas.microsoft.com/office/drawing/2014/main" id="{C5EE4D98-3CA0-C6D2-6CF6-87406660D22E}"/>
              </a:ext>
            </a:extLst>
          </p:cNvPr>
          <p:cNvGrpSpPr/>
          <p:nvPr/>
        </p:nvGrpSpPr>
        <p:grpSpPr>
          <a:xfrm>
            <a:off x="6875262" y="2858620"/>
            <a:ext cx="910344" cy="767188"/>
            <a:chOff x="4037650" y="326163"/>
            <a:chExt cx="1068708" cy="921314"/>
          </a:xfrm>
        </p:grpSpPr>
        <p:sp>
          <p:nvSpPr>
            <p:cNvPr id="18" name="Google Shape;1116;p56">
              <a:extLst>
                <a:ext uri="{FF2B5EF4-FFF2-40B4-BE49-F238E27FC236}">
                  <a16:creationId xmlns:a16="http://schemas.microsoft.com/office/drawing/2014/main" id="{3B3D19FA-EBD4-C3AE-76A9-15BAE6D24013}"/>
                </a:ext>
              </a:extLst>
            </p:cNvPr>
            <p:cNvSpPr/>
            <p:nvPr/>
          </p:nvSpPr>
          <p:spPr>
            <a:xfrm>
              <a:off x="4037650" y="326163"/>
              <a:ext cx="1068708" cy="921314"/>
            </a:xfrm>
            <a:custGeom>
              <a:avLst/>
              <a:gdLst/>
              <a:ahLst/>
              <a:cxnLst/>
              <a:rect l="l" t="t" r="r" b="b"/>
              <a:pathLst>
                <a:path w="23253" h="20046" extrusionOk="0">
                  <a:moveTo>
                    <a:pt x="12686" y="1"/>
                  </a:moveTo>
                  <a:cubicBezTo>
                    <a:pt x="12301" y="1"/>
                    <a:pt x="11912" y="23"/>
                    <a:pt x="11520" y="68"/>
                  </a:cubicBezTo>
                  <a:cubicBezTo>
                    <a:pt x="8754" y="402"/>
                    <a:pt x="6414" y="1770"/>
                    <a:pt x="4833" y="3776"/>
                  </a:cubicBezTo>
                  <a:lnTo>
                    <a:pt x="0" y="1983"/>
                  </a:lnTo>
                  <a:lnTo>
                    <a:pt x="0" y="1983"/>
                  </a:lnTo>
                  <a:lnTo>
                    <a:pt x="3526" y="5904"/>
                  </a:lnTo>
                  <a:cubicBezTo>
                    <a:pt x="2796" y="7485"/>
                    <a:pt x="2493" y="9308"/>
                    <a:pt x="2705" y="11193"/>
                  </a:cubicBezTo>
                  <a:cubicBezTo>
                    <a:pt x="3298" y="16300"/>
                    <a:pt x="7636" y="20045"/>
                    <a:pt x="12656" y="20045"/>
                  </a:cubicBezTo>
                  <a:cubicBezTo>
                    <a:pt x="13044" y="20045"/>
                    <a:pt x="13436" y="20023"/>
                    <a:pt x="13830" y="19977"/>
                  </a:cubicBezTo>
                  <a:cubicBezTo>
                    <a:pt x="19332" y="19339"/>
                    <a:pt x="23253" y="14384"/>
                    <a:pt x="22614" y="8883"/>
                  </a:cubicBezTo>
                  <a:cubicBezTo>
                    <a:pt x="22022" y="3773"/>
                    <a:pt x="17705" y="1"/>
                    <a:pt x="1268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7;p56">
              <a:extLst>
                <a:ext uri="{FF2B5EF4-FFF2-40B4-BE49-F238E27FC236}">
                  <a16:creationId xmlns:a16="http://schemas.microsoft.com/office/drawing/2014/main" id="{505213D3-C7BE-57B5-791D-51C8D94ADA9E}"/>
                </a:ext>
              </a:extLst>
            </p:cNvPr>
            <p:cNvSpPr/>
            <p:nvPr/>
          </p:nvSpPr>
          <p:spPr>
            <a:xfrm>
              <a:off x="4282116" y="436697"/>
              <a:ext cx="468011" cy="570134"/>
            </a:xfrm>
            <a:custGeom>
              <a:avLst/>
              <a:gdLst/>
              <a:ahLst/>
              <a:cxnLst/>
              <a:rect l="l" t="t" r="r" b="b"/>
              <a:pathLst>
                <a:path w="10183" h="12405" extrusionOk="0">
                  <a:moveTo>
                    <a:pt x="6778" y="1"/>
                  </a:moveTo>
                  <a:cubicBezTo>
                    <a:pt x="5830" y="1"/>
                    <a:pt x="4898" y="904"/>
                    <a:pt x="5016" y="2405"/>
                  </a:cubicBezTo>
                  <a:lnTo>
                    <a:pt x="5259" y="4411"/>
                  </a:lnTo>
                  <a:lnTo>
                    <a:pt x="1368" y="4411"/>
                  </a:lnTo>
                  <a:cubicBezTo>
                    <a:pt x="0" y="4441"/>
                    <a:pt x="274" y="6569"/>
                    <a:pt x="1368" y="6569"/>
                  </a:cubicBezTo>
                  <a:cubicBezTo>
                    <a:pt x="118" y="6599"/>
                    <a:pt x="209" y="8669"/>
                    <a:pt x="1469" y="8669"/>
                  </a:cubicBezTo>
                  <a:cubicBezTo>
                    <a:pt x="1484" y="8669"/>
                    <a:pt x="1499" y="8669"/>
                    <a:pt x="1514" y="8668"/>
                  </a:cubicBezTo>
                  <a:lnTo>
                    <a:pt x="1514" y="8668"/>
                  </a:lnTo>
                  <a:cubicBezTo>
                    <a:pt x="553" y="8743"/>
                    <a:pt x="764" y="10587"/>
                    <a:pt x="2149" y="10587"/>
                  </a:cubicBezTo>
                  <a:cubicBezTo>
                    <a:pt x="2192" y="10587"/>
                    <a:pt x="2235" y="10585"/>
                    <a:pt x="2280" y="10581"/>
                  </a:cubicBezTo>
                  <a:lnTo>
                    <a:pt x="2280" y="10581"/>
                  </a:lnTo>
                  <a:cubicBezTo>
                    <a:pt x="1672" y="11189"/>
                    <a:pt x="2128" y="12405"/>
                    <a:pt x="3070" y="12405"/>
                  </a:cubicBezTo>
                  <a:lnTo>
                    <a:pt x="8298" y="12405"/>
                  </a:lnTo>
                  <a:cubicBezTo>
                    <a:pt x="9119" y="12405"/>
                    <a:pt x="9757" y="12131"/>
                    <a:pt x="10183" y="11554"/>
                  </a:cubicBezTo>
                  <a:lnTo>
                    <a:pt x="10183" y="5748"/>
                  </a:lnTo>
                  <a:lnTo>
                    <a:pt x="9514" y="5748"/>
                  </a:lnTo>
                  <a:lnTo>
                    <a:pt x="7873" y="3256"/>
                  </a:lnTo>
                  <a:cubicBezTo>
                    <a:pt x="7569" y="2739"/>
                    <a:pt x="7417" y="2131"/>
                    <a:pt x="7478" y="1523"/>
                  </a:cubicBezTo>
                  <a:lnTo>
                    <a:pt x="7599" y="247"/>
                  </a:lnTo>
                  <a:cubicBezTo>
                    <a:pt x="7342" y="80"/>
                    <a:pt x="7060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18;p56">
              <a:extLst>
                <a:ext uri="{FF2B5EF4-FFF2-40B4-BE49-F238E27FC236}">
                  <a16:creationId xmlns:a16="http://schemas.microsoft.com/office/drawing/2014/main" id="{5500907C-B5F7-9F9E-E1A4-C04029E346A0}"/>
                </a:ext>
              </a:extLst>
            </p:cNvPr>
            <p:cNvSpPr/>
            <p:nvPr/>
          </p:nvSpPr>
          <p:spPr>
            <a:xfrm>
              <a:off x="4750089" y="684100"/>
              <a:ext cx="160722" cy="306002"/>
            </a:xfrm>
            <a:custGeom>
              <a:avLst/>
              <a:gdLst/>
              <a:ahLst/>
              <a:cxnLst/>
              <a:rect l="l" t="t" r="r" b="b"/>
              <a:pathLst>
                <a:path w="3497" h="6658" extrusionOk="0">
                  <a:moveTo>
                    <a:pt x="1" y="1"/>
                  </a:moveTo>
                  <a:lnTo>
                    <a:pt x="1" y="6657"/>
                  </a:lnTo>
                  <a:lnTo>
                    <a:pt x="3496" y="6657"/>
                  </a:ln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9;p56">
              <a:extLst>
                <a:ext uri="{FF2B5EF4-FFF2-40B4-BE49-F238E27FC236}">
                  <a16:creationId xmlns:a16="http://schemas.microsoft.com/office/drawing/2014/main" id="{73F60213-254F-A29D-63CD-42D86F11E860}"/>
                </a:ext>
              </a:extLst>
            </p:cNvPr>
            <p:cNvSpPr/>
            <p:nvPr/>
          </p:nvSpPr>
          <p:spPr>
            <a:xfrm>
              <a:off x="4344990" y="731623"/>
              <a:ext cx="181634" cy="12593"/>
            </a:xfrm>
            <a:custGeom>
              <a:avLst/>
              <a:gdLst/>
              <a:ahLst/>
              <a:cxnLst/>
              <a:rect l="l" t="t" r="r" b="b"/>
              <a:pathLst>
                <a:path w="395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0;p56">
              <a:extLst>
                <a:ext uri="{FF2B5EF4-FFF2-40B4-BE49-F238E27FC236}">
                  <a16:creationId xmlns:a16="http://schemas.microsoft.com/office/drawing/2014/main" id="{5426FE42-6523-EE26-4080-0F9F5F6BE19E}"/>
                </a:ext>
              </a:extLst>
            </p:cNvPr>
            <p:cNvSpPr/>
            <p:nvPr/>
          </p:nvSpPr>
          <p:spPr>
            <a:xfrm>
              <a:off x="4347748" y="828001"/>
              <a:ext cx="181680" cy="12593"/>
            </a:xfrm>
            <a:custGeom>
              <a:avLst/>
              <a:gdLst/>
              <a:ahLst/>
              <a:cxnLst/>
              <a:rect l="l" t="t" r="r" b="b"/>
              <a:pathLst>
                <a:path w="3953" h="274" extrusionOk="0">
                  <a:moveTo>
                    <a:pt x="1" y="0"/>
                  </a:moveTo>
                  <a:lnTo>
                    <a:pt x="1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1;p56">
              <a:extLst>
                <a:ext uri="{FF2B5EF4-FFF2-40B4-BE49-F238E27FC236}">
                  <a16:creationId xmlns:a16="http://schemas.microsoft.com/office/drawing/2014/main" id="{921A17B4-07AE-CF82-4EDB-D960A053B701}"/>
                </a:ext>
              </a:extLst>
            </p:cNvPr>
            <p:cNvSpPr/>
            <p:nvPr/>
          </p:nvSpPr>
          <p:spPr>
            <a:xfrm>
              <a:off x="4384103" y="916015"/>
              <a:ext cx="145326" cy="12593"/>
            </a:xfrm>
            <a:custGeom>
              <a:avLst/>
              <a:gdLst/>
              <a:ahLst/>
              <a:cxnLst/>
              <a:rect l="l" t="t" r="r" b="b"/>
              <a:pathLst>
                <a:path w="316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161" y="274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2;p56">
              <a:extLst>
                <a:ext uri="{FF2B5EF4-FFF2-40B4-BE49-F238E27FC236}">
                  <a16:creationId xmlns:a16="http://schemas.microsoft.com/office/drawing/2014/main" id="{2C04075C-F235-A224-4218-43FC49B5BC1D}"/>
                </a:ext>
              </a:extLst>
            </p:cNvPr>
            <p:cNvSpPr/>
            <p:nvPr/>
          </p:nvSpPr>
          <p:spPr>
            <a:xfrm>
              <a:off x="4800416" y="904847"/>
              <a:ext cx="58691" cy="58691"/>
            </a:xfrm>
            <a:custGeom>
              <a:avLst/>
              <a:gdLst/>
              <a:ahLst/>
              <a:cxnLst/>
              <a:rect l="l" t="t" r="r" b="b"/>
              <a:pathLst>
                <a:path w="1277" h="1277" extrusionOk="0">
                  <a:moveTo>
                    <a:pt x="638" y="0"/>
                  </a:moveTo>
                  <a:cubicBezTo>
                    <a:pt x="304" y="0"/>
                    <a:pt x="0" y="274"/>
                    <a:pt x="0" y="638"/>
                  </a:cubicBezTo>
                  <a:cubicBezTo>
                    <a:pt x="0" y="973"/>
                    <a:pt x="304" y="1277"/>
                    <a:pt x="638" y="1277"/>
                  </a:cubicBezTo>
                  <a:cubicBezTo>
                    <a:pt x="1003" y="1277"/>
                    <a:pt x="1277" y="973"/>
                    <a:pt x="1277" y="638"/>
                  </a:cubicBezTo>
                  <a:cubicBezTo>
                    <a:pt x="1277" y="274"/>
                    <a:pt x="1003" y="0"/>
                    <a:pt x="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1214;p60">
            <a:extLst>
              <a:ext uri="{FF2B5EF4-FFF2-40B4-BE49-F238E27FC236}">
                <a16:creationId xmlns:a16="http://schemas.microsoft.com/office/drawing/2014/main" id="{F753E230-0E5B-9B5C-3BB0-C5ED93696205}"/>
              </a:ext>
            </a:extLst>
          </p:cNvPr>
          <p:cNvSpPr/>
          <p:nvPr/>
        </p:nvSpPr>
        <p:spPr>
          <a:xfrm>
            <a:off x="647106" y="4347609"/>
            <a:ext cx="711437" cy="711434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15;p60">
            <a:extLst>
              <a:ext uri="{FF2B5EF4-FFF2-40B4-BE49-F238E27FC236}">
                <a16:creationId xmlns:a16="http://schemas.microsoft.com/office/drawing/2014/main" id="{4888FA01-51E3-2EE7-2CFB-650609E1B052}"/>
              </a:ext>
            </a:extLst>
          </p:cNvPr>
          <p:cNvSpPr/>
          <p:nvPr/>
        </p:nvSpPr>
        <p:spPr>
          <a:xfrm>
            <a:off x="-644827" y="2854476"/>
            <a:ext cx="1480876" cy="1480786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277CF-3839-8C79-20A6-F2DF41218C79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PRE-READING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507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823627"/>
            <a:ext cx="8169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 in pairs. Discuss the following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26371" y="1328663"/>
            <a:ext cx="9076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What are your career plans?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. What do you need to do to prepare your future career?</a:t>
            </a:r>
          </a:p>
        </p:txBody>
      </p:sp>
      <p:pic>
        <p:nvPicPr>
          <p:cNvPr id="6" name="Picture 5" descr="Young girl clapping">
            <a:extLst>
              <a:ext uri="{FF2B5EF4-FFF2-40B4-BE49-F238E27FC236}">
                <a16:creationId xmlns:a16="http://schemas.microsoft.com/office/drawing/2014/main" id="{0C61942A-3B66-1CB2-BCC0-DDBD5AAF5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04"/>
          <a:stretch/>
        </p:blipFill>
        <p:spPr>
          <a:xfrm>
            <a:off x="540327" y="2600930"/>
            <a:ext cx="1638749" cy="253553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460E238-B268-FC0B-8E6C-4B608B3CF657}"/>
              </a:ext>
            </a:extLst>
          </p:cNvPr>
          <p:cNvSpPr/>
          <p:nvPr/>
        </p:nvSpPr>
        <p:spPr>
          <a:xfrm>
            <a:off x="3048000" y="2799175"/>
            <a:ext cx="5693844" cy="1748123"/>
          </a:xfrm>
          <a:prstGeom prst="wedgeRoundRectCallout">
            <a:avLst>
              <a:gd name="adj1" fmla="val -68583"/>
              <a:gd name="adj2" fmla="val -3268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plan is to become an English teacher after finishing high school. I need to improve my English skills and have a teaching certificate. How about you?</a:t>
            </a:r>
          </a:p>
        </p:txBody>
      </p:sp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7A58C4C6-A323-E072-EB2D-13989AFB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5228">
            <a:off x="8178052" y="4273775"/>
            <a:ext cx="851240" cy="851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F0D1E-B390-682F-B403-C23A604B4AB0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PRE-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298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53758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article.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 the words or phrases with the closest meaning to the highlighted words or phrase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98" y="1738417"/>
            <a:ext cx="2804908" cy="198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13" y="3026469"/>
            <a:ext cx="5822185" cy="69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13" y="3719949"/>
            <a:ext cx="8486671" cy="807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71E85-62D5-F93E-6C46-415C89EB024F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2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0819" y="1094628"/>
            <a:ext cx="19219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1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. PASSIONATE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having strong feelings of enthusiasm for something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B.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showing happiness and excitement about something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7320819" y="2113757"/>
            <a:ext cx="332763" cy="3190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4811A-8E93-9268-C315-ACA9D9A7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42"/>
            <a:ext cx="7243637" cy="4496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6EB28-4A4B-C364-E073-09C5781AD30B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25150" y="1925624"/>
            <a:ext cx="1921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. take into account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B.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consider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7425150" y="3503041"/>
            <a:ext cx="310738" cy="311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0A8F2-82B1-3370-946B-283F7FBD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42"/>
            <a:ext cx="7243637" cy="4496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BB7585-2A75-AA80-D21E-099477F5E9BB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0819" y="1371611"/>
            <a:ext cx="17904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. SPECIALTY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subject of study that someone knows a lot about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typical food that a restaurant is famous for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7306175" y="3384398"/>
            <a:ext cx="364625" cy="3524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CAAF6-9145-A297-D73D-FBA739D5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42"/>
            <a:ext cx="7243637" cy="4496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D4609-F45B-7AF0-15BB-70F915E1CBCB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7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5715" y="1681014"/>
            <a:ext cx="19219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BARISTA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owner of a coffee 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person who serves in a coffee shop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7335715" y="3147757"/>
            <a:ext cx="339313" cy="3338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4B990-80C8-9298-54AB-42E279D1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42"/>
            <a:ext cx="7243637" cy="4496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95F94-D520-0A3B-36DD-FCA0CD55F38E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42"/>
            <a:ext cx="7243637" cy="44967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2722" y="2266412"/>
            <a:ext cx="1921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. OBSOLETE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 of date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7322722" y="3510154"/>
            <a:ext cx="336667" cy="3259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6E0C9-F77C-9E91-1BF1-D4294FCBAACB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0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93312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article again. Match each section (a–C) with a heading (1–4). There is one extra heading.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326" y="1733981"/>
            <a:ext cx="7365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Think about employment opportunities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Ask the career experts for advice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Follow your passion and interests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Calibri" panose="020F0502020204030204" pitchFamily="34" charset="0"/>
                <a:cs typeface="Calibri" panose="020F0502020204030204" pitchFamily="34" charset="0"/>
              </a:rPr>
              <a:t>Understand education requirements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D2793-E55F-AF92-403F-575466AE0CCE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58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6" y="646743"/>
            <a:ext cx="8140954" cy="4496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0777" y="5788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0777" y="204072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0777" y="353701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B3F0A-CCD3-D286-5B43-8E7DDF498E31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8693" y="860863"/>
            <a:ext cx="1637250" cy="4915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29815" y="1667122"/>
            <a:ext cx="1637250" cy="4915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PRE- 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8693" y="2601605"/>
            <a:ext cx="1637250" cy="4915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WHILE- 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Game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Feed the Monkey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05766" y="2282729"/>
            <a:ext cx="3659538" cy="893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 the words or phrases with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closest meaning.</a:t>
            </a:r>
          </a:p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3: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Match each section with a heading </a:t>
            </a:r>
          </a:p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4: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615943" y="1106639"/>
            <a:ext cx="532497" cy="560483"/>
          </a:xfrm>
          <a:prstGeom prst="curved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797319" y="1912897"/>
            <a:ext cx="532497" cy="688707"/>
          </a:xfrm>
          <a:prstGeom prst="curved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29815" y="3499016"/>
            <a:ext cx="1637250" cy="4915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POST- READING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797317" y="3744792"/>
            <a:ext cx="532498" cy="586894"/>
          </a:xfrm>
          <a:prstGeom prst="curved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8692" y="4331686"/>
            <a:ext cx="1637250" cy="4915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615943" y="2847381"/>
            <a:ext cx="532497" cy="651635"/>
          </a:xfrm>
          <a:prstGeom prst="curved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</a:rPr>
              <a:t>READING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B8F2FD-DAF1-49DD-AAFF-1374CC312DAE}"/>
              </a:ext>
            </a:extLst>
          </p:cNvPr>
          <p:cNvSpPr/>
          <p:nvPr/>
        </p:nvSpPr>
        <p:spPr>
          <a:xfrm>
            <a:off x="4505765" y="1502282"/>
            <a:ext cx="3659539" cy="6634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1: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Discuss the following questions</a:t>
            </a: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156E43-F531-4B8A-9A7B-B04929DF90E0}"/>
              </a:ext>
            </a:extLst>
          </p:cNvPr>
          <p:cNvSpPr/>
          <p:nvPr/>
        </p:nvSpPr>
        <p:spPr>
          <a:xfrm>
            <a:off x="4505765" y="3289447"/>
            <a:ext cx="3659539" cy="897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marR="0" lvl="0" indent="-1262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5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Discussion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779874"/>
            <a:ext cx="7933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article again and choose the correct answer A, B, or 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399" y="1733981"/>
            <a:ext cx="73429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1.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How is the article organised?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Using a ‛cause and effect’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structure.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B.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 Discussing similarities and differences.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C.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Sorting information into themes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categories.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800872" y="3429000"/>
            <a:ext cx="456553" cy="4429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1F3D7-5C17-4814-1BD4-920A6211645C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2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779874"/>
            <a:ext cx="7933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article again and choose the correct answer A, B, or 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399" y="1733981"/>
            <a:ext cx="73429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rPr>
              <a:t>2.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does the writer mention ‛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worker or a teacher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in Section A?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illustrate jobs related to working with and helping people.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prove that it will be easy to 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jobs in the future.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show that more and more people want to work as social workers and teachers.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803400" y="2599128"/>
            <a:ext cx="487985" cy="4529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DAB20-FA59-DFD6-73AD-FF86C33100F1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779874"/>
            <a:ext cx="7933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article again and choose the correct answer A, B, or 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399" y="1733981"/>
            <a:ext cx="73429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does the writer include the server and barista jobs in Section B?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compare these jobs with the jobs that need formal training.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give an example of jobs that don’t require formal training.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give additional examples of jobs that need formal training.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820060" y="3412645"/>
            <a:ext cx="460256" cy="4439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F3573-4104-1F0F-89C5-65FA4AB0D974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0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779874"/>
            <a:ext cx="7933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article again and choose the correct answer A, B, or 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399" y="1733981"/>
            <a:ext cx="73429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author uses ‛However’ in Section C in order to _________.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 why the jobs will become obsolete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 the consequences of increased life expectancy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introduce jobs that are in demand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832622" y="4231726"/>
            <a:ext cx="467665" cy="4402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19605-233F-230D-BE6A-0ACE561321C3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Adobe Gothic Std B" panose="020B0800000000000000" pitchFamily="34" charset="-128"/>
                <a:cs typeface="+mn-cs"/>
              </a:rPr>
              <a:t>WHILE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8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806E30-990E-1498-A07D-0029B7911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30" y="2434340"/>
            <a:ext cx="4063739" cy="2709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39014" y="839016"/>
            <a:ext cx="7933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 in pairs. discuss the following questions.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793" y="1536053"/>
            <a:ext cx="7858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/>
                <a:ea typeface="+mn-ea"/>
                <a:cs typeface="+mn-cs"/>
              </a:rPr>
              <a:t>What kind of job do you prefer: a job that requires formal education or a job that does not? Why?</a:t>
            </a:r>
            <a:endParaRPr kumimoji="0" lang="vi-VN" sz="2800" b="0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oogle Shape;1733;p74">
            <a:extLst>
              <a:ext uri="{FF2B5EF4-FFF2-40B4-BE49-F238E27FC236}">
                <a16:creationId xmlns:a16="http://schemas.microsoft.com/office/drawing/2014/main" id="{9AD4377F-5C66-7B34-5ECB-19E99688E773}"/>
              </a:ext>
            </a:extLst>
          </p:cNvPr>
          <p:cNvGrpSpPr/>
          <p:nvPr/>
        </p:nvGrpSpPr>
        <p:grpSpPr>
          <a:xfrm>
            <a:off x="1950532" y="2557088"/>
            <a:ext cx="816399" cy="770948"/>
            <a:chOff x="6843802" y="2410602"/>
            <a:chExt cx="606177" cy="572387"/>
          </a:xfrm>
        </p:grpSpPr>
        <p:sp>
          <p:nvSpPr>
            <p:cNvPr id="8" name="Google Shape;1734;p74">
              <a:extLst>
                <a:ext uri="{FF2B5EF4-FFF2-40B4-BE49-F238E27FC236}">
                  <a16:creationId xmlns:a16="http://schemas.microsoft.com/office/drawing/2014/main" id="{9D5F2A85-D72C-DA3E-B633-E3972193BFE7}"/>
                </a:ext>
              </a:extLst>
            </p:cNvPr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5;p74">
              <a:extLst>
                <a:ext uri="{FF2B5EF4-FFF2-40B4-BE49-F238E27FC236}">
                  <a16:creationId xmlns:a16="http://schemas.microsoft.com/office/drawing/2014/main" id="{66554468-5B6A-9B0F-4166-04A2DE417DAF}"/>
                </a:ext>
              </a:extLst>
            </p:cNvPr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736;p74">
            <a:extLst>
              <a:ext uri="{FF2B5EF4-FFF2-40B4-BE49-F238E27FC236}">
                <a16:creationId xmlns:a16="http://schemas.microsoft.com/office/drawing/2014/main" id="{08686545-362B-B371-AF48-0E1E7F3E148B}"/>
              </a:ext>
            </a:extLst>
          </p:cNvPr>
          <p:cNvGrpSpPr/>
          <p:nvPr/>
        </p:nvGrpSpPr>
        <p:grpSpPr>
          <a:xfrm rot="2374148">
            <a:off x="611725" y="4135929"/>
            <a:ext cx="1063956" cy="964676"/>
            <a:chOff x="5889976" y="452096"/>
            <a:chExt cx="952564" cy="863728"/>
          </a:xfrm>
        </p:grpSpPr>
        <p:sp>
          <p:nvSpPr>
            <p:cNvPr id="12" name="Google Shape;1737;p74">
              <a:extLst>
                <a:ext uri="{FF2B5EF4-FFF2-40B4-BE49-F238E27FC236}">
                  <a16:creationId xmlns:a16="http://schemas.microsoft.com/office/drawing/2014/main" id="{4061653C-C275-A742-BF0A-84733808989D}"/>
                </a:ext>
              </a:extLst>
            </p:cNvPr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8;p74">
              <a:extLst>
                <a:ext uri="{FF2B5EF4-FFF2-40B4-BE49-F238E27FC236}">
                  <a16:creationId xmlns:a16="http://schemas.microsoft.com/office/drawing/2014/main" id="{8AD7DF45-88CF-8718-8752-38C6DC9BCFB0}"/>
                </a:ext>
              </a:extLst>
            </p:cNvPr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9;p74">
              <a:extLst>
                <a:ext uri="{FF2B5EF4-FFF2-40B4-BE49-F238E27FC236}">
                  <a16:creationId xmlns:a16="http://schemas.microsoft.com/office/drawing/2014/main" id="{2D55BED3-C15A-30E6-ECBF-73236063A08C}"/>
                </a:ext>
              </a:extLst>
            </p:cNvPr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40;p74">
              <a:extLst>
                <a:ext uri="{FF2B5EF4-FFF2-40B4-BE49-F238E27FC236}">
                  <a16:creationId xmlns:a16="http://schemas.microsoft.com/office/drawing/2014/main" id="{49612464-A511-5F38-9762-1FB19343476E}"/>
                </a:ext>
              </a:extLst>
            </p:cNvPr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741;p74">
            <a:extLst>
              <a:ext uri="{FF2B5EF4-FFF2-40B4-BE49-F238E27FC236}">
                <a16:creationId xmlns:a16="http://schemas.microsoft.com/office/drawing/2014/main" id="{03BE3E44-E79A-F895-E937-EBBCDF2356C3}"/>
              </a:ext>
            </a:extLst>
          </p:cNvPr>
          <p:cNvSpPr/>
          <p:nvPr/>
        </p:nvSpPr>
        <p:spPr>
          <a:xfrm rot="-5091525">
            <a:off x="8226049" y="4276451"/>
            <a:ext cx="656774" cy="60202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E01FB-BDB3-4C4B-DBD0-EF113695DF66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POST-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70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B797202-5F3A-0F8A-3732-7A672D6D2EBE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C4643-F9F6-E92B-BED2-2593AFD5EBA0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ED23936A-8FFD-CCAE-9A33-FC5731927E05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F9AC8-2688-8F82-7C97-C5B7F06C9795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B9EAFF-5E66-FA8A-3DA6-2AC6286CADFE}"/>
              </a:ext>
            </a:extLst>
          </p:cNvPr>
          <p:cNvSpPr/>
          <p:nvPr/>
        </p:nvSpPr>
        <p:spPr>
          <a:xfrm>
            <a:off x="839014" y="845199"/>
            <a:ext cx="7933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 in pairs. discuss the following questions.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0D79EF-651C-4D41-CA64-2E5563341D3B}"/>
              </a:ext>
            </a:extLst>
          </p:cNvPr>
          <p:cNvSpPr/>
          <p:nvPr/>
        </p:nvSpPr>
        <p:spPr>
          <a:xfrm>
            <a:off x="559936" y="1396777"/>
            <a:ext cx="8024128" cy="36094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vi-VN" sz="27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Suggested answers:</a:t>
            </a:r>
            <a:endParaRPr kumimoji="0" lang="en-US" sz="27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prefer a job that requires formal education because I believe that the formal education will provide me with not only the technical knowledge but also soft skills that help me get better prepared for the world of work.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65B180B2-12EB-8D99-6578-BD856564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5228">
            <a:off x="6971552" y="1507718"/>
            <a:ext cx="851240" cy="85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9D8CD3-83AE-8C34-1BC0-6CCB8C70F66A}"/>
              </a:ext>
            </a:extLst>
          </p:cNvPr>
          <p:cNvSpPr txBox="1"/>
          <p:nvPr/>
        </p:nvSpPr>
        <p:spPr>
          <a:xfrm>
            <a:off x="-897753" y="18433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POST- READING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9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Ì SAO CAREER PATH LẠI TRỞ NÊN QUAN TRỌ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27" y="2571751"/>
            <a:ext cx="449431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268569" y="1355864"/>
            <a:ext cx="75930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have you learnt today?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lexical items about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career path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vocabulary words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Three-word phrasal verbs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BC53D-92B2-5B74-A8FA-33B44B5528ED}"/>
              </a:ext>
            </a:extLst>
          </p:cNvPr>
          <p:cNvSpPr txBox="1"/>
          <p:nvPr/>
        </p:nvSpPr>
        <p:spPr>
          <a:xfrm>
            <a:off x="163780" y="30984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</a:p>
        </p:txBody>
      </p:sp>
      <p:sp>
        <p:nvSpPr>
          <p:cNvPr id="7" name="Google Shape;727;p44">
            <a:extLst>
              <a:ext uri="{FF2B5EF4-FFF2-40B4-BE49-F238E27FC236}">
                <a16:creationId xmlns:a16="http://schemas.microsoft.com/office/drawing/2014/main" id="{28F6979A-5BC0-19AD-160B-7EADD572C02E}"/>
              </a:ext>
            </a:extLst>
          </p:cNvPr>
          <p:cNvSpPr/>
          <p:nvPr/>
        </p:nvSpPr>
        <p:spPr>
          <a:xfrm>
            <a:off x="7861599" y="1823299"/>
            <a:ext cx="813947" cy="74845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728;p44">
            <a:extLst>
              <a:ext uri="{FF2B5EF4-FFF2-40B4-BE49-F238E27FC236}">
                <a16:creationId xmlns:a16="http://schemas.microsoft.com/office/drawing/2014/main" id="{A511C4DD-8893-0E56-4010-03B514E743A2}"/>
              </a:ext>
            </a:extLst>
          </p:cNvPr>
          <p:cNvGrpSpPr/>
          <p:nvPr/>
        </p:nvGrpSpPr>
        <p:grpSpPr>
          <a:xfrm rot="1043841">
            <a:off x="4819044" y="1076024"/>
            <a:ext cx="818865" cy="572422"/>
            <a:chOff x="135700" y="1601500"/>
            <a:chExt cx="1166450" cy="815400"/>
          </a:xfrm>
        </p:grpSpPr>
        <p:sp>
          <p:nvSpPr>
            <p:cNvPr id="11" name="Google Shape;729;p44">
              <a:extLst>
                <a:ext uri="{FF2B5EF4-FFF2-40B4-BE49-F238E27FC236}">
                  <a16:creationId xmlns:a16="http://schemas.microsoft.com/office/drawing/2014/main" id="{029D0AB5-8369-474B-100B-AE0F0367B5ED}"/>
                </a:ext>
              </a:extLst>
            </p:cNvPr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0;p44">
              <a:extLst>
                <a:ext uri="{FF2B5EF4-FFF2-40B4-BE49-F238E27FC236}">
                  <a16:creationId xmlns:a16="http://schemas.microsoft.com/office/drawing/2014/main" id="{1A7E6172-A622-C090-8C19-6A0066D2177D}"/>
                </a:ext>
              </a:extLst>
            </p:cNvPr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1;p44">
              <a:extLst>
                <a:ext uri="{FF2B5EF4-FFF2-40B4-BE49-F238E27FC236}">
                  <a16:creationId xmlns:a16="http://schemas.microsoft.com/office/drawing/2014/main" id="{165DE397-C248-7477-C76B-22172FE56C77}"/>
                </a:ext>
              </a:extLst>
            </p:cNvPr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2;p44">
              <a:extLst>
                <a:ext uri="{FF2B5EF4-FFF2-40B4-BE49-F238E27FC236}">
                  <a16:creationId xmlns:a16="http://schemas.microsoft.com/office/drawing/2014/main" id="{BEBEF1B0-4509-DD8C-0F86-D0C734BB4887}"/>
                </a:ext>
              </a:extLst>
            </p:cNvPr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33;p44">
              <a:extLst>
                <a:ext uri="{FF2B5EF4-FFF2-40B4-BE49-F238E27FC236}">
                  <a16:creationId xmlns:a16="http://schemas.microsoft.com/office/drawing/2014/main" id="{AF617AA4-4156-4349-B1AC-B62FA61F702C}"/>
                </a:ext>
              </a:extLst>
            </p:cNvPr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4;p44">
              <a:extLst>
                <a:ext uri="{FF2B5EF4-FFF2-40B4-BE49-F238E27FC236}">
                  <a16:creationId xmlns:a16="http://schemas.microsoft.com/office/drawing/2014/main" id="{A6294D32-4E00-3D51-6702-C35D09F57F67}"/>
                </a:ext>
              </a:extLst>
            </p:cNvPr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35;p44">
            <a:extLst>
              <a:ext uri="{FF2B5EF4-FFF2-40B4-BE49-F238E27FC236}">
                <a16:creationId xmlns:a16="http://schemas.microsoft.com/office/drawing/2014/main" id="{8FBF93EF-BD56-7307-5541-F64E60CBE8EC}"/>
              </a:ext>
            </a:extLst>
          </p:cNvPr>
          <p:cNvGrpSpPr/>
          <p:nvPr/>
        </p:nvGrpSpPr>
        <p:grpSpPr>
          <a:xfrm>
            <a:off x="163780" y="4132456"/>
            <a:ext cx="952564" cy="863728"/>
            <a:chOff x="5889976" y="452096"/>
            <a:chExt cx="952564" cy="863728"/>
          </a:xfrm>
        </p:grpSpPr>
        <p:sp>
          <p:nvSpPr>
            <p:cNvPr id="18" name="Google Shape;736;p44">
              <a:extLst>
                <a:ext uri="{FF2B5EF4-FFF2-40B4-BE49-F238E27FC236}">
                  <a16:creationId xmlns:a16="http://schemas.microsoft.com/office/drawing/2014/main" id="{FE098C4D-9889-BE1E-433E-9A93E055333A}"/>
                </a:ext>
              </a:extLst>
            </p:cNvPr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7;p44">
              <a:extLst>
                <a:ext uri="{FF2B5EF4-FFF2-40B4-BE49-F238E27FC236}">
                  <a16:creationId xmlns:a16="http://schemas.microsoft.com/office/drawing/2014/main" id="{0FA1FC56-72EE-B094-DD4D-8C7DE9C3427D}"/>
                </a:ext>
              </a:extLst>
            </p:cNvPr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8;p44">
              <a:extLst>
                <a:ext uri="{FF2B5EF4-FFF2-40B4-BE49-F238E27FC236}">
                  <a16:creationId xmlns:a16="http://schemas.microsoft.com/office/drawing/2014/main" id="{FE471606-4F96-982A-DEB1-EF32573A2EDC}"/>
                </a:ext>
              </a:extLst>
            </p:cNvPr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9;p44">
              <a:extLst>
                <a:ext uri="{FF2B5EF4-FFF2-40B4-BE49-F238E27FC236}">
                  <a16:creationId xmlns:a16="http://schemas.microsoft.com/office/drawing/2014/main" id="{028486C0-A0AB-F7D5-B0BD-319B01E633E1}"/>
                </a:ext>
              </a:extLst>
            </p:cNvPr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46;p47">
            <a:extLst>
              <a:ext uri="{FF2B5EF4-FFF2-40B4-BE49-F238E27FC236}">
                <a16:creationId xmlns:a16="http://schemas.microsoft.com/office/drawing/2014/main" id="{C5DEC899-74AD-C80F-15D1-D2A57CC824F8}"/>
              </a:ext>
            </a:extLst>
          </p:cNvPr>
          <p:cNvSpPr/>
          <p:nvPr/>
        </p:nvSpPr>
        <p:spPr>
          <a:xfrm>
            <a:off x="4497890" y="271837"/>
            <a:ext cx="753218" cy="753213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584E32-9564-BD9B-610A-E79214541603}"/>
              </a:ext>
            </a:extLst>
          </p:cNvPr>
          <p:cNvSpPr txBox="1">
            <a:spLocks/>
          </p:cNvSpPr>
          <p:nvPr/>
        </p:nvSpPr>
        <p:spPr>
          <a:xfrm>
            <a:off x="862152" y="1461020"/>
            <a:ext cx="7845584" cy="215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None/>
              <a:defRPr sz="25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Learn by heart new Vocabulary.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Prepare for Lesson 4 - Unit 9.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54DB927D-DC7C-25A2-2E03-F95D36D3AF95}"/>
              </a:ext>
            </a:extLst>
          </p:cNvPr>
          <p:cNvSpPr/>
          <p:nvPr/>
        </p:nvSpPr>
        <p:spPr>
          <a:xfrm>
            <a:off x="413634" y="97953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35C7-2501-126B-FEF2-2FDA124D601B}"/>
              </a:ext>
            </a:extLst>
          </p:cNvPr>
          <p:cNvSpPr txBox="1"/>
          <p:nvPr/>
        </p:nvSpPr>
        <p:spPr>
          <a:xfrm>
            <a:off x="436264" y="90779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9BB8C-3691-39DE-7ADD-A42101C99F4E}"/>
              </a:ext>
            </a:extLst>
          </p:cNvPr>
          <p:cNvSpPr/>
          <p:nvPr/>
        </p:nvSpPr>
        <p:spPr>
          <a:xfrm>
            <a:off x="813219" y="907797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A3A58-4A70-E8EE-BB6B-82C64A6BBE01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1CE6D-E4D4-DE9C-EC42-729FD25C51D2}"/>
              </a:ext>
            </a:extLst>
          </p:cNvPr>
          <p:cNvSpPr txBox="1"/>
          <p:nvPr/>
        </p:nvSpPr>
        <p:spPr>
          <a:xfrm>
            <a:off x="163780" y="30984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</a:p>
        </p:txBody>
      </p:sp>
      <p:grpSp>
        <p:nvGrpSpPr>
          <p:cNvPr id="10" name="Google Shape;839;p47">
            <a:extLst>
              <a:ext uri="{FF2B5EF4-FFF2-40B4-BE49-F238E27FC236}">
                <a16:creationId xmlns:a16="http://schemas.microsoft.com/office/drawing/2014/main" id="{379AEC75-D3C9-87D4-5BC8-440889CFED0F}"/>
              </a:ext>
            </a:extLst>
          </p:cNvPr>
          <p:cNvGrpSpPr/>
          <p:nvPr/>
        </p:nvGrpSpPr>
        <p:grpSpPr>
          <a:xfrm>
            <a:off x="-546531" y="2615317"/>
            <a:ext cx="1093062" cy="966213"/>
            <a:chOff x="449250" y="2123925"/>
            <a:chExt cx="1448375" cy="1319575"/>
          </a:xfrm>
        </p:grpSpPr>
        <p:sp>
          <p:nvSpPr>
            <p:cNvPr id="11" name="Google Shape;840;p47">
              <a:extLst>
                <a:ext uri="{FF2B5EF4-FFF2-40B4-BE49-F238E27FC236}">
                  <a16:creationId xmlns:a16="http://schemas.microsoft.com/office/drawing/2014/main" id="{FED34E85-9063-9704-2B10-31AF2541E482}"/>
                </a:ext>
              </a:extLst>
            </p:cNvPr>
            <p:cNvSpPr/>
            <p:nvPr/>
          </p:nvSpPr>
          <p:spPr>
            <a:xfrm>
              <a:off x="449250" y="2123925"/>
              <a:ext cx="1448375" cy="1319575"/>
            </a:xfrm>
            <a:custGeom>
              <a:avLst/>
              <a:gdLst/>
              <a:ahLst/>
              <a:cxnLst/>
              <a:rect l="l" t="t" r="r" b="b"/>
              <a:pathLst>
                <a:path w="57935" h="52783" extrusionOk="0">
                  <a:moveTo>
                    <a:pt x="28967" y="4955"/>
                  </a:moveTo>
                  <a:cubicBezTo>
                    <a:pt x="34454" y="4955"/>
                    <a:pt x="39940" y="7045"/>
                    <a:pt x="44135" y="11224"/>
                  </a:cubicBezTo>
                  <a:cubicBezTo>
                    <a:pt x="52493" y="19613"/>
                    <a:pt x="52493" y="33170"/>
                    <a:pt x="44135" y="41559"/>
                  </a:cubicBezTo>
                  <a:cubicBezTo>
                    <a:pt x="39940" y="45738"/>
                    <a:pt x="34454" y="47828"/>
                    <a:pt x="28967" y="47828"/>
                  </a:cubicBezTo>
                  <a:cubicBezTo>
                    <a:pt x="23481" y="47828"/>
                    <a:pt x="17994" y="45738"/>
                    <a:pt x="13800" y="41559"/>
                  </a:cubicBezTo>
                  <a:cubicBezTo>
                    <a:pt x="5441" y="33170"/>
                    <a:pt x="5441" y="19613"/>
                    <a:pt x="13800" y="11224"/>
                  </a:cubicBezTo>
                  <a:cubicBezTo>
                    <a:pt x="17994" y="7045"/>
                    <a:pt x="23481" y="4955"/>
                    <a:pt x="28967" y="4955"/>
                  </a:cubicBezTo>
                  <a:close/>
                  <a:moveTo>
                    <a:pt x="28967" y="1"/>
                  </a:moveTo>
                  <a:cubicBezTo>
                    <a:pt x="22212" y="1"/>
                    <a:pt x="15456" y="2577"/>
                    <a:pt x="10304" y="7729"/>
                  </a:cubicBezTo>
                  <a:cubicBezTo>
                    <a:pt x="0" y="18033"/>
                    <a:pt x="0" y="34750"/>
                    <a:pt x="10304" y="45055"/>
                  </a:cubicBezTo>
                  <a:cubicBezTo>
                    <a:pt x="15456" y="50207"/>
                    <a:pt x="22212" y="52783"/>
                    <a:pt x="28967" y="52783"/>
                  </a:cubicBezTo>
                  <a:cubicBezTo>
                    <a:pt x="35723" y="52783"/>
                    <a:pt x="42478" y="50207"/>
                    <a:pt x="47630" y="45055"/>
                  </a:cubicBezTo>
                  <a:cubicBezTo>
                    <a:pt x="57934" y="34750"/>
                    <a:pt x="57934" y="18033"/>
                    <a:pt x="47630" y="7729"/>
                  </a:cubicBezTo>
                  <a:cubicBezTo>
                    <a:pt x="42478" y="2577"/>
                    <a:pt x="35723" y="1"/>
                    <a:pt x="28967" y="1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41;p47">
              <a:extLst>
                <a:ext uri="{FF2B5EF4-FFF2-40B4-BE49-F238E27FC236}">
                  <a16:creationId xmlns:a16="http://schemas.microsoft.com/office/drawing/2014/main" id="{9927BE57-C7B0-1EF8-EE51-AC00AD7ECADE}"/>
                </a:ext>
              </a:extLst>
            </p:cNvPr>
            <p:cNvSpPr/>
            <p:nvPr/>
          </p:nvSpPr>
          <p:spPr>
            <a:xfrm>
              <a:off x="636925" y="2247225"/>
              <a:ext cx="1072250" cy="1072225"/>
            </a:xfrm>
            <a:custGeom>
              <a:avLst/>
              <a:gdLst/>
              <a:ahLst/>
              <a:cxnLst/>
              <a:rect l="l" t="t" r="r" b="b"/>
              <a:pathLst>
                <a:path w="42890" h="42889" extrusionOk="0">
                  <a:moveTo>
                    <a:pt x="21460" y="0"/>
                  </a:moveTo>
                  <a:cubicBezTo>
                    <a:pt x="9606" y="0"/>
                    <a:pt x="1" y="9605"/>
                    <a:pt x="1" y="21460"/>
                  </a:cubicBezTo>
                  <a:cubicBezTo>
                    <a:pt x="1" y="33314"/>
                    <a:pt x="9606" y="42889"/>
                    <a:pt x="21460" y="42889"/>
                  </a:cubicBezTo>
                  <a:cubicBezTo>
                    <a:pt x="33314" y="42889"/>
                    <a:pt x="42889" y="33314"/>
                    <a:pt x="42889" y="21460"/>
                  </a:cubicBezTo>
                  <a:cubicBezTo>
                    <a:pt x="42889" y="9605"/>
                    <a:pt x="33314" y="0"/>
                    <a:pt x="21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42;p47">
              <a:extLst>
                <a:ext uri="{FF2B5EF4-FFF2-40B4-BE49-F238E27FC236}">
                  <a16:creationId xmlns:a16="http://schemas.microsoft.com/office/drawing/2014/main" id="{10C15747-D37C-EE08-8333-9461273448C8}"/>
                </a:ext>
              </a:extLst>
            </p:cNvPr>
            <p:cNvSpPr/>
            <p:nvPr/>
          </p:nvSpPr>
          <p:spPr>
            <a:xfrm>
              <a:off x="760800" y="2371075"/>
              <a:ext cx="824500" cy="824525"/>
            </a:xfrm>
            <a:custGeom>
              <a:avLst/>
              <a:gdLst/>
              <a:ahLst/>
              <a:cxnLst/>
              <a:rect l="l" t="t" r="r" b="b"/>
              <a:pathLst>
                <a:path w="32980" h="32981" extrusionOk="0">
                  <a:moveTo>
                    <a:pt x="16505" y="1"/>
                  </a:moveTo>
                  <a:cubicBezTo>
                    <a:pt x="7386" y="1"/>
                    <a:pt x="0" y="7387"/>
                    <a:pt x="0" y="16506"/>
                  </a:cubicBezTo>
                  <a:cubicBezTo>
                    <a:pt x="0" y="25624"/>
                    <a:pt x="7386" y="32980"/>
                    <a:pt x="16505" y="32980"/>
                  </a:cubicBezTo>
                  <a:cubicBezTo>
                    <a:pt x="25593" y="32980"/>
                    <a:pt x="32980" y="25624"/>
                    <a:pt x="32980" y="16506"/>
                  </a:cubicBezTo>
                  <a:cubicBezTo>
                    <a:pt x="32980" y="7387"/>
                    <a:pt x="25593" y="1"/>
                    <a:pt x="16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43;p47">
              <a:extLst>
                <a:ext uri="{FF2B5EF4-FFF2-40B4-BE49-F238E27FC236}">
                  <a16:creationId xmlns:a16="http://schemas.microsoft.com/office/drawing/2014/main" id="{2C8D51FB-9750-9BB5-F3A9-9A18121866F3}"/>
                </a:ext>
              </a:extLst>
            </p:cNvPr>
            <p:cNvSpPr/>
            <p:nvPr/>
          </p:nvSpPr>
          <p:spPr>
            <a:xfrm>
              <a:off x="720525" y="2371650"/>
              <a:ext cx="905050" cy="824700"/>
            </a:xfrm>
            <a:custGeom>
              <a:avLst/>
              <a:gdLst/>
              <a:ahLst/>
              <a:cxnLst/>
              <a:rect l="l" t="t" r="r" b="b"/>
              <a:pathLst>
                <a:path w="36202" h="32988" extrusionOk="0">
                  <a:moveTo>
                    <a:pt x="18116" y="4910"/>
                  </a:moveTo>
                  <a:cubicBezTo>
                    <a:pt x="21072" y="4910"/>
                    <a:pt x="24028" y="6042"/>
                    <a:pt x="26293" y="8306"/>
                  </a:cubicBezTo>
                  <a:cubicBezTo>
                    <a:pt x="30822" y="12835"/>
                    <a:pt x="30822" y="20161"/>
                    <a:pt x="26293" y="24659"/>
                  </a:cubicBezTo>
                  <a:cubicBezTo>
                    <a:pt x="24028" y="26924"/>
                    <a:pt x="21072" y="28056"/>
                    <a:pt x="18116" y="28056"/>
                  </a:cubicBezTo>
                  <a:cubicBezTo>
                    <a:pt x="15160" y="28056"/>
                    <a:pt x="12204" y="26924"/>
                    <a:pt x="9940" y="24659"/>
                  </a:cubicBezTo>
                  <a:cubicBezTo>
                    <a:pt x="5411" y="20161"/>
                    <a:pt x="5411" y="12835"/>
                    <a:pt x="9940" y="8306"/>
                  </a:cubicBezTo>
                  <a:cubicBezTo>
                    <a:pt x="12204" y="6042"/>
                    <a:pt x="15160" y="4910"/>
                    <a:pt x="18116" y="4910"/>
                  </a:cubicBezTo>
                  <a:close/>
                  <a:moveTo>
                    <a:pt x="18116" y="1"/>
                  </a:moveTo>
                  <a:cubicBezTo>
                    <a:pt x="13891" y="1"/>
                    <a:pt x="9666" y="1604"/>
                    <a:pt x="6444" y="4811"/>
                  </a:cubicBezTo>
                  <a:cubicBezTo>
                    <a:pt x="0" y="11255"/>
                    <a:pt x="0" y="21711"/>
                    <a:pt x="6444" y="28155"/>
                  </a:cubicBezTo>
                  <a:cubicBezTo>
                    <a:pt x="9666" y="31377"/>
                    <a:pt x="13891" y="32987"/>
                    <a:pt x="18116" y="32987"/>
                  </a:cubicBezTo>
                  <a:cubicBezTo>
                    <a:pt x="22341" y="32987"/>
                    <a:pt x="26566" y="31377"/>
                    <a:pt x="29788" y="28155"/>
                  </a:cubicBezTo>
                  <a:cubicBezTo>
                    <a:pt x="36202" y="21711"/>
                    <a:pt x="36202" y="11255"/>
                    <a:pt x="29788" y="4811"/>
                  </a:cubicBezTo>
                  <a:cubicBezTo>
                    <a:pt x="26566" y="1604"/>
                    <a:pt x="22341" y="1"/>
                    <a:pt x="18116" y="1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44;p47">
              <a:extLst>
                <a:ext uri="{FF2B5EF4-FFF2-40B4-BE49-F238E27FC236}">
                  <a16:creationId xmlns:a16="http://schemas.microsoft.com/office/drawing/2014/main" id="{F9DD5BA1-AE9E-042A-26A5-986AC67F3BA1}"/>
                </a:ext>
              </a:extLst>
            </p:cNvPr>
            <p:cNvSpPr/>
            <p:nvPr/>
          </p:nvSpPr>
          <p:spPr>
            <a:xfrm>
              <a:off x="855775" y="2494375"/>
              <a:ext cx="635300" cy="578675"/>
            </a:xfrm>
            <a:custGeom>
              <a:avLst/>
              <a:gdLst/>
              <a:ahLst/>
              <a:cxnLst/>
              <a:rect l="l" t="t" r="r" b="b"/>
              <a:pathLst>
                <a:path w="25412" h="23147" extrusionOk="0">
                  <a:moveTo>
                    <a:pt x="12706" y="4955"/>
                  </a:moveTo>
                  <a:cubicBezTo>
                    <a:pt x="14401" y="4955"/>
                    <a:pt x="16095" y="5601"/>
                    <a:pt x="17387" y="6893"/>
                  </a:cubicBezTo>
                  <a:cubicBezTo>
                    <a:pt x="19971" y="9476"/>
                    <a:pt x="19971" y="13671"/>
                    <a:pt x="17387" y="16255"/>
                  </a:cubicBezTo>
                  <a:cubicBezTo>
                    <a:pt x="16095" y="17546"/>
                    <a:pt x="14401" y="18192"/>
                    <a:pt x="12706" y="18192"/>
                  </a:cubicBezTo>
                  <a:cubicBezTo>
                    <a:pt x="11012" y="18192"/>
                    <a:pt x="9317" y="17546"/>
                    <a:pt x="8025" y="16255"/>
                  </a:cubicBezTo>
                  <a:cubicBezTo>
                    <a:pt x="5442" y="13671"/>
                    <a:pt x="5442" y="9476"/>
                    <a:pt x="8025" y="6893"/>
                  </a:cubicBezTo>
                  <a:cubicBezTo>
                    <a:pt x="9317" y="5601"/>
                    <a:pt x="11012" y="4955"/>
                    <a:pt x="12706" y="4955"/>
                  </a:cubicBezTo>
                  <a:close/>
                  <a:moveTo>
                    <a:pt x="12706" y="1"/>
                  </a:moveTo>
                  <a:cubicBezTo>
                    <a:pt x="9750" y="1"/>
                    <a:pt x="6794" y="1133"/>
                    <a:pt x="4530" y="3397"/>
                  </a:cubicBezTo>
                  <a:cubicBezTo>
                    <a:pt x="1" y="7926"/>
                    <a:pt x="1" y="15252"/>
                    <a:pt x="4530" y="19750"/>
                  </a:cubicBezTo>
                  <a:cubicBezTo>
                    <a:pt x="6794" y="22015"/>
                    <a:pt x="9750" y="23147"/>
                    <a:pt x="12706" y="23147"/>
                  </a:cubicBezTo>
                  <a:cubicBezTo>
                    <a:pt x="15662" y="23147"/>
                    <a:pt x="18618" y="22015"/>
                    <a:pt x="20883" y="19750"/>
                  </a:cubicBezTo>
                  <a:cubicBezTo>
                    <a:pt x="25412" y="15252"/>
                    <a:pt x="25412" y="7926"/>
                    <a:pt x="20883" y="3397"/>
                  </a:cubicBezTo>
                  <a:cubicBezTo>
                    <a:pt x="18618" y="1133"/>
                    <a:pt x="15662" y="1"/>
                    <a:pt x="12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5;p47">
              <a:extLst>
                <a:ext uri="{FF2B5EF4-FFF2-40B4-BE49-F238E27FC236}">
                  <a16:creationId xmlns:a16="http://schemas.microsoft.com/office/drawing/2014/main" id="{BFA469F2-909D-9C3A-E8FF-1270136DEABB}"/>
                </a:ext>
              </a:extLst>
            </p:cNvPr>
            <p:cNvSpPr/>
            <p:nvPr/>
          </p:nvSpPr>
          <p:spPr>
            <a:xfrm>
              <a:off x="1007750" y="2618050"/>
              <a:ext cx="331350" cy="331325"/>
            </a:xfrm>
            <a:custGeom>
              <a:avLst/>
              <a:gdLst/>
              <a:ahLst/>
              <a:cxnLst/>
              <a:rect l="l" t="t" r="r" b="b"/>
              <a:pathLst>
                <a:path w="13254" h="13253" extrusionOk="0">
                  <a:moveTo>
                    <a:pt x="6627" y="0"/>
                  </a:moveTo>
                  <a:cubicBezTo>
                    <a:pt x="2980" y="0"/>
                    <a:pt x="1" y="2979"/>
                    <a:pt x="1" y="6627"/>
                  </a:cubicBezTo>
                  <a:cubicBezTo>
                    <a:pt x="1" y="10274"/>
                    <a:pt x="2980" y="13253"/>
                    <a:pt x="6627" y="13253"/>
                  </a:cubicBezTo>
                  <a:cubicBezTo>
                    <a:pt x="10275" y="13253"/>
                    <a:pt x="13253" y="10274"/>
                    <a:pt x="13253" y="6627"/>
                  </a:cubicBezTo>
                  <a:cubicBezTo>
                    <a:pt x="13253" y="2979"/>
                    <a:pt x="10275" y="0"/>
                    <a:pt x="6627" y="0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847;p47">
            <a:extLst>
              <a:ext uri="{FF2B5EF4-FFF2-40B4-BE49-F238E27FC236}">
                <a16:creationId xmlns:a16="http://schemas.microsoft.com/office/drawing/2014/main" id="{6B1CAAC9-4863-33A7-A5D2-11A8F1582525}"/>
              </a:ext>
            </a:extLst>
          </p:cNvPr>
          <p:cNvGrpSpPr/>
          <p:nvPr/>
        </p:nvGrpSpPr>
        <p:grpSpPr>
          <a:xfrm>
            <a:off x="6672202" y="1061598"/>
            <a:ext cx="753235" cy="711248"/>
            <a:chOff x="6843802" y="2410602"/>
            <a:chExt cx="606177" cy="572387"/>
          </a:xfrm>
        </p:grpSpPr>
        <p:sp>
          <p:nvSpPr>
            <p:cNvPr id="19" name="Google Shape;848;p47">
              <a:extLst>
                <a:ext uri="{FF2B5EF4-FFF2-40B4-BE49-F238E27FC236}">
                  <a16:creationId xmlns:a16="http://schemas.microsoft.com/office/drawing/2014/main" id="{C6C238FD-B656-ACBE-EF90-F3D6FEA9FF68}"/>
                </a:ext>
              </a:extLst>
            </p:cNvPr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49;p47">
              <a:extLst>
                <a:ext uri="{FF2B5EF4-FFF2-40B4-BE49-F238E27FC236}">
                  <a16:creationId xmlns:a16="http://schemas.microsoft.com/office/drawing/2014/main" id="{D94410B3-2FDD-AC37-E1FE-EFC039AFA6FA}"/>
                </a:ext>
              </a:extLst>
            </p:cNvPr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850;p47">
            <a:extLst>
              <a:ext uri="{FF2B5EF4-FFF2-40B4-BE49-F238E27FC236}">
                <a16:creationId xmlns:a16="http://schemas.microsoft.com/office/drawing/2014/main" id="{7C6CE2F0-4DE2-5EF9-5EFE-B9B71E1FCD54}"/>
              </a:ext>
            </a:extLst>
          </p:cNvPr>
          <p:cNvGrpSpPr/>
          <p:nvPr/>
        </p:nvGrpSpPr>
        <p:grpSpPr>
          <a:xfrm>
            <a:off x="2535505" y="4043941"/>
            <a:ext cx="1090495" cy="988796"/>
            <a:chOff x="5889976" y="452096"/>
            <a:chExt cx="952564" cy="863728"/>
          </a:xfrm>
        </p:grpSpPr>
        <p:sp>
          <p:nvSpPr>
            <p:cNvPr id="22" name="Google Shape;851;p47">
              <a:extLst>
                <a:ext uri="{FF2B5EF4-FFF2-40B4-BE49-F238E27FC236}">
                  <a16:creationId xmlns:a16="http://schemas.microsoft.com/office/drawing/2014/main" id="{E0AC0560-52A1-4498-518F-5CAA35F6FED6}"/>
                </a:ext>
              </a:extLst>
            </p:cNvPr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52;p47">
              <a:extLst>
                <a:ext uri="{FF2B5EF4-FFF2-40B4-BE49-F238E27FC236}">
                  <a16:creationId xmlns:a16="http://schemas.microsoft.com/office/drawing/2014/main" id="{78FBB0D0-C7D6-A416-90C7-0517D5C1B666}"/>
                </a:ext>
              </a:extLst>
            </p:cNvPr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3;p47">
              <a:extLst>
                <a:ext uri="{FF2B5EF4-FFF2-40B4-BE49-F238E27FC236}">
                  <a16:creationId xmlns:a16="http://schemas.microsoft.com/office/drawing/2014/main" id="{FEF23AC9-1BD3-3E3C-A170-583AC2428D63}"/>
                </a:ext>
              </a:extLst>
            </p:cNvPr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4;p47">
              <a:extLst>
                <a:ext uri="{FF2B5EF4-FFF2-40B4-BE49-F238E27FC236}">
                  <a16:creationId xmlns:a16="http://schemas.microsoft.com/office/drawing/2014/main" id="{1BDBEC6B-3217-49D2-576A-C40345481A9D}"/>
                </a:ext>
              </a:extLst>
            </p:cNvPr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855;p47">
            <a:extLst>
              <a:ext uri="{FF2B5EF4-FFF2-40B4-BE49-F238E27FC236}">
                <a16:creationId xmlns:a16="http://schemas.microsoft.com/office/drawing/2014/main" id="{4F00319A-D3EF-7C30-4F5A-648BAF89BD7B}"/>
              </a:ext>
            </a:extLst>
          </p:cNvPr>
          <p:cNvGrpSpPr/>
          <p:nvPr/>
        </p:nvGrpSpPr>
        <p:grpSpPr>
          <a:xfrm rot="986050">
            <a:off x="6375105" y="3356431"/>
            <a:ext cx="1166395" cy="815361"/>
            <a:chOff x="135700" y="1601500"/>
            <a:chExt cx="1166450" cy="815400"/>
          </a:xfrm>
        </p:grpSpPr>
        <p:sp>
          <p:nvSpPr>
            <p:cNvPr id="27" name="Google Shape;856;p47">
              <a:extLst>
                <a:ext uri="{FF2B5EF4-FFF2-40B4-BE49-F238E27FC236}">
                  <a16:creationId xmlns:a16="http://schemas.microsoft.com/office/drawing/2014/main" id="{A2443F6F-21A8-F8B6-D6CB-65BABCB8E656}"/>
                </a:ext>
              </a:extLst>
            </p:cNvPr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7;p47">
              <a:extLst>
                <a:ext uri="{FF2B5EF4-FFF2-40B4-BE49-F238E27FC236}">
                  <a16:creationId xmlns:a16="http://schemas.microsoft.com/office/drawing/2014/main" id="{E081B2DB-3699-7811-4950-E43263C65176}"/>
                </a:ext>
              </a:extLst>
            </p:cNvPr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8;p47">
              <a:extLst>
                <a:ext uri="{FF2B5EF4-FFF2-40B4-BE49-F238E27FC236}">
                  <a16:creationId xmlns:a16="http://schemas.microsoft.com/office/drawing/2014/main" id="{DB12B17E-DA60-D72F-F0CA-2198ED635FA4}"/>
                </a:ext>
              </a:extLst>
            </p:cNvPr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9;p47">
              <a:extLst>
                <a:ext uri="{FF2B5EF4-FFF2-40B4-BE49-F238E27FC236}">
                  <a16:creationId xmlns:a16="http://schemas.microsoft.com/office/drawing/2014/main" id="{EF8745F1-FEFE-7235-1F4C-924851F34C06}"/>
                </a:ext>
              </a:extLst>
            </p:cNvPr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0;p47">
              <a:extLst>
                <a:ext uri="{FF2B5EF4-FFF2-40B4-BE49-F238E27FC236}">
                  <a16:creationId xmlns:a16="http://schemas.microsoft.com/office/drawing/2014/main" id="{4B7CA9EF-4542-ECA8-B904-86B40601EA95}"/>
                </a:ext>
              </a:extLst>
            </p:cNvPr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61;p47">
              <a:extLst>
                <a:ext uri="{FF2B5EF4-FFF2-40B4-BE49-F238E27FC236}">
                  <a16:creationId xmlns:a16="http://schemas.microsoft.com/office/drawing/2014/main" id="{AF1C4A5E-4BDC-C38D-1EC4-5157EFC1F52E}"/>
                </a:ext>
              </a:extLst>
            </p:cNvPr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2744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facebook.com/www.tienganhglobalsuccess.vn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0FE73-7543-A134-2AD5-7051B5736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89" name="Google Shape;89;p1" descr="038b4ff17003114c478d29a567a6daaf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400" y="1452695"/>
            <a:ext cx="2245316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2056760" y="646742"/>
            <a:ext cx="5030480" cy="857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Body)"/>
                <a:ea typeface="Times New Roman"/>
                <a:cs typeface="Times New Roman"/>
                <a:sym typeface="Times New Roman"/>
              </a:rPr>
              <a:t>FEED THE MONKEY</a:t>
            </a:r>
          </a:p>
        </p:txBody>
      </p:sp>
      <p:pic>
        <p:nvPicPr>
          <p:cNvPr id="90" name="Google Shape;90;p1" descr="4a28406e86abb27c8f54aaa4fce82474.pn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6497" y="3550155"/>
            <a:ext cx="1714504" cy="159334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>
            <a:hlinkClick r:id="rId5" action="ppaction://hlinksldjump"/>
          </p:cNvPr>
          <p:cNvSpPr txBox="1"/>
          <p:nvPr/>
        </p:nvSpPr>
        <p:spPr>
          <a:xfrm>
            <a:off x="6572250" y="3748280"/>
            <a:ext cx="1428751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spc="50" normalizeH="0" baseline="0" noProof="0" dirty="0">
                <a:ln w="952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 (Body)"/>
                <a:ea typeface="Calibri"/>
                <a:cs typeface="Calibri"/>
                <a:sym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</a:t>
            </a:r>
            <a:endParaRPr kumimoji="0" sz="3500" b="1" i="0" u="none" strike="noStrike" kern="1200" spc="50" normalizeH="0" baseline="0" noProof="0" dirty="0">
              <a:ln w="952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260869" y="61761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(Body)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5D8E08-0333-D177-DD79-B2752F9E1D48}"/>
              </a:ext>
            </a:extLst>
          </p:cNvPr>
          <p:cNvSpPr/>
          <p:nvPr/>
        </p:nvSpPr>
        <p:spPr>
          <a:xfrm>
            <a:off x="884464" y="1371103"/>
            <a:ext cx="7375072" cy="327709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b="1" dirty="0">
                <a:solidFill>
                  <a:srgbClr val="000000"/>
                </a:solidFill>
              </a:rPr>
              <a:t>INSTRUCTIONS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en-US" sz="2100" dirty="0">
                <a:solidFill>
                  <a:srgbClr val="000000"/>
                </a:solidFill>
              </a:rPr>
              <a:t>Divide the class into 2 teams.</a:t>
            </a:r>
          </a:p>
          <a:p>
            <a:pPr marL="342900" indent="-342900">
              <a:buAutoNum type="arabicPeriod"/>
            </a:pPr>
            <a:r>
              <a:rPr lang="en-US" sz="2100" dirty="0">
                <a:solidFill>
                  <a:srgbClr val="000000"/>
                </a:solidFill>
              </a:rPr>
              <a:t>Each team picks an apple to choose the question.</a:t>
            </a:r>
          </a:p>
          <a:p>
            <a:pPr marL="342900" indent="-342900">
              <a:buAutoNum type="arabicPeriod"/>
            </a:pPr>
            <a:r>
              <a:rPr lang="en-US" sz="2100" dirty="0">
                <a:solidFill>
                  <a:srgbClr val="000000"/>
                </a:solidFill>
              </a:rPr>
              <a:t>The team look at the description and guess the job.</a:t>
            </a:r>
          </a:p>
          <a:p>
            <a:pPr marL="342900" indent="-342900">
              <a:buAutoNum type="arabicPeriod"/>
            </a:pPr>
            <a:r>
              <a:rPr lang="en-US" sz="2100" dirty="0">
                <a:solidFill>
                  <a:srgbClr val="000000"/>
                </a:solidFill>
              </a:rPr>
              <a:t>Each correct answer is 1 point for the team.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60304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ountry Fields and Blue Sky Background - High-quality Free Backgrou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Google Shape;98;p2" descr="e871ae532f8a54d4c42f4a31c510cfe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9150" y="914400"/>
            <a:ext cx="3371850" cy="374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40f9fda41d493f5ee4f319e5666124a8.pn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43700" y="1714500"/>
            <a:ext cx="9715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40f9fda41d493f5ee4f319e5666124a8.png">
            <a:hlinkClick r:id="rId7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515100" y="2743200"/>
            <a:ext cx="9715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40f9fda41d493f5ee4f319e5666124a8.png">
            <a:hlinkClick r:id="rId8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972050" y="17145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40f9fda41d493f5ee4f319e5666124a8.png">
            <a:hlinkClick r:id="rId9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72100" y="971550"/>
            <a:ext cx="9715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40f9fda41d493f5ee4f319e5666124a8.png">
            <a:hlinkClick r:id="rId10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229350" y="1085850"/>
            <a:ext cx="91440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40f9fda41d493f5ee4f319e5666124a8.png">
            <a:hlinkClick r:id="rId11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686299" y="2686050"/>
            <a:ext cx="914401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40f9fda41d493f5ee4f319e5666124a8.png">
            <a:hlinkClick r:id="rId12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829300" y="1885950"/>
            <a:ext cx="9715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886255f75f86d6f948235e2659cdd1c2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14600" y="3648670"/>
            <a:ext cx="1543050" cy="149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Kết quả hình ảnh cho tree apple carto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14450" y="2343150"/>
            <a:ext cx="131445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of a badge&#10;&#10;Description automatically generated with medium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3FE8279A-8651-12B4-4C1F-39A97E80A6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428" y="208036"/>
            <a:ext cx="1136043" cy="1136043"/>
          </a:xfrm>
          <a:prstGeom prst="rect">
            <a:avLst/>
          </a:prstGeom>
        </p:spPr>
      </p:pic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C22EEAA3-BFB8-FE8A-23BD-0606BCA99756}"/>
              </a:ext>
            </a:extLst>
          </p:cNvPr>
          <p:cNvSpPr/>
          <p:nvPr/>
        </p:nvSpPr>
        <p:spPr>
          <a:xfrm>
            <a:off x="7486650" y="4524473"/>
            <a:ext cx="1501486" cy="5143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34822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662105C6-329D-C09D-676F-0FB80286E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/>
          <p:nvPr/>
        </p:nvSpPr>
        <p:spPr>
          <a:xfrm>
            <a:off x="1598387" y="246335"/>
            <a:ext cx="5867400" cy="9204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598387" y="244586"/>
            <a:ext cx="5704114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person whose job is to work in a garden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g_____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2902226" y="1943100"/>
            <a:ext cx="2739230" cy="116676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2785941" y="2157255"/>
            <a:ext cx="297180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gardener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6200" y="337185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CB5F6BC-47C0-E14E-89AF-C325101C780D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896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662105C6-329D-C09D-676F-0FB80286E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/>
          <p:nvPr/>
        </p:nvSpPr>
        <p:spPr>
          <a:xfrm>
            <a:off x="1853762" y="224422"/>
            <a:ext cx="5436476" cy="11754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853762" y="222673"/>
            <a:ext cx="5245101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person whose job involves travelling and working in a spacecraft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a_____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2902226" y="1943100"/>
            <a:ext cx="2739230" cy="13144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2800350" y="2260141"/>
            <a:ext cx="297180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astronaut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6200" y="337185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CB5F6BC-47C0-E14E-89AF-C325101C780D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9748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3CDAD1DA-30F4-E28B-C6D1-398F01100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Google Shape;122;p4"/>
          <p:cNvSpPr/>
          <p:nvPr/>
        </p:nvSpPr>
        <p:spPr>
          <a:xfrm>
            <a:off x="1382486" y="228600"/>
            <a:ext cx="6085114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1382486" y="397850"/>
            <a:ext cx="5920014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person whose job is cutting up and selling meat in a shop or killing animals for this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 b______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2900732" y="2000250"/>
            <a:ext cx="2771036" cy="90791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3312224" y="2142596"/>
            <a:ext cx="200025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butcher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3454108E-1C28-FC7F-9700-469D6938541A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24459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untry Fields and Blue Sky Background - High-quality Free Backgrounds">
            <a:extLst>
              <a:ext uri="{FF2B5EF4-FFF2-40B4-BE49-F238E27FC236}">
                <a16:creationId xmlns:a16="http://schemas.microsoft.com/office/drawing/2014/main" id="{2A68ADD3-9916-87C8-93B4-1A2E449A9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3" r="6302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Google Shape;132;p5"/>
          <p:cNvSpPr/>
          <p:nvPr/>
        </p:nvSpPr>
        <p:spPr>
          <a:xfrm>
            <a:off x="446313" y="130629"/>
            <a:ext cx="8126187" cy="12753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483929" y="254086"/>
            <a:ext cx="8001001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 person whose job is to decide how things such as clothes, furniture, tools, etc. will look or work by making drawings, plans or patterns</a:t>
            </a:r>
          </a:p>
          <a:p>
            <a:pPr lvl="0" algn="ctr">
              <a:buClrTx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Hint: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d_________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2446765" y="1751358"/>
            <a:ext cx="3886200" cy="8661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5" descr="Kết quả hình ảnh cho tree apple cartoon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456" y="1943100"/>
            <a:ext cx="2359544" cy="260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3349628" y="1814514"/>
            <a:ext cx="2269605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designer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 descr="886255f75f86d6f948235e2659cdd1c2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1900" y="3314700"/>
            <a:ext cx="1425063" cy="138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CD625AE-6C26-6B7F-A88A-B2B419E4BF4E}"/>
              </a:ext>
            </a:extLst>
          </p:cNvPr>
          <p:cNvSpPr/>
          <p:nvPr/>
        </p:nvSpPr>
        <p:spPr>
          <a:xfrm>
            <a:off x="7302501" y="3856385"/>
            <a:ext cx="1270000" cy="411460"/>
          </a:xfrm>
          <a:prstGeom prst="leftArrow">
            <a:avLst>
              <a:gd name="adj1" fmla="val 50000"/>
              <a:gd name="adj2" fmla="val 8395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5596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reer Technical Subject for Middle School - 6th Grade: Marketing by Slidesgo">
  <a:themeElements>
    <a:clrScheme name="Simple Light">
      <a:dk1>
        <a:srgbClr val="F1D9CD"/>
      </a:dk1>
      <a:lt1>
        <a:srgbClr val="E86C5E"/>
      </a:lt1>
      <a:dk2>
        <a:srgbClr val="FFFFFF"/>
      </a:dk2>
      <a:lt2>
        <a:srgbClr val="80C5A6"/>
      </a:lt2>
      <a:accent1>
        <a:srgbClr val="F8BC7D"/>
      </a:accent1>
      <a:accent2>
        <a:srgbClr val="512944"/>
      </a:accent2>
      <a:accent3>
        <a:srgbClr val="67B1D0"/>
      </a:accent3>
      <a:accent4>
        <a:srgbClr val="499AB7"/>
      </a:accent4>
      <a:accent5>
        <a:srgbClr val="EF9D7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1265</Words>
  <PresentationFormat>On-screen Show (16:9)</PresentationFormat>
  <Paragraphs>248</Paragraphs>
  <Slides>38</Slides>
  <Notes>32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Quicksand</vt:lpstr>
      <vt:lpstr>Bookman Old Style</vt:lpstr>
      <vt:lpstr>Calibri (Body)</vt:lpstr>
      <vt:lpstr>Comfortaa</vt:lpstr>
      <vt:lpstr>Arial</vt:lpstr>
      <vt:lpstr>Myriad Pro</vt:lpstr>
      <vt:lpstr>Droid Sans</vt:lpstr>
      <vt:lpstr>Alef</vt:lpstr>
      <vt:lpstr>Calibri</vt:lpstr>
      <vt:lpstr>UTMFacebookK&amp;TBold</vt:lpstr>
      <vt:lpstr>UTM Facebook K&amp;T</vt:lpstr>
      <vt:lpstr>Calibri Light</vt:lpstr>
      <vt:lpstr>Career Technical Subject for Middle School - 6th Grade: Marketing by Slidesgo</vt:lpstr>
      <vt:lpstr>Office Theme</vt:lpstr>
      <vt:lpstr>PowerPoint Presentation</vt:lpstr>
      <vt:lpstr>FUTURE CAREER CHOICES</vt:lpstr>
      <vt:lpstr>PowerPoint Presentation</vt:lpstr>
      <vt:lpstr>FEED THE MONKEY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2024-06-10T09:03:06Z</dcterms:modified>
</cp:coreProperties>
</file>