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368" r:id="rId3"/>
    <p:sldId id="302" r:id="rId4"/>
    <p:sldId id="292" r:id="rId5"/>
    <p:sldId id="404" r:id="rId6"/>
    <p:sldId id="334" r:id="rId7"/>
    <p:sldId id="333" r:id="rId8"/>
    <p:sldId id="383" r:id="rId9"/>
    <p:sldId id="385" r:id="rId10"/>
    <p:sldId id="423" r:id="rId11"/>
    <p:sldId id="336" r:id="rId12"/>
    <p:sldId id="391" r:id="rId13"/>
    <p:sldId id="424" r:id="rId14"/>
    <p:sldId id="425" r:id="rId15"/>
    <p:sldId id="393" r:id="rId16"/>
    <p:sldId id="427" r:id="rId17"/>
    <p:sldId id="426" r:id="rId18"/>
    <p:sldId id="428" r:id="rId19"/>
    <p:sldId id="429" r:id="rId20"/>
    <p:sldId id="434" r:id="rId21"/>
    <p:sldId id="435" r:id="rId22"/>
    <p:sldId id="399" r:id="rId23"/>
    <p:sldId id="400" r:id="rId24"/>
    <p:sldId id="315" r:id="rId25"/>
    <p:sldId id="380" r:id="rId26"/>
    <p:sldId id="436" r:id="rId27"/>
    <p:sldId id="331" r:id="rId28"/>
    <p:sldId id="295" r:id="rId29"/>
    <p:sldId id="403" r:id="rId30"/>
    <p:sldId id="34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657"/>
  </p:normalViewPr>
  <p:slideViewPr>
    <p:cSldViewPr snapToGrid="0">
      <p:cViewPr varScale="1">
        <p:scale>
          <a:sx n="60" d="100"/>
          <a:sy n="60" d="100"/>
        </p:scale>
        <p:origin x="48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4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427540" y="12064"/>
            <a:ext cx="175483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 dirty="0">
                <a:solidFill>
                  <a:schemeClr val="bg1"/>
                </a:solidFill>
              </a:rPr>
              <a:t>Lesson 4b - Grammar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9867" y="2230747"/>
            <a:ext cx="67072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FF0000"/>
                </a:solidFill>
              </a:rPr>
              <a:t>Unit 4: All things high-tech</a:t>
            </a:r>
            <a:endParaRPr lang="en-US" sz="4600" b="1" dirty="0">
              <a:solidFill>
                <a:srgbClr val="00B050"/>
              </a:solidFill>
            </a:endParaRPr>
          </a:p>
          <a:p>
            <a:pPr algn="ctr"/>
            <a:r>
              <a:rPr lang="en-US" sz="4600" b="1" dirty="0">
                <a:solidFill>
                  <a:srgbClr val="00B050"/>
                </a:solidFill>
              </a:rPr>
              <a:t>Lesson 4b: Grammar</a:t>
            </a:r>
          </a:p>
          <a:p>
            <a:pPr algn="ctr"/>
            <a:r>
              <a:rPr lang="en-US" sz="4600" b="1" dirty="0">
                <a:solidFill>
                  <a:srgbClr val="0070C0"/>
                </a:solidFill>
              </a:rPr>
              <a:t>Page 66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104" y="1152979"/>
            <a:ext cx="8377896" cy="5247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35" y="427265"/>
            <a:ext cx="3001735" cy="5529512"/>
          </a:xfrm>
          <a:prstGeom prst="rect">
            <a:avLst/>
          </a:prstGeom>
        </p:spPr>
      </p:pic>
      <p:cxnSp>
        <p:nvCxnSpPr>
          <p:cNvPr id="3" name="Straight Arrow Connector 2"/>
          <p:cNvCxnSpPr>
            <a:endCxn id="9" idx="1"/>
          </p:cNvCxnSpPr>
          <p:nvPr/>
        </p:nvCxnSpPr>
        <p:spPr>
          <a:xfrm>
            <a:off x="1640114" y="914400"/>
            <a:ext cx="2173990" cy="28624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9" idx="1"/>
          </p:cNvCxnSpPr>
          <p:nvPr/>
        </p:nvCxnSpPr>
        <p:spPr>
          <a:xfrm flipV="1">
            <a:off x="2670629" y="3776890"/>
            <a:ext cx="1143475" cy="147728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933" y="450373"/>
            <a:ext cx="2238840" cy="66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69" y="448597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569" y="5342302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are you going to do?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569" y="492449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There are 7.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0" y="5801534"/>
            <a:ext cx="78714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Fill in each gap with the correct modal verb.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Fill in each gap with the correct modal verb.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892" y="1217236"/>
            <a:ext cx="77057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96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9"/>
            <a:ext cx="1730471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1 Fill in each gap with the correct modal verb.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384" y="1218433"/>
            <a:ext cx="10963231" cy="516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1. We _________ be at the exhibition before 9:00 a.m. (It is our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obligation. The leader says so.)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2. You _____________ play computer games too much. (I advise you not to.)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3. You _____________ enter the computer lab. (You don’t have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permission.)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4. You _____________ use cell phones in class. (It’s against the rules.)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5909" y="1315961"/>
            <a:ext cx="170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sym typeface="Wingdings" panose="05000000000000000000" pitchFamily="2" charset="2"/>
              </a:rPr>
              <a:t>have to</a:t>
            </a:r>
            <a:endParaRPr lang="en-US" sz="3200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742092" y="5002157"/>
            <a:ext cx="1765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4559" y="2595266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shouldn’t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7920" y="3847350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can’t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207086" y="5614785"/>
            <a:ext cx="1889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07920" y="5112877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mustn’t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735012" y="6258039"/>
            <a:ext cx="8899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9313412" y="4337624"/>
            <a:ext cx="1861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10257614" y="3061159"/>
            <a:ext cx="1066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1B6957-AD59-0E40-6835-BC60720EB5DF}"/>
              </a:ext>
            </a:extLst>
          </p:cNvPr>
          <p:cNvCxnSpPr>
            <a:cxnSpLocks/>
          </p:cNvCxnSpPr>
          <p:nvPr/>
        </p:nvCxnSpPr>
        <p:spPr>
          <a:xfrm>
            <a:off x="735012" y="2458648"/>
            <a:ext cx="15726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3595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7621" y="398712"/>
            <a:ext cx="101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+mj-lt"/>
              </a:rPr>
              <a:t>Fill in each gap with the correct modal verb.</a:t>
            </a:r>
            <a:endParaRPr lang="en-US" sz="280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4713" y="1258342"/>
            <a:ext cx="10736801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5. _____________ I leave class early today? I have a stomach ache. (Is it OK if ...)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6. We _____________ respect our teachers. (It’s our obligation. I say so.)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7. You _____________ cook tonight. We’ll eat out! (It isn’t necessary.)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3229" y="1415471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Can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893437" y="2656082"/>
            <a:ext cx="12580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8140" y="2876307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must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9564141" y="3397101"/>
            <a:ext cx="1663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8016" y="4369042"/>
            <a:ext cx="290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sym typeface="Wingdings" panose="05000000000000000000" pitchFamily="2" charset="2"/>
              </a:rPr>
              <a:t>don’t have to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11473" y="5597557"/>
            <a:ext cx="1856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9E980F-127A-FD56-B68F-F5912F851D15}"/>
              </a:ext>
            </a:extLst>
          </p:cNvPr>
          <p:cNvCxnSpPr>
            <a:cxnSpLocks/>
          </p:cNvCxnSpPr>
          <p:nvPr/>
        </p:nvCxnSpPr>
        <p:spPr>
          <a:xfrm>
            <a:off x="9767631" y="4867455"/>
            <a:ext cx="716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813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07622" y="398712"/>
            <a:ext cx="6815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Choose the correct option.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4034" y="5014141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many sentences are there?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033" y="5684193"/>
            <a:ext cx="7092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What will you do?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305106" y="5060533"/>
            <a:ext cx="3381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There are 6.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5106" y="5684193"/>
            <a:ext cx="5209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Choose the correct option.</a:t>
            </a:r>
            <a:endParaRPr lang="en-US" sz="3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20" y="878295"/>
            <a:ext cx="8434799" cy="397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01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499" y="1033062"/>
            <a:ext cx="11486552" cy="518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1. </a:t>
            </a:r>
            <a:r>
              <a:rPr lang="en-US" sz="3200" dirty="0"/>
              <a:t>A: I’m going shopping later. I want to buy a new tablet.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You </a:t>
            </a:r>
            <a:r>
              <a:rPr lang="en-US" sz="3200" b="1" dirty="0"/>
              <a:t>should/can</a:t>
            </a:r>
            <a:r>
              <a:rPr lang="en-US" sz="3200" dirty="0"/>
              <a:t> go to the new mall. It’s great.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2. </a:t>
            </a:r>
            <a:r>
              <a:rPr lang="en-US" sz="3200" dirty="0"/>
              <a:t>A: Do you spend too much time in front of the screen?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Yes, the doctor says I </a:t>
            </a:r>
            <a:r>
              <a:rPr lang="en-US" sz="3200" b="1" dirty="0"/>
              <a:t>must/have to </a:t>
            </a:r>
            <a:r>
              <a:rPr lang="en-US" sz="3200" dirty="0"/>
              <a:t>stop using my computer that much.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3. </a:t>
            </a:r>
            <a:r>
              <a:rPr lang="en-US" sz="3200" dirty="0"/>
              <a:t>A: Is it OK to wait here?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Sorry, you don’t </a:t>
            </a:r>
            <a:r>
              <a:rPr lang="en-US" sz="3200" b="1" dirty="0"/>
              <a:t>have to/can’t. </a:t>
            </a:r>
            <a:r>
              <a:rPr lang="en-US" sz="3200" dirty="0"/>
              <a:t>Please wait outside.</a:t>
            </a:r>
          </a:p>
        </p:txBody>
      </p:sp>
      <p:sp>
        <p:nvSpPr>
          <p:cNvPr id="5" name="Oval 4"/>
          <p:cNvSpPr/>
          <p:nvPr/>
        </p:nvSpPr>
        <p:spPr>
          <a:xfrm>
            <a:off x="1609960" y="1815330"/>
            <a:ext cx="1268152" cy="76200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3305360"/>
            <a:ext cx="144030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10150" y="5606320"/>
            <a:ext cx="1085850" cy="6134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9E3F0-E60B-845F-BD1D-A0C90F7F7A24}"/>
              </a:ext>
            </a:extLst>
          </p:cNvPr>
          <p:cNvSpPr/>
          <p:nvPr/>
        </p:nvSpPr>
        <p:spPr>
          <a:xfrm>
            <a:off x="2307622" y="398712"/>
            <a:ext cx="6815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Choose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7429947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C08CEA-C81F-4403-B676-D46254D99460}"/>
              </a:ext>
            </a:extLst>
          </p:cNvPr>
          <p:cNvSpPr txBox="1"/>
          <p:nvPr/>
        </p:nvSpPr>
        <p:spPr>
          <a:xfrm>
            <a:off x="113569" y="411958"/>
            <a:ext cx="2010199" cy="584775"/>
          </a:xfrm>
          <a:prstGeom prst="rect">
            <a:avLst/>
          </a:prstGeom>
          <a:solidFill>
            <a:srgbClr val="0098A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Practice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0769" y="1311881"/>
            <a:ext cx="1068911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4. </a:t>
            </a:r>
            <a:r>
              <a:rPr lang="en-US" sz="3200" dirty="0"/>
              <a:t>A: The computer class starts at 7:00.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We don’t </a:t>
            </a:r>
            <a:r>
              <a:rPr lang="en-US" sz="3200" b="1" dirty="0"/>
              <a:t>have to/mustn’t </a:t>
            </a:r>
            <a:r>
              <a:rPr lang="en-US" sz="3200" dirty="0"/>
              <a:t>be late.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5. </a:t>
            </a:r>
            <a:r>
              <a:rPr lang="en-US" sz="3200" dirty="0"/>
              <a:t>A: You </a:t>
            </a:r>
            <a:r>
              <a:rPr lang="en-US" sz="3200" b="1" dirty="0"/>
              <a:t>mustn’t/don’t have to </a:t>
            </a:r>
            <a:r>
              <a:rPr lang="en-US" sz="3200" dirty="0"/>
              <a:t>buy tickets. Entrance is free.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Really?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6. </a:t>
            </a:r>
            <a:r>
              <a:rPr lang="en-US" sz="3200" dirty="0"/>
              <a:t>A: You don’t </a:t>
            </a:r>
            <a:r>
              <a:rPr lang="en-US" sz="3200" b="1" dirty="0"/>
              <a:t>have to/mustn’t </a:t>
            </a:r>
            <a:r>
              <a:rPr lang="en-US" sz="3200" dirty="0"/>
              <a:t>enter the computer lab.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I’m sorry. I didn’t see the sign.</a:t>
            </a:r>
          </a:p>
        </p:txBody>
      </p:sp>
      <p:sp>
        <p:nvSpPr>
          <p:cNvPr id="5" name="Oval 4"/>
          <p:cNvSpPr/>
          <p:nvPr/>
        </p:nvSpPr>
        <p:spPr>
          <a:xfrm>
            <a:off x="4112620" y="2080267"/>
            <a:ext cx="1403760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3239" y="2842267"/>
            <a:ext cx="2442762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33900" y="4379496"/>
            <a:ext cx="141719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D0F36-BE81-C3B5-5F83-F2CE64461C4B}"/>
              </a:ext>
            </a:extLst>
          </p:cNvPr>
          <p:cNvSpPr/>
          <p:nvPr/>
        </p:nvSpPr>
        <p:spPr>
          <a:xfrm>
            <a:off x="2307622" y="398712"/>
            <a:ext cx="6815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j-lt"/>
              </a:rPr>
              <a:t>2 Choose the correct option.</a:t>
            </a:r>
          </a:p>
        </p:txBody>
      </p:sp>
    </p:spTree>
    <p:extLst>
      <p:ext uri="{BB962C8B-B14F-4D97-AF65-F5344CB8AC3E}">
        <p14:creationId xmlns:p14="http://schemas.microsoft.com/office/powerpoint/2010/main" val="1542761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7" y="429694"/>
            <a:ext cx="1602174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33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56" y="383528"/>
            <a:ext cx="900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657" y="1524000"/>
            <a:ext cx="12067310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</a:t>
            </a:r>
            <a:r>
              <a:rPr lang="en-US" sz="3200" b="1" dirty="0">
                <a:solidFill>
                  <a:srgbClr val="242021"/>
                </a:solidFill>
              </a:rPr>
              <a:t>Can/Must</a:t>
            </a:r>
            <a:r>
              <a:rPr lang="en-US" sz="3200" dirty="0">
                <a:solidFill>
                  <a:srgbClr val="242021"/>
                </a:solidFill>
              </a:rPr>
              <a:t> I use your tablet to check my emails?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2 Do I </a:t>
            </a:r>
            <a:r>
              <a:rPr lang="en-US" sz="3200" b="1" dirty="0">
                <a:solidFill>
                  <a:srgbClr val="242021"/>
                </a:solidFill>
              </a:rPr>
              <a:t>have to/must </a:t>
            </a:r>
            <a:r>
              <a:rPr lang="en-US" sz="3200" dirty="0">
                <a:solidFill>
                  <a:srgbClr val="242021"/>
                </a:solidFill>
              </a:rPr>
              <a:t>back up all my flies right now?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3. Computer games are fun, but you </a:t>
            </a:r>
            <a:r>
              <a:rPr lang="en-US" sz="3200" b="1" dirty="0">
                <a:solidFill>
                  <a:srgbClr val="242021"/>
                </a:solidFill>
              </a:rPr>
              <a:t>shouldn’t/mustn’t</a:t>
            </a:r>
            <a:r>
              <a:rPr lang="en-US" sz="3200" dirty="0">
                <a:solidFill>
                  <a:srgbClr val="242021"/>
                </a:solidFill>
              </a:rPr>
              <a:t> play too much.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You </a:t>
            </a:r>
            <a:r>
              <a:rPr lang="en-US" sz="3200" b="1" dirty="0">
                <a:solidFill>
                  <a:srgbClr val="242021"/>
                </a:solidFill>
              </a:rPr>
              <a:t>should/shouldn’t</a:t>
            </a:r>
            <a:r>
              <a:rPr lang="en-US" sz="3200" dirty="0">
                <a:solidFill>
                  <a:srgbClr val="242021"/>
                </a:solidFill>
              </a:rPr>
              <a:t> study hard for the exam.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5. I </a:t>
            </a:r>
            <a:r>
              <a:rPr lang="en-US" sz="3200" b="1" dirty="0">
                <a:solidFill>
                  <a:srgbClr val="242021"/>
                </a:solidFill>
              </a:rPr>
              <a:t>can/must</a:t>
            </a:r>
            <a:r>
              <a:rPr lang="en-US" sz="3200" dirty="0">
                <a:solidFill>
                  <a:srgbClr val="242021"/>
                </a:solidFill>
              </a:rPr>
              <a:t> go out tonight if I finish my homework.</a:t>
            </a:r>
          </a:p>
        </p:txBody>
      </p:sp>
      <p:sp>
        <p:nvSpPr>
          <p:cNvPr id="5" name="Oval 4"/>
          <p:cNvSpPr/>
          <p:nvPr/>
        </p:nvSpPr>
        <p:spPr>
          <a:xfrm>
            <a:off x="613688" y="1711841"/>
            <a:ext cx="732212" cy="625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22744" y="2422092"/>
            <a:ext cx="1409841" cy="6259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15312" y="3048000"/>
            <a:ext cx="1769739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06546" y="3861747"/>
            <a:ext cx="1234635" cy="6585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8520" y="4604595"/>
            <a:ext cx="648773" cy="6259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21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7" y="429694"/>
            <a:ext cx="1570944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33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828" y="1204993"/>
            <a:ext cx="1097425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6. I </a:t>
            </a:r>
            <a:r>
              <a:rPr lang="en-US" sz="3200" b="1" dirty="0">
                <a:solidFill>
                  <a:srgbClr val="242021"/>
                </a:solidFill>
              </a:rPr>
              <a:t>must/can</a:t>
            </a:r>
            <a:r>
              <a:rPr lang="en-US" sz="3200" dirty="0">
                <a:solidFill>
                  <a:srgbClr val="242021"/>
                </a:solidFill>
              </a:rPr>
              <a:t> remember to video call my aunt tonight.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7. Doug </a:t>
            </a:r>
            <a:r>
              <a:rPr lang="en-US" sz="3200" b="1" dirty="0">
                <a:solidFill>
                  <a:srgbClr val="242021"/>
                </a:solidFill>
              </a:rPr>
              <a:t>can/has to </a:t>
            </a:r>
            <a:r>
              <a:rPr lang="en-US" sz="3200" dirty="0">
                <a:solidFill>
                  <a:srgbClr val="242021"/>
                </a:solidFill>
              </a:rPr>
              <a:t>repair your drone for you.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8. You </a:t>
            </a:r>
            <a:r>
              <a:rPr lang="en-US" sz="3200" b="1" dirty="0">
                <a:solidFill>
                  <a:srgbClr val="242021"/>
                </a:solidFill>
              </a:rPr>
              <a:t>have to/should </a:t>
            </a:r>
            <a:r>
              <a:rPr lang="en-US" sz="3200" dirty="0">
                <a:solidFill>
                  <a:srgbClr val="242021"/>
                </a:solidFill>
              </a:rPr>
              <a:t>pay fees to use this app.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9. You </a:t>
            </a:r>
            <a:r>
              <a:rPr lang="en-US" sz="3200" b="1" dirty="0">
                <a:solidFill>
                  <a:srgbClr val="242021"/>
                </a:solidFill>
              </a:rPr>
              <a:t>mustn’t/couldn’t</a:t>
            </a:r>
            <a:r>
              <a:rPr lang="en-US" sz="3200" dirty="0">
                <a:solidFill>
                  <a:srgbClr val="242021"/>
                </a:solidFill>
              </a:rPr>
              <a:t> share your password with anyone.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10. They have games consoles for gamers at the contest. You </a:t>
            </a:r>
            <a:r>
              <a:rPr lang="en-US" sz="3200" b="1" dirty="0">
                <a:solidFill>
                  <a:srgbClr val="242021"/>
                </a:solidFill>
              </a:rPr>
              <a:t>don’t have to/mustn’t </a:t>
            </a:r>
            <a:r>
              <a:rPr lang="en-US" sz="3200" dirty="0">
                <a:solidFill>
                  <a:srgbClr val="242021"/>
                </a:solidFill>
              </a:rPr>
              <a:t>bring yours.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371600" y="1398621"/>
            <a:ext cx="955964" cy="622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7144" y="2119648"/>
            <a:ext cx="704770" cy="5783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61149" y="2816199"/>
            <a:ext cx="1413679" cy="5909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16678" y="3547859"/>
            <a:ext cx="1458150" cy="6220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0827" y="4944652"/>
            <a:ext cx="2425721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3A9B7D-E277-0A0C-BFC7-8839B5553CA0}"/>
              </a:ext>
            </a:extLst>
          </p:cNvPr>
          <p:cNvSpPr/>
          <p:nvPr/>
        </p:nvSpPr>
        <p:spPr>
          <a:xfrm>
            <a:off x="3061856" y="383528"/>
            <a:ext cx="900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31259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8474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308221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40094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43" y="484814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996" y="1437341"/>
            <a:ext cx="1135557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1. You </a:t>
            </a:r>
            <a:r>
              <a:rPr lang="en-US" sz="3200" b="1" dirty="0">
                <a:solidFill>
                  <a:srgbClr val="242021"/>
                </a:solidFill>
              </a:rPr>
              <a:t>mustn’t/don’t have to </a:t>
            </a:r>
            <a:r>
              <a:rPr lang="en-US" sz="3200" dirty="0">
                <a:solidFill>
                  <a:srgbClr val="242021"/>
                </a:solidFill>
              </a:rPr>
              <a:t>cook dinner tonight. Carmen did it for you.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2. </a:t>
            </a:r>
            <a:r>
              <a:rPr lang="en-US" sz="3200" b="1" dirty="0">
                <a:solidFill>
                  <a:srgbClr val="242021"/>
                </a:solidFill>
              </a:rPr>
              <a:t>Must/Can</a:t>
            </a:r>
            <a:r>
              <a:rPr lang="en-US" sz="3200" dirty="0">
                <a:solidFill>
                  <a:srgbClr val="242021"/>
                </a:solidFill>
              </a:rPr>
              <a:t> I use your drone for a while?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3. I </a:t>
            </a:r>
            <a:r>
              <a:rPr lang="en-US" sz="3200" b="1" dirty="0">
                <a:solidFill>
                  <a:srgbClr val="242021"/>
                </a:solidFill>
              </a:rPr>
              <a:t>don’t have/mustn’t </a:t>
            </a:r>
            <a:r>
              <a:rPr lang="en-US" sz="3200" dirty="0">
                <a:solidFill>
                  <a:srgbClr val="242021"/>
                </a:solidFill>
              </a:rPr>
              <a:t>to bring lunch box. I have lunch at the school canteen.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4. You </a:t>
            </a:r>
            <a:r>
              <a:rPr lang="en-US" sz="3200" b="1" dirty="0">
                <a:solidFill>
                  <a:srgbClr val="242021"/>
                </a:solidFill>
              </a:rPr>
              <a:t>shouldn’t/should</a:t>
            </a:r>
            <a:r>
              <a:rPr lang="en-US" sz="3200" dirty="0">
                <a:solidFill>
                  <a:srgbClr val="242021"/>
                </a:solidFill>
              </a:rPr>
              <a:t> go now. It's late.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656" y="429694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71</a:t>
            </a:r>
          </a:p>
        </p:txBody>
      </p:sp>
      <p:sp>
        <p:nvSpPr>
          <p:cNvPr id="6" name="Oval 5"/>
          <p:cNvSpPr/>
          <p:nvPr/>
        </p:nvSpPr>
        <p:spPr>
          <a:xfrm>
            <a:off x="3136284" y="1522401"/>
            <a:ext cx="2360749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21958" y="3040912"/>
            <a:ext cx="716280" cy="6417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55792" y="3767675"/>
            <a:ext cx="1906064" cy="6417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41491" y="5241850"/>
            <a:ext cx="1204937" cy="6541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1457F2-F3AF-BA51-E068-3FF658197AB6}"/>
              </a:ext>
            </a:extLst>
          </p:cNvPr>
          <p:cNvSpPr/>
          <p:nvPr/>
        </p:nvSpPr>
        <p:spPr>
          <a:xfrm>
            <a:off x="3061856" y="383528"/>
            <a:ext cx="900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3422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935" y="1122192"/>
            <a:ext cx="11055025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242021"/>
                </a:solidFill>
              </a:rPr>
              <a:t>5. I </a:t>
            </a:r>
            <a:r>
              <a:rPr lang="en-US" sz="3200" b="1" dirty="0">
                <a:solidFill>
                  <a:srgbClr val="242021"/>
                </a:solidFill>
              </a:rPr>
              <a:t>have to/can</a:t>
            </a:r>
            <a:r>
              <a:rPr lang="en-US" sz="3200" dirty="0">
                <a:solidFill>
                  <a:srgbClr val="242021"/>
                </a:solidFill>
              </a:rPr>
              <a:t> take care of my sister when Mom is working.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242021"/>
                </a:solidFill>
              </a:rPr>
              <a:t>6. Students </a:t>
            </a:r>
            <a:r>
              <a:rPr lang="en-US" sz="3200" b="1" dirty="0">
                <a:solidFill>
                  <a:srgbClr val="242021"/>
                </a:solidFill>
              </a:rPr>
              <a:t>mustn’t/don’t have to </a:t>
            </a:r>
            <a:r>
              <a:rPr lang="en-US" sz="3200" dirty="0">
                <a:solidFill>
                  <a:srgbClr val="242021"/>
                </a:solidFill>
              </a:rPr>
              <a:t>drink or eat in class.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242021"/>
                </a:solidFill>
              </a:rPr>
              <a:t>7. You </a:t>
            </a:r>
            <a:r>
              <a:rPr lang="en-US" sz="3200" b="1" dirty="0">
                <a:solidFill>
                  <a:srgbClr val="242021"/>
                </a:solidFill>
              </a:rPr>
              <a:t>shouldn’t/mustn’t</a:t>
            </a:r>
            <a:r>
              <a:rPr lang="en-US" sz="3200" dirty="0">
                <a:solidFill>
                  <a:srgbClr val="242021"/>
                </a:solidFill>
              </a:rPr>
              <a:t> go out. It is raining heavily.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242021"/>
                </a:solidFill>
              </a:rPr>
              <a:t>8. You </a:t>
            </a:r>
            <a:r>
              <a:rPr lang="en-US" sz="3200" b="1" dirty="0">
                <a:solidFill>
                  <a:srgbClr val="242021"/>
                </a:solidFill>
              </a:rPr>
              <a:t>can’t/don’t have to </a:t>
            </a:r>
            <a:r>
              <a:rPr lang="en-US" sz="3200" dirty="0">
                <a:solidFill>
                  <a:srgbClr val="242021"/>
                </a:solidFill>
              </a:rPr>
              <a:t>take part in the party if you don’t wear black clothes.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1656" y="429694"/>
            <a:ext cx="269854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b="1" dirty="0">
                <a:solidFill>
                  <a:schemeClr val="bg1"/>
                </a:solidFill>
              </a:rPr>
              <a:t>Grammar bank, page 71</a:t>
            </a:r>
          </a:p>
        </p:txBody>
      </p:sp>
      <p:sp>
        <p:nvSpPr>
          <p:cNvPr id="5" name="Oval 4"/>
          <p:cNvSpPr/>
          <p:nvPr/>
        </p:nvSpPr>
        <p:spPr>
          <a:xfrm>
            <a:off x="1051560" y="1393201"/>
            <a:ext cx="1351398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02958" y="2400192"/>
            <a:ext cx="1481858" cy="6619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53442" y="3368714"/>
            <a:ext cx="1732018" cy="6619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30928" y="4380989"/>
            <a:ext cx="978356" cy="6619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D7C45A-926E-F531-8745-2F470DCD1124}"/>
              </a:ext>
            </a:extLst>
          </p:cNvPr>
          <p:cNvSpPr/>
          <p:nvPr/>
        </p:nvSpPr>
        <p:spPr>
          <a:xfrm>
            <a:off x="3061856" y="383528"/>
            <a:ext cx="9005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3824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3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515"/>
            <a:ext cx="2424545" cy="919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9727" y="440683"/>
            <a:ext cx="9366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Tell your partner five things he/ she should/ shouldn’t do.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4690" y="1911902"/>
            <a:ext cx="120673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</a:rPr>
              <a:t>1. You should study hard.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</a:rPr>
              <a:t>2. You should brush your teeth at least twice a day.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</a:rPr>
              <a:t>3. You shoudn’t talk while the teacher is explaining the lesson.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</a:rPr>
              <a:t>4. You shouldn’t play too much video games.</a:t>
            </a: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</a:rPr>
              <a:t>5. You should recycle things.</a:t>
            </a:r>
          </a:p>
          <a:p>
            <a:pPr>
              <a:lnSpc>
                <a:spcPct val="200000"/>
              </a:lnSpc>
            </a:pP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1643212" y="1463956"/>
            <a:ext cx="983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Suggested answer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365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720" y="373365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practice the conversation with your partner.</a:t>
            </a:r>
            <a:endParaRPr lang="en-US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389" y="844699"/>
            <a:ext cx="704611" cy="44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1204993"/>
            <a:ext cx="11963400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1. </a:t>
            </a:r>
            <a:r>
              <a:rPr lang="en-US" sz="3200" dirty="0"/>
              <a:t>A: I’m going shopping later. I want to buy a new tablet.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You should go to the new mall. It’s great.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2. </a:t>
            </a:r>
            <a:r>
              <a:rPr lang="en-US" sz="3200" dirty="0"/>
              <a:t>A: Do you spend too much time in front of the screen?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Yes, the doctor says I have to stop using my computer that much.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3. </a:t>
            </a:r>
            <a:r>
              <a:rPr lang="en-US" sz="3200" dirty="0"/>
              <a:t>A: Is it OK to wait here?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Sorry, you can’t. Please wait outside.</a:t>
            </a:r>
          </a:p>
        </p:txBody>
      </p:sp>
    </p:spTree>
    <p:extLst>
      <p:ext uri="{BB962C8B-B14F-4D97-AF65-F5344CB8AC3E}">
        <p14:creationId xmlns:p14="http://schemas.microsoft.com/office/powerpoint/2010/main" val="409415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3365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36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720" y="373365"/>
            <a:ext cx="947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Now, practice the conversation with your partner.</a:t>
            </a:r>
            <a:endParaRPr lang="en-US"/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0790"/>
            <a:ext cx="623714" cy="39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7690" y="1218602"/>
            <a:ext cx="9314896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4. </a:t>
            </a:r>
            <a:r>
              <a:rPr lang="en-US" sz="3200" dirty="0"/>
              <a:t>A: The computer class starts at 7:00.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We mustn’t be late.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5. </a:t>
            </a:r>
            <a:r>
              <a:rPr lang="en-US" sz="3200" dirty="0"/>
              <a:t>A: You don’t have to buy tickets. Entrance is free.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Really?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6. </a:t>
            </a:r>
            <a:r>
              <a:rPr lang="en-US" sz="3200" dirty="0"/>
              <a:t>A: You mustn’t enter the computer lab.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B: I’m sorry. I didn’t see the sign.</a:t>
            </a:r>
          </a:p>
        </p:txBody>
      </p:sp>
    </p:spTree>
    <p:extLst>
      <p:ext uri="{BB962C8B-B14F-4D97-AF65-F5344CB8AC3E}">
        <p14:creationId xmlns:p14="http://schemas.microsoft.com/office/powerpoint/2010/main" val="2910818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32" y="2267154"/>
            <a:ext cx="11653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Grammar</a:t>
            </a:r>
            <a:r>
              <a:rPr lang="en-US" sz="3600" dirty="0">
                <a:solidFill>
                  <a:srgbClr val="0070C0"/>
                </a:solidFill>
              </a:rPr>
              <a:t>: use </a:t>
            </a:r>
            <a:r>
              <a:rPr lang="en-US" sz="3600" i="1" dirty="0">
                <a:solidFill>
                  <a:srgbClr val="0070C0"/>
                </a:solidFill>
              </a:rPr>
              <a:t>modals</a:t>
            </a:r>
            <a:r>
              <a:rPr lang="en-US" sz="3600" dirty="0">
                <a:solidFill>
                  <a:srgbClr val="0070C0"/>
                </a:solidFill>
              </a:rPr>
              <a:t> correctly.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70C0"/>
                </a:solidFill>
              </a:rPr>
              <a:t> give advice.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the structure and make sentences using them.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the exercises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WB 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(page 33). 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67 SB).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Complete the grammar notes in </a:t>
            </a:r>
            <a:r>
              <a:rPr lang="en-US" sz="3600" b="1" i="1" dirty="0">
                <a:solidFill>
                  <a:srgbClr val="0000CC"/>
                </a:solidFill>
                <a:latin typeface="Calibri" pitchFamily="34" charset="0"/>
              </a:rPr>
              <a:t>TA 7 Right on Notebook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 30).</a:t>
            </a:r>
          </a:p>
        </p:txBody>
      </p:sp>
    </p:spTree>
    <p:extLst>
      <p:ext uri="{BB962C8B-B14F-4D97-AF65-F5344CB8AC3E}">
        <p14:creationId xmlns:p14="http://schemas.microsoft.com/office/powerpoint/2010/main" val="23644626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2752" y="1868857"/>
            <a:ext cx="9768662" cy="139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i="1" dirty="0">
                <a:solidFill>
                  <a:srgbClr val="0070C0"/>
                </a:solidFill>
              </a:rPr>
              <a:t>use modals correctly. 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5407" y="470677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583" y="1111804"/>
            <a:ext cx="1181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Match the verbs in column A with correct uses in column B</a:t>
            </a:r>
          </a:p>
        </p:txBody>
      </p:sp>
      <p:pic>
        <p:nvPicPr>
          <p:cNvPr id="8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35" y="416733"/>
            <a:ext cx="1216866" cy="7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8572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821891"/>
              </p:ext>
            </p:extLst>
          </p:nvPr>
        </p:nvGraphicFramePr>
        <p:xfrm>
          <a:off x="1123949" y="2305050"/>
          <a:ext cx="9906000" cy="35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6530747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62429349"/>
                    </a:ext>
                  </a:extLst>
                </a:gridCol>
              </a:tblGrid>
              <a:tr h="51257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76762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 1. repair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a. planes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84381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 2. fly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b. photos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8755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 3. take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c. buildings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354566"/>
                  </a:ext>
                </a:extLst>
              </a:tr>
              <a:tr h="731720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       4. design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d. software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7595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D9752D-F6A0-2580-293E-057CBB31323F}"/>
              </a:ext>
            </a:extLst>
          </p:cNvPr>
          <p:cNvCxnSpPr>
            <a:cxnSpLocks/>
          </p:cNvCxnSpPr>
          <p:nvPr/>
        </p:nvCxnSpPr>
        <p:spPr>
          <a:xfrm>
            <a:off x="3500873" y="3306132"/>
            <a:ext cx="3967045" cy="2168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9AF7FB-3524-4834-4FD5-C7B11BA866B5}"/>
              </a:ext>
            </a:extLst>
          </p:cNvPr>
          <p:cNvCxnSpPr>
            <a:cxnSpLocks/>
          </p:cNvCxnSpPr>
          <p:nvPr/>
        </p:nvCxnSpPr>
        <p:spPr>
          <a:xfrm flipV="1">
            <a:off x="2923109" y="3301836"/>
            <a:ext cx="4753598" cy="8159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C5C63FD-B770-A883-ED88-D9B52A78C255}"/>
              </a:ext>
            </a:extLst>
          </p:cNvPr>
          <p:cNvCxnSpPr>
            <a:cxnSpLocks/>
          </p:cNvCxnSpPr>
          <p:nvPr/>
        </p:nvCxnSpPr>
        <p:spPr>
          <a:xfrm flipV="1">
            <a:off x="3325735" y="4020355"/>
            <a:ext cx="4318299" cy="815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C23F3E-9CE6-1016-0B60-AEEBF33C68C1}"/>
              </a:ext>
            </a:extLst>
          </p:cNvPr>
          <p:cNvCxnSpPr>
            <a:cxnSpLocks/>
          </p:cNvCxnSpPr>
          <p:nvPr/>
        </p:nvCxnSpPr>
        <p:spPr>
          <a:xfrm flipV="1">
            <a:off x="3713293" y="4831992"/>
            <a:ext cx="3754625" cy="634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489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7426" y="1856510"/>
            <a:ext cx="10889672" cy="3223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1. </a:t>
            </a:r>
            <a:r>
              <a:rPr lang="en-US" sz="3600" i="1" u="sng" dirty="0"/>
              <a:t>Can</a:t>
            </a:r>
            <a:r>
              <a:rPr lang="en-US" sz="3600" dirty="0"/>
              <a:t> I go out?</a:t>
            </a:r>
          </a:p>
          <a:p>
            <a:r>
              <a:rPr lang="en-US" sz="3600" dirty="0"/>
              <a:t>2. You </a:t>
            </a:r>
            <a:r>
              <a:rPr lang="en-US" sz="3600" i="1" u="sng" dirty="0"/>
              <a:t>mustn’t</a:t>
            </a:r>
            <a:r>
              <a:rPr lang="en-US" sz="3600" dirty="0"/>
              <a:t> touch the exhibits.</a:t>
            </a:r>
          </a:p>
          <a:p>
            <a:r>
              <a:rPr lang="en-US" sz="3600" dirty="0"/>
              <a:t>3. You </a:t>
            </a:r>
            <a:r>
              <a:rPr lang="en-US" sz="3600" i="1" u="sng" dirty="0"/>
              <a:t>have to</a:t>
            </a:r>
            <a:r>
              <a:rPr lang="en-US" sz="3600" dirty="0"/>
              <a:t> be here on time.</a:t>
            </a:r>
          </a:p>
          <a:p>
            <a:r>
              <a:rPr lang="en-US" sz="3600" dirty="0"/>
              <a:t>4. You </a:t>
            </a:r>
            <a:r>
              <a:rPr lang="en-US" sz="3600" i="1" u="sng" dirty="0"/>
              <a:t>should</a:t>
            </a:r>
            <a:r>
              <a:rPr lang="en-US" sz="3600" dirty="0"/>
              <a:t> drink more water.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224" y="805673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1335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8321" y="435398"/>
            <a:ext cx="20842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ea typeface="Times New Roman" panose="02020603050405020304" pitchFamily="18" charset="0"/>
              </a:rPr>
              <a:t>Lead 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1494843"/>
            <a:ext cx="12192000" cy="40659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1. What are </a:t>
            </a:r>
            <a:r>
              <a:rPr lang="en-US" sz="3600" i="1" dirty="0">
                <a:solidFill>
                  <a:srgbClr val="FF0000"/>
                </a:solidFill>
              </a:rPr>
              <a:t>can, mustn’t, have to, should</a:t>
            </a:r>
            <a:r>
              <a:rPr lang="en-US" sz="3600" i="1" dirty="0"/>
              <a:t> in those sentences </a:t>
            </a:r>
            <a:r>
              <a:rPr lang="en-US" sz="3600" dirty="0"/>
              <a:t>?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sz="3600" dirty="0">
                <a:solidFill>
                  <a:srgbClr val="FF0000"/>
                </a:solidFill>
              </a:rPr>
              <a:t>Modals.</a:t>
            </a:r>
          </a:p>
          <a:p>
            <a:r>
              <a:rPr lang="en-US" sz="3600" dirty="0"/>
              <a:t>2. What do we use </a:t>
            </a:r>
            <a:r>
              <a:rPr lang="en-US" sz="3600" dirty="0">
                <a:solidFill>
                  <a:srgbClr val="FF0000"/>
                </a:solidFill>
              </a:rPr>
              <a:t>modals </a:t>
            </a:r>
            <a:r>
              <a:rPr lang="en-US" sz="3600" dirty="0"/>
              <a:t>for?</a:t>
            </a:r>
          </a:p>
          <a:p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T o give </a:t>
            </a:r>
            <a:r>
              <a:rPr lang="en-US" sz="3600" i="1" dirty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sz="3600" i="1" dirty="0">
                <a:solidFill>
                  <a:srgbClr val="FF0000"/>
                </a:solidFill>
              </a:rPr>
              <a:t>ermission (can), prohibition (mustn’t), obligation, necessity/lack of necessity (have to), advice/recommendation (should).</a:t>
            </a:r>
          </a:p>
        </p:txBody>
      </p:sp>
    </p:spTree>
    <p:extLst>
      <p:ext uri="{BB962C8B-B14F-4D97-AF65-F5344CB8AC3E}">
        <p14:creationId xmlns:p14="http://schemas.microsoft.com/office/powerpoint/2010/main" val="28787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9428</TotalTime>
  <Words>1211</Words>
  <Application>Microsoft Office PowerPoint</Application>
  <PresentationFormat>Widescreen</PresentationFormat>
  <Paragraphs>157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353</cp:revision>
  <dcterms:created xsi:type="dcterms:W3CDTF">2020-12-08T03:17:05Z</dcterms:created>
  <dcterms:modified xsi:type="dcterms:W3CDTF">2022-12-19T14:38:13Z</dcterms:modified>
</cp:coreProperties>
</file>