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9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99" r:id="rId28"/>
    <p:sldId id="289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1EF2F-2DF9-48B1-90E7-82670E4286D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04D20-948C-400D-BEB9-062C0A88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04D20-948C-400D-BEB9-062C0A88D1C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16/02/2020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20.xml"/><Relationship Id="rId7" Type="http://schemas.openxmlformats.org/officeDocument/2006/relationships/slide" Target="slide15.xml"/><Relationship Id="rId12" Type="http://schemas.openxmlformats.org/officeDocument/2006/relationships/slide" Target="slide10.xml"/><Relationship Id="rId17" Type="http://schemas.openxmlformats.org/officeDocument/2006/relationships/slide" Target="slide2.xml"/><Relationship Id="rId2" Type="http://schemas.openxmlformats.org/officeDocument/2006/relationships/slide" Target="slide19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1.xml"/><Relationship Id="rId5" Type="http://schemas.openxmlformats.org/officeDocument/2006/relationships/slide" Target="slide22.xml"/><Relationship Id="rId15" Type="http://schemas.openxmlformats.org/officeDocument/2006/relationships/slide" Target="slide13.xml"/><Relationship Id="rId10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slide" Target="slide17.xml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4.xml"/><Relationship Id="rId3" Type="http://schemas.openxmlformats.org/officeDocument/2006/relationships/slide" Target="slide35.xml"/><Relationship Id="rId7" Type="http://schemas.openxmlformats.org/officeDocument/2006/relationships/slide" Target="slide30.xml"/><Relationship Id="rId12" Type="http://schemas.openxmlformats.org/officeDocument/2006/relationships/slide" Target="slide25.xml"/><Relationship Id="rId17" Type="http://schemas.openxmlformats.org/officeDocument/2006/relationships/slide" Target="slide2.xml"/><Relationship Id="rId2" Type="http://schemas.openxmlformats.org/officeDocument/2006/relationships/slide" Target="slide3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26.xml"/><Relationship Id="rId5" Type="http://schemas.openxmlformats.org/officeDocument/2006/relationships/slide" Target="slide37.xml"/><Relationship Id="rId15" Type="http://schemas.openxmlformats.org/officeDocument/2006/relationships/slide" Target="slide28.xml"/><Relationship Id="rId10" Type="http://schemas.openxmlformats.org/officeDocument/2006/relationships/slide" Target="slide27.xml"/><Relationship Id="rId4" Type="http://schemas.openxmlformats.org/officeDocument/2006/relationships/slide" Target="slide36.xml"/><Relationship Id="rId9" Type="http://schemas.openxmlformats.org/officeDocument/2006/relationships/slide" Target="slide32.xml"/><Relationship Id="rId14" Type="http://schemas.openxmlformats.org/officeDocument/2006/relationships/slide" Target="slide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39.xml"/><Relationship Id="rId3" Type="http://schemas.openxmlformats.org/officeDocument/2006/relationships/slide" Target="slide50.xml"/><Relationship Id="rId7" Type="http://schemas.openxmlformats.org/officeDocument/2006/relationships/slide" Target="slide45.xml"/><Relationship Id="rId12" Type="http://schemas.openxmlformats.org/officeDocument/2006/relationships/slide" Target="slide40.xml"/><Relationship Id="rId17" Type="http://schemas.openxmlformats.org/officeDocument/2006/relationships/slide" Target="slide2.xml"/><Relationship Id="rId2" Type="http://schemas.openxmlformats.org/officeDocument/2006/relationships/slide" Target="slide49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41.xml"/><Relationship Id="rId5" Type="http://schemas.openxmlformats.org/officeDocument/2006/relationships/slide" Target="slide53.xml"/><Relationship Id="rId15" Type="http://schemas.openxmlformats.org/officeDocument/2006/relationships/slide" Target="slide43.xml"/><Relationship Id="rId10" Type="http://schemas.openxmlformats.org/officeDocument/2006/relationships/slide" Target="slide42.xml"/><Relationship Id="rId4" Type="http://schemas.openxmlformats.org/officeDocument/2006/relationships/slide" Target="slide51.xml"/><Relationship Id="rId9" Type="http://schemas.openxmlformats.org/officeDocument/2006/relationships/slide" Target="slide47.xml"/><Relationship Id="rId14" Type="http://schemas.openxmlformats.org/officeDocument/2006/relationships/slide" Target="slide4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slide" Target="slide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7.xml"/><Relationship Id="rId4" Type="http://schemas.openxmlformats.org/officeDocument/2006/relationships/slide" Target="slide5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32510"/>
                <a:ext cx="10515600" cy="5844454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nghiệm 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nl-NL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Chọn 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32510"/>
                <a:ext cx="10515600" cy="5844454"/>
              </a:xfrm>
              <a:blipFill>
                <a:blip r:embed="rId2"/>
                <a:stretch>
                  <a:fillRect l="-1797"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207818"/>
                <a:ext cx="11353800" cy="596914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fName>
                      <m:e>
                        <m:r>
                          <a:rPr lang="vi-VN" sz="3600" b="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vi-VN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fName>
                      <m:e>
                        <m:r>
                          <a:rPr lang="vi-VN" sz="36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vi-VN" sz="3600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fName>
                      <m:e>
                        <m:r>
                          <a:rPr lang="vi-VN" sz="36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vi-VN" sz="3600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3600" b="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fName>
                      <m:e>
                        <m:r>
                          <a:rPr lang="vi-VN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vi-VN" sz="36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PT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207818"/>
                <a:ext cx="11353800" cy="5969145"/>
              </a:xfrm>
              <a:blipFill>
                <a:blip r:embed="rId2"/>
                <a:stretch>
                  <a:fillRect l="-1665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7927" y="263791"/>
                <a:ext cx="11804072" cy="640024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7927" y="263791"/>
                <a:ext cx="11804072" cy="6400245"/>
              </a:xfrm>
              <a:blipFill>
                <a:blip r:embed="rId2"/>
                <a:stretch>
                  <a:fillRect l="-1601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5999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04800"/>
                <a:ext cx="11353800" cy="5872163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Ptrình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2019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nghiệm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2019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2019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2019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2019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2019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2019</m:t>
                          </m:r>
                        </m:sup>
                      </m:sSup>
                    </m:oMath>
                  </m:oMathPara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2019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2019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04800"/>
                <a:ext cx="11353800" cy="5872163"/>
              </a:xfrm>
              <a:blipFill>
                <a:blip r:embed="rId2"/>
                <a:stretch>
                  <a:fillRect l="-1665" t="-2492" b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434945" y="5846618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7760" y="305354"/>
                <a:ext cx="11284528" cy="6552646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27.	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7760" y="305354"/>
                <a:ext cx="11284528" cy="6552646"/>
              </a:xfrm>
              <a:blipFill>
                <a:blip r:embed="rId2"/>
                <a:stretch>
                  <a:fillRect l="-1621" t="-2326" r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35526" y="180109"/>
                <a:ext cx="11956473" cy="6677891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8. 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tổng bình phương 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nghiệm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53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nl-NL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   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D. 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</a:p>
              <a:p>
                <a:pPr marL="0" indent="0">
                  <a:buNone/>
                </a:pP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phương các nghiệm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5526" y="180109"/>
                <a:ext cx="11956473" cy="6677891"/>
              </a:xfrm>
              <a:blipFill>
                <a:blip r:embed="rId2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5999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9382" y="180663"/>
                <a:ext cx="11942618" cy="6386392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A.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nl-NL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9382" y="180663"/>
                <a:ext cx="11942618" cy="6386392"/>
              </a:xfrm>
              <a:blipFill>
                <a:blip r:embed="rId2"/>
                <a:stretch>
                  <a:fillRect l="-1582" t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7364" y="637863"/>
                <a:ext cx="11464636" cy="5555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A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3600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nl-NL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C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364" y="637863"/>
                <a:ext cx="11464636" cy="5555119"/>
              </a:xfrm>
              <a:blipFill>
                <a:blip r:embed="rId2"/>
                <a:stretch>
                  <a:fillRect l="-1595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87928"/>
                <a:ext cx="11104418" cy="57890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87928"/>
                <a:ext cx="11104418" cy="5789036"/>
              </a:xfrm>
              <a:blipFill>
                <a:blip r:embed="rId2"/>
                <a:stretch>
                  <a:fillRect l="-1702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387928"/>
                <a:ext cx="11173691" cy="57890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nl-NL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số </a:t>
                </a:r>
                <a:r>
                  <a:rPr lang="nl-NL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khác.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387928"/>
                <a:ext cx="11173691" cy="5789036"/>
              </a:xfrm>
              <a:blipFill>
                <a:blip r:embed="rId2"/>
                <a:stretch>
                  <a:fillRect l="-1637" t="-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3200">
              <a:latin typeface="+mj-lt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4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5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320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CĐ1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MŨ_PHƯƠNG TRÌNH LOGARIT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9820" y="318656"/>
                <a:ext cx="10875817" cy="459970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13.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600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9820" y="318656"/>
                <a:ext cx="10875817" cy="4599708"/>
              </a:xfrm>
              <a:blipFill>
                <a:blip r:embed="rId2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3400" y="333064"/>
                <a:ext cx="11353800" cy="516502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14.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333064"/>
                <a:ext cx="11353800" cy="5165027"/>
              </a:xfrm>
              <a:blipFill>
                <a:blip r:embed="rId2"/>
                <a:stretch>
                  <a:fillRect l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41565"/>
                <a:ext cx="10910455" cy="6719455"/>
              </a:xfrm>
            </p:spPr>
            <p:txBody>
              <a:bodyPr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15.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                   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41565"/>
                <a:ext cx="10910455" cy="6719455"/>
              </a:xfrm>
              <a:blipFill>
                <a:blip r:embed="rId2"/>
                <a:stretch>
                  <a:fillRect l="-1676" t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87928"/>
                <a:ext cx="10515600" cy="5789036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16.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87928"/>
                <a:ext cx="10515600" cy="5789036"/>
              </a:xfrm>
              <a:blipFill>
                <a:blip r:embed="rId2"/>
                <a:stretch>
                  <a:fillRect l="-1797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5967"/>
                <a:ext cx="12192000" cy="6524938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17.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5967"/>
                <a:ext cx="12192000" cy="6524938"/>
              </a:xfrm>
              <a:blipFill>
                <a:blip r:embed="rId2"/>
                <a:stretch>
                  <a:fillRect l="-1250" t="-1120" b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63236"/>
                <a:ext cx="12192000" cy="6176963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18.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272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272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272</m:t>
                    </m:r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63236"/>
                <a:ext cx="12192000" cy="6176963"/>
              </a:xfrm>
              <a:blipFill>
                <a:blip r:embed="rId2"/>
                <a:stretch>
                  <a:fillRect l="-1500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732754"/>
              </a:xfrm>
            </p:spPr>
            <p:txBody>
              <a:bodyPr>
                <a:noAutofit/>
              </a:bodyPr>
              <a:lstStyle/>
              <a:p>
                <a:pPr marL="0" lv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de-DE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19.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1371600" lvl="3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3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1371600" lvl="3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3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732754"/>
              </a:xfrm>
              <a:blipFill>
                <a:blip r:embed="rId2"/>
                <a:stretch>
                  <a:fillRect l="-1250"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4964" y="416192"/>
                <a:ext cx="11617036" cy="444675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Aft>
                    <a:spcPts val="0"/>
                  </a:spcAft>
                  <a:buNone/>
                  <a:tabLst>
                    <a:tab pos="629920" algn="l"/>
                  </a:tabLst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20.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endPara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629920" algn="l"/>
                  </a:tabLst>
                </a:pP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16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1320" indent="0" algn="just"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</a:t>
                </a:r>
                <a:r>
                  <a:rPr lang="fr-F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F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4964" y="416192"/>
                <a:ext cx="11617036" cy="4446754"/>
              </a:xfrm>
              <a:blipFill>
                <a:blip r:embed="rId2"/>
                <a:stretch>
                  <a:fillRect l="-1574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87928"/>
                <a:ext cx="11145982" cy="578903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87928"/>
                <a:ext cx="11145982" cy="5789036"/>
              </a:xfrm>
              <a:blipFill>
                <a:blip r:embed="rId2"/>
                <a:stretch>
                  <a:fillRect l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6550" y="334673"/>
                <a:ext cx="11270673" cy="563663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22.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 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6550" y="334673"/>
                <a:ext cx="11270673" cy="5636636"/>
              </a:xfrm>
              <a:blipFill>
                <a:blip r:embed="rId2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633" y="801825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Arrow 1">
            <a:hlinkClick r:id="rId17" action="ppaction://hlinksldjump"/>
          </p:cNvPr>
          <p:cNvSpPr/>
          <p:nvPr/>
        </p:nvSpPr>
        <p:spPr>
          <a:xfrm>
            <a:off x="9829800" y="5822576"/>
            <a:ext cx="67235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290946"/>
                <a:ext cx="11242964" cy="58860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3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{3}.	</a:t>
                </a:r>
                <a:r>
                  <a:rPr lang="en-US" sz="3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vi-VN" sz="3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{2}.	</a:t>
                </a:r>
                <a:endParaRPr lang="en-US" sz="36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vi-VN" sz="3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{4}.	</a:t>
                </a:r>
                <a:r>
                  <a:rPr lang="en-US" sz="3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vi-VN" sz="3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{1}.</a:t>
                </a:r>
                <a:endParaRPr lang="en-US" sz="3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290946"/>
                <a:ext cx="11242964" cy="5886018"/>
              </a:xfrm>
              <a:blipFill>
                <a:blip r:embed="rId2"/>
                <a:stretch>
                  <a:fillRect l="-1681" t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3728" y="582445"/>
                <a:ext cx="10515600" cy="51650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	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3728" y="582445"/>
                <a:ext cx="10515600" cy="5165027"/>
              </a:xfrm>
              <a:blipFill>
                <a:blip r:embed="rId2"/>
                <a:stretch>
                  <a:fillRect l="-1739" t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52054" y="138545"/>
                <a:ext cx="11145981" cy="626225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52054" y="138545"/>
                <a:ext cx="11145981" cy="6262255"/>
              </a:xfrm>
              <a:blipFill>
                <a:blip r:embed="rId2"/>
                <a:stretch>
                  <a:fillRect l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57454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4691" y="1"/>
                <a:ext cx="12067309" cy="659476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26.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Ptrình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it-IT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it-IT" sz="3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)+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691" y="1"/>
                <a:ext cx="12067309" cy="6594764"/>
              </a:xfr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0945" y="401782"/>
                <a:ext cx="11790219" cy="577518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0945" y="401782"/>
                <a:ext cx="11790219" cy="5775181"/>
              </a:xfrm>
              <a:blipFill>
                <a:blip r:embed="rId2"/>
                <a:stretch>
                  <a:fillRect l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0327" y="0"/>
                <a:ext cx="11651673" cy="66086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34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28.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ptrình</a:t>
                </a:r>
                <a14:m>
                  <m:oMath xmlns:m="http://schemas.openxmlformats.org/officeDocument/2006/math">
                    <m:r>
                      <a:rPr lang="en-US" sz="3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4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4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0327" y="0"/>
                <a:ext cx="11651673" cy="6608618"/>
              </a:xfrm>
              <a:blipFill>
                <a:blip r:embed="rId2"/>
                <a:stretch>
                  <a:fillRect l="-1465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40327" y="249382"/>
                <a:ext cx="11651673" cy="6608618"/>
              </a:xfrm>
            </p:spPr>
            <p:txBody>
              <a:bodyPr>
                <a:noAutofit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29.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6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0327" y="249382"/>
                <a:ext cx="11651673" cy="6608618"/>
              </a:xfrm>
              <a:blipFill>
                <a:blip r:embed="rId2"/>
                <a:stretch>
                  <a:fillRect l="-1622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8621" y="249382"/>
                <a:ext cx="11651673" cy="6608618"/>
              </a:xfrm>
            </p:spPr>
            <p:txBody>
              <a:bodyPr>
                <a:noAutofit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440180" algn="l"/>
                  </a:tabLst>
                </a:pPr>
                <a:r>
                  <a:rPr lang="de-DE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30.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8621" y="249382"/>
                <a:ext cx="11651673" cy="6608618"/>
              </a:xfrm>
              <a:blipFill>
                <a:blip r:embed="rId2"/>
                <a:stretch>
                  <a:fillRect l="-1361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hiểu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"/>
                <a:ext cx="12192000" cy="6858000"/>
              </a:xfrm>
            </p:spPr>
            <p:txBody>
              <a:bodyPr>
                <a:noAutofit/>
              </a:bodyPr>
              <a:lstStyle/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=</m:t>
                    </m:r>
                    <m:r>
                      <a:rPr lang="vi-VN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    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=</m:t>
                    </m:r>
                    <m:r>
                      <a:rPr lang="vi-VN" sz="3200" b="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0</m:t>
                    </m:r>
                    <m:r>
                      <a:rPr lang="vi-VN" sz="3200" b="0" i="1">
                        <a:latin typeface="Cambria Math"/>
                      </a:rPr>
                      <m:t>≤</m:t>
                    </m:r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&lt;</m:t>
                    </m:r>
                    <m:r>
                      <a:rPr lang="vi-VN" sz="3200" b="0" i="1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=</m:t>
                    </m:r>
                    <m:r>
                      <a:rPr lang="vi-VN" sz="3200" b="0" i="1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</a:rPr>
                          <m:t>4</m:t>
                        </m:r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fr-FR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</a:rPr>
                          <m:t>4</m:t>
                        </m:r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  <m:r>
                          <a:rPr lang="fr-FR" sz="3200" i="1">
                            <a:latin typeface="Cambria Math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4</m:t>
                    </m:r>
                  </m:oMath>
                </a14:m>
                <a:endPara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⇔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4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4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  <m:r>
                      <a:rPr lang="fr-FR" sz="3200" i="1">
                        <a:latin typeface="Cambria Math"/>
                      </a:rPr>
                      <m:t>⇔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≠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𝛥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0" algn="l"/>
                  </a:tabLst>
                </a:pP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fr-FR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fr-FR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ycbt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"/>
                <a:ext cx="12192000" cy="6858000"/>
              </a:xfrm>
              <a:blipFill>
                <a:blip r:embed="rId2"/>
                <a:stretch>
                  <a:fillRect l="-1250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2618" y="50103"/>
                <a:ext cx="11402291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32.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giá trị nào của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nghiệm thực phân biệt.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/>
                      </a:rPr>
                      <m:t>𝒂</m:t>
                    </m:r>
                    <m:r>
                      <a:rPr lang="vi-VN" sz="3200" b="1" i="1">
                        <a:latin typeface="Cambria Math"/>
                      </a:rPr>
                      <m:t>≠</m:t>
                    </m:r>
                    <m:r>
                      <a:rPr lang="vi-VN" sz="32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/>
                      </a:rPr>
                      <m:t>∀</m:t>
                    </m:r>
                    <m:r>
                      <a:rPr lang="vi-VN" sz="3200" b="1" i="1">
                        <a:latin typeface="Cambria Math"/>
                      </a:rPr>
                      <m:t>𝒂</m:t>
                    </m:r>
                    <m:r>
                      <a:rPr lang="vi-VN" sz="3200" b="1" i="1">
                        <a:latin typeface="Cambria Math"/>
                      </a:rPr>
                      <m:t>∈</m:t>
                    </m:r>
                    <m:r>
                      <a:rPr lang="vi-VN" sz="3200" b="1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/>
                      </a:rPr>
                      <m:t>𝒂</m:t>
                    </m:r>
                    <m:r>
                      <a:rPr lang="vi-VN" sz="3200" b="1" i="1">
                        <a:latin typeface="Cambria Math"/>
                      </a:rPr>
                      <m:t>≥</m:t>
                    </m:r>
                    <m:r>
                      <a:rPr lang="vi-VN" sz="32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b="1" i="1">
                        <a:latin typeface="Cambria Math"/>
                      </a:rPr>
                      <m:t>𝒂</m:t>
                    </m:r>
                    <m:r>
                      <a:rPr lang="vi-VN" sz="3200" b="1" i="1">
                        <a:latin typeface="Cambria Math"/>
                      </a:rPr>
                      <m:t>&gt;</m:t>
                    </m:r>
                    <m:r>
                      <a:rPr lang="vi-VN" sz="3200" b="1" i="1">
                        <a:latin typeface="Cambria Math"/>
                      </a:rPr>
                      <m:t>𝟎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⇔</m:t>
                      </m:r>
                      <m:r>
                        <a:rPr lang="vi-VN" sz="32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4</m:t>
                      </m:r>
                      <m:r>
                        <a:rPr lang="vi-VN" sz="3200" i="1">
                          <a:latin typeface="Cambria Math"/>
                        </a:rPr>
                        <m:t>𝑥</m:t>
                      </m:r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2</m:t>
                      </m:r>
                      <m:r>
                        <a:rPr lang="vi-VN" sz="3200" i="1">
                          <a:latin typeface="Cambria Math"/>
                        </a:rPr>
                        <m:t>𝑎</m:t>
                      </m:r>
                      <m:r>
                        <a:rPr lang="vi-VN" sz="3200" i="1"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latin typeface="Cambria Math"/>
                        </a:rPr>
                        <m:t>2</m:t>
                      </m:r>
                      <m:r>
                        <a:rPr lang="vi-VN" sz="3200" i="1">
                          <a:latin typeface="Cambria Math"/>
                        </a:rPr>
                        <m:t>⇔</m:t>
                      </m:r>
                      <m:r>
                        <a:rPr lang="vi-VN" sz="32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4</m:t>
                      </m:r>
                      <m:r>
                        <a:rPr lang="vi-VN" sz="3200" i="1">
                          <a:latin typeface="Cambria Math"/>
                        </a:rPr>
                        <m:t>𝑥</m:t>
                      </m:r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/>
                            </a:rPr>
                            <m:t>𝑎</m:t>
                          </m:r>
                          <m:r>
                            <a:rPr lang="vi-VN" sz="3200" i="1">
                              <a:latin typeface="Cambria Math"/>
                            </a:rPr>
                            <m:t>+</m:t>
                          </m:r>
                          <m:r>
                            <a:rPr lang="vi-VN" sz="32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vi-VN" sz="3200" i="1"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(*)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4</m:t>
                    </m:r>
                    <m:r>
                      <a:rPr lang="vi-VN" sz="3200" i="1">
                        <a:latin typeface="Cambria Math"/>
                      </a:rPr>
                      <m:t>𝑥</m:t>
                    </m:r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𝑎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</m:oMath>
                </a14:m>
                <a:endPara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𝑜</m:t>
                              </m:r>
                            </m:e>
                          </m:eqArr>
                        </m:e>
                      </m:d>
                      <m:r>
                        <a:rPr lang="vi-VN" sz="3200" i="1">
                          <a:latin typeface="Cambria Math"/>
                        </a:rPr>
                        <m:t>⇔</m:t>
                      </m:r>
                      <m:r>
                        <a:rPr lang="vi-VN" sz="3200" i="1">
                          <a:latin typeface="Cambria Math"/>
                        </a:rPr>
                        <m:t>𝑎</m:t>
                      </m:r>
                      <m:r>
                        <a:rPr lang="vi-VN" sz="3200" i="1">
                          <a:latin typeface="Cambria Math"/>
                        </a:rPr>
                        <m:t>≠</m:t>
                      </m:r>
                      <m:r>
                        <a:rPr lang="vi-VN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2618" y="50103"/>
                <a:ext cx="11402291" cy="6807897"/>
              </a:xfrm>
              <a:blipFill>
                <a:blip r:embed="rId2"/>
                <a:stretch>
                  <a:fillRect l="-1336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015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hlinkClick r:id="rId16" action="ppaction://hlinksldjump"/>
          </p:cNvPr>
          <p:cNvSpPr txBox="1"/>
          <p:nvPr/>
        </p:nvSpPr>
        <p:spPr>
          <a:xfrm>
            <a:off x="1139824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>
            <a:hlinkClick r:id="rId17" action="ppaction://hlinksldjump"/>
          </p:cNvPr>
          <p:cNvSpPr/>
          <p:nvPr/>
        </p:nvSpPr>
        <p:spPr>
          <a:xfrm>
            <a:off x="9829800" y="5822576"/>
            <a:ext cx="67235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7818" y="182452"/>
                <a:ext cx="11984182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33.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ưới đây thì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5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−(</m:t>
                        </m:r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)</m:t>
                        </m:r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&gt;</m:t>
                    </m:r>
                    <m:r>
                      <a:rPr lang="vi-VN" sz="3200" b="0" i="1"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&lt;</m:t>
                    </m:r>
                    <m:r>
                      <a:rPr lang="vi-VN" sz="3200" b="0" i="1">
                        <a:latin typeface="Cambria Math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e>
                        <m:sup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−(</m:t>
                          </m:r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−(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𝛥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818" y="182452"/>
                <a:ext cx="11984182" cy="6807897"/>
              </a:xfrm>
              <a:blipFill>
                <a:blip r:embed="rId2"/>
                <a:stretch>
                  <a:fillRect l="-1272" t="-1074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0103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</m:e>
                    </m:d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b="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0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</m:d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,∀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𝑡</m:t>
                    </m:r>
                    <m:r>
                      <a:rPr lang="en-US" sz="3200" b="0" i="1">
                        <a:latin typeface="Cambria Math"/>
                      </a:rPr>
                      <m:t>&gt;</m:t>
                    </m:r>
                    <m:r>
                      <a:rPr lang="en-US" sz="3200" b="0" i="1">
                        <a:latin typeface="Cambria Math"/>
                      </a:rPr>
                      <m:t>0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b="0" i="1">
                        <a:latin typeface="Cambria Math"/>
                      </a:rPr>
                      <m:t>⇒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0</m:t>
                        </m:r>
                        <m:r>
                          <a:rPr lang="en-US" sz="3200" b="0" i="1">
                            <a:latin typeface="Cambria Math"/>
                          </a:rPr>
                          <m:t>;+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0103"/>
                <a:ext cx="12192000" cy="6807897"/>
              </a:xfrm>
              <a:blipFill>
                <a:blip r:embed="rId2"/>
                <a:stretch>
                  <a:fillRect l="-1250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1474" y="0"/>
                <a:ext cx="11820526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35.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6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3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/>
                      </a:rPr>
                      <m:t>2</m:t>
                    </m:r>
                    <m:r>
                      <a:rPr lang="fr-FR" sz="3200" b="0" i="1">
                        <a:latin typeface="Cambria Math"/>
                      </a:rPr>
                      <m:t>&lt;</m:t>
                    </m:r>
                    <m:r>
                      <a:rPr lang="fr-FR" sz="3200" b="0" i="1">
                        <a:latin typeface="Cambria Math"/>
                      </a:rPr>
                      <m:t>𝑚</m:t>
                    </m:r>
                    <m:r>
                      <a:rPr lang="fr-FR" sz="3200" b="0" i="1">
                        <a:latin typeface="Cambria Math"/>
                      </a:rPr>
                      <m:t>&lt;</m:t>
                    </m:r>
                    <m:r>
                      <a:rPr lang="fr-FR" sz="3200" b="0" i="1">
                        <a:latin typeface="Cambria Math"/>
                      </a:rPr>
                      <m:t>3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fr-F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C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b="0" i="1">
                        <a:latin typeface="Cambria Math"/>
                      </a:rPr>
                      <m:t>𝑚</m:t>
                    </m:r>
                    <m:r>
                      <a:rPr lang="fr-FR" sz="3200" b="0" i="1">
                        <a:latin typeface="Cambria Math"/>
                      </a:rPr>
                      <m:t>=</m:t>
                    </m:r>
                    <m:r>
                      <a:rPr lang="fr-FR" sz="3200" b="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sz="32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</m:t>
                                </m:r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2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1474" y="0"/>
                <a:ext cx="11820526" cy="6807897"/>
              </a:xfrm>
              <a:blipFill>
                <a:blip r:embed="rId2"/>
                <a:stretch>
                  <a:fillRect l="-1341" t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2393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3200" i="1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6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5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4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&lt;−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e>
                        </m:groupCh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lim>
                    </m:limLow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CBT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2393"/>
                <a:ext cx="12192000" cy="6807897"/>
              </a:xfrm>
              <a:blipFill>
                <a:blip r:embed="rId2"/>
                <a:stretch>
                  <a:fillRect l="-1250" t="-1254" b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30047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vi-VN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vi-VN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3200" i="1">
                                <a:latin typeface="Cambria Math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r>
                          <a:rPr lang="vi-VN" sz="3200" b="0" i="1">
                            <a:latin typeface="Cambria Math"/>
                          </a:rPr>
                          <m:t>∞</m:t>
                        </m:r>
                        <m:r>
                          <a:rPr lang="vi-VN" sz="3200" b="0" i="1">
                            <a:latin typeface="Cambria Math"/>
                          </a:rPr>
                          <m:t>;−</m:t>
                        </m:r>
                        <m:r>
                          <a:rPr lang="vi-VN" sz="3200" b="0" i="1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r>
                          <a:rPr lang="vi-VN" sz="3200" b="0" i="1">
                            <a:latin typeface="Cambria Math"/>
                          </a:rPr>
                          <m:t>2</m:t>
                        </m:r>
                        <m:r>
                          <a:rPr lang="vi-VN" sz="3200" b="0" i="1">
                            <a:latin typeface="Cambria Math"/>
                          </a:rPr>
                          <m:t>;</m:t>
                        </m:r>
                        <m:r>
                          <a:rPr lang="vi-VN" sz="3200" b="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3200" b="0" i="1">
                            <a:latin typeface="Cambria Math"/>
                          </a:rPr>
                          <m:t>2</m:t>
                        </m:r>
                        <m:r>
                          <a:rPr lang="vi-VN" sz="3200" b="0" i="1">
                            <a:latin typeface="Cambria Math"/>
                          </a:rPr>
                          <m:t>;+</m:t>
                        </m:r>
                        <m:r>
                          <a:rPr lang="vi-VN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b="0" i="1">
                        <a:latin typeface="Cambria Math"/>
                      </a:rPr>
                      <m:t>𝑚</m:t>
                    </m:r>
                    <m:r>
                      <a:rPr lang="vi-VN" sz="3200" b="0" i="1">
                        <a:latin typeface="Cambria Math"/>
                      </a:rPr>
                      <m:t>=</m:t>
                    </m:r>
                    <m:r>
                      <a:rPr lang="vi-VN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vi-VN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vi-VN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𝑚</m:t>
                      </m:r>
                      <m:r>
                        <a:rPr lang="vi-VN" sz="3200" i="1"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latin typeface="Cambria Math"/>
                        </a:rPr>
                        <m:t>0</m:t>
                      </m:r>
                      <m:r>
                        <a:rPr lang="vi-VN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vi-VN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vi-VN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vi-VN" sz="3200" i="1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𝑚</m:t>
                      </m:r>
                      <m:r>
                        <a:rPr lang="vi-VN" sz="3200" i="1"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200" i="1">
                                          <a:latin typeface="Cambria Math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vi-VN" sz="3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  <m:r>
                                        <a:rPr lang="vi-VN" sz="3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sz="3200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−</m:t>
                      </m:r>
                      <m:r>
                        <a:rPr lang="vi-VN" sz="32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2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vi-VN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3200" i="1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vi-VN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vi-VN" sz="3200" i="1">
                          <a:latin typeface="Cambria Math"/>
                        </a:rPr>
                        <m:t>+</m:t>
                      </m:r>
                      <m:r>
                        <a:rPr lang="vi-VN" sz="3200" i="1">
                          <a:latin typeface="Cambria Math"/>
                        </a:rPr>
                        <m:t>1</m:t>
                      </m:r>
                      <m:r>
                        <a:rPr lang="vi-VN" sz="3200" i="1"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vô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⇔</m:t>
                    </m:r>
                    <m:r>
                      <a:rPr lang="vi-VN" sz="3200" i="1">
                        <a:latin typeface="Cambria Math"/>
                      </a:rPr>
                      <m:t>𝛥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4</m:t>
                    </m:r>
                    <m:r>
                      <a:rPr lang="vi-VN" sz="3200" i="1">
                        <a:latin typeface="Cambria Math"/>
                      </a:rPr>
                      <m:t>&lt;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  <m:r>
                      <a:rPr lang="vi-VN" sz="3200" i="1">
                        <a:latin typeface="Cambria Math"/>
                      </a:rPr>
                      <m:t>⇔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</a:rPr>
                          <m:t>;</m:t>
                        </m:r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30047"/>
                <a:ext cx="12192000" cy="6807897"/>
              </a:xfrm>
              <a:blipFill>
                <a:blip r:embed="rId2"/>
                <a:stretch>
                  <a:fillRect l="-1250" t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577" y="259055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38.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phương </a:t>
                </a:r>
                <a:r>
                  <a:rPr lang="nl-N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trình:</a:t>
                </a:r>
              </a:p>
              <a:p>
                <a:pPr marL="0" indent="0">
                  <a:buNone/>
                </a:pPr>
                <a:r>
                  <a:rPr lang="nl-N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/>
                      </a:rPr>
                      <m:t>+</m:t>
                    </m:r>
                    <m:r>
                      <a:rPr lang="vi-VN" sz="3200" i="1">
                        <a:latin typeface="Cambria Math"/>
                      </a:rPr>
                      <m:t>2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−</m:t>
                    </m:r>
                    <m:r>
                      <a:rPr lang="vi-VN" sz="3200" i="1">
                        <a:latin typeface="Cambria Math"/>
                      </a:rPr>
                      <m:t>5</m:t>
                    </m:r>
                    <m:r>
                      <a:rPr lang="vi-VN" sz="3200" i="1">
                        <a:latin typeface="Cambria Math"/>
                      </a:rPr>
                      <m:t>=</m:t>
                    </m:r>
                    <m:r>
                      <a:rPr lang="vi-VN" sz="32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trái dấu.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b="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nl-NL" sz="32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3200" b="0" i="1">
                            <a:latin typeface="Cambria Math"/>
                          </a:rPr>
                          <m:t>;+</m:t>
                        </m:r>
                        <m:r>
                          <a:rPr lang="nl-NL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>
                            <a:latin typeface="Cambria Math"/>
                          </a:rPr>
                          <m:t>0</m:t>
                        </m:r>
                        <m:r>
                          <a:rPr lang="nl-NL" sz="3200" b="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b="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nl-NL" sz="32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>
                            <a:latin typeface="Cambria Math"/>
                          </a:rPr>
                          <m:t>0</m:t>
                        </m:r>
                        <m:r>
                          <a:rPr lang="nl-NL" sz="3200" b="0" i="1">
                            <a:latin typeface="Cambria Math"/>
                          </a:rPr>
                          <m:t>;+</m:t>
                        </m:r>
                        <m:r>
                          <a:rPr lang="nl-NL" sz="3200" b="0" i="1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b="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nl-NL" sz="32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3200" b="0" i="1">
                            <a:latin typeface="Cambria Math"/>
                          </a:rPr>
                          <m:t>;</m:t>
                        </m:r>
                        <m:r>
                          <a:rPr lang="nl-NL" sz="3200" b="0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5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  <m:r>
                      <a:rPr lang="fr-FR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fr-FR" sz="3200" i="1">
                        <a:latin typeface="Cambria Math"/>
                      </a:rPr>
                      <m:t>+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5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𝑡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,</m:t>
                    </m:r>
                    <m:r>
                      <a:rPr lang="nl-NL" sz="3200" i="1">
                        <a:latin typeface="Cambria Math"/>
                      </a:rPr>
                      <m:t>𝑡</m:t>
                    </m:r>
                    <m:r>
                      <a:rPr lang="nl-NL" sz="3200" i="1">
                        <a:latin typeface="Cambria Math"/>
                      </a:rPr>
                      <m:t>&gt;</m:t>
                    </m:r>
                    <m:r>
                      <a:rPr lang="nl-NL" sz="3200" i="1">
                        <a:latin typeface="Cambria Math"/>
                      </a:rPr>
                      <m:t>0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trở thành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−</m:t>
                    </m:r>
                    <m:r>
                      <a:rPr lang="nl-NL" sz="3200" i="1">
                        <a:latin typeface="Cambria Math"/>
                      </a:rPr>
                      <m:t>𝑚𝑡</m:t>
                    </m:r>
                    <m:r>
                      <a:rPr lang="nl-NL" sz="3200" i="1">
                        <a:latin typeface="Cambria Math"/>
                      </a:rPr>
                      <m:t>+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  <m:r>
                      <a:rPr lang="nl-NL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−</m:t>
                    </m:r>
                    <m:r>
                      <a:rPr lang="nl-NL" sz="3200" i="1">
                        <a:latin typeface="Cambria Math"/>
                      </a:rPr>
                      <m:t>5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</a:rPr>
                      <m:t>0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trái dấu khi chỉ khi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2 nghiệm dương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0</m:t>
                    </m:r>
                    <m:r>
                      <a:rPr lang="nl-NL" sz="3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l-NL" sz="3200" i="1">
                        <a:latin typeface="Cambria Math"/>
                      </a:rPr>
                      <m:t>&lt;</m:t>
                    </m:r>
                    <m:r>
                      <a:rPr lang="nl-NL" sz="3200" i="1">
                        <a:latin typeface="Cambria Math"/>
                      </a:rPr>
                      <m:t>1</m:t>
                    </m:r>
                    <m:r>
                      <a:rPr lang="nl-NL" sz="3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77" y="259055"/>
                <a:ext cx="12192000" cy="6807897"/>
              </a:xfrm>
              <a:blipFill>
                <a:blip r:embed="rId2"/>
                <a:stretch>
                  <a:fillRect l="-1300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1024" y="0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39.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&gt;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≥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&gt;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  <m:r>
                      <a:rPr lang="fr-FR" sz="3200" i="1">
                        <a:latin typeface="Cambria Math"/>
                      </a:rPr>
                      <m:t>;</m:t>
                    </m:r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&gt;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fr-FR" sz="32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fr-FR" sz="32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fr-FR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32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fr-FR" sz="3200" i="1">
                              <a:latin typeface="Cambria Math"/>
                            </a:rPr>
                            <m:t>𝑚</m:t>
                          </m:r>
                        </m:e>
                      </m:func>
                      <m:r>
                        <a:rPr lang="fr-FR" sz="3200" i="1">
                          <a:latin typeface="Cambria Math"/>
                        </a:rPr>
                        <m:t>⇔</m:t>
                      </m:r>
                      <m:r>
                        <a:rPr lang="fr-FR" sz="3200" i="1">
                          <a:latin typeface="Cambria Math"/>
                        </a:rPr>
                        <m:t>𝑥</m:t>
                      </m:r>
                      <m:r>
                        <a:rPr lang="fr-FR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i="1">
                              <a:latin typeface="Cambria Math"/>
                            </a:rPr>
                            <m:t>𝑥</m:t>
                          </m:r>
                          <m:r>
                            <a:rPr lang="fr-FR" sz="3200" i="1">
                              <a:latin typeface="Cambria Math"/>
                            </a:rPr>
                            <m:t>−</m:t>
                          </m:r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3200" i="1">
                          <a:latin typeface="Cambria Math"/>
                        </a:rPr>
                        <m:t>⇔</m:t>
                      </m:r>
                      <m:r>
                        <a:rPr lang="fr-FR" sz="3200" i="1">
                          <a:latin typeface="Cambria Math"/>
                        </a:rPr>
                        <m:t>𝑥</m:t>
                      </m:r>
                      <m:r>
                        <a:rPr lang="fr-F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200" i="1">
                              <a:latin typeface="Cambria Math"/>
                            </a:rPr>
                            <m:t>−</m:t>
                          </m:r>
                          <m:r>
                            <a:rPr lang="fr-FR" sz="32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&gt;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&gt;</m:t>
                    </m:r>
                    <m:r>
                      <a:rPr lang="fr-FR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trắc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C, D)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fr-FR" sz="3200" i="1"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C, 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𝑚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=</m:t>
                    </m:r>
                    <m:r>
                      <a:rPr lang="fr-FR" sz="3200" i="1">
                        <a:latin typeface="Cambria Math"/>
                      </a:rPr>
                      <m:t>𝑥</m:t>
                    </m:r>
                    <m:r>
                      <a:rPr lang="fr-FR" sz="3200" i="1">
                        <a:latin typeface="Cambria Math"/>
                      </a:rPr>
                      <m:t>−</m:t>
                    </m:r>
                    <m:r>
                      <a:rPr lang="fr-FR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1024" y="0"/>
                <a:ext cx="12192000" cy="6807897"/>
              </a:xfrm>
              <a:blipFill>
                <a:blip r:embed="rId2"/>
                <a:stretch>
                  <a:fillRect l="-1300" t="-1970" b="-4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6078886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9283" y="50103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nl-NL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0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</a:t>
                </a:r>
                <a:r>
                  <a:rPr lang="nl-N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1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≤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≥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Đặt: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𝑡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𝑝𝑡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𝑡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𝑡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l-NL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−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  <m:r>
                      <a:rPr lang="nl-NL" sz="3200" i="1">
                        <a:latin typeface="Cambria Math"/>
                      </a:rPr>
                      <m:t>𝑡</m:t>
                    </m:r>
                    <m:r>
                      <a:rPr lang="nl-NL" sz="3200" i="1">
                        <a:latin typeface="Cambria Math"/>
                      </a:rPr>
                      <m:t>+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𝑡</m:t>
                    </m:r>
                    <m:r>
                      <a:rPr lang="nl-NL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0</m:t>
                        </m:r>
                        <m:r>
                          <a:rPr lang="nl-NL" sz="3200" i="1">
                            <a:latin typeface="Cambria Math"/>
                          </a:rPr>
                          <m:t>;</m:t>
                        </m:r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h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h</m:t>
                    </m:r>
                    <m:r>
                      <a:rPr lang="nl-NL" sz="32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</a:rPr>
                      <m:t>0</m:t>
                    </m:r>
                    <m:r>
                      <a:rPr lang="nl-NL" sz="3200" i="1">
                        <a:latin typeface="Cambria Math"/>
                      </a:rPr>
                      <m:t>⇔</m:t>
                    </m:r>
                    <m:r>
                      <a:rPr lang="nl-NL" sz="3200" i="1">
                        <a:latin typeface="Cambria Math"/>
                      </a:rPr>
                      <m:t>𝑡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</a:rPr>
                      <m:t>1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,</m:t>
                      </m:r>
                      <m:r>
                        <a:rPr lang="nl-NL" sz="3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nl-NL" sz="3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⇒</m:t>
                      </m:r>
                      <m:limLow>
                        <m:limLow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200" i="1">
                              <a:latin typeface="Cambria Math"/>
                            </a:rPr>
                            <m:t>𝑚𝑎𝑥</m:t>
                          </m:r>
                        </m:e>
                        <m:lim>
                          <m:r>
                            <a:rPr lang="en-US" sz="3200" i="1">
                              <a:latin typeface="Cambria Math"/>
                            </a:rPr>
                            <m:t>[</m:t>
                          </m:r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]</m:t>
                          </m:r>
                        </m:lim>
                      </m:limLow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a:rPr lang="nl-NL" sz="3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,</m:t>
                      </m:r>
                      <m:limLow>
                        <m:limLow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200" i="1">
                              <a:latin typeface="Cambria Math"/>
                            </a:rPr>
                            <m:t>𝑚𝑖𝑛</m:t>
                          </m:r>
                        </m:e>
                        <m:lim>
                          <m:r>
                            <a:rPr lang="en-US" sz="3200" i="1">
                              <a:latin typeface="Cambria Math"/>
                            </a:rPr>
                            <m:t>[</m:t>
                          </m:r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]</m:t>
                          </m:r>
                        </m:lim>
                      </m:limLow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a:rPr lang="nl-NL" sz="32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có nghiệm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⇔</m:t>
                    </m:r>
                    <m:r>
                      <a:rPr lang="nl-NL" sz="3200" i="1">
                        <a:latin typeface="Cambria Math"/>
                      </a:rPr>
                      <m:t>1</m:t>
                    </m:r>
                    <m:r>
                      <a:rPr lang="nl-NL" sz="3200" i="1">
                        <a:latin typeface="Cambria Math"/>
                      </a:rPr>
                      <m:t>≤</m:t>
                    </m:r>
                    <m:r>
                      <a:rPr lang="nl-NL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≤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  <m:r>
                      <a:rPr lang="nl-NL" sz="3200" i="1"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9283" y="50103"/>
                <a:ext cx="12192000" cy="6807897"/>
              </a:xfrm>
              <a:blipFill>
                <a:blip r:embed="rId2"/>
                <a:stretch>
                  <a:fillRect l="-1300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1023" y="-3685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Sup>
                                  <m:sSub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  <m:r>
                          <a:rPr lang="en-US" sz="3200" b="0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(−</m:t>
                        </m:r>
                        <m:r>
                          <a:rPr lang="en-US" sz="3200" b="0" i="1">
                            <a:latin typeface="Cambria Math"/>
                          </a:rPr>
                          <m:t>∞</m:t>
                        </m:r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b="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>
                            <a:latin typeface="Cambria Math"/>
                          </a:rPr>
                          <m:t>;</m:t>
                        </m:r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ới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đã cho trở thành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luôn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vi-VN" sz="3200" i="1" smtClean="0">
                        <a:latin typeface="Cambria Math"/>
                      </a:rPr>
                      <m:t>⇒</m:t>
                    </m:r>
                    <m:r>
                      <a:rPr lang="vi-VN" sz="3200" i="1" smtClean="0">
                        <a:latin typeface="Cambria Math"/>
                      </a:rPr>
                      <m:t>𝑓</m:t>
                    </m:r>
                    <m:r>
                      <a:rPr lang="vi-VN" sz="3200" i="1" smtClean="0">
                        <a:latin typeface="Cambria Math"/>
                      </a:rPr>
                      <m:t>(</m:t>
                    </m:r>
                    <m:r>
                      <a:rPr lang="vi-VN" sz="3200" i="1" smtClean="0">
                        <a:latin typeface="Cambria Math"/>
                      </a:rPr>
                      <m:t>1</m:t>
                    </m:r>
                    <m:r>
                      <a:rPr lang="vi-VN" sz="3200" i="1" smtClean="0">
                        <a:latin typeface="Cambria Math"/>
                      </a:rPr>
                      <m:t>)≤</m:t>
                    </m:r>
                    <m:r>
                      <a:rPr lang="vi-VN" sz="3200" i="1" smtClean="0">
                        <a:latin typeface="Cambria Math"/>
                      </a:rPr>
                      <m:t>𝑓</m:t>
                    </m:r>
                    <m:r>
                      <a:rPr lang="vi-VN" sz="3200" i="1" smtClean="0">
                        <a:latin typeface="Cambria Math"/>
                      </a:rPr>
                      <m:t>(</m:t>
                    </m:r>
                    <m:r>
                      <a:rPr lang="vi-VN" sz="3200" i="1" smtClean="0">
                        <a:latin typeface="Cambria Math"/>
                      </a:rPr>
                      <m:t>𝑡</m:t>
                    </m:r>
                    <m:r>
                      <a:rPr lang="vi-VN" sz="3200" i="1" smtClean="0">
                        <a:latin typeface="Cambria Math"/>
                      </a:rPr>
                      <m:t>)≤</m:t>
                    </m:r>
                    <m:r>
                      <a:rPr lang="vi-VN" sz="3200" i="1" smtClean="0">
                        <a:latin typeface="Cambria Math"/>
                      </a:rPr>
                      <m:t>𝑓</m:t>
                    </m:r>
                    <m:r>
                      <a:rPr lang="vi-VN" sz="320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3200" i="1">
                        <a:latin typeface="Cambria Math"/>
                      </a:rPr>
                      <m:t>)⇔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3200" i="1">
                        <a:latin typeface="Cambria Math"/>
                      </a:rPr>
                      <m:t>≤</m:t>
                    </m:r>
                    <m:r>
                      <a:rPr lang="vi-VN" sz="3200" i="1">
                        <a:latin typeface="Cambria Math"/>
                      </a:rPr>
                      <m:t>3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≤</m:t>
                    </m:r>
                    <m:r>
                      <a:rPr lang="vi-VN" sz="3200" i="1">
                        <a:latin typeface="Cambria Math"/>
                      </a:rPr>
                      <m:t>1</m:t>
                    </m:r>
                    <m:r>
                      <a:rPr lang="vi-VN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  <m:r>
                          <a:rPr lang="vi-VN" sz="3200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3200" i="1">
                        <a:latin typeface="Cambria Math"/>
                      </a:rPr>
                      <m:t>≤</m:t>
                    </m:r>
                    <m:r>
                      <a:rPr lang="vi-VN" sz="3200" i="1">
                        <a:latin typeface="Cambria Math"/>
                      </a:rPr>
                      <m:t>𝑚</m:t>
                    </m:r>
                    <m:r>
                      <a:rPr lang="vi-VN" sz="32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1023" y="-3685"/>
                <a:ext cx="12192000" cy="6807897"/>
              </a:xfrm>
              <a:blipFill>
                <a:blip r:embed="rId2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982" y="43902"/>
                <a:ext cx="12095018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42.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nào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PT: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ít nhất một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sup>
                        </m:sSup>
                      </m:e>
                    </m:d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3200" b="0" i="1">
                        <a:latin typeface="Cambria Math"/>
                      </a:rPr>
                      <m:t>1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𝑚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16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pt-B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b="0" i="1">
                        <a:latin typeface="Cambria Math"/>
                      </a:rPr>
                      <m:t>4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𝑚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8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3200" b="0" i="1">
                        <a:latin typeface="Cambria Math"/>
                      </a:rPr>
                      <m:t>0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𝑚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2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pt-B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b="0" i="1">
                        <a:latin typeface="Cambria Math"/>
                      </a:rPr>
                      <m:t>3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𝑚</m:t>
                    </m:r>
                    <m:r>
                      <a:rPr lang="pt-BR" sz="3200" b="0" i="1">
                        <a:latin typeface="Cambria Math"/>
                      </a:rPr>
                      <m:t>≤</m:t>
                    </m:r>
                    <m:r>
                      <a:rPr lang="pt-BR" sz="3200" b="0" i="1">
                        <a:latin typeface="Cambria Math"/>
                      </a:rPr>
                      <m:t>8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</a:rPr>
                              <m:t>Ta</m:t>
                            </m:r>
                            <m:r>
                              <a:rPr lang="en-US" sz="3200" b="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>
                                <a:latin typeface="Cambria Math"/>
                              </a:rPr>
                              <m:t>c</m:t>
                            </m:r>
                            <m:r>
                              <a:rPr lang="en-US" sz="3200" b="0" i="0">
                                <a:latin typeface="Cambria Math"/>
                              </a:rPr>
                              <m:t>ó: 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b="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32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b="0" i="1">
                            <a:latin typeface="Cambria Math"/>
                          </a:rPr>
                          <m:t>+</m:t>
                        </m:r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e>
                    </m:rad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0</m:t>
                    </m:r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/>
                        </a:rPr>
                        <m:t>⇔</m:t>
                      </m:r>
                      <m:r>
                        <a:rPr lang="en-US" sz="3200" b="0" i="1">
                          <a:latin typeface="Cambria Math"/>
                        </a:rPr>
                        <m:t>𝑚</m:t>
                      </m:r>
                      <m:r>
                        <a:rPr lang="en-US" sz="32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>
                                      <a:latin typeface="Cambria Math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 b="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32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fName>
                            <m:e>
                              <m:r>
                                <a:rPr lang="en-US" sz="3200" b="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200" b="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sz="32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sz="32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3200" b="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  <m:r>
                            <a:rPr lang="en-US" sz="3200" b="0" i="1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a:rPr lang="en-US" sz="3200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>
                        <a:latin typeface="Cambria Math"/>
                      </a:rPr>
                      <m:t>≤</m:t>
                    </m:r>
                    <m:r>
                      <a:rPr lang="en-US" sz="3200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; 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982" y="43902"/>
                <a:ext cx="12095018" cy="6807897"/>
              </a:xfrm>
              <a:blipFill>
                <a:blip r:embed="rId2"/>
                <a:stretch>
                  <a:fillRect l="-1310" r="-403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4711" y="801825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>
            <a:hlinkClick r:id="rId17" action="ppaction://hlinksldjump"/>
          </p:cNvPr>
          <p:cNvSpPr/>
          <p:nvPr/>
        </p:nvSpPr>
        <p:spPr>
          <a:xfrm>
            <a:off x="9829800" y="5822576"/>
            <a:ext cx="67235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5284" y="0"/>
                <a:ext cx="12164292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⇔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Suy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5284" y="0"/>
                <a:ext cx="12164292" cy="6807897"/>
              </a:xfrm>
              <a:blipFill>
                <a:blip r:embed="rId2"/>
                <a:stretch>
                  <a:fillRect l="-1253" t="-1432" b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57680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7680"/>
                <a:ext cx="12192000" cy="6807897"/>
              </a:xfrm>
              <a:blipFill>
                <a:blip r:embed="rId3"/>
                <a:stretch>
                  <a:fillRect l="-125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9510" y="238362"/>
                <a:ext cx="10328086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BBT:</a:t>
                </a: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BBT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YCBT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(−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69510" y="238362"/>
                <a:ext cx="10328086" cy="6807897"/>
              </a:xfrm>
              <a:blipFill>
                <a:blip r:embed="rId2"/>
                <a:stretch>
                  <a:fillRect l="-1476" t="-1970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17" y="1471028"/>
            <a:ext cx="7439074" cy="3087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8173" y="50103"/>
                <a:ext cx="11902993" cy="680789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0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700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650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Vi-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8173" y="50103"/>
                <a:ext cx="11902993" cy="6807897"/>
              </a:xfrm>
              <a:blipFill>
                <a:blip r:embed="rId2"/>
                <a:stretch>
                  <a:fillRect l="-1280" t="-1253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0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2509" y="204320"/>
                <a:ext cx="11679382" cy="590337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GB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27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100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625</m:t>
                        </m:r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100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150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700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2509" y="204320"/>
                <a:ext cx="11679382" cy="5903374"/>
              </a:xfrm>
              <a:blipFill>
                <a:blip r:embed="rId2"/>
                <a:stretch>
                  <a:fillRect l="-1358" b="-6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3.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>
                <a:solidFill>
                  <a:schemeClr val="tx1"/>
                </a:solidFill>
              </a:rPr>
              <a:t>thấp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"/>
                <a:ext cx="12192000" cy="65532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nl-NL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nl-NL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</a:t>
                </a:r>
                <a:r>
                  <a:rPr lang="nl-NL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"/>
                <a:ext cx="12192000" cy="6553200"/>
              </a:xfrm>
              <a:blipFill>
                <a:blip r:embed="rId2"/>
                <a:stretch>
                  <a:fillRect l="-1250" t="-1302" r="-450" b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5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64890" y="152400"/>
                <a:ext cx="11063874" cy="573660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≤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≤−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</a:rPr>
                            <m:t>8</m:t>
                          </m:r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9</m:t>
                          </m:r>
                        </m:e>
                      </m:rad>
                      <m:r>
                        <a:rPr lang="en-US" sz="3200" i="1">
                          <a:latin typeface="Cambria Math"/>
                        </a:rPr>
                        <m:t>≤</m:t>
                      </m:r>
                      <m:r>
                        <a:rPr lang="en-US" sz="32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8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49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ℤ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4890" y="152400"/>
                <a:ext cx="11063874" cy="5736607"/>
              </a:xfrm>
              <a:blipFill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5556" y="0"/>
                <a:ext cx="12066443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32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5556" y="0"/>
                <a:ext cx="12066443" cy="6807897"/>
              </a:xfrm>
              <a:blipFill>
                <a:blip r:embed="rId2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8638" y="0"/>
                <a:ext cx="11244262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func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</m:func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8638" y="0"/>
                <a:ext cx="11244262" cy="6858000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7473" y="0"/>
                <a:ext cx="12054527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𝑙𝑜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giải: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𝑙𝑜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𝑙𝑜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f>
                            <m:f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473" y="0"/>
                <a:ext cx="12054527" cy="6807897"/>
              </a:xfrm>
              <a:blipFill>
                <a:blip r:embed="rId2"/>
                <a:stretch>
                  <a:fillRect l="-1315" t="-1253" b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9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3208" y="69160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9829800" y="5822576"/>
            <a:ext cx="67235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8482" y="114300"/>
                <a:ext cx="11993517" cy="67437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⇔</m:t>
                    </m:r>
                    <m:r>
                      <a:rPr lang="en-US" sz="3200" i="1" smtClean="0">
                        <a:latin typeface="Cambria Math"/>
                      </a:rPr>
                      <m:t>𝑃𝑇</m:t>
                    </m:r>
                    <m:r>
                      <a:rPr lang="en-US" sz="3200" i="1" smtClean="0">
                        <a:latin typeface="Cambria Math"/>
                      </a:rPr>
                      <m:t>:</m:t>
                    </m:r>
                    <m:r>
                      <a:rPr lang="en-US" sz="3200" i="1" smtClean="0">
                        <a:latin typeface="Cambria Math"/>
                      </a:rPr>
                      <m:t>𝑚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𝑚𝑖𝑛𝑔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lim>
                    </m:limLow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𝑚𝑎𝑥𝑔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lim>
                    </m:limLow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∀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nghịch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𝑚𝑖𝑛𝑔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lim>
                    </m:limLow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)=−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𝑚𝑎𝑥𝑔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lim>
                    </m:limLow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ℤ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482" y="114300"/>
                <a:ext cx="11993517" cy="6743700"/>
              </a:xfrm>
              <a:blipFill>
                <a:blip r:embed="rId2"/>
                <a:stretch>
                  <a:fillRect l="-1322" t="-1266" b="-2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50103"/>
                <a:ext cx="12192000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256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0103"/>
                <a:ext cx="12192000" cy="6807897"/>
              </a:xfrm>
              <a:blipFill>
                <a:blip r:embed="rId2"/>
                <a:stretch>
                  <a:fillRect l="-1250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6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5297" y="177018"/>
                <a:ext cx="11526703" cy="64095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func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vi-V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256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256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5297" y="177018"/>
                <a:ext cx="11526703" cy="6409520"/>
              </a:xfrm>
              <a:blipFill>
                <a:blip r:embed="rId2"/>
                <a:stretch>
                  <a:fillRect l="-1322" t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896" y="50103"/>
                <a:ext cx="12083104" cy="680789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27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limUpp>
                      <m:limUp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𝑠𝑖</m:t>
                        </m:r>
                      </m:lim>
                    </m:limUpp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896" y="50103"/>
                <a:ext cx="12083104" cy="6807897"/>
              </a:xfrm>
              <a:blipFill>
                <a:blip r:embed="rId2"/>
                <a:stretch>
                  <a:fillRect l="-1312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3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hỗ dành sẵn cho Văn bản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4073" y="119231"/>
                <a:ext cx="11817927" cy="642011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27</m:t>
                      </m:r>
                      <m:d>
                        <m:d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  <m:r>
                          <a:rPr lang="en-US" sz="3200" i="1">
                            <a:latin typeface="Cambria Math"/>
                          </a:rPr>
                          <m:t>′′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  <m:r>
                          <a:rPr lang="en-US" sz="3200" i="1">
                            <a:latin typeface="Cambria Math"/>
                          </a:rPr>
                          <m:t>′′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10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borderBox>
                      <m:borderBox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borderBox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⇔</m:t>
                    </m:r>
                    <m:borderBox>
                      <m:borderBox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=−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borderBox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hỗ dành sẵn cho Văn bản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073" y="119231"/>
                <a:ext cx="11817927" cy="6420113"/>
              </a:xfrm>
              <a:blipFill>
                <a:blip r:embed="rId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VD </a:t>
            </a:r>
            <a:r>
              <a:rPr lang="en-US" b="1" dirty="0" err="1" smtClean="0">
                <a:solidFill>
                  <a:schemeClr val="tx1"/>
                </a:solidFill>
              </a:rPr>
              <a:t>cao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5297" y="589979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445791"/>
                <a:ext cx="10515600" cy="532014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sz="3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 </a:t>
                </a:r>
                <a:r>
                  <a:rPr lang="de-DE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de-DE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nghiệm là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</a:t>
                </a:r>
                <a:r>
                  <a:rPr lang="de-DE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de-DE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e-DE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de-DE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de-DE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445791"/>
                <a:ext cx="10515600" cy="5320145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/>
          <p:cNvSpPr txBox="1">
            <a:spLocks/>
          </p:cNvSpPr>
          <p:nvPr/>
        </p:nvSpPr>
        <p:spPr>
          <a:xfrm>
            <a:off x="838200" y="2701637"/>
            <a:ext cx="10515600" cy="281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9434945" y="5846618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9545" y="512619"/>
                <a:ext cx="11215255" cy="5971308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9545" y="512619"/>
                <a:ext cx="11215255" cy="5971308"/>
              </a:xfrm>
              <a:blipFill>
                <a:blip r:embed="rId2"/>
                <a:stretch>
                  <a:fillRect l="-1630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906000" y="5971309"/>
            <a:ext cx="2286000" cy="886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Nhận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biết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4494</TotalTime>
  <Words>1041</Words>
  <PresentationFormat>Widescreen</PresentationFormat>
  <Paragraphs>550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Symbol</vt:lpstr>
      <vt:lpstr>Times New Roman</vt:lpstr>
      <vt:lpstr>Vani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2020-02-16T14:23:58Z</dcterms:modified>
</cp:coreProperties>
</file>