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6" r:id="rId5"/>
    <p:sldId id="278" r:id="rId6"/>
    <p:sldId id="281" r:id="rId7"/>
    <p:sldId id="279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75" r:id="rId16"/>
    <p:sldId id="268" r:id="rId1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AE4A0D-9CD0-4F8C-ADFE-00B7067CBFBE}">
          <p14:sldIdLst>
            <p14:sldId id="256"/>
            <p14:sldId id="257"/>
            <p14:sldId id="258"/>
            <p14:sldId id="276"/>
            <p14:sldId id="278"/>
            <p14:sldId id="281"/>
            <p14:sldId id="279"/>
            <p14:sldId id="282"/>
            <p14:sldId id="283"/>
            <p14:sldId id="284"/>
            <p14:sldId id="285"/>
            <p14:sldId id="286"/>
            <p14:sldId id="287"/>
            <p14:sldId id="288"/>
            <p14:sldId id="275"/>
          </p14:sldIdLst>
        </p14:section>
        <p14:section name="Untitled Section" id="{52C1A87F-36EA-4CCA-A234-5088617F1DCF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3399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58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2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9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4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61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0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72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0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7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4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80: TIỀN VIỆT NAM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19040" y="6070803"/>
            <a:ext cx="26357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348119" y="6151420"/>
            <a:ext cx="26238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59908" t="78252" r="25560" b="16048"/>
          <a:stretch/>
        </p:blipFill>
        <p:spPr>
          <a:xfrm>
            <a:off x="1889919" y="2438401"/>
            <a:ext cx="12538166" cy="338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78384" y="1832176"/>
            <a:ext cx="1712415" cy="677108"/>
            <a:chOff x="1470819" y="1947446"/>
            <a:chExt cx="1712415" cy="677108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210" t="39719" r="66490" b="44521"/>
          <a:stretch/>
        </p:blipFill>
        <p:spPr>
          <a:xfrm>
            <a:off x="1092315" y="3487123"/>
            <a:ext cx="7010400" cy="3276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33905" t="39589" r="52000" b="44768"/>
          <a:stretch/>
        </p:blipFill>
        <p:spPr>
          <a:xfrm>
            <a:off x="8522303" y="3390218"/>
            <a:ext cx="6400800" cy="337350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4597515" y="6640988"/>
            <a:ext cx="10960" cy="45720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30" idx="0"/>
          </p:cNvCxnSpPr>
          <p:nvPr/>
        </p:nvCxnSpPr>
        <p:spPr>
          <a:xfrm flipH="1">
            <a:off x="11889074" y="6669563"/>
            <a:ext cx="21145" cy="516104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11960" y="7088468"/>
            <a:ext cx="1219200" cy="53860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83053" y="7113739"/>
            <a:ext cx="12964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629926" y="7125788"/>
            <a:ext cx="12964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36248" y="7088467"/>
            <a:ext cx="1370623" cy="538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95 000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279474" y="7184631"/>
            <a:ext cx="1240346" cy="538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38 000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79474" y="7185667"/>
            <a:ext cx="1219200" cy="53860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42039" y="2951906"/>
            <a:ext cx="130693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50 000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83709" y="2921085"/>
            <a:ext cx="156263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+ 20 000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23702" y="2916225"/>
            <a:ext cx="15476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+ 10 000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88014" y="2893074"/>
            <a:ext cx="14914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+ 10 000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60232" y="2896474"/>
            <a:ext cx="131707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+ 5 000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71910" y="2905877"/>
            <a:ext cx="12057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10 000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24796" y="2905876"/>
            <a:ext cx="14914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+ 10 000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770445" y="2893073"/>
            <a:ext cx="14914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+ 10 000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090703" y="2893073"/>
            <a:ext cx="13095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+ 5 000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191982" y="2905876"/>
            <a:ext cx="123483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+2 000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8356930" y="2991260"/>
            <a:ext cx="77943" cy="41746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4268347" y="2893073"/>
            <a:ext cx="13095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+ 1 000</a:t>
            </a:r>
          </a:p>
        </p:txBody>
      </p:sp>
    </p:spTree>
    <p:extLst>
      <p:ext uri="{BB962C8B-B14F-4D97-AF65-F5344CB8AC3E}">
        <p14:creationId xmlns:p14="http://schemas.microsoft.com/office/powerpoint/2010/main" val="12243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5" grpId="0"/>
      <p:bldP spid="26" grpId="0" animBg="1"/>
      <p:bldP spid="28" grpId="0" animBg="1"/>
      <p:bldP spid="30" grpId="0" animBg="1"/>
      <p:bldP spid="30" grpId="1" animBg="1"/>
      <p:bldP spid="22" grpId="0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78384" y="1832176"/>
            <a:ext cx="13117935" cy="1261884"/>
            <a:chOff x="1470819" y="1947446"/>
            <a:chExt cx="13117935" cy="1261884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118519" y="1947446"/>
              <a:ext cx="12470235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960" t="64211" r="50586" b="24210"/>
          <a:stretch/>
        </p:blipFill>
        <p:spPr>
          <a:xfrm>
            <a:off x="2728119" y="3094060"/>
            <a:ext cx="11098635" cy="2395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7110" y="4648200"/>
            <a:ext cx="2063209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12 000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8665910" y="4683695"/>
            <a:ext cx="2063209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15 000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638636" y="5630271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muốn</a:t>
            </a:r>
            <a:r>
              <a:rPr lang="en-US" sz="3600" b="1" dirty="0"/>
              <a:t> </a:t>
            </a:r>
            <a:r>
              <a:rPr lang="en-US" sz="3600" b="1" dirty="0" err="1"/>
              <a:t>mua</a:t>
            </a:r>
            <a:r>
              <a:rPr lang="en-US" sz="3600" b="1" dirty="0"/>
              <a:t> 1 </a:t>
            </a:r>
            <a:r>
              <a:rPr lang="en-US" sz="3600" b="1" dirty="0" err="1"/>
              <a:t>chiếc</a:t>
            </a:r>
            <a:r>
              <a:rPr lang="en-US" sz="3600" b="1" dirty="0"/>
              <a:t> </a:t>
            </a:r>
            <a:r>
              <a:rPr lang="en-US" sz="3600" b="1" dirty="0" err="1"/>
              <a:t>bút</a:t>
            </a:r>
            <a:r>
              <a:rPr lang="en-US" sz="3600" b="1" dirty="0"/>
              <a:t> </a:t>
            </a:r>
            <a:r>
              <a:rPr lang="en-US" sz="3600" b="1" dirty="0" err="1"/>
              <a:t>mực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hộp</a:t>
            </a:r>
            <a:r>
              <a:rPr lang="en-US" sz="3600" b="1" dirty="0"/>
              <a:t> </a:t>
            </a:r>
            <a:r>
              <a:rPr lang="en-US" sz="3600" b="1" dirty="0" err="1"/>
              <a:t>bút</a:t>
            </a:r>
            <a:r>
              <a:rPr lang="en-US" sz="3600" b="1" dirty="0"/>
              <a:t> </a:t>
            </a:r>
            <a:r>
              <a:rPr lang="en-US" sz="3600" b="1" dirty="0" err="1"/>
              <a:t>màu</a:t>
            </a:r>
            <a:r>
              <a:rPr lang="en-US" sz="3600" b="1" dirty="0"/>
              <a:t>. </a:t>
            </a:r>
            <a:r>
              <a:rPr lang="en-US" sz="3600" b="1" dirty="0" err="1"/>
              <a:t>Vậy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phải</a:t>
            </a:r>
            <a:r>
              <a:rPr lang="en-US" sz="3600" b="1" dirty="0"/>
              <a:t>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tiền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00045" y="6866640"/>
            <a:ext cx="15142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12 000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14319" y="6866640"/>
            <a:ext cx="20515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+ 15 000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77528" y="6866640"/>
            <a:ext cx="31945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= 27 000 (</a:t>
            </a:r>
            <a:r>
              <a:rPr lang="en-US" sz="3600" dirty="0" err="1"/>
              <a:t>đồng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42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14" grpId="0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39088" y="1668301"/>
            <a:ext cx="13117935" cy="1261884"/>
            <a:chOff x="1470819" y="1947446"/>
            <a:chExt cx="13117935" cy="1261884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118519" y="1947446"/>
              <a:ext cx="12470235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960" t="64211" r="50586" b="24210"/>
          <a:stretch/>
        </p:blipFill>
        <p:spPr>
          <a:xfrm>
            <a:off x="2728118" y="2791301"/>
            <a:ext cx="11098635" cy="223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6836" y="4223886"/>
            <a:ext cx="2063209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12 000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 rot="21196790">
            <a:off x="5875842" y="3947832"/>
            <a:ext cx="206387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8 000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549153" y="4902334"/>
            <a:ext cx="11761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b) </a:t>
            </a:r>
            <a:r>
              <a:rPr lang="en-US" sz="3600" b="1" dirty="0" err="1"/>
              <a:t>Tuấn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100 000 </a:t>
            </a:r>
            <a:r>
              <a:rPr lang="en-US" sz="3600" b="1" dirty="0" err="1"/>
              <a:t>đồng</a:t>
            </a:r>
            <a:r>
              <a:rPr lang="en-US" sz="3600" b="1" dirty="0"/>
              <a:t>. </a:t>
            </a:r>
            <a:r>
              <a:rPr lang="en-US" sz="3600" b="1" dirty="0" err="1"/>
              <a:t>Tuấn</a:t>
            </a:r>
            <a:r>
              <a:rPr lang="en-US" sz="3600" b="1" dirty="0"/>
              <a:t> </a:t>
            </a:r>
            <a:r>
              <a:rPr lang="en-US" sz="3600" b="1" dirty="0" err="1"/>
              <a:t>mua</a:t>
            </a:r>
            <a:r>
              <a:rPr lang="en-US" sz="3600" b="1" dirty="0"/>
              <a:t> 1 </a:t>
            </a:r>
            <a:r>
              <a:rPr lang="en-US" sz="3600" b="1" dirty="0" err="1"/>
              <a:t>bút</a:t>
            </a:r>
            <a:r>
              <a:rPr lang="en-US" sz="3600" b="1" dirty="0"/>
              <a:t> </a:t>
            </a:r>
            <a:r>
              <a:rPr lang="en-US" sz="3600" b="1" dirty="0" err="1"/>
              <a:t>mực</a:t>
            </a:r>
            <a:r>
              <a:rPr lang="en-US" sz="3600" b="1" dirty="0"/>
              <a:t>, 1 </a:t>
            </a:r>
            <a:r>
              <a:rPr lang="en-US" sz="3600" b="1" dirty="0" err="1"/>
              <a:t>thước</a:t>
            </a:r>
            <a:r>
              <a:rPr lang="en-US" sz="3600" b="1" dirty="0"/>
              <a:t> </a:t>
            </a:r>
            <a:r>
              <a:rPr lang="en-US" sz="3600" b="1" dirty="0" err="1"/>
              <a:t>kẻ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hộp</a:t>
            </a:r>
            <a:r>
              <a:rPr lang="en-US" sz="3600" b="1" dirty="0"/>
              <a:t> </a:t>
            </a:r>
            <a:r>
              <a:rPr lang="en-US" sz="3600" b="1" dirty="0" err="1"/>
              <a:t>bút</a:t>
            </a:r>
            <a:r>
              <a:rPr lang="en-US" sz="3600" b="1" dirty="0"/>
              <a:t> ở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trên</a:t>
            </a:r>
            <a:r>
              <a:rPr lang="en-US" sz="3600" b="1" dirty="0"/>
              <a:t>. </a:t>
            </a:r>
            <a:r>
              <a:rPr lang="en-US" sz="3600" b="1" dirty="0" err="1"/>
              <a:t>Hỏi</a:t>
            </a:r>
            <a:r>
              <a:rPr lang="en-US" sz="3600" b="1" dirty="0"/>
              <a:t> </a:t>
            </a:r>
            <a:r>
              <a:rPr lang="en-US" sz="3600" b="1" dirty="0" err="1"/>
              <a:t>Tuấn</a:t>
            </a:r>
            <a:r>
              <a:rPr lang="en-US" sz="3600" b="1" dirty="0"/>
              <a:t> </a:t>
            </a:r>
            <a:r>
              <a:rPr lang="en-US" sz="3600" b="1" dirty="0" err="1"/>
              <a:t>còn</a:t>
            </a:r>
            <a:r>
              <a:rPr lang="en-US" sz="3600" b="1" dirty="0"/>
              <a:t> </a:t>
            </a:r>
            <a:r>
              <a:rPr lang="en-US" sz="3600" b="1" dirty="0" err="1"/>
              <a:t>lại</a:t>
            </a:r>
            <a:r>
              <a:rPr lang="en-US" sz="3600" b="1" dirty="0"/>
              <a:t> </a:t>
            </a:r>
            <a:r>
              <a:rPr lang="en-US" sz="3600" b="1" dirty="0" err="1"/>
              <a:t>bao</a:t>
            </a:r>
            <a:r>
              <a:rPr lang="en-US" sz="3600" b="1" dirty="0"/>
              <a:t> </a:t>
            </a:r>
            <a:r>
              <a:rPr lang="en-US" sz="3600" b="1" dirty="0" err="1"/>
              <a:t>nhiêu</a:t>
            </a:r>
            <a:r>
              <a:rPr lang="en-US" sz="3600" b="1" dirty="0"/>
              <a:t> </a:t>
            </a:r>
            <a:r>
              <a:rPr lang="en-US" sz="3600" b="1" dirty="0" err="1"/>
              <a:t>tiền</a:t>
            </a:r>
            <a:r>
              <a:rPr lang="en-US" sz="3600" b="1" dirty="0"/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54811" y="6414982"/>
            <a:ext cx="15142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12 000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34293" y="6414982"/>
            <a:ext cx="171304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+ 8 000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661614" y="6414980"/>
            <a:ext cx="30966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= 48 000(</a:t>
            </a:r>
            <a:r>
              <a:rPr lang="en-US" sz="3600" dirty="0" err="1"/>
              <a:t>đồng</a:t>
            </a:r>
            <a:r>
              <a:rPr lang="en-US" sz="3600" dirty="0"/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07500" y="4228485"/>
            <a:ext cx="2063209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28 000 </a:t>
            </a:r>
            <a:r>
              <a:rPr lang="en-US" sz="2800" dirty="0" err="1"/>
              <a:t>đồng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372488" y="6414984"/>
            <a:ext cx="454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Tuấn</a:t>
            </a:r>
            <a:r>
              <a:rPr lang="en-US" sz="3600" dirty="0"/>
              <a:t> </a:t>
            </a:r>
            <a:r>
              <a:rPr lang="en-US" sz="3600" dirty="0" err="1"/>
              <a:t>phải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48567" y="6414981"/>
            <a:ext cx="18229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+ 28 000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1148" y="7126612"/>
            <a:ext cx="454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Tuấn</a:t>
            </a:r>
            <a:r>
              <a:rPr lang="en-US" sz="3600" dirty="0"/>
              <a:t>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4811" y="7155147"/>
            <a:ext cx="16931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100 000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47919" y="7155147"/>
            <a:ext cx="1752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- 48 000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32399" y="7155147"/>
            <a:ext cx="309637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=52 000 (</a:t>
            </a:r>
            <a:r>
              <a:rPr lang="en-US" sz="3600" dirty="0" err="1"/>
              <a:t>đồng</a:t>
            </a:r>
            <a:r>
              <a:rPr lang="en-US" sz="3600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0803" y="7812771"/>
            <a:ext cx="1009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: a. 27 000 </a:t>
            </a:r>
            <a:r>
              <a:rPr lang="en-US" sz="3600" dirty="0" err="1"/>
              <a:t>đồng</a:t>
            </a:r>
            <a:r>
              <a:rPr lang="en-US" sz="3600" dirty="0"/>
              <a:t>; b. 52 000 </a:t>
            </a:r>
            <a:r>
              <a:rPr lang="en-US" sz="3600" dirty="0" err="1"/>
              <a:t>đồng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02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1" grpId="0" animBg="1"/>
      <p:bldP spid="32" grpId="0" animBg="1"/>
      <p:bldP spid="33" grpId="0" animBg="1"/>
      <p:bldP spid="20" grpId="0" animBg="1"/>
      <p:bldP spid="2" grpId="0"/>
      <p:bldP spid="22" grpId="0" animBg="1"/>
      <p:bldP spid="23" grpId="0"/>
      <p:bldP spid="24" grpId="0" animBg="1"/>
      <p:bldP spid="25" grpId="0" animBg="1"/>
      <p:bldP spid="26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490119" y="948022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352971" y="1567144"/>
            <a:ext cx="8473881" cy="677108"/>
            <a:chOff x="1470819" y="1947446"/>
            <a:chExt cx="8473881" cy="677108"/>
          </a:xfrm>
        </p:grpSpPr>
        <p:grpSp>
          <p:nvGrpSpPr>
            <p:cNvPr id="29" name="Group 28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118519" y="1947446"/>
              <a:ext cx="782618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38872" t="61459" r="45315" b="31250"/>
          <a:stretch/>
        </p:blipFill>
        <p:spPr>
          <a:xfrm>
            <a:off x="4480719" y="2130374"/>
            <a:ext cx="6705600" cy="160054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385719" y="3091810"/>
            <a:ext cx="1752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88DFE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39 000 </a:t>
            </a:r>
            <a:r>
              <a:rPr lang="en-US" sz="2400" b="1" dirty="0" err="1"/>
              <a:t>đồng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703068" y="1970118"/>
            <a:ext cx="1752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88DFE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49 000 </a:t>
            </a:r>
            <a:r>
              <a:rPr lang="en-US" sz="2400" b="1" dirty="0" err="1"/>
              <a:t>đồng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392175" y="3629556"/>
            <a:ext cx="13223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2971" y="4861952"/>
            <a:ext cx="13567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775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490119" y="948022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43545" y="1524000"/>
            <a:ext cx="1197851" cy="677108"/>
            <a:chOff x="1470819" y="1947446"/>
            <a:chExt cx="1197851" cy="677108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78223"/>
              <a:ext cx="533400" cy="646331"/>
              <a:chOff x="1737519" y="1978223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46043" y="1978223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18519" y="1947446"/>
              <a:ext cx="55015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064277" y="4403497"/>
            <a:ext cx="670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b)</a:t>
            </a:r>
            <a:r>
              <a:rPr lang="en-US" sz="3600" b="1" dirty="0" err="1"/>
              <a:t>Giá</a:t>
            </a:r>
            <a:r>
              <a:rPr lang="en-US" sz="3600" b="1" dirty="0"/>
              <a:t> 1 </a:t>
            </a:r>
            <a:r>
              <a:rPr lang="en-US" sz="3600" b="1" dirty="0" err="1"/>
              <a:t>khay</a:t>
            </a:r>
            <a:r>
              <a:rPr lang="en-US" sz="3600" b="1" dirty="0"/>
              <a:t> </a:t>
            </a:r>
            <a:r>
              <a:rPr lang="en-US" sz="3600" b="1" dirty="0" err="1"/>
              <a:t>táo</a:t>
            </a:r>
            <a:r>
              <a:rPr lang="en-US" sz="3600" b="1" dirty="0"/>
              <a:t> 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giảm</a:t>
            </a:r>
            <a:r>
              <a:rPr lang="en-US" sz="3600" b="1" dirty="0"/>
              <a:t>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  <a:p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076992" y="5003661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39 000 – 5 000 = 34 000 (</a:t>
            </a:r>
            <a:r>
              <a:rPr lang="en-US" sz="3600" b="1" dirty="0" err="1"/>
              <a:t>đồng</a:t>
            </a:r>
            <a:r>
              <a:rPr lang="en-US" sz="3600" b="1" dirty="0"/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4277" y="5477714"/>
            <a:ext cx="594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Bác</a:t>
            </a:r>
            <a:r>
              <a:rPr lang="en-US" sz="3600" b="1" dirty="0"/>
              <a:t> </a:t>
            </a:r>
            <a:r>
              <a:rPr lang="en-US" sz="3600" b="1" dirty="0" err="1"/>
              <a:t>Hồng</a:t>
            </a:r>
            <a:r>
              <a:rPr lang="en-US" sz="3600" b="1" dirty="0"/>
              <a:t>  </a:t>
            </a:r>
            <a:r>
              <a:rPr lang="en-US" sz="3600" b="1" dirty="0" err="1"/>
              <a:t>phải</a:t>
            </a:r>
            <a:r>
              <a:rPr lang="en-US" sz="3600" b="1" dirty="0"/>
              <a:t>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tiền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80337" y="6028043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34 000 + 34 000 = 68 000 (</a:t>
            </a:r>
            <a:r>
              <a:rPr lang="en-US" sz="3600" b="1" dirty="0" err="1"/>
              <a:t>đồng</a:t>
            </a:r>
            <a:r>
              <a:rPr lang="en-US" sz="3600" b="1" dirty="0"/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59818" y="4531668"/>
            <a:ext cx="60843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?....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16294" y="4037600"/>
            <a:ext cx="1225102" cy="677108"/>
            <a:chOff x="1470819" y="1947446"/>
            <a:chExt cx="1225102" cy="677108"/>
          </a:xfrm>
        </p:grpSpPr>
        <p:grpSp>
          <p:nvGrpSpPr>
            <p:cNvPr id="28" name="Group 27"/>
            <p:cNvGrpSpPr/>
            <p:nvPr/>
          </p:nvGrpSpPr>
          <p:grpSpPr>
            <a:xfrm>
              <a:off x="1470819" y="1978223"/>
              <a:ext cx="533400" cy="646331"/>
              <a:chOff x="1737519" y="1978223"/>
              <a:chExt cx="533400" cy="64633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846043" y="1978223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118519" y="1947446"/>
              <a:ext cx="57740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530664" y="1519634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00685" y="1542755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3519" y="2283274"/>
            <a:ext cx="566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 </a:t>
            </a:r>
            <a:r>
              <a:rPr lang="en-US" sz="3600" b="1" dirty="0" err="1"/>
              <a:t>khay</a:t>
            </a:r>
            <a:r>
              <a:rPr lang="en-US" sz="3600" b="1" dirty="0"/>
              <a:t> </a:t>
            </a:r>
            <a:r>
              <a:rPr lang="en-US" sz="3600" b="1" dirty="0" err="1"/>
              <a:t>táo</a:t>
            </a:r>
            <a:r>
              <a:rPr lang="en-US" sz="3600" b="1" dirty="0"/>
              <a:t>:         39 000 </a:t>
            </a:r>
            <a:r>
              <a:rPr lang="en-US" sz="3600" b="1" dirty="0" err="1"/>
              <a:t>đồng</a:t>
            </a:r>
            <a:endParaRPr lang="en-US" sz="3600" b="1" dirty="0"/>
          </a:p>
          <a:p>
            <a:r>
              <a:rPr lang="en-US" sz="3600" b="1" dirty="0"/>
              <a:t>1 </a:t>
            </a:r>
            <a:r>
              <a:rPr lang="en-US" sz="3600" b="1" dirty="0" err="1"/>
              <a:t>quả</a:t>
            </a:r>
            <a:r>
              <a:rPr lang="en-US" sz="3600" b="1" dirty="0"/>
              <a:t> </a:t>
            </a:r>
            <a:r>
              <a:rPr lang="en-US" sz="3600" b="1" dirty="0" err="1"/>
              <a:t>dưa</a:t>
            </a:r>
            <a:r>
              <a:rPr lang="en-US" sz="3600" b="1" dirty="0"/>
              <a:t> </a:t>
            </a:r>
            <a:r>
              <a:rPr lang="en-US" sz="3600" b="1" dirty="0" err="1"/>
              <a:t>hấu</a:t>
            </a:r>
            <a:r>
              <a:rPr lang="en-US" sz="3600" b="1" dirty="0"/>
              <a:t>: 49 000 </a:t>
            </a:r>
            <a:r>
              <a:rPr lang="en-US" sz="3600" b="1" dirty="0" err="1"/>
              <a:t>đồng</a:t>
            </a:r>
            <a:endParaRPr lang="en-US" sz="3600" b="1" dirty="0"/>
          </a:p>
          <a:p>
            <a:r>
              <a:rPr lang="en-US" sz="3600" b="1" dirty="0"/>
              <a:t>?</a:t>
            </a:r>
            <a:r>
              <a:rPr lang="en-US" sz="3600" b="1" dirty="0" err="1"/>
              <a:t>Dưa</a:t>
            </a:r>
            <a:r>
              <a:rPr lang="en-US" sz="3600" b="1" dirty="0"/>
              <a:t> </a:t>
            </a:r>
            <a:r>
              <a:rPr lang="en-US" sz="3600" b="1" dirty="0" err="1"/>
              <a:t>hấu</a:t>
            </a:r>
            <a:r>
              <a:rPr lang="en-US" sz="3600" b="1" dirty="0"/>
              <a:t> </a:t>
            </a:r>
            <a:r>
              <a:rPr lang="en-US" sz="3600" b="1" dirty="0" err="1"/>
              <a:t>nhiều</a:t>
            </a:r>
            <a:r>
              <a:rPr lang="en-US" sz="3600" b="1" dirty="0"/>
              <a:t> </a:t>
            </a:r>
            <a:r>
              <a:rPr lang="en-US" sz="3600" b="1" dirty="0" err="1"/>
              <a:t>hơn</a:t>
            </a:r>
            <a:r>
              <a:rPr lang="en-US" sz="3600" b="1" dirty="0"/>
              <a:t> </a:t>
            </a:r>
            <a:r>
              <a:rPr lang="en-US" sz="3600" b="1" dirty="0" err="1"/>
              <a:t>táo</a:t>
            </a:r>
            <a:r>
              <a:rPr lang="en-US" sz="3600" b="1" dirty="0"/>
              <a:t>…đ.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52032" y="2165965"/>
            <a:ext cx="7026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a)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iền</a:t>
            </a:r>
            <a:r>
              <a:rPr lang="en-US" sz="3600" b="1" dirty="0"/>
              <a:t> </a:t>
            </a:r>
            <a:r>
              <a:rPr lang="en-US" sz="3600" b="1" dirty="0" err="1"/>
              <a:t>mua</a:t>
            </a:r>
            <a:r>
              <a:rPr lang="en-US" sz="3600" b="1" dirty="0"/>
              <a:t> 1 </a:t>
            </a:r>
            <a:r>
              <a:rPr lang="en-US" sz="3600" b="1" dirty="0" err="1"/>
              <a:t>quả</a:t>
            </a:r>
            <a:r>
              <a:rPr lang="en-US" sz="3600" b="1" dirty="0"/>
              <a:t> </a:t>
            </a:r>
            <a:r>
              <a:rPr lang="en-US" sz="3600" b="1" dirty="0" err="1"/>
              <a:t>dưa</a:t>
            </a:r>
            <a:r>
              <a:rPr lang="en-US" sz="3600" b="1" dirty="0"/>
              <a:t> </a:t>
            </a:r>
            <a:r>
              <a:rPr lang="en-US" sz="3600" b="1" dirty="0" err="1"/>
              <a:t>hấu</a:t>
            </a:r>
            <a:r>
              <a:rPr lang="en-US" sz="3600" b="1" dirty="0"/>
              <a:t> </a:t>
            </a:r>
            <a:r>
              <a:rPr lang="en-US" sz="3600" b="1" dirty="0" err="1"/>
              <a:t>nhiều</a:t>
            </a:r>
            <a:r>
              <a:rPr lang="en-US" sz="3600" b="1" dirty="0"/>
              <a:t> </a:t>
            </a:r>
            <a:r>
              <a:rPr lang="en-US" sz="3600" b="1" dirty="0" err="1"/>
              <a:t>hơn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tiền</a:t>
            </a:r>
            <a:r>
              <a:rPr lang="en-US" sz="3600" b="1" dirty="0"/>
              <a:t> </a:t>
            </a:r>
            <a:r>
              <a:rPr lang="en-US" sz="3600" b="1" dirty="0" err="1"/>
              <a:t>mua</a:t>
            </a:r>
            <a:r>
              <a:rPr lang="en-US" sz="3600" b="1" dirty="0"/>
              <a:t> 1 </a:t>
            </a:r>
            <a:r>
              <a:rPr lang="en-US" sz="3600" b="1" dirty="0" err="1"/>
              <a:t>khay</a:t>
            </a:r>
            <a:r>
              <a:rPr lang="en-US" sz="3600" b="1" dirty="0"/>
              <a:t> </a:t>
            </a:r>
            <a:r>
              <a:rPr lang="en-US" sz="3600" b="1" dirty="0" err="1"/>
              <a:t>táo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  <a:p>
            <a:endParaRPr lang="en-US" sz="3600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7567849" y="1905000"/>
            <a:ext cx="64053" cy="54864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77751" y="3350055"/>
            <a:ext cx="6395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49 000 – 39 000 = 10 000 (</a:t>
            </a:r>
            <a:r>
              <a:rPr lang="en-US" sz="3600" b="1" dirty="0" err="1"/>
              <a:t>đồng</a:t>
            </a:r>
            <a:r>
              <a:rPr lang="en-US" sz="3600" b="1" dirty="0"/>
              <a:t>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10355" y="6502096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Đáp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: a) 10 000 </a:t>
            </a:r>
            <a:r>
              <a:rPr lang="en-US" sz="3600" b="1" dirty="0" err="1"/>
              <a:t>đồng</a:t>
            </a:r>
            <a:endParaRPr lang="en-US" sz="3600" b="1" dirty="0"/>
          </a:p>
          <a:p>
            <a:r>
              <a:rPr lang="en-US" sz="3600" b="1" dirty="0"/>
              <a:t>               b) 68 000 </a:t>
            </a:r>
            <a:r>
              <a:rPr lang="en-US" sz="3600" b="1" dirty="0" err="1"/>
              <a:t>đồng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266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/>
      <p:bldP spid="32" grpId="0"/>
      <p:bldP spid="33" grpId="0"/>
      <p:bldP spid="34" grpId="0"/>
      <p:bldP spid="35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59800" t="45125" r="26355" b="49597"/>
          <a:stretch/>
        </p:blipFill>
        <p:spPr>
          <a:xfrm>
            <a:off x="2118519" y="2252923"/>
            <a:ext cx="12420600" cy="278868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175919" y="5158343"/>
            <a:ext cx="2407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1 000 </a:t>
            </a:r>
            <a:r>
              <a:rPr lang="en-US" sz="3200" b="1" dirty="0" err="1"/>
              <a:t>đồng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587652" y="5041611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1 000 </a:t>
            </a:r>
            <a:r>
              <a:rPr lang="en-US" sz="3200" b="1" dirty="0" err="1"/>
              <a:t>đồng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403" t="64583" r="66399" b="25000"/>
          <a:stretch/>
        </p:blipFill>
        <p:spPr>
          <a:xfrm>
            <a:off x="442119" y="914400"/>
            <a:ext cx="3886200" cy="2304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9119" y="2209800"/>
            <a:ext cx="11734800" cy="647700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4392023" y="2254171"/>
            <a:ext cx="4023645" cy="14013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4469759" y="3844086"/>
            <a:ext cx="4023645" cy="14013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4498658" y="5444544"/>
            <a:ext cx="4023645" cy="14013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4402373" y="7034459"/>
            <a:ext cx="4023645" cy="14013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10043319" y="2254171"/>
            <a:ext cx="4023645" cy="14013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10081146" y="3902165"/>
            <a:ext cx="4023645" cy="14013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10114273" y="5470485"/>
            <a:ext cx="4023645" cy="14013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59799" t="45681" r="33675" b="49597"/>
          <a:stretch/>
        </p:blipFill>
        <p:spPr>
          <a:xfrm>
            <a:off x="10093931" y="7055844"/>
            <a:ext cx="4023645" cy="14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403" t="64583" r="66399" b="25000"/>
          <a:stretch/>
        </p:blipFill>
        <p:spPr>
          <a:xfrm>
            <a:off x="583559" y="4924032"/>
            <a:ext cx="3886200" cy="23047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59880" t="50481" r="26063" b="44050"/>
          <a:stretch/>
        </p:blipFill>
        <p:spPr>
          <a:xfrm>
            <a:off x="2522464" y="1812906"/>
            <a:ext cx="10668001" cy="22258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1440" y="3877819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440680" y="3893131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4907487" y="4605066"/>
            <a:ext cx="4648201" cy="20574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9862387" y="4605066"/>
            <a:ext cx="4648201" cy="20574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4907487" y="6693568"/>
            <a:ext cx="4648201" cy="20574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9867522" y="6662467"/>
            <a:ext cx="4648201" cy="2057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5897" y="4636167"/>
            <a:ext cx="9603101" cy="411480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403" t="64583" r="66399" b="25000"/>
          <a:stretch/>
        </p:blipFill>
        <p:spPr>
          <a:xfrm>
            <a:off x="604252" y="1126835"/>
            <a:ext cx="3886200" cy="23047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4671218" y="2272970"/>
            <a:ext cx="4648201" cy="20574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9505320" y="2215620"/>
            <a:ext cx="4648201" cy="20574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4671217" y="4342812"/>
            <a:ext cx="4648201" cy="2057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0452" y="2041336"/>
            <a:ext cx="9906000" cy="615567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9799" t="45681" r="33675" b="49597"/>
          <a:stretch/>
        </p:blipFill>
        <p:spPr>
          <a:xfrm>
            <a:off x="9516676" y="4470050"/>
            <a:ext cx="4636845" cy="18029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59799" t="45681" r="33675" b="49597"/>
          <a:stretch/>
        </p:blipFill>
        <p:spPr>
          <a:xfrm>
            <a:off x="9520256" y="6496439"/>
            <a:ext cx="4633265" cy="16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403" t="64583" r="66399" b="25000"/>
          <a:stretch/>
        </p:blipFill>
        <p:spPr>
          <a:xfrm>
            <a:off x="583559" y="4924032"/>
            <a:ext cx="3886200" cy="23047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1440" y="3877819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440680" y="3893131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60080" t="50760" r="33795" b="44185"/>
          <a:stretch/>
        </p:blipFill>
        <p:spPr>
          <a:xfrm>
            <a:off x="9826075" y="4886710"/>
            <a:ext cx="4648201" cy="2057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9215" y="4713341"/>
            <a:ext cx="9915061" cy="388773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60044" t="56124" r="26049" b="38414"/>
          <a:stretch/>
        </p:blipFill>
        <p:spPr>
          <a:xfrm>
            <a:off x="2880519" y="1676598"/>
            <a:ext cx="10134600" cy="19349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60044" t="56303" r="33682" b="38414"/>
          <a:stretch/>
        </p:blipFill>
        <p:spPr>
          <a:xfrm>
            <a:off x="4868680" y="4852947"/>
            <a:ext cx="4572000" cy="19797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59799" t="45681" r="33675" b="49597"/>
          <a:stretch/>
        </p:blipFill>
        <p:spPr>
          <a:xfrm>
            <a:off x="9841011" y="6944111"/>
            <a:ext cx="4633265" cy="16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9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403" t="64583" r="66399" b="25000"/>
          <a:stretch/>
        </p:blipFill>
        <p:spPr>
          <a:xfrm>
            <a:off x="11733315" y="3893130"/>
            <a:ext cx="3886200" cy="23047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1440" y="3969388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440680" y="3893131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60024" t="61683" r="26280" b="33039"/>
          <a:stretch/>
        </p:blipFill>
        <p:spPr>
          <a:xfrm>
            <a:off x="2728119" y="1633822"/>
            <a:ext cx="10668000" cy="2259308"/>
          </a:xfrm>
          <a:prstGeom prst="rect">
            <a:avLst/>
          </a:prstGeom>
        </p:spPr>
      </p:pic>
      <p:sp>
        <p:nvSpPr>
          <p:cNvPr id="6" name="Can 5"/>
          <p:cNvSpPr/>
          <p:nvPr/>
        </p:nvSpPr>
        <p:spPr>
          <a:xfrm>
            <a:off x="6209820" y="5609560"/>
            <a:ext cx="382030" cy="533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90679" y="5276154"/>
            <a:ext cx="381000" cy="33340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627175" y="5883401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60024" t="61754" r="33816" b="33039"/>
          <a:stretch/>
        </p:blipFill>
        <p:spPr>
          <a:xfrm>
            <a:off x="6725651" y="4794678"/>
            <a:ext cx="2514600" cy="962951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7085036" y="6811139"/>
            <a:ext cx="19541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59880" t="50838" r="33680" b="44050"/>
          <a:stretch/>
        </p:blipFill>
        <p:spPr>
          <a:xfrm>
            <a:off x="6727584" y="6932148"/>
            <a:ext cx="2634380" cy="930026"/>
          </a:xfrm>
          <a:prstGeom prst="rect">
            <a:avLst/>
          </a:prstGeom>
        </p:spPr>
      </p:pic>
      <p:sp>
        <p:nvSpPr>
          <p:cNvPr id="38" name="Can 37"/>
          <p:cNvSpPr/>
          <p:nvPr/>
        </p:nvSpPr>
        <p:spPr>
          <a:xfrm>
            <a:off x="9058650" y="6338244"/>
            <a:ext cx="382030" cy="533400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084914" y="6088074"/>
            <a:ext cx="381000" cy="3334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6" grpId="0" animBg="1"/>
      <p:bldP spid="21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69759" y="994289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80: TIỀN VIỆT NAM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1440" y="3969388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440680" y="3893131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20 000 </a:t>
            </a:r>
            <a:r>
              <a:rPr lang="en-US" b="1" dirty="0" err="1"/>
              <a:t>đồng</a:t>
            </a:r>
            <a:endParaRPr lang="en-US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59928" t="66970" r="26074" b="27675"/>
          <a:stretch/>
        </p:blipFill>
        <p:spPr>
          <a:xfrm>
            <a:off x="2804319" y="1727221"/>
            <a:ext cx="10134601" cy="21659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60099" t="72631" r="25758" b="22187"/>
          <a:stretch/>
        </p:blipFill>
        <p:spPr>
          <a:xfrm>
            <a:off x="2651920" y="4953000"/>
            <a:ext cx="10287000" cy="2057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71439" y="7262355"/>
            <a:ext cx="23309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50 000 </a:t>
            </a:r>
            <a:r>
              <a:rPr lang="en-US" b="1" dirty="0" err="1"/>
              <a:t>đồng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455728" y="7262355"/>
            <a:ext cx="2209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50 000 </a:t>
            </a:r>
            <a:r>
              <a:rPr lang="en-US" b="1" dirty="0" err="1"/>
              <a:t>đồng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065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7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765</Words>
  <Application>Microsoft Office PowerPoint</Application>
  <PresentationFormat>Custom</PresentationFormat>
  <Paragraphs>157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293</cp:revision>
  <dcterms:created xsi:type="dcterms:W3CDTF">2022-07-10T01:37:20Z</dcterms:created>
  <dcterms:modified xsi:type="dcterms:W3CDTF">2022-08-21T14:13:22Z</dcterms:modified>
</cp:coreProperties>
</file>