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2" r:id="rId7"/>
    <p:sldId id="263" r:id="rId8"/>
    <p:sldId id="260" r:id="rId9"/>
    <p:sldId id="261" r:id="rId10"/>
    <p:sldId id="264" r:id="rId11"/>
    <p:sldId id="267" r:id="rId12"/>
    <p:sldId id="268" r:id="rId13"/>
    <p:sldId id="269" r:id="rId14"/>
  </p:sldIdLst>
  <p:sldSz cx="24688800" cy="15636875"/>
  <p:notesSz cx="6858000" cy="9144000"/>
  <p:defaultTextStyle>
    <a:defPPr>
      <a:defRPr lang="en-US"/>
    </a:defPPr>
    <a:lvl1pPr marL="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5158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503164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5474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3006327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57910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509492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61073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6012656" algn="l" defTabSz="15031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492" y="-84"/>
      </p:cViewPr>
      <p:guideLst>
        <p:guide orient="horz" pos="4926"/>
        <p:guide pos="77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1" y="4857571"/>
            <a:ext cx="20985480" cy="33517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5" y="8860900"/>
            <a:ext cx="17282159" cy="39960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5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06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5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0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6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1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2" y="626204"/>
            <a:ext cx="5554980" cy="133420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626204"/>
            <a:ext cx="16253460" cy="133420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10048145"/>
            <a:ext cx="20985480" cy="310565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6627580"/>
            <a:ext cx="20985480" cy="3420565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158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503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5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30063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579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5094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610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60126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4" y="3648606"/>
            <a:ext cx="10904219" cy="1031961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2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5" y="3500201"/>
            <a:ext cx="10908508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5" y="4958917"/>
            <a:ext cx="10908508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69" y="3500201"/>
            <a:ext cx="10912794" cy="1458717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1582" indent="0">
              <a:buNone/>
              <a:defRPr sz="3300" b="1"/>
            </a:lvl2pPr>
            <a:lvl3pPr marL="1503164" indent="0">
              <a:buNone/>
              <a:defRPr sz="2900" b="1"/>
            </a:lvl3pPr>
            <a:lvl4pPr marL="2254746" indent="0">
              <a:buNone/>
              <a:defRPr sz="2600" b="1"/>
            </a:lvl4pPr>
            <a:lvl5pPr marL="3006327" indent="0">
              <a:buNone/>
              <a:defRPr sz="2600" b="1"/>
            </a:lvl5pPr>
            <a:lvl6pPr marL="3757910" indent="0">
              <a:buNone/>
              <a:defRPr sz="2600" b="1"/>
            </a:lvl6pPr>
            <a:lvl7pPr marL="4509492" indent="0">
              <a:buNone/>
              <a:defRPr sz="2600" b="1"/>
            </a:lvl7pPr>
            <a:lvl8pPr marL="5261073" indent="0">
              <a:buNone/>
              <a:defRPr sz="2600" b="1"/>
            </a:lvl8pPr>
            <a:lvl9pPr marL="601265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69" y="4958917"/>
            <a:ext cx="10912794" cy="9009303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7" y="622579"/>
            <a:ext cx="8122444" cy="2649582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8" y="622585"/>
            <a:ext cx="13801726" cy="1334564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7" y="3272167"/>
            <a:ext cx="8122444" cy="10696058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9" y="10945815"/>
            <a:ext cx="14813280" cy="1292215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9" y="1397184"/>
            <a:ext cx="14813280" cy="9382125"/>
          </a:xfrm>
        </p:spPr>
        <p:txBody>
          <a:bodyPr/>
          <a:lstStyle>
            <a:lvl1pPr marL="0" indent="0">
              <a:buNone/>
              <a:defRPr sz="5300"/>
            </a:lvl1pPr>
            <a:lvl2pPr marL="751582" indent="0">
              <a:buNone/>
              <a:defRPr sz="4600"/>
            </a:lvl2pPr>
            <a:lvl3pPr marL="1503164" indent="0">
              <a:buNone/>
              <a:defRPr sz="4000"/>
            </a:lvl3pPr>
            <a:lvl4pPr marL="2254746" indent="0">
              <a:buNone/>
              <a:defRPr sz="3300"/>
            </a:lvl4pPr>
            <a:lvl5pPr marL="3006327" indent="0">
              <a:buNone/>
              <a:defRPr sz="3300"/>
            </a:lvl5pPr>
            <a:lvl6pPr marL="3757910" indent="0">
              <a:buNone/>
              <a:defRPr sz="3300"/>
            </a:lvl6pPr>
            <a:lvl7pPr marL="4509492" indent="0">
              <a:buNone/>
              <a:defRPr sz="3300"/>
            </a:lvl7pPr>
            <a:lvl8pPr marL="5261073" indent="0">
              <a:buNone/>
              <a:defRPr sz="3300"/>
            </a:lvl8pPr>
            <a:lvl9pPr marL="6012656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9" y="12238032"/>
            <a:ext cx="14813280" cy="1835160"/>
          </a:xfrm>
        </p:spPr>
        <p:txBody>
          <a:bodyPr/>
          <a:lstStyle>
            <a:lvl1pPr marL="0" indent="0">
              <a:buNone/>
              <a:defRPr sz="2300"/>
            </a:lvl1pPr>
            <a:lvl2pPr marL="751582" indent="0">
              <a:buNone/>
              <a:defRPr sz="2000"/>
            </a:lvl2pPr>
            <a:lvl3pPr marL="1503164" indent="0">
              <a:buNone/>
              <a:defRPr sz="1700"/>
            </a:lvl3pPr>
            <a:lvl4pPr marL="2254746" indent="0">
              <a:buNone/>
              <a:defRPr sz="1500"/>
            </a:lvl4pPr>
            <a:lvl5pPr marL="3006327" indent="0">
              <a:buNone/>
              <a:defRPr sz="1500"/>
            </a:lvl5pPr>
            <a:lvl6pPr marL="3757910" indent="0">
              <a:buNone/>
              <a:defRPr sz="1500"/>
            </a:lvl6pPr>
            <a:lvl7pPr marL="4509492" indent="0">
              <a:buNone/>
              <a:defRPr sz="1500"/>
            </a:lvl7pPr>
            <a:lvl8pPr marL="5261073" indent="0">
              <a:buNone/>
              <a:defRPr sz="1500"/>
            </a:lvl8pPr>
            <a:lvl9pPr marL="601265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4" y="626205"/>
            <a:ext cx="22219921" cy="2606146"/>
          </a:xfrm>
          <a:prstGeom prst="rect">
            <a:avLst/>
          </a:prstGeom>
        </p:spPr>
        <p:txBody>
          <a:bodyPr vert="horz" lIns="150316" tIns="75158" rIns="150316" bIns="751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4" y="3648606"/>
            <a:ext cx="22219921" cy="10319616"/>
          </a:xfrm>
          <a:prstGeom prst="rect">
            <a:avLst/>
          </a:prstGeom>
        </p:spPr>
        <p:txBody>
          <a:bodyPr vert="horz" lIns="150316" tIns="75158" rIns="150316" bIns="751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D007-2B41-47FD-8E4D-B18F9678C60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4" y="14493068"/>
            <a:ext cx="7818121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14493068"/>
            <a:ext cx="5760720" cy="832520"/>
          </a:xfrm>
          <a:prstGeom prst="rect">
            <a:avLst/>
          </a:prstGeom>
        </p:spPr>
        <p:txBody>
          <a:bodyPr vert="horz" lIns="150316" tIns="75158" rIns="150316" bIns="7515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367B-36E2-4AF0-B353-3ECBF3EE5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03164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3686" indent="-563686" algn="l" defTabSz="150316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21321" indent="-469739" algn="l" defTabSz="1503164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8955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30537" indent="-375791" algn="l" defTabSz="15031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82118" indent="-375791" algn="l" defTabSz="1503164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33701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85283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36864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88447" indent="-375791" algn="l" defTabSz="15031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5158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503164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5474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006327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757910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509492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261073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012656" algn="l" defTabSz="15031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der Template With Kids Painting Stock Vector - Illustration of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9"/>
          <a:stretch/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5791" y="5212297"/>
            <a:ext cx="5276083" cy="1121280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6300" b="1" dirty="0"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5677" y="7042294"/>
            <a:ext cx="15024073" cy="144444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en-US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8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9: Anh chị em trong gia đình</a:t>
            </a:r>
            <a:endParaRPr lang="en-US" sz="8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4" y="3301122"/>
            <a:ext cx="12494576" cy="3127375"/>
          </a:xfrm>
          <a:prstGeom prst="rect">
            <a:avLst/>
          </a:prstGeom>
          <a:noFill/>
        </p:spPr>
        <p:txBody>
          <a:bodyPr wrap="none" lIns="150316" tIns="75158" rIns="150316" bIns="75158">
            <a:prstTxWarp prst="textArchUp">
              <a:avLst/>
            </a:prstTxWarp>
            <a:spAutoFit/>
          </a:bodyPr>
          <a:lstStyle/>
          <a:p>
            <a:pPr algn="ctr"/>
            <a:r>
              <a:rPr lang="vi-VN" sz="20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</a:t>
            </a:r>
            <a:endParaRPr lang="en-US" sz="20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5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237"/>
            <a:ext cx="24688799" cy="1158779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b. Em sẽ làm gì nếu em là bạn trong mỗi tình huống dưới đây?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31531" y="2230578"/>
            <a:ext cx="12909331" cy="6337072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1" y1="22535" x2="93179" y2="20563"/>
                        <a14:foregroundMark x1="94485" y1="29577" x2="94485" y2="99437"/>
                        <a14:foregroundMark x1="59216" y1="39155" x2="93904" y2="22254"/>
                        <a14:foregroundMark x1="22206" y1="22254" x2="21771" y2="282"/>
                        <a14:foregroundMark x1="22061" y1="6479" x2="99129" y2="14366"/>
                        <a14:foregroundMark x1="5080" y1="22254" x2="2467" y2="98873"/>
                        <a14:foregroundMark x1="2467" y1="94930" x2="88244" y2="97465"/>
                        <a14:foregroundMark x1="39478" y1="90704" x2="42235" y2="85634"/>
                        <a14:foregroundMark x1="32946" y1="89577" x2="36430" y2="90704"/>
                        <a14:foregroundMark x1="57910" y1="28732" x2="93614" y2="35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63600" y="1341437"/>
            <a:ext cx="11125200" cy="722621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715000" y="8229600"/>
            <a:ext cx="13154025" cy="720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850" y="14025641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1" y="8567650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0" y="8567650"/>
            <a:ext cx="503375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huống </a:t>
            </a:r>
            <a:r>
              <a:rPr lang="vi-VN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9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te Little Girl And Frame Royalty Free Cliparts, Vectors,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251"/>
            <a:ext cx="24765000" cy="157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5928" y="4618037"/>
            <a:ext cx="17910672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>
              <a:lnSpc>
                <a:spcPct val="150000"/>
              </a:lnSpc>
            </a:pPr>
            <a:r>
              <a:rPr lang="vi-VN" sz="9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Đóng vai xử lí tình huống</a:t>
            </a:r>
            <a:endParaRPr lang="en-US" sz="9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8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rder Design With Little Girl Illustration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1" y="-14397"/>
            <a:ext cx="24667779" cy="156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0292" y="2332037"/>
            <a:ext cx="6825908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 KHUYÊN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609643"/>
            <a:ext cx="16762922" cy="71711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chị em hòa thuận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thương, giúp đỡ nhau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 cảm sẽ bền lâu</a:t>
            </a:r>
          </a:p>
          <a:p>
            <a:r>
              <a:rPr lang="vi-VN" sz="1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 đình thêm đầm ấm.</a:t>
            </a:r>
            <a:endParaRPr lang="en-US" sz="1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8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ạy học Toán theo hướng phát triển năng lực của học sinh Tiểu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63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is is a set of PowerPoint background pictures with books and c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0265" y="7644697"/>
            <a:ext cx="14490144" cy="3060272"/>
          </a:xfrm>
          <a:prstGeom prst="rect">
            <a:avLst/>
          </a:prstGeom>
          <a:noFill/>
        </p:spPr>
        <p:txBody>
          <a:bodyPr wrap="none" lIns="150316" tIns="75158" rIns="150316" bIns="751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189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189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576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1" y="694973"/>
            <a:ext cx="10944301" cy="1059725"/>
          </a:xfrm>
          <a:prstGeom prst="rect">
            <a:avLst/>
          </a:prstGeom>
          <a:noFill/>
        </p:spPr>
        <p:txBody>
          <a:bodyPr wrap="none" lIns="150316" tIns="75158" rIns="150316" bIns="75158" rtlCol="0">
            <a:spAutoFit/>
          </a:bodyPr>
          <a:lstStyle/>
          <a:p>
            <a:r>
              <a:rPr lang="vi-VN" sz="5900" b="1" dirty="0">
                <a:latin typeface="Times New Roman" pitchFamily="18" charset="0"/>
                <a:cs typeface="Times New Roman" pitchFamily="18" charset="0"/>
              </a:rPr>
              <a:t>a. Cùng hát bài </a:t>
            </a:r>
            <a:r>
              <a:rPr lang="vi-VN" sz="5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anh khó đấy</a:t>
            </a:r>
            <a:endParaRPr lang="en-US" sz="5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98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Cartoon Kids And School Bus Frame Royalty Free Clipar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38647" y="5075237"/>
            <a:ext cx="1443055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199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1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27037"/>
            <a:ext cx="234827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 smtClean="0">
                <a:latin typeface="+mj-lt"/>
              </a:rPr>
              <a:t>a. Xem tranh và nêu những việc anh chị nên làm đối với em nhỏ</a:t>
            </a:r>
            <a:endParaRPr lang="en-US" sz="6600" b="1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189"/>
          <a:stretch/>
        </p:blipFill>
        <p:spPr>
          <a:xfrm>
            <a:off x="-1" y="1646238"/>
            <a:ext cx="12665951" cy="670559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r="2581"/>
          <a:stretch/>
        </p:blipFill>
        <p:spPr>
          <a:xfrm>
            <a:off x="13182600" y="1646236"/>
            <a:ext cx="11506200" cy="670560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-1" y="8351837"/>
            <a:ext cx="12665952" cy="72850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3411200" y="8123240"/>
            <a:ext cx="10820401" cy="716279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2"/>
          <a:srcRect l="1189"/>
          <a:stretch/>
        </p:blipFill>
        <p:spPr>
          <a:xfrm>
            <a:off x="990600" y="0"/>
            <a:ext cx="20802600" cy="10714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5855" y="116284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1: Anh đưa cho em cái bánh và nói « Anh để phần em này». Việc làm đó thể hiện anh quan tâm, nhường nhịn 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5854" y="11628436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2: Chị rủ em chơi gấu bông, chị nói «Chị em mình cùng chơi nhé». Việc này thể hiện chị biết nhường nhịn và hòa thuận với em.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r="2581"/>
          <a:stretch/>
        </p:blipFill>
        <p:spPr>
          <a:xfrm>
            <a:off x="2359571" y="427037"/>
            <a:ext cx="19964400" cy="1028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5854" y="113236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3: Anh đang giặt khăn để rửa mặt cho em, anh nói «Anh lau mặt cho em nào!». Việc làm đó thể anh rất quan tâm và biết chăm sóc em.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2223" t="2338" b="23149"/>
          <a:stretch/>
        </p:blipFill>
        <p:spPr>
          <a:xfrm>
            <a:off x="2209800" y="88077"/>
            <a:ext cx="19126200" cy="10092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5854" y="10866437"/>
            <a:ext cx="22549945" cy="3416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Tranh 4: Mẹ đang nấu cơm. Chị dỗ em và nói «Em ra đây với chị». Việc làm này thể hiện chị biết trông em, dỗ dành để em khỏi khóc.</a:t>
            </a: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0" y="350837"/>
            <a:ext cx="185166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34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hite Wallpaper - Hình nền trắng - Hình nền máy tính đẹp di 202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88800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428"/>
            <a:ext cx="24801598" cy="1158779"/>
          </a:xfrm>
          <a:prstGeom prst="rect">
            <a:avLst/>
          </a:prstGeom>
          <a:noFill/>
        </p:spPr>
        <p:txBody>
          <a:bodyPr wrap="non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Nêu những việc 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em nên 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anh chị qua các tranh dưới đây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8504236"/>
            <a:ext cx="11811000" cy="713263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60283" y="2173393"/>
            <a:ext cx="11879317" cy="633084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12115800" y="8504237"/>
            <a:ext cx="12573000" cy="710327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12400799" y="2173392"/>
            <a:ext cx="12288001" cy="655944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057400" y="350837"/>
            <a:ext cx="20802600" cy="944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Thấy anh đi học về, em chạy ra chào anh. Điều đó thể hiện em rất lễ phép với anh.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Chị làm rơi hộp bút, em nhắc chị « Hộp bút của c rơi kìa!». Điều đó thể hiện em rất quan tâm đến anh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133600" y="579437"/>
            <a:ext cx="20269200" cy="937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274637"/>
            <a:ext cx="19507200" cy="990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6890" y="10409237"/>
            <a:ext cx="21183600" cy="415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3:Em tặng quà cho chị và nói «Em chúc mừng chị!». Việc làm này thể hiện em biết quan tâm, chia sẻ với chị.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371600" y="198437"/>
            <a:ext cx="2185889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55637"/>
            <a:ext cx="20878799" cy="136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6541" y="8626127"/>
            <a:ext cx="1481565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199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8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2990895_1173655219320678_69925097641116227_n.jpg (960×742) | Kids ..."/>
          <p:cNvSpPr>
            <a:spLocks noChangeAspect="1" noChangeArrowheads="1"/>
          </p:cNvSpPr>
          <p:nvPr/>
        </p:nvSpPr>
        <p:spPr bwMode="auto">
          <a:xfrm>
            <a:off x="420054" y="-329386"/>
            <a:ext cx="822960" cy="6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50316" tIns="75158" rIns="150316" bIns="7515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579871" y="1302925"/>
            <a:ext cx="8108929" cy="685843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722" y="1988768"/>
            <a:ext cx="8441271" cy="61725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466992" y="1906400"/>
            <a:ext cx="8704385" cy="62549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8161358"/>
            <a:ext cx="7843836" cy="763000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7987712" y="8161359"/>
            <a:ext cx="8392359" cy="763000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6380071" y="8418548"/>
            <a:ext cx="8308729" cy="7372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22237"/>
            <a:ext cx="24688799" cy="2220608"/>
          </a:xfrm>
          <a:prstGeom prst="rect">
            <a:avLst/>
          </a:prstGeom>
          <a:noFill/>
        </p:spPr>
        <p:txBody>
          <a:bodyPr wrap="square" lIns="96012" tIns="48006" rIns="96012" bIns="48006" rtlCol="0">
            <a:spAutoFit/>
          </a:bodyPr>
          <a:lstStyle/>
          <a:p>
            <a:r>
              <a:rPr lang="en-US" sz="69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900" b="1" dirty="0" smtClean="0">
                <a:latin typeface="Times New Roman" pitchFamily="18" charset="0"/>
                <a:cs typeface="Times New Roman" pitchFamily="18" charset="0"/>
              </a:rPr>
              <a:t>. Em có nhận xét gì về lời nói, việc làm của bạn trong mỗi tranh dưới đây:</a:t>
            </a:r>
            <a:endParaRPr lang="en-US" sz="6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ute Cartoon Kids Frame Royalty Free Cliparts, Vectors, And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0"/>
            <a:ext cx="24680917" cy="156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8396" y="4770437"/>
            <a:ext cx="1819440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9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2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399</Words>
  <PresentationFormat>Custom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2020-08-26T00:54:00Z</dcterms:created>
  <dcterms:modified xsi:type="dcterms:W3CDTF">2020-08-26T05:21:22Z</dcterms:modified>
</cp:coreProperties>
</file>