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2" r:id="rId3"/>
    <p:sldId id="284" r:id="rId4"/>
    <p:sldId id="327" r:id="rId5"/>
    <p:sldId id="323" r:id="rId6"/>
    <p:sldId id="324" r:id="rId7"/>
    <p:sldId id="264" r:id="rId8"/>
    <p:sldId id="285" r:id="rId9"/>
    <p:sldId id="266" r:id="rId10"/>
    <p:sldId id="320" r:id="rId11"/>
    <p:sldId id="317" r:id="rId12"/>
    <p:sldId id="318" r:id="rId13"/>
    <p:sldId id="305" r:id="rId14"/>
    <p:sldId id="322" r:id="rId15"/>
    <p:sldId id="313" r:id="rId16"/>
    <p:sldId id="309" r:id="rId17"/>
    <p:sldId id="328" r:id="rId18"/>
    <p:sldId id="326" r:id="rId19"/>
    <p:sldId id="275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FF"/>
    <a:srgbClr val="0F5032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8.wmf"/><Relationship Id="rId7" Type="http://schemas.openxmlformats.org/officeDocument/2006/relationships/image" Target="../media/image80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79.wmf"/><Relationship Id="rId5" Type="http://schemas.openxmlformats.org/officeDocument/2006/relationships/image" Target="../media/image73.wmf"/><Relationship Id="rId10" Type="http://schemas.openxmlformats.org/officeDocument/2006/relationships/image" Target="../media/image83.wmf"/><Relationship Id="rId4" Type="http://schemas.openxmlformats.org/officeDocument/2006/relationships/image" Target="../media/image72.wmf"/><Relationship Id="rId9" Type="http://schemas.openxmlformats.org/officeDocument/2006/relationships/image" Target="../media/image8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6" Type="http://schemas.openxmlformats.org/officeDocument/2006/relationships/image" Target="../media/image9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30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3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1.wmf"/><Relationship Id="rId2" Type="http://schemas.openxmlformats.org/officeDocument/2006/relationships/image" Target="../media/image43.wmf"/><Relationship Id="rId16" Type="http://schemas.openxmlformats.org/officeDocument/2006/relationships/image" Target="../media/image56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5" Type="http://schemas.openxmlformats.org/officeDocument/2006/relationships/image" Target="../media/image55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Relationship Id="rId14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FA043-744E-49F7-991F-AA0371BD67E8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1CAAB-635E-4F17-9B6C-A2C660FBF0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2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76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3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1CAAB-635E-4F17-9B6C-A2C660FBF0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2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err="1" smtClean="0"/>
              <a:t>fujfj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6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image" Target="../media/image69.wmf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9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68.wmf"/><Relationship Id="rId19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7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4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76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9.wmf"/><Relationship Id="rId22" Type="http://schemas.openxmlformats.org/officeDocument/2006/relationships/image" Target="../media/image8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8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4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9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6.e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49.wmf"/><Relationship Id="rId26" Type="http://schemas.openxmlformats.org/officeDocument/2006/relationships/image" Target="../media/image1.wmf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6.bin"/><Relationship Id="rId34" Type="http://schemas.openxmlformats.org/officeDocument/2006/relationships/image" Target="../media/image56.wmf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3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40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52.wmf"/><Relationship Id="rId32" Type="http://schemas.openxmlformats.org/officeDocument/2006/relationships/image" Target="../media/image55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53.wmf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35.bin"/><Relationship Id="rId31" Type="http://schemas.openxmlformats.org/officeDocument/2006/relationships/oleObject" Target="../embeddings/oleObject41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39.bin"/><Relationship Id="rId30" Type="http://schemas.openxmlformats.org/officeDocument/2006/relationships/image" Target="../media/image5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43162"/>
            <a:ext cx="9144000" cy="738188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CHƯƠNG TRÌNH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HỌC TRÊN TRUYỀN HÌNH</a:t>
            </a:r>
            <a:b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31445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 TOÁN 8</a:t>
            </a:r>
          </a:p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42786"/>
            <a:ext cx="1519365" cy="1519364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34100" y="29083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3" name="Equation" r:id="rId4" imgW="914400" imgH="216000" progId="Equation.DSMT4">
                  <p:embed/>
                </p:oleObj>
              </mc:Choice>
              <mc:Fallback>
                <p:oleObj name="Equation" r:id="rId4" imgW="914400" imgH="216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29083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3883" y="13773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</a:rPr>
              <a:t> 3</a:t>
            </a:r>
            <a:r>
              <a:rPr lang="en-US" sz="2400" b="1" dirty="0" smtClean="0">
                <a:solidFill>
                  <a:srgbClr val="FFFF00"/>
                </a:solidFill>
              </a:rPr>
              <a:t>: Giải phương trình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214358"/>
              </p:ext>
            </p:extLst>
          </p:nvPr>
        </p:nvGraphicFramePr>
        <p:xfrm>
          <a:off x="778912" y="351592"/>
          <a:ext cx="3808412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6" name="Equation" r:id="rId3" imgW="2412720" imgH="355320" progId="Equation.DSMT4">
                  <p:embed/>
                </p:oleObj>
              </mc:Choice>
              <mc:Fallback>
                <p:oleObj name="Equation" r:id="rId3" imgW="24127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12" y="351592"/>
                        <a:ext cx="3808412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7147" y="858405"/>
            <a:ext cx="37676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Đặt</a:t>
            </a:r>
            <a:r>
              <a:rPr lang="en-US" sz="2200" dirty="0" smtClean="0"/>
              <a:t> x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+ x = t</a:t>
            </a:r>
          </a:p>
          <a:p>
            <a:r>
              <a:rPr lang="en-US" sz="2200" dirty="0" smtClean="0"/>
              <a:t>Khi đó Pt (3) trở thành:</a:t>
            </a:r>
            <a:endParaRPr lang="en-US" sz="2200" dirty="0"/>
          </a:p>
          <a:p>
            <a:r>
              <a:rPr lang="en-US" sz="2200" dirty="0" smtClean="0"/>
              <a:t>  </a:t>
            </a:r>
            <a:endParaRPr lang="en-US" sz="2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918840"/>
              </p:ext>
            </p:extLst>
          </p:nvPr>
        </p:nvGraphicFramePr>
        <p:xfrm>
          <a:off x="598720" y="1588058"/>
          <a:ext cx="2330450" cy="312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7" name="Equation" r:id="rId5" imgW="1638000" imgH="2197080" progId="Equation.DSMT4">
                  <p:embed/>
                </p:oleObj>
              </mc:Choice>
              <mc:Fallback>
                <p:oleObj name="Equation" r:id="rId5" imgW="1638000" imgH="219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20" y="1588058"/>
                        <a:ext cx="2330450" cy="3121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2903408" y="1711404"/>
            <a:ext cx="7648" cy="3030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49319"/>
              </p:ext>
            </p:extLst>
          </p:nvPr>
        </p:nvGraphicFramePr>
        <p:xfrm>
          <a:off x="3152775" y="954088"/>
          <a:ext cx="2657475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8" name="Equation" r:id="rId7" imgW="1803240" imgH="1841400" progId="Equation.DSMT4">
                  <p:embed/>
                </p:oleObj>
              </mc:Choice>
              <mc:Fallback>
                <p:oleObj name="Equation" r:id="rId7" imgW="1803240" imgH="18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954088"/>
                        <a:ext cx="2657475" cy="2709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08509" y="931030"/>
            <a:ext cx="2658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Với              ta có PT: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791010" y="1609717"/>
            <a:ext cx="0" cy="31609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895012"/>
              </p:ext>
            </p:extLst>
          </p:nvPr>
        </p:nvGraphicFramePr>
        <p:xfrm>
          <a:off x="6005870" y="944771"/>
          <a:ext cx="2622550" cy="2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9" name="Equation" r:id="rId9" imgW="1777680" imgH="1892160" progId="Equation.DSMT4">
                  <p:embed/>
                </p:oleObj>
              </mc:Choice>
              <mc:Fallback>
                <p:oleObj name="Equation" r:id="rId9" imgW="1777680" imgH="1892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870" y="944771"/>
                        <a:ext cx="2622550" cy="2784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562600" y="902323"/>
            <a:ext cx="2141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Với            ta có PT: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4409148"/>
            <a:ext cx="3125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Vậy tập nghiệm của phương  </a:t>
            </a:r>
          </a:p>
          <a:p>
            <a:r>
              <a:rPr lang="en-US" dirty="0" smtClean="0"/>
              <a:t>trình (3) là S ={ 1; -2}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76458" y="4407907"/>
            <a:ext cx="2807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Phương trình (*) vô nghiệm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849172"/>
              </p:ext>
            </p:extLst>
          </p:nvPr>
        </p:nvGraphicFramePr>
        <p:xfrm>
          <a:off x="7955579" y="3367882"/>
          <a:ext cx="974725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0" name="Equation" r:id="rId11" imgW="660240" imgH="190440" progId="Equation.DSMT4">
                  <p:embed/>
                </p:oleObj>
              </mc:Choice>
              <mc:Fallback>
                <p:oleObj name="Equation" r:id="rId11" imgW="660240" imgH="1904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579" y="3367882"/>
                        <a:ext cx="974725" cy="2809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391400" y="3335304"/>
            <a:ext cx="680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hoặc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481767"/>
              </p:ext>
            </p:extLst>
          </p:nvPr>
        </p:nvGraphicFramePr>
        <p:xfrm>
          <a:off x="7368769" y="3771694"/>
          <a:ext cx="16129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1" name="Equation" r:id="rId13" imgW="1091880" imgH="444240" progId="Equation.DSMT4">
                  <p:embed/>
                </p:oleObj>
              </mc:Choice>
              <mc:Fallback>
                <p:oleObj name="Equation" r:id="rId13" imgW="1091880" imgH="4442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769" y="3771694"/>
                        <a:ext cx="1612900" cy="65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189707"/>
              </p:ext>
            </p:extLst>
          </p:nvPr>
        </p:nvGraphicFramePr>
        <p:xfrm>
          <a:off x="5776180" y="3753857"/>
          <a:ext cx="150018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2" name="Equation" r:id="rId15" imgW="1015920" imgH="444240" progId="Equation.DSMT4">
                  <p:embed/>
                </p:oleObj>
              </mc:Choice>
              <mc:Fallback>
                <p:oleObj name="Equation" r:id="rId15" imgW="1015920" imgH="4442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180" y="3753857"/>
                        <a:ext cx="1500187" cy="65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336145"/>
              </p:ext>
            </p:extLst>
          </p:nvPr>
        </p:nvGraphicFramePr>
        <p:xfrm>
          <a:off x="2929171" y="3581299"/>
          <a:ext cx="17970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3" name="Equation" r:id="rId17" imgW="1218960" imgH="533160" progId="Equation.DSMT4">
                  <p:embed/>
                </p:oleObj>
              </mc:Choice>
              <mc:Fallback>
                <p:oleObj name="Equation" r:id="rId17" imgW="1218960" imgH="5331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9171" y="3581299"/>
                        <a:ext cx="1797050" cy="784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694786" y="3774218"/>
            <a:ext cx="1286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dirty="0" smtClean="0"/>
              <a:t>ới mọi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6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6" grpId="0"/>
      <p:bldP spid="20" grpId="0"/>
      <p:bldP spid="21" grpId="0"/>
      <p:bldP spid="18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23499"/>
              </p:ext>
            </p:extLst>
          </p:nvPr>
        </p:nvGraphicFramePr>
        <p:xfrm>
          <a:off x="294684" y="1047750"/>
          <a:ext cx="8534401" cy="300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96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STT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FF00"/>
                          </a:solidFill>
                        </a:rPr>
                        <a:t>Các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FF00"/>
                          </a:solidFill>
                        </a:rPr>
                        <a:t>khẳng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FF00"/>
                          </a:solidFill>
                        </a:rPr>
                        <a:t>định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FFFF00"/>
                          </a:solidFill>
                        </a:rPr>
                        <a:t>Đúng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Sai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02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Với m ≠ 2 và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baseline="0" dirty="0" smtClean="0"/>
                        <a:t>             </a:t>
                      </a:r>
                      <a:r>
                        <a:rPr lang="en-US" sz="2200" dirty="0" smtClean="0"/>
                        <a:t>thì</a:t>
                      </a:r>
                      <a:r>
                        <a:rPr lang="en-US" sz="2200" baseline="0" dirty="0" smtClean="0"/>
                        <a:t> pt </a:t>
                      </a:r>
                      <a:r>
                        <a:rPr lang="en-US" sz="2200" baseline="0" dirty="0" smtClean="0">
                          <a:solidFill>
                            <a:srgbClr val="FFFF00"/>
                          </a:solidFill>
                        </a:rPr>
                        <a:t>(4) </a:t>
                      </a:r>
                      <a:r>
                        <a:rPr lang="en-US" sz="2200" baseline="0" dirty="0" smtClean="0"/>
                        <a:t>là phương trình bậc nhất 1 ẩn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902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Với</a:t>
                      </a:r>
                      <a:r>
                        <a:rPr lang="en-US" sz="2200" baseline="0" dirty="0" smtClean="0"/>
                        <a:t>              thì tập nghiệm của phương trình </a:t>
                      </a:r>
                      <a:r>
                        <a:rPr lang="en-US" sz="2200" baseline="0" dirty="0" smtClean="0">
                          <a:solidFill>
                            <a:srgbClr val="FFFF00"/>
                          </a:solidFill>
                        </a:rPr>
                        <a:t>(4) </a:t>
                      </a:r>
                      <a:r>
                        <a:rPr lang="en-US" sz="2200" baseline="0" dirty="0" smtClean="0"/>
                        <a:t>là tập hợp R 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63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Khi m =</a:t>
                      </a:r>
                      <a:r>
                        <a:rPr lang="en-US" sz="2200" baseline="0" dirty="0" smtClean="0"/>
                        <a:t> 2 thì phương trình </a:t>
                      </a:r>
                      <a:r>
                        <a:rPr lang="en-US" sz="2200" baseline="0" dirty="0" smtClean="0">
                          <a:solidFill>
                            <a:srgbClr val="FFFF00"/>
                          </a:solidFill>
                        </a:rPr>
                        <a:t>(4) </a:t>
                      </a:r>
                      <a:r>
                        <a:rPr lang="en-US" sz="2200" baseline="0" dirty="0" smtClean="0"/>
                        <a:t>có nghiệm x = 0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25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Phương trình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smtClean="0">
                          <a:solidFill>
                            <a:srgbClr val="FFFF00"/>
                          </a:solidFill>
                        </a:rPr>
                        <a:t>(4) </a:t>
                      </a:r>
                      <a:r>
                        <a:rPr lang="en-US" sz="2200" baseline="0" dirty="0" smtClean="0"/>
                        <a:t>có nghiệm x = 1 khi m </a:t>
                      </a:r>
                      <a:r>
                        <a:rPr lang="en-US" sz="2200" baseline="0" dirty="0" smtClean="0">
                          <a:sym typeface="Symbol" panose="05050102010706020507" pitchFamily="18" charset="2"/>
                        </a:rPr>
                        <a:t>{ 2; 3}</a:t>
                      </a:r>
                      <a:endParaRPr lang="en-US" sz="2200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3335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Bài</a:t>
            </a:r>
            <a:r>
              <a:rPr lang="en-US" sz="2400" u="sng" dirty="0" smtClean="0"/>
              <a:t> 4</a:t>
            </a:r>
            <a:r>
              <a:rPr lang="en-US" sz="2400" dirty="0" smtClean="0"/>
              <a:t>.  Cho phương trình:                           </a:t>
            </a:r>
            <a:r>
              <a:rPr lang="en-US" sz="2400" dirty="0" smtClean="0">
                <a:solidFill>
                  <a:srgbClr val="FFFF00"/>
                </a:solidFill>
              </a:rPr>
              <a:t>(4) </a:t>
            </a:r>
            <a:r>
              <a:rPr lang="en-US" sz="2400" dirty="0" smtClean="0"/>
              <a:t>với m là tham số. Các khẳng định sau đúng hay sai?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274186" y="174373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Đ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74186" y="249555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Đ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103554" y="3191530"/>
            <a:ext cx="425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124682" y="357253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</a:t>
            </a:r>
            <a:endParaRPr lang="en-US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890315"/>
              </p:ext>
            </p:extLst>
          </p:nvPr>
        </p:nvGraphicFramePr>
        <p:xfrm>
          <a:off x="3733800" y="182568"/>
          <a:ext cx="2023269" cy="414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1" name="Equation" r:id="rId3" imgW="1295280" imgH="266400" progId="Equation.DSMT4">
                  <p:embed/>
                </p:oleObj>
              </mc:Choice>
              <mc:Fallback>
                <p:oleObj name="Equation" r:id="rId3" imgW="1295280" imgH="2664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82568"/>
                        <a:ext cx="2023269" cy="4147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945944"/>
              </p:ext>
            </p:extLst>
          </p:nvPr>
        </p:nvGraphicFramePr>
        <p:xfrm>
          <a:off x="1600200" y="2496348"/>
          <a:ext cx="838199" cy="304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2" name="Equation" r:id="rId5" imgW="545760" imgH="177480" progId="Equation.DSMT4">
                  <p:embed/>
                </p:oleObj>
              </mc:Choice>
              <mc:Fallback>
                <p:oleObj name="Equation" r:id="rId5" imgW="545760" imgH="1774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96348"/>
                        <a:ext cx="838199" cy="3040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284579"/>
              </p:ext>
            </p:extLst>
          </p:nvPr>
        </p:nvGraphicFramePr>
        <p:xfrm>
          <a:off x="2677032" y="1721000"/>
          <a:ext cx="855878" cy="31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3" name="Equation" r:id="rId7" imgW="545760" imgH="177480" progId="Equation.DSMT4">
                  <p:embed/>
                </p:oleObj>
              </mc:Choice>
              <mc:Fallback>
                <p:oleObj name="Equation" r:id="rId7" imgW="54576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7032" y="1721000"/>
                        <a:ext cx="855878" cy="317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882692"/>
              </p:ext>
            </p:extLst>
          </p:nvPr>
        </p:nvGraphicFramePr>
        <p:xfrm>
          <a:off x="1085850" y="4095750"/>
          <a:ext cx="60007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4" name="Equation" r:id="rId9" imgW="4000320" imgH="609480" progId="Equation.DSMT4">
                  <p:embed/>
                </p:oleObj>
              </mc:Choice>
              <mc:Fallback>
                <p:oleObj name="Equation" r:id="rId9" imgW="4000320" imgH="60948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4095750"/>
                        <a:ext cx="60007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121" y="3943350"/>
            <a:ext cx="8532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Thay 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    vào PT                                 ta có: 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79904"/>
              </p:ext>
            </p:extLst>
          </p:nvPr>
        </p:nvGraphicFramePr>
        <p:xfrm>
          <a:off x="2790399" y="4095750"/>
          <a:ext cx="2467401" cy="414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5" name="Equation" r:id="rId11" imgW="1295280" imgH="266400" progId="Equation.DSMT4">
                  <p:embed/>
                </p:oleObj>
              </mc:Choice>
              <mc:Fallback>
                <p:oleObj name="Equation" r:id="rId11" imgW="1295280" imgH="2664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399" y="4095750"/>
                        <a:ext cx="2467401" cy="4147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940428"/>
              </p:ext>
            </p:extLst>
          </p:nvPr>
        </p:nvGraphicFramePr>
        <p:xfrm>
          <a:off x="5921909" y="4115257"/>
          <a:ext cx="2998787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6" name="Equation" r:id="rId12" imgW="1574640" imgH="545760" progId="Equation.DSMT4">
                  <p:embed/>
                </p:oleObj>
              </mc:Choice>
              <mc:Fallback>
                <p:oleObj name="Equation" r:id="rId12" imgW="1574640" imgH="5457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909" y="4115257"/>
                        <a:ext cx="2998787" cy="84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880114"/>
              </p:ext>
            </p:extLst>
          </p:nvPr>
        </p:nvGraphicFramePr>
        <p:xfrm>
          <a:off x="816721" y="4136172"/>
          <a:ext cx="1022194" cy="304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7" name="Equation" r:id="rId14" imgW="545760" imgH="177480" progId="Equation.DSMT4">
                  <p:embed/>
                </p:oleObj>
              </mc:Choice>
              <mc:Fallback>
                <p:oleObj name="Equation" r:id="rId14" imgW="54576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721" y="4136172"/>
                        <a:ext cx="1022194" cy="30400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3400" y="3994487"/>
            <a:ext cx="71132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Thay 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        vào PT                           ta có: 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506062"/>
              </p:ext>
            </p:extLst>
          </p:nvPr>
        </p:nvGraphicFramePr>
        <p:xfrm>
          <a:off x="2864640" y="4170449"/>
          <a:ext cx="2023269" cy="414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8" name="Equation" r:id="rId15" imgW="1295280" imgH="266400" progId="Equation.DSMT4">
                  <p:embed/>
                </p:oleObj>
              </mc:Choice>
              <mc:Fallback>
                <p:oleObj name="Equation" r:id="rId15" imgW="1295280" imgH="2664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4640" y="4170449"/>
                        <a:ext cx="2023269" cy="4147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491915"/>
              </p:ext>
            </p:extLst>
          </p:nvPr>
        </p:nvGraphicFramePr>
        <p:xfrm>
          <a:off x="5652727" y="4149241"/>
          <a:ext cx="3016250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39" name="Equation" r:id="rId16" imgW="1930320" imgH="266400" progId="Equation.DSMT4">
                  <p:embed/>
                </p:oleObj>
              </mc:Choice>
              <mc:Fallback>
                <p:oleObj name="Equation" r:id="rId16" imgW="1930320" imgH="2664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727" y="4149241"/>
                        <a:ext cx="3016250" cy="4143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619308"/>
              </p:ext>
            </p:extLst>
          </p:nvPr>
        </p:nvGraphicFramePr>
        <p:xfrm>
          <a:off x="1276910" y="4188934"/>
          <a:ext cx="6810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840" name="Equation" r:id="rId18" imgW="444240" imgH="177480" progId="Equation.DSMT4">
                  <p:embed/>
                </p:oleObj>
              </mc:Choice>
              <mc:Fallback>
                <p:oleObj name="Equation" r:id="rId18" imgW="444240" imgH="177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910" y="4188934"/>
                        <a:ext cx="681038" cy="304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909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2" grpId="1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568717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Phương trình: Ax + B = 0  (*)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520654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Phương trình </a:t>
            </a:r>
            <a:r>
              <a:rPr lang="en-US" sz="2400" dirty="0" smtClean="0">
                <a:solidFill>
                  <a:srgbClr val="FFFF00"/>
                </a:solidFill>
              </a:rPr>
              <a:t>(*)</a:t>
            </a:r>
            <a:r>
              <a:rPr lang="en-US" sz="2400" dirty="0" smtClean="0"/>
              <a:t> có 1 nghiệm duy nhất </a:t>
            </a:r>
            <a:r>
              <a:rPr lang="en-US" sz="2400" dirty="0" smtClean="0">
                <a:sym typeface="Wingdings" panose="05000000000000000000" pitchFamily="2" charset="2"/>
              </a:rPr>
              <a:t> A ≠ 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94012" y="2312902"/>
            <a:ext cx="659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Phương trình </a:t>
            </a:r>
            <a:r>
              <a:rPr lang="en-US" sz="2400" dirty="0">
                <a:solidFill>
                  <a:srgbClr val="FFFF00"/>
                </a:solidFill>
              </a:rPr>
              <a:t>(*)</a:t>
            </a:r>
            <a:r>
              <a:rPr lang="en-US" sz="2400" dirty="0"/>
              <a:t> </a:t>
            </a:r>
            <a:r>
              <a:rPr lang="en-US" sz="2400" dirty="0" smtClean="0"/>
              <a:t>có vô số nghiệm </a:t>
            </a:r>
            <a:r>
              <a:rPr lang="en-US" sz="2400" dirty="0" smtClean="0">
                <a:sym typeface="Wingdings" panose="05000000000000000000" pitchFamily="2" charset="2"/>
              </a:rPr>
              <a:t> A = 0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và B = </a:t>
            </a:r>
            <a:r>
              <a:rPr lang="en-US" sz="2400" dirty="0">
                <a:sym typeface="Wingdings" panose="05000000000000000000" pitchFamily="2" charset="2"/>
              </a:rPr>
              <a:t>0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94012" y="3105150"/>
            <a:ext cx="6418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Phương</a:t>
            </a:r>
            <a:r>
              <a:rPr lang="en-US" sz="2400" dirty="0" smtClean="0"/>
              <a:t> </a:t>
            </a:r>
            <a:r>
              <a:rPr lang="en-US" sz="2400" dirty="0" err="1" smtClean="0"/>
              <a:t>trình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FF00"/>
                </a:solidFill>
              </a:rPr>
              <a:t>*)</a:t>
            </a:r>
            <a:r>
              <a:rPr lang="en-US" sz="2400" dirty="0"/>
              <a:t> </a:t>
            </a:r>
            <a:r>
              <a:rPr lang="en-US" sz="2400" dirty="0" err="1" smtClean="0"/>
              <a:t>vô</a:t>
            </a:r>
            <a:r>
              <a:rPr lang="en-US" sz="2400" dirty="0" smtClean="0"/>
              <a:t> </a:t>
            </a:r>
            <a:r>
              <a:rPr lang="en-US" sz="2400" dirty="0" err="1" smtClean="0"/>
              <a:t>nghiệm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 A = 0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và</a:t>
            </a:r>
            <a:r>
              <a:rPr lang="en-US" sz="2400" dirty="0" smtClean="0">
                <a:sym typeface="Wingdings" panose="05000000000000000000" pitchFamily="2" charset="2"/>
              </a:rPr>
              <a:t> B </a:t>
            </a:r>
            <a:r>
              <a:rPr lang="en-US" sz="2400" dirty="0">
                <a:sym typeface="Wingdings" panose="05000000000000000000" pitchFamily="2" charset="2"/>
              </a:rPr>
              <a:t>≠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>
                <a:sym typeface="Wingdings" panose="05000000000000000000" pitchFamily="2" charset="2"/>
              </a:rPr>
              <a:t>0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76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0581" y="75794"/>
            <a:ext cx="4232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FF00"/>
                </a:solidFill>
              </a:rPr>
              <a:t>Bài 5: Giải bài toán bằng cách lập phương trình</a:t>
            </a:r>
            <a:endParaRPr lang="en-US" sz="2200" b="1" u="sng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755630"/>
            <a:ext cx="426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/>
              <a:t>Một</a:t>
            </a:r>
            <a:r>
              <a:rPr lang="en-US" sz="2200" dirty="0" smtClean="0"/>
              <a:t>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thợ</a:t>
            </a:r>
            <a:r>
              <a:rPr lang="en-US" sz="2200" dirty="0" smtClean="0"/>
              <a:t> </a:t>
            </a:r>
            <a:r>
              <a:rPr lang="en-US" sz="2200" dirty="0" err="1" smtClean="0"/>
              <a:t>mỏ</a:t>
            </a:r>
            <a:r>
              <a:rPr lang="en-US" sz="2200" dirty="0" smtClean="0"/>
              <a:t> </a:t>
            </a:r>
            <a:r>
              <a:rPr lang="en-US" sz="2200" dirty="0" err="1" smtClean="0"/>
              <a:t>lập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than,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đó</a:t>
            </a:r>
            <a:r>
              <a:rPr lang="en-US" sz="2200" dirty="0" smtClean="0"/>
              <a:t> </a:t>
            </a:r>
            <a:r>
              <a:rPr lang="en-US" sz="2200" dirty="0" err="1" smtClean="0"/>
              <a:t>mỗi</a:t>
            </a:r>
            <a:r>
              <a:rPr lang="en-US" sz="2200" dirty="0" smtClean="0"/>
              <a:t> </a:t>
            </a:r>
            <a:r>
              <a:rPr lang="en-US" sz="2200" dirty="0" err="1" smtClean="0"/>
              <a:t>ngày</a:t>
            </a:r>
            <a:r>
              <a:rPr lang="en-US" sz="2200" dirty="0" smtClean="0"/>
              <a:t> </a:t>
            </a:r>
            <a:r>
              <a:rPr lang="en-US" sz="2200" dirty="0" err="1" smtClean="0"/>
              <a:t>phải</a:t>
            </a:r>
            <a:r>
              <a:rPr lang="en-US" sz="2200" dirty="0" smtClean="0"/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</a:t>
            </a:r>
            <a:r>
              <a:rPr lang="en-US" sz="2200" dirty="0" err="1" smtClean="0"/>
              <a:t>được</a:t>
            </a:r>
            <a:r>
              <a:rPr lang="en-US" sz="2200" dirty="0" smtClean="0"/>
              <a:t> 50 </a:t>
            </a:r>
            <a:r>
              <a:rPr lang="en-US" sz="2200" dirty="0" err="1" smtClean="0"/>
              <a:t>tấn</a:t>
            </a:r>
            <a:r>
              <a:rPr lang="en-US" sz="2200" dirty="0" smtClean="0"/>
              <a:t> than. Khi thực hiện, mỗi ngày đội khai thác được 57 tấn than. Do </a:t>
            </a:r>
            <a:r>
              <a:rPr lang="en-US" sz="2200" dirty="0" err="1" smtClean="0"/>
              <a:t>đó</a:t>
            </a:r>
            <a:r>
              <a:rPr lang="en-US" sz="2200" dirty="0" smtClean="0"/>
              <a:t>,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hoàn</a:t>
            </a:r>
            <a:r>
              <a:rPr lang="en-US" sz="2200" dirty="0" smtClean="0"/>
              <a:t> </a:t>
            </a:r>
            <a:r>
              <a:rPr lang="en-US" sz="2200" dirty="0" err="1" smtClean="0"/>
              <a:t>thành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 </a:t>
            </a:r>
            <a:r>
              <a:rPr lang="en-US" sz="2200" dirty="0" err="1" smtClean="0"/>
              <a:t>trước</a:t>
            </a:r>
            <a:r>
              <a:rPr lang="en-US" sz="2200" dirty="0" smtClean="0"/>
              <a:t> 1 </a:t>
            </a:r>
            <a:r>
              <a:rPr lang="en-US" sz="2200" dirty="0" err="1" smtClean="0"/>
              <a:t>ngày</a:t>
            </a:r>
            <a:r>
              <a:rPr lang="en-US" sz="2200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còn</a:t>
            </a:r>
            <a:r>
              <a:rPr lang="en-US" sz="2200" dirty="0" smtClean="0"/>
              <a:t> </a:t>
            </a:r>
            <a:r>
              <a:rPr lang="en-US" sz="2200" dirty="0" err="1" smtClean="0"/>
              <a:t>vượt</a:t>
            </a:r>
            <a:r>
              <a:rPr lang="en-US" sz="2200" dirty="0" smtClean="0"/>
              <a:t> </a:t>
            </a:r>
            <a:r>
              <a:rPr lang="en-US" sz="2200" dirty="0" err="1" smtClean="0"/>
              <a:t>mức</a:t>
            </a:r>
            <a:r>
              <a:rPr lang="en-US" sz="2200" dirty="0" smtClean="0"/>
              <a:t> 13 </a:t>
            </a:r>
            <a:r>
              <a:rPr lang="en-US" sz="2200" dirty="0" err="1" smtClean="0"/>
              <a:t>tấn</a:t>
            </a:r>
            <a:r>
              <a:rPr lang="en-US" sz="2200" dirty="0" smtClean="0"/>
              <a:t> than. </a:t>
            </a:r>
            <a:r>
              <a:rPr lang="en-US" sz="2200" dirty="0" err="1" smtClean="0"/>
              <a:t>Hỏi</a:t>
            </a:r>
            <a:r>
              <a:rPr lang="en-US" sz="2200" dirty="0" smtClean="0"/>
              <a:t>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,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phải</a:t>
            </a:r>
            <a:r>
              <a:rPr lang="en-US" sz="2200" dirty="0" smtClean="0"/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nhiêu</a:t>
            </a:r>
            <a:r>
              <a:rPr lang="en-US" sz="2200" dirty="0" smtClean="0"/>
              <a:t> </a:t>
            </a:r>
            <a:r>
              <a:rPr lang="en-US" sz="2200" dirty="0" err="1" smtClean="0"/>
              <a:t>tấn</a:t>
            </a:r>
            <a:r>
              <a:rPr lang="en-US" sz="2200" dirty="0" smtClean="0"/>
              <a:t> than?</a:t>
            </a:r>
            <a:endParaRPr lang="en-US" sz="2200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4377870" y="96819"/>
            <a:ext cx="10557" cy="4894282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133350"/>
            <a:ext cx="4648200" cy="233999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4485704" y="1434664"/>
            <a:ext cx="5151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</a:rPr>
              <a:t>Mối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quan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hệ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giữa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các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đại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lượng</a:t>
            </a:r>
            <a:r>
              <a:rPr lang="en-US" sz="2000" dirty="0" smtClean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68606" y="220412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</a:rPr>
              <a:t>Các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đại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lượng</a:t>
            </a:r>
            <a:r>
              <a:rPr lang="en-US" sz="2000" dirty="0" smtClean="0">
                <a:solidFill>
                  <a:srgbClr val="FFFF00"/>
                </a:solidFill>
              </a:rPr>
              <a:t>: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67200" y="529202"/>
            <a:ext cx="50259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+ Khối lượng than (</a:t>
            </a:r>
            <a:r>
              <a:rPr lang="en-US" dirty="0" smtClean="0"/>
              <a:t>KLCV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+Khối lượng than khai thác trong 1 ngày </a:t>
            </a:r>
            <a:r>
              <a:rPr lang="en-US" dirty="0" smtClean="0"/>
              <a:t>(NS) </a:t>
            </a:r>
          </a:p>
          <a:p>
            <a:r>
              <a:rPr lang="en-US" sz="2000" dirty="0" smtClean="0"/>
              <a:t> +Thời gian (t) 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30553"/>
              </p:ext>
            </p:extLst>
          </p:nvPr>
        </p:nvGraphicFramePr>
        <p:xfrm>
          <a:off x="4544806" y="2626856"/>
          <a:ext cx="4450052" cy="1860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316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414"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51662" y="3171578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endParaRPr lang="en-US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9196" y="3872371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Thực</a:t>
            </a:r>
            <a:r>
              <a:rPr lang="en-US" sz="2200" dirty="0" smtClean="0"/>
              <a:t> </a:t>
            </a:r>
            <a:r>
              <a:rPr lang="en-US" sz="2200" dirty="0" err="1" smtClean="0"/>
              <a:t>tế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201653" y="3116087"/>
            <a:ext cx="733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972786" y="3874103"/>
            <a:ext cx="10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 + 13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51009" y="3140800"/>
            <a:ext cx="53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5823099" y="2600885"/>
            <a:ext cx="1075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KLCV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118911" y="2613332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NS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216194" y="2554719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04159" y="3874103"/>
            <a:ext cx="51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57</a:t>
            </a:r>
            <a:endParaRPr lang="en-US" sz="24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348480"/>
              </p:ext>
            </p:extLst>
          </p:nvPr>
        </p:nvGraphicFramePr>
        <p:xfrm>
          <a:off x="8192608" y="3061824"/>
          <a:ext cx="377511" cy="719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6" name="Equation" r:id="rId4" imgW="266400" imgH="507960" progId="Equation.DSMT4">
                  <p:embed/>
                </p:oleObj>
              </mc:Choice>
              <mc:Fallback>
                <p:oleObj name="Equation" r:id="rId4" imgW="266400" imgH="50796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2608" y="3061824"/>
                        <a:ext cx="377511" cy="7190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966982"/>
              </p:ext>
            </p:extLst>
          </p:nvPr>
        </p:nvGraphicFramePr>
        <p:xfrm>
          <a:off x="8077200" y="3817429"/>
          <a:ext cx="745469" cy="648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7" name="Equation" r:id="rId6" imgW="583920" imgH="507960" progId="Equation.DSMT4">
                  <p:embed/>
                </p:oleObj>
              </mc:Choice>
              <mc:Fallback>
                <p:oleObj name="Equation" r:id="rId6" imgW="583920" imgH="50796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817429"/>
                        <a:ext cx="745469" cy="6482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3300" y="753369"/>
            <a:ext cx="426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/>
              <a:t>Một</a:t>
            </a:r>
            <a:r>
              <a:rPr lang="en-US" sz="2200" dirty="0" smtClean="0"/>
              <a:t>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thợ</a:t>
            </a:r>
            <a:r>
              <a:rPr lang="en-US" sz="2200" dirty="0" smtClean="0"/>
              <a:t> </a:t>
            </a:r>
            <a:r>
              <a:rPr lang="en-US" sz="2200" dirty="0" err="1" smtClean="0"/>
              <a:t>mỏ</a:t>
            </a:r>
            <a:r>
              <a:rPr lang="en-US" sz="2200" dirty="0" smtClean="0"/>
              <a:t> </a:t>
            </a:r>
            <a:r>
              <a:rPr lang="en-US" sz="2200" dirty="0" err="1" smtClean="0"/>
              <a:t>lập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kế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hoạch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than,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đó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mỗi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ngày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phải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khai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thác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được</a:t>
            </a:r>
            <a:r>
              <a:rPr lang="en-US" sz="2200" dirty="0" smtClean="0">
                <a:solidFill>
                  <a:srgbClr val="FFFF00"/>
                </a:solidFill>
              </a:rPr>
              <a:t> 50 </a:t>
            </a:r>
            <a:r>
              <a:rPr lang="en-US" sz="2200" dirty="0" err="1" smtClean="0">
                <a:solidFill>
                  <a:srgbClr val="FFFF00"/>
                </a:solidFill>
              </a:rPr>
              <a:t>tấn</a:t>
            </a:r>
            <a:r>
              <a:rPr lang="en-US" sz="2200" dirty="0" smtClean="0">
                <a:solidFill>
                  <a:srgbClr val="FFFF00"/>
                </a:solidFill>
              </a:rPr>
              <a:t> than</a:t>
            </a:r>
            <a:r>
              <a:rPr lang="en-US" sz="2200" dirty="0" smtClean="0"/>
              <a:t>. Khi </a:t>
            </a:r>
            <a:r>
              <a:rPr lang="en-US" sz="2200" dirty="0" smtClean="0">
                <a:solidFill>
                  <a:srgbClr val="FFFF00"/>
                </a:solidFill>
              </a:rPr>
              <a:t>thực hiện</a:t>
            </a:r>
            <a:r>
              <a:rPr lang="en-US" sz="2200" dirty="0" smtClean="0"/>
              <a:t>, </a:t>
            </a:r>
            <a:r>
              <a:rPr lang="en-US" sz="2200" dirty="0" smtClean="0">
                <a:solidFill>
                  <a:srgbClr val="FFFF00"/>
                </a:solidFill>
              </a:rPr>
              <a:t>mỗi ngày đội khai thác được 57 tấn than</a:t>
            </a:r>
            <a:r>
              <a:rPr lang="en-US" sz="2200" dirty="0" smtClean="0"/>
              <a:t>. Do </a:t>
            </a:r>
            <a:r>
              <a:rPr lang="en-US" sz="2200" dirty="0" err="1" smtClean="0"/>
              <a:t>đó</a:t>
            </a:r>
            <a:r>
              <a:rPr lang="en-US" sz="2200" dirty="0" smtClean="0"/>
              <a:t>,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đã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hoàn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thành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kế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hoạch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trước</a:t>
            </a:r>
            <a:r>
              <a:rPr lang="en-US" sz="2200" dirty="0" smtClean="0">
                <a:solidFill>
                  <a:srgbClr val="FFFF00"/>
                </a:solidFill>
              </a:rPr>
              <a:t> 1 </a:t>
            </a:r>
            <a:r>
              <a:rPr lang="en-US" sz="2200" dirty="0" err="1" smtClean="0">
                <a:solidFill>
                  <a:srgbClr val="FFFF00"/>
                </a:solidFill>
              </a:rPr>
              <a:t>ngày</a:t>
            </a:r>
            <a:r>
              <a:rPr lang="en-US" sz="2200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còn</a:t>
            </a:r>
            <a:r>
              <a:rPr lang="en-US" sz="2200" dirty="0" smtClean="0"/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vượt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</a:rPr>
              <a:t>mức</a:t>
            </a:r>
            <a:r>
              <a:rPr lang="en-US" sz="2200" dirty="0" smtClean="0">
                <a:solidFill>
                  <a:srgbClr val="FFFF00"/>
                </a:solidFill>
              </a:rPr>
              <a:t> 13 </a:t>
            </a:r>
            <a:r>
              <a:rPr lang="en-US" sz="2200" dirty="0" err="1" smtClean="0">
                <a:solidFill>
                  <a:srgbClr val="FFFF00"/>
                </a:solidFill>
              </a:rPr>
              <a:t>tấn</a:t>
            </a:r>
            <a:r>
              <a:rPr lang="en-US" sz="2200" dirty="0" smtClean="0">
                <a:solidFill>
                  <a:srgbClr val="FFFF00"/>
                </a:solidFill>
              </a:rPr>
              <a:t> than</a:t>
            </a:r>
            <a:r>
              <a:rPr lang="en-US" sz="2200" dirty="0" smtClean="0"/>
              <a:t>. </a:t>
            </a:r>
            <a:r>
              <a:rPr lang="en-US" sz="2200" dirty="0" err="1" smtClean="0"/>
              <a:t>Hỏi</a:t>
            </a:r>
            <a:r>
              <a:rPr lang="en-US" sz="2200" dirty="0" smtClean="0"/>
              <a:t>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,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phải</a:t>
            </a:r>
            <a:r>
              <a:rPr lang="en-US" sz="2200" dirty="0" smtClean="0"/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nhiêu</a:t>
            </a:r>
            <a:r>
              <a:rPr lang="en-US" sz="2200" dirty="0" smtClean="0"/>
              <a:t> </a:t>
            </a:r>
            <a:r>
              <a:rPr lang="en-US" sz="2200" dirty="0" err="1" smtClean="0"/>
              <a:t>tấn</a:t>
            </a:r>
            <a:r>
              <a:rPr lang="en-US" sz="2200" dirty="0" smtClean="0"/>
              <a:t> than?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4687296" y="4520888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C000"/>
                </a:solidFill>
              </a:rPr>
              <a:t>Phương</a:t>
            </a:r>
            <a:r>
              <a:rPr lang="en-US" sz="2200" dirty="0" smtClean="0">
                <a:solidFill>
                  <a:srgbClr val="FFC000"/>
                </a:solidFill>
              </a:rPr>
              <a:t> </a:t>
            </a:r>
            <a:r>
              <a:rPr lang="en-US" sz="2200" dirty="0" err="1" smtClean="0">
                <a:solidFill>
                  <a:srgbClr val="FFC000"/>
                </a:solidFill>
              </a:rPr>
              <a:t>trình</a:t>
            </a:r>
            <a:r>
              <a:rPr lang="en-US" sz="2200" dirty="0" smtClean="0">
                <a:solidFill>
                  <a:srgbClr val="FFC000"/>
                </a:solidFill>
              </a:rPr>
              <a:t>:</a:t>
            </a:r>
            <a:endParaRPr lang="en-US" sz="2200" dirty="0">
              <a:solidFill>
                <a:srgbClr val="FFC000"/>
              </a:solidFill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693675"/>
              </p:ext>
            </p:extLst>
          </p:nvPr>
        </p:nvGraphicFramePr>
        <p:xfrm>
          <a:off x="6500924" y="4441628"/>
          <a:ext cx="1750219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8" name="Equation" r:id="rId8" imgW="1333440" imgH="507960" progId="Equation.DSMT4">
                  <p:embed/>
                </p:oleObj>
              </mc:Choice>
              <mc:Fallback>
                <p:oleObj name="Equation" r:id="rId8" imgW="1333440" imgH="50796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924" y="4441628"/>
                        <a:ext cx="1750219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672824"/>
              </p:ext>
            </p:extLst>
          </p:nvPr>
        </p:nvGraphicFramePr>
        <p:xfrm>
          <a:off x="5843083" y="1773037"/>
          <a:ext cx="14827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9" name="Equation" r:id="rId10" imgW="1130040" imgH="507960" progId="Equation.DSMT4">
                  <p:embed/>
                </p:oleObj>
              </mc:Choice>
              <mc:Fallback>
                <p:oleObj name="Equation" r:id="rId10" imgW="1130040" imgH="50796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083" y="1773037"/>
                        <a:ext cx="148272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41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 animBg="1"/>
      <p:bldP spid="6" grpId="0" animBg="1"/>
      <p:bldP spid="8" grpId="0"/>
      <p:bldP spid="9" grpId="0"/>
      <p:bldP spid="10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4936027" y="424129"/>
            <a:ext cx="47216" cy="4501964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90677" y="2842"/>
            <a:ext cx="62865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FF00"/>
                </a:solidFill>
              </a:rPr>
              <a:t>Bài 5: Giải bài toán bằng cách lập phương trình</a:t>
            </a:r>
            <a:endParaRPr lang="en-US" sz="2200" b="1" u="sng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7436" y="313479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Giải</a:t>
            </a:r>
            <a:r>
              <a:rPr lang="en-US" sz="2400" b="1" u="sng" dirty="0" smtClean="0">
                <a:solidFill>
                  <a:srgbClr val="FFFF00"/>
                </a:solidFill>
              </a:rPr>
              <a:t>: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829" y="712553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Gọi</a:t>
            </a:r>
            <a:r>
              <a:rPr lang="en-US" sz="2200" dirty="0" smtClean="0"/>
              <a:t> </a:t>
            </a:r>
            <a:r>
              <a:rPr lang="en-US" sz="2200" dirty="0" err="1" smtClean="0"/>
              <a:t>số</a:t>
            </a:r>
            <a:r>
              <a:rPr lang="en-US" sz="2200" dirty="0" smtClean="0"/>
              <a:t> </a:t>
            </a:r>
            <a:r>
              <a:rPr lang="en-US" sz="2200" dirty="0" err="1" smtClean="0"/>
              <a:t>tấn</a:t>
            </a:r>
            <a:r>
              <a:rPr lang="en-US" sz="2200" dirty="0" smtClean="0"/>
              <a:t> than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phải</a:t>
            </a:r>
            <a:r>
              <a:rPr lang="en-US" sz="2200" dirty="0" smtClean="0"/>
              <a:t> </a:t>
            </a:r>
            <a:r>
              <a:rPr lang="en-US" sz="2200" dirty="0" err="1" smtClean="0"/>
              <a:t>khai</a:t>
            </a:r>
            <a:r>
              <a:rPr lang="en-US" sz="2200" dirty="0" smtClean="0"/>
              <a:t> </a:t>
            </a:r>
            <a:r>
              <a:rPr lang="en-US" sz="2200" dirty="0" err="1" smtClean="0"/>
              <a:t>thác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theo kế hoạch là x (tấn,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0)</a:t>
            </a:r>
            <a:endParaRPr lang="en-US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150829" y="2031698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Thời</a:t>
            </a:r>
            <a:r>
              <a:rPr lang="en-US" sz="2200" dirty="0" smtClean="0"/>
              <a:t> </a:t>
            </a:r>
            <a:r>
              <a:rPr lang="en-US" sz="2200" dirty="0" err="1" smtClean="0"/>
              <a:t>gian</a:t>
            </a:r>
            <a:r>
              <a:rPr lang="en-US" sz="2200" dirty="0" smtClean="0"/>
              <a:t>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hoàn</a:t>
            </a:r>
            <a:r>
              <a:rPr lang="en-US" sz="2200" dirty="0" smtClean="0"/>
              <a:t> </a:t>
            </a:r>
            <a:r>
              <a:rPr lang="en-US" sz="2200" dirty="0" err="1" smtClean="0"/>
              <a:t>thành</a:t>
            </a:r>
            <a:r>
              <a:rPr lang="en-US" sz="2200" dirty="0" smtClean="0"/>
              <a:t> </a:t>
            </a:r>
            <a:r>
              <a:rPr lang="en-US" sz="2200" dirty="0" err="1" smtClean="0"/>
              <a:t>công</a:t>
            </a:r>
            <a:r>
              <a:rPr lang="en-US" sz="2200" dirty="0" smtClean="0"/>
              <a:t> </a:t>
            </a:r>
            <a:r>
              <a:rPr lang="en-US" sz="2200" dirty="0" err="1" smtClean="0"/>
              <a:t>việc</a:t>
            </a:r>
            <a:r>
              <a:rPr lang="en-US" sz="2200" dirty="0" smtClean="0"/>
              <a:t>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 </a:t>
            </a:r>
            <a:r>
              <a:rPr lang="en-US" sz="2200" dirty="0" err="1" smtClean="0"/>
              <a:t>là</a:t>
            </a:r>
            <a:r>
              <a:rPr lang="en-US" sz="2200" dirty="0" smtClean="0"/>
              <a:t>       (</a:t>
            </a:r>
            <a:r>
              <a:rPr lang="en-US" sz="2200" dirty="0" err="1" smtClean="0"/>
              <a:t>ngày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427219"/>
              </p:ext>
            </p:extLst>
          </p:nvPr>
        </p:nvGraphicFramePr>
        <p:xfrm>
          <a:off x="1611322" y="2260595"/>
          <a:ext cx="314512" cy="599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47" name="Equation" r:id="rId3" imgW="266400" imgH="507960" progId="Equation.DSMT4">
                  <p:embed/>
                </p:oleObj>
              </mc:Choice>
              <mc:Fallback>
                <p:oleObj name="Equation" r:id="rId3" imgW="266400" imgH="5079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22" y="2260595"/>
                        <a:ext cx="314512" cy="59907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59191" y="1354992"/>
            <a:ext cx="4724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Số tấn than đội khai thác được trong thực tế là x + 13 (tấn)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140302" y="2801139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Thời gian đội hoàn thành công việc trong thực tế là            (ngày)</a:t>
            </a:r>
            <a:endParaRPr lang="en-US" sz="2200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128801"/>
              </p:ext>
            </p:extLst>
          </p:nvPr>
        </p:nvGraphicFramePr>
        <p:xfrm>
          <a:off x="1375237" y="3095942"/>
          <a:ext cx="699816" cy="608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48" name="Equation" r:id="rId5" imgW="583920" imgH="507960" progId="Equation.DSMT4">
                  <p:embed/>
                </p:oleObj>
              </mc:Choice>
              <mc:Fallback>
                <p:oleObj name="Equation" r:id="rId5" imgW="583920" imgH="5079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237" y="3095942"/>
                        <a:ext cx="699816" cy="6085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19020" y="3520698"/>
            <a:ext cx="464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Vì</a:t>
            </a:r>
            <a:r>
              <a:rPr lang="en-US" sz="2200" dirty="0" smtClean="0"/>
              <a:t> </a:t>
            </a:r>
            <a:r>
              <a:rPr lang="en-US" sz="2200" dirty="0" err="1" smtClean="0"/>
              <a:t>đội</a:t>
            </a:r>
            <a:r>
              <a:rPr lang="en-US" sz="2200" dirty="0" smtClean="0"/>
              <a:t> </a:t>
            </a:r>
            <a:r>
              <a:rPr lang="en-US" sz="2200" dirty="0" err="1" smtClean="0"/>
              <a:t>đó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hoàn</a:t>
            </a:r>
            <a:r>
              <a:rPr lang="en-US" sz="2200" dirty="0" smtClean="0"/>
              <a:t> </a:t>
            </a:r>
            <a:r>
              <a:rPr lang="en-US" sz="2200" dirty="0" err="1" smtClean="0"/>
              <a:t>thành</a:t>
            </a:r>
            <a:r>
              <a:rPr lang="en-US" sz="2200" dirty="0" smtClean="0"/>
              <a:t> </a:t>
            </a:r>
            <a:r>
              <a:rPr lang="en-US" sz="2200" dirty="0" err="1" smtClean="0"/>
              <a:t>công</a:t>
            </a:r>
            <a:r>
              <a:rPr lang="en-US" sz="2200" dirty="0" smtClean="0"/>
              <a:t> </a:t>
            </a:r>
            <a:r>
              <a:rPr lang="en-US" sz="2200" dirty="0" err="1" smtClean="0"/>
              <a:t>việc</a:t>
            </a:r>
            <a:r>
              <a:rPr lang="en-US" sz="2200" dirty="0" smtClean="0"/>
              <a:t> </a:t>
            </a:r>
            <a:r>
              <a:rPr lang="en-US" sz="2200" dirty="0" err="1" smtClean="0"/>
              <a:t>trước</a:t>
            </a:r>
            <a:r>
              <a:rPr lang="en-US" sz="2200" dirty="0" smtClean="0"/>
              <a:t> 1 </a:t>
            </a:r>
            <a:r>
              <a:rPr lang="en-US" sz="2200" dirty="0" err="1" smtClean="0"/>
              <a:t>ngày</a:t>
            </a:r>
            <a:r>
              <a:rPr lang="en-US" sz="2200" dirty="0" smtClean="0"/>
              <a:t> so </a:t>
            </a:r>
            <a:r>
              <a:rPr lang="en-US" sz="2200" dirty="0" err="1" smtClean="0"/>
              <a:t>với</a:t>
            </a:r>
            <a:r>
              <a:rPr lang="en-US" sz="2200" dirty="0" smtClean="0"/>
              <a:t> </a:t>
            </a:r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r>
              <a:rPr lang="en-US" sz="2200" dirty="0" smtClean="0"/>
              <a:t> </a:t>
            </a:r>
            <a:r>
              <a:rPr lang="en-US" sz="2200" dirty="0" err="1" smtClean="0"/>
              <a:t>nên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ta</a:t>
            </a:r>
            <a:r>
              <a:rPr lang="en-US" sz="2200" dirty="0" smtClean="0"/>
              <a:t> </a:t>
            </a:r>
            <a:r>
              <a:rPr lang="en-US" sz="2200" dirty="0" err="1" smtClean="0"/>
              <a:t>có</a:t>
            </a:r>
            <a:r>
              <a:rPr lang="en-US" sz="2200" dirty="0" smtClean="0"/>
              <a:t> </a:t>
            </a:r>
            <a:r>
              <a:rPr lang="en-US" sz="2200" dirty="0" err="1" smtClean="0"/>
              <a:t>phương</a:t>
            </a:r>
            <a:r>
              <a:rPr lang="en-US" sz="2200" dirty="0" smtClean="0"/>
              <a:t> </a:t>
            </a:r>
            <a:r>
              <a:rPr lang="en-US" sz="2200" dirty="0" err="1" smtClean="0"/>
              <a:t>trình</a:t>
            </a:r>
            <a:endParaRPr lang="en-US" sz="2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579325"/>
              </p:ext>
            </p:extLst>
          </p:nvPr>
        </p:nvGraphicFramePr>
        <p:xfrm>
          <a:off x="2362200" y="4278393"/>
          <a:ext cx="19891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49" name="Equation" r:id="rId7" imgW="1562040" imgH="507960" progId="Equation.DSMT4">
                  <p:embed/>
                </p:oleObj>
              </mc:Choice>
              <mc:Fallback>
                <p:oleObj name="Equation" r:id="rId7" imgW="1562040" imgH="5079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278393"/>
                        <a:ext cx="1989137" cy="647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11361"/>
              </p:ext>
            </p:extLst>
          </p:nvPr>
        </p:nvGraphicFramePr>
        <p:xfrm>
          <a:off x="5093329" y="750843"/>
          <a:ext cx="3745872" cy="1618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364"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baseline="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09">
                <a:tc>
                  <a:txBody>
                    <a:bodyPr/>
                    <a:lstStyle/>
                    <a:p>
                      <a:pPr algn="ctr"/>
                      <a:endParaRPr lang="en-US" sz="22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043617" y="1252522"/>
            <a:ext cx="16072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Kế</a:t>
            </a:r>
            <a:r>
              <a:rPr lang="en-US" sz="2200" dirty="0" smtClean="0"/>
              <a:t> </a:t>
            </a:r>
            <a:r>
              <a:rPr lang="en-US" sz="2200" dirty="0" err="1" smtClean="0"/>
              <a:t>hoạch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5086056" y="1846249"/>
            <a:ext cx="1118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Thực</a:t>
            </a:r>
            <a:r>
              <a:rPr lang="en-US" sz="2200" dirty="0" smtClean="0"/>
              <a:t> </a:t>
            </a:r>
            <a:r>
              <a:rPr lang="en-US" sz="2200" dirty="0" err="1" smtClean="0"/>
              <a:t>tế</a:t>
            </a:r>
            <a:endParaRPr lang="en-US" sz="2200" dirty="0"/>
          </a:p>
        </p:txBody>
      </p:sp>
      <p:sp>
        <p:nvSpPr>
          <p:cNvPr id="42" name="TextBox 41"/>
          <p:cNvSpPr txBox="1"/>
          <p:nvPr/>
        </p:nvSpPr>
        <p:spPr>
          <a:xfrm>
            <a:off x="6500399" y="1284538"/>
            <a:ext cx="672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6306974" y="1860660"/>
            <a:ext cx="104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+ 13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53151" y="1304056"/>
            <a:ext cx="517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50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6110064" y="770086"/>
            <a:ext cx="1215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KLCV</a:t>
            </a:r>
            <a:endParaRPr lang="en-US" sz="2000" dirty="0"/>
          </a:p>
        </p:txBody>
      </p:sp>
      <p:sp>
        <p:nvSpPr>
          <p:cNvPr id="46" name="Rectangle 45"/>
          <p:cNvSpPr/>
          <p:nvPr/>
        </p:nvSpPr>
        <p:spPr>
          <a:xfrm>
            <a:off x="7177238" y="778685"/>
            <a:ext cx="5930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NS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>
            <a:off x="8152989" y="708687"/>
            <a:ext cx="297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7304655" y="1875003"/>
            <a:ext cx="517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57</a:t>
            </a:r>
            <a:endParaRPr lang="en-US" sz="2000" dirty="0"/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836042"/>
              </p:ext>
            </p:extLst>
          </p:nvPr>
        </p:nvGraphicFramePr>
        <p:xfrm>
          <a:off x="8174710" y="1204194"/>
          <a:ext cx="275685" cy="556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0" name="Equation" r:id="rId9" imgW="266400" imgH="507960" progId="Equation.DSMT4">
                  <p:embed/>
                </p:oleObj>
              </mc:Choice>
              <mc:Fallback>
                <p:oleObj name="Equation" r:id="rId9" imgW="266400" imgH="5079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4710" y="1204194"/>
                        <a:ext cx="275685" cy="5568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755802"/>
              </p:ext>
            </p:extLst>
          </p:nvPr>
        </p:nvGraphicFramePr>
        <p:xfrm>
          <a:off x="8032405" y="1806263"/>
          <a:ext cx="606240" cy="559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1" name="Equation" r:id="rId11" imgW="583920" imgH="507960" progId="Equation.DSMT4">
                  <p:embed/>
                </p:oleObj>
              </mc:Choice>
              <mc:Fallback>
                <p:oleObj name="Equation" r:id="rId11" imgW="583920" imgH="50796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2405" y="1806263"/>
                        <a:ext cx="606240" cy="55904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733115"/>
              </p:ext>
            </p:extLst>
          </p:nvPr>
        </p:nvGraphicFramePr>
        <p:xfrm>
          <a:off x="4953000" y="2453477"/>
          <a:ext cx="34544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2" name="Equation" r:id="rId13" imgW="2717640" imgH="507960" progId="Equation.DSMT4">
                  <p:embed/>
                </p:oleObj>
              </mc:Choice>
              <mc:Fallback>
                <p:oleObj name="Equation" r:id="rId13" imgW="2717640" imgH="507960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453477"/>
                        <a:ext cx="3454400" cy="6461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622632"/>
              </p:ext>
            </p:extLst>
          </p:nvPr>
        </p:nvGraphicFramePr>
        <p:xfrm>
          <a:off x="5257800" y="3174315"/>
          <a:ext cx="3126045" cy="34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3" name="Equation" r:id="rId15" imgW="2286000" imgH="253800" progId="Equation.DSMT4">
                  <p:embed/>
                </p:oleObj>
              </mc:Choice>
              <mc:Fallback>
                <p:oleObj name="Equation" r:id="rId15" imgW="2286000" imgH="253800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174315"/>
                        <a:ext cx="3126045" cy="3463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479958"/>
              </p:ext>
            </p:extLst>
          </p:nvPr>
        </p:nvGraphicFramePr>
        <p:xfrm>
          <a:off x="5257800" y="3566923"/>
          <a:ext cx="3031181" cy="277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4" name="Equation" r:id="rId17" imgW="2222280" imgH="203040" progId="Equation.DSMT4">
                  <p:embed/>
                </p:oleObj>
              </mc:Choice>
              <mc:Fallback>
                <p:oleObj name="Equation" r:id="rId17" imgW="2222280" imgH="20304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66923"/>
                        <a:ext cx="3031181" cy="2771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885291"/>
              </p:ext>
            </p:extLst>
          </p:nvPr>
        </p:nvGraphicFramePr>
        <p:xfrm>
          <a:off x="5257800" y="3886214"/>
          <a:ext cx="1774161" cy="27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5" name="Equation" r:id="rId19" imgW="1130040" imgH="203040" progId="Equation.DSMT4">
                  <p:embed/>
                </p:oleObj>
              </mc:Choice>
              <mc:Fallback>
                <p:oleObj name="Equation" r:id="rId19" imgW="1130040" imgH="20304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886214"/>
                        <a:ext cx="1774161" cy="278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140584"/>
              </p:ext>
            </p:extLst>
          </p:nvPr>
        </p:nvGraphicFramePr>
        <p:xfrm>
          <a:off x="5257800" y="4167188"/>
          <a:ext cx="1288357" cy="282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56" name="Equation" r:id="rId21" imgW="927000" imgH="203040" progId="Equation.DSMT4">
                  <p:embed/>
                </p:oleObj>
              </mc:Choice>
              <mc:Fallback>
                <p:oleObj name="Equation" r:id="rId21" imgW="927000" imgH="20304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67188"/>
                        <a:ext cx="1288357" cy="2823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5117183" y="4370680"/>
            <a:ext cx="464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chemeClr val="bg2"/>
                </a:solidFill>
              </a:rPr>
              <a:t>Vậy số tấn than đội phải khai thác</a:t>
            </a:r>
          </a:p>
          <a:p>
            <a:r>
              <a:rPr lang="en-US" sz="2200" dirty="0" smtClean="0">
                <a:solidFill>
                  <a:schemeClr val="bg2"/>
                </a:solidFill>
              </a:rPr>
              <a:t> theo kế hoạch là 500 tấn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77000" y="403676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(thỏa mãn điều kiện)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804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  <p:bldP spid="23" grpId="0"/>
      <p:bldP spid="25" grpId="0"/>
      <p:bldP spid="56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59" y="569268"/>
            <a:ext cx="426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đội</a:t>
            </a:r>
            <a:r>
              <a:rPr lang="en-US" sz="2400" dirty="0" smtClean="0"/>
              <a:t> </a:t>
            </a:r>
            <a:r>
              <a:rPr lang="en-US" sz="2400" dirty="0" err="1" smtClean="0"/>
              <a:t>thợ</a:t>
            </a:r>
            <a:r>
              <a:rPr lang="en-US" sz="2400" dirty="0" smtClean="0"/>
              <a:t> </a:t>
            </a:r>
            <a:r>
              <a:rPr lang="en-US" sz="2400" dirty="0" err="1" smtClean="0"/>
              <a:t>mỏ</a:t>
            </a:r>
            <a:r>
              <a:rPr lang="en-US" sz="2400" dirty="0" smtClean="0"/>
              <a:t> </a:t>
            </a:r>
            <a:r>
              <a:rPr lang="en-US" sz="2400" dirty="0" err="1" smtClean="0"/>
              <a:t>lập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hoạch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thác</a:t>
            </a:r>
            <a:r>
              <a:rPr lang="en-US" sz="2400" dirty="0" smtClean="0"/>
              <a:t> than,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mỗi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thác</a:t>
            </a:r>
            <a:r>
              <a:rPr lang="en-US" sz="2400" dirty="0" smtClean="0"/>
              <a:t> </a:t>
            </a:r>
            <a:r>
              <a:rPr lang="en-US" sz="2400" dirty="0" err="1" smtClean="0"/>
              <a:t>được</a:t>
            </a:r>
            <a:r>
              <a:rPr lang="en-US" sz="2400" dirty="0" smtClean="0"/>
              <a:t> 50 </a:t>
            </a:r>
            <a:r>
              <a:rPr lang="en-US" sz="2400" dirty="0" err="1" smtClean="0"/>
              <a:t>tấn</a:t>
            </a:r>
            <a:r>
              <a:rPr lang="en-US" sz="2400" dirty="0" smtClean="0"/>
              <a:t> than. Khi thực hiện, mỗi ngày đội khai thác được 57 tấn than. Do </a:t>
            </a:r>
            <a:r>
              <a:rPr lang="en-US" sz="2400" dirty="0" err="1" smtClean="0"/>
              <a:t>đó</a:t>
            </a:r>
            <a:r>
              <a:rPr lang="en-US" sz="2400" dirty="0" smtClean="0"/>
              <a:t>, </a:t>
            </a:r>
            <a:r>
              <a:rPr lang="en-US" sz="2400" dirty="0" err="1" smtClean="0"/>
              <a:t>đội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hoàn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hoạch</a:t>
            </a:r>
            <a:r>
              <a:rPr lang="en-US" sz="2400" dirty="0" smtClean="0"/>
              <a:t> </a:t>
            </a:r>
            <a:r>
              <a:rPr lang="en-US" sz="2400" dirty="0" err="1" smtClean="0"/>
              <a:t>trước</a:t>
            </a:r>
            <a:r>
              <a:rPr lang="en-US" sz="2400" dirty="0" smtClean="0"/>
              <a:t> 1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vượt</a:t>
            </a:r>
            <a:r>
              <a:rPr lang="en-US" sz="2400" dirty="0" smtClean="0"/>
              <a:t> </a:t>
            </a:r>
            <a:r>
              <a:rPr lang="en-US" sz="2400" dirty="0" err="1" smtClean="0"/>
              <a:t>mức</a:t>
            </a:r>
            <a:r>
              <a:rPr lang="en-US" sz="2400" dirty="0" smtClean="0"/>
              <a:t> 13 </a:t>
            </a:r>
            <a:r>
              <a:rPr lang="en-US" sz="2400" dirty="0" err="1" smtClean="0"/>
              <a:t>tấn</a:t>
            </a:r>
            <a:r>
              <a:rPr lang="en-US" sz="2400" dirty="0" smtClean="0"/>
              <a:t> than. </a:t>
            </a:r>
            <a:r>
              <a:rPr lang="en-US" sz="2400" dirty="0" err="1" smtClean="0"/>
              <a:t>Hỏi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hoạch</a:t>
            </a:r>
            <a:r>
              <a:rPr lang="en-US" sz="2400" dirty="0" smtClean="0"/>
              <a:t>, </a:t>
            </a:r>
            <a:r>
              <a:rPr lang="en-US" sz="2400" dirty="0" err="1" smtClean="0"/>
              <a:t>đội</a:t>
            </a:r>
            <a:r>
              <a:rPr lang="en-US" sz="2400" dirty="0" smtClean="0"/>
              <a:t> </a:t>
            </a:r>
            <a:r>
              <a:rPr lang="en-US" sz="2400" dirty="0" err="1" smtClean="0"/>
              <a:t>phải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thác</a:t>
            </a:r>
            <a:r>
              <a:rPr lang="en-US" sz="2400" dirty="0" smtClean="0"/>
              <a:t> </a:t>
            </a:r>
            <a:r>
              <a:rPr lang="en-US" sz="2400" dirty="0" err="1" smtClean="0"/>
              <a:t>bao</a:t>
            </a:r>
            <a:r>
              <a:rPr lang="en-US" sz="2400" dirty="0" smtClean="0"/>
              <a:t> </a:t>
            </a:r>
            <a:r>
              <a:rPr lang="en-US" sz="2400" dirty="0" err="1" smtClean="0"/>
              <a:t>nhiêu</a:t>
            </a:r>
            <a:r>
              <a:rPr lang="en-US" sz="2400" dirty="0" smtClean="0"/>
              <a:t> </a:t>
            </a:r>
            <a:r>
              <a:rPr lang="en-US" sz="2400" dirty="0" err="1" smtClean="0"/>
              <a:t>tấn</a:t>
            </a:r>
            <a:r>
              <a:rPr lang="en-US" sz="2400" dirty="0" smtClean="0"/>
              <a:t> than?</a:t>
            </a:r>
            <a:endParaRPr lang="en-US" sz="2400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4294508" y="242117"/>
            <a:ext cx="10557" cy="4894282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2129" y="4024439"/>
            <a:ext cx="4239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C000"/>
                </a:solidFill>
              </a:rPr>
              <a:t>Mối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quan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hệ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giữa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các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đại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lượng</a:t>
            </a:r>
            <a:r>
              <a:rPr lang="en-US" sz="2400" dirty="0" smtClean="0">
                <a:solidFill>
                  <a:srgbClr val="FFC000"/>
                </a:solidFill>
              </a:rPr>
              <a:t>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84833"/>
              </p:ext>
            </p:extLst>
          </p:nvPr>
        </p:nvGraphicFramePr>
        <p:xfrm>
          <a:off x="4401674" y="527904"/>
          <a:ext cx="4450052" cy="1860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316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414"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14908" y="1155568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Kế</a:t>
            </a:r>
            <a:r>
              <a:rPr lang="en-US" sz="2000" dirty="0" smtClean="0"/>
              <a:t> </a:t>
            </a:r>
            <a:r>
              <a:rPr lang="en-US" sz="2000" dirty="0" err="1" smtClean="0"/>
              <a:t>hoạch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506064" y="1773419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Thực</a:t>
            </a:r>
            <a:r>
              <a:rPr lang="en-US" sz="2000" dirty="0" smtClean="0"/>
              <a:t> </a:t>
            </a:r>
            <a:r>
              <a:rPr lang="en-US" sz="2000" dirty="0" err="1" smtClean="0"/>
              <a:t>tế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055705" y="1101198"/>
            <a:ext cx="735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829654" y="1775151"/>
            <a:ext cx="1056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+ 13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039975" y="1132138"/>
            <a:ext cx="531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50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678808" y="565231"/>
            <a:ext cx="10755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KLCV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984110" y="57915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NS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073062" y="536056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1027" y="1775151"/>
            <a:ext cx="510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57</a:t>
            </a:r>
            <a:endParaRPr lang="en-US" sz="20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379062"/>
              </p:ext>
            </p:extLst>
          </p:nvPr>
        </p:nvGraphicFramePr>
        <p:xfrm>
          <a:off x="8056666" y="1057616"/>
          <a:ext cx="314904" cy="599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06" name="Equation" r:id="rId4" imgW="266400" imgH="507960" progId="Equation.DSMT4">
                  <p:embed/>
                </p:oleObj>
              </mc:Choice>
              <mc:Fallback>
                <p:oleObj name="Equation" r:id="rId4" imgW="266400" imgH="50796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666" y="1057616"/>
                        <a:ext cx="314904" cy="59981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248634"/>
              </p:ext>
            </p:extLst>
          </p:nvPr>
        </p:nvGraphicFramePr>
        <p:xfrm>
          <a:off x="7982312" y="1702767"/>
          <a:ext cx="720752" cy="626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07" name="Equation" r:id="rId6" imgW="583920" imgH="507960" progId="Equation.DSMT4">
                  <p:embed/>
                </p:oleObj>
              </mc:Choice>
              <mc:Fallback>
                <p:oleObj name="Equation" r:id="rId6" imgW="583920" imgH="50796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2312" y="1702767"/>
                        <a:ext cx="720752" cy="6267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4481819" y="2398789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C000"/>
                </a:solidFill>
              </a:rPr>
              <a:t>Phương</a:t>
            </a:r>
            <a:r>
              <a:rPr lang="en-US" sz="2200" dirty="0" smtClean="0">
                <a:solidFill>
                  <a:srgbClr val="FFC000"/>
                </a:solidFill>
              </a:rPr>
              <a:t> </a:t>
            </a:r>
            <a:r>
              <a:rPr lang="en-US" sz="2200" dirty="0" err="1" smtClean="0">
                <a:solidFill>
                  <a:srgbClr val="FFC000"/>
                </a:solidFill>
              </a:rPr>
              <a:t>trình</a:t>
            </a:r>
            <a:r>
              <a:rPr lang="en-US" sz="2200" dirty="0" smtClean="0">
                <a:solidFill>
                  <a:srgbClr val="FFC000"/>
                </a:solidFill>
              </a:rPr>
              <a:t>:</a:t>
            </a:r>
            <a:endParaRPr lang="en-US" sz="2200" dirty="0">
              <a:solidFill>
                <a:srgbClr val="FFC000"/>
              </a:solidFill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810852"/>
              </p:ext>
            </p:extLst>
          </p:nvPr>
        </p:nvGraphicFramePr>
        <p:xfrm>
          <a:off x="6433896" y="2357827"/>
          <a:ext cx="1612657" cy="61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08" name="Equation" r:id="rId8" imgW="1333440" imgH="507960" progId="Equation.DSMT4">
                  <p:embed/>
                </p:oleObj>
              </mc:Choice>
              <mc:Fallback>
                <p:oleObj name="Equation" r:id="rId8" imgW="1333440" imgH="50796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3896" y="2357827"/>
                        <a:ext cx="1612657" cy="61434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176995"/>
              </p:ext>
            </p:extLst>
          </p:nvPr>
        </p:nvGraphicFramePr>
        <p:xfrm>
          <a:off x="1242424" y="4451035"/>
          <a:ext cx="14827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09" name="Equation" r:id="rId10" imgW="1130040" imgH="507960" progId="Equation.DSMT4">
                  <p:embed/>
                </p:oleObj>
              </mc:Choice>
              <mc:Fallback>
                <p:oleObj name="Equation" r:id="rId10" imgW="1130040" imgH="50796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424" y="4451035"/>
                        <a:ext cx="148272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73922"/>
              </p:ext>
            </p:extLst>
          </p:nvPr>
        </p:nvGraphicFramePr>
        <p:xfrm>
          <a:off x="4415447" y="3040979"/>
          <a:ext cx="4450052" cy="1631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36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9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aseline="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05">
                <a:tc>
                  <a:txBody>
                    <a:bodyPr/>
                    <a:lstStyle/>
                    <a:p>
                      <a:pPr algn="ctr"/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401774" y="3585478"/>
            <a:ext cx="1588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Kế</a:t>
            </a:r>
            <a:r>
              <a:rPr lang="en-US" sz="2000" dirty="0" smtClean="0"/>
              <a:t> </a:t>
            </a:r>
            <a:r>
              <a:rPr lang="en-US" sz="2000" dirty="0" err="1" smtClean="0"/>
              <a:t>hoạch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4414908" y="4213134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Thực</a:t>
            </a:r>
            <a:r>
              <a:rPr lang="en-US" sz="2000" dirty="0" smtClean="0"/>
              <a:t> </a:t>
            </a:r>
            <a:r>
              <a:rPr lang="en-US" sz="2000" dirty="0" err="1" smtClean="0"/>
              <a:t>tế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8132331" y="3590607"/>
            <a:ext cx="733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7929597" y="4197480"/>
            <a:ext cx="883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 –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7153738" y="3603306"/>
            <a:ext cx="563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50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>
            <a:off x="5644886" y="3010984"/>
            <a:ext cx="13891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KLCV</a:t>
            </a:r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7133541" y="3021418"/>
            <a:ext cx="5132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NS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8157095" y="302141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38034" y="4185195"/>
            <a:ext cx="563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57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928066" y="3567328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50x</a:t>
            </a:r>
            <a:endParaRPr lang="en-US" sz="2000" dirty="0"/>
          </a:p>
        </p:txBody>
      </p:sp>
      <p:sp>
        <p:nvSpPr>
          <p:cNvPr id="46" name="TextBox 45"/>
          <p:cNvSpPr txBox="1"/>
          <p:nvPr/>
        </p:nvSpPr>
        <p:spPr>
          <a:xfrm>
            <a:off x="5659689" y="420593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57(x –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/>
              <a:t>1)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4506064" y="4672874"/>
            <a:ext cx="4837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Phương trình: 50x + 13 = 57(x – 1)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2247" y="129397"/>
            <a:ext cx="3901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200" b="1" u="sng" dirty="0" smtClean="0">
                <a:solidFill>
                  <a:srgbClr val="FFFF00"/>
                </a:solidFill>
              </a:rPr>
              <a:t> 5</a:t>
            </a:r>
            <a:endParaRPr lang="en-US" sz="2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2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44010" y="126602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</a:rPr>
              <a:t> 6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Giải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bài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toán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bằng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cách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lập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phương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trình</a:t>
            </a:r>
            <a:r>
              <a:rPr lang="en-US" sz="2400" dirty="0" smtClean="0">
                <a:solidFill>
                  <a:srgbClr val="FFC000"/>
                </a:solidFill>
              </a:rPr>
              <a:t>: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103" y="556558"/>
            <a:ext cx="487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chữ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chu</a:t>
            </a:r>
            <a:r>
              <a:rPr lang="en-US" sz="2400" dirty="0" smtClean="0">
                <a:solidFill>
                  <a:srgbClr val="FFFF00"/>
                </a:solidFill>
              </a:rPr>
              <a:t> vi </a:t>
            </a:r>
            <a:r>
              <a:rPr lang="en-US" sz="2400" dirty="0" err="1" smtClean="0">
                <a:solidFill>
                  <a:srgbClr val="FFFF00"/>
                </a:solidFill>
              </a:rPr>
              <a:t>là</a:t>
            </a:r>
            <a:r>
              <a:rPr lang="en-US" sz="2400" dirty="0" smtClean="0">
                <a:solidFill>
                  <a:srgbClr val="FFFF00"/>
                </a:solidFill>
              </a:rPr>
              <a:t> 56m</a:t>
            </a:r>
            <a:r>
              <a:rPr lang="en-US" sz="2400" dirty="0" smtClean="0"/>
              <a:t>.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tăng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chiều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dài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thêm</a:t>
            </a:r>
            <a:r>
              <a:rPr lang="en-US" sz="2400" dirty="0" smtClean="0">
                <a:solidFill>
                  <a:srgbClr val="FFFF00"/>
                </a:solidFill>
              </a:rPr>
              <a:t> 3m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giảm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chiều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rộng</a:t>
            </a:r>
            <a:r>
              <a:rPr lang="en-US" sz="2400" dirty="0" smtClean="0">
                <a:solidFill>
                  <a:srgbClr val="FFFF00"/>
                </a:solidFill>
              </a:rPr>
              <a:t> 1m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diện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tích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của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khu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vườn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tăng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thêm</a:t>
            </a:r>
            <a:r>
              <a:rPr lang="en-US" sz="2400" dirty="0" smtClean="0"/>
              <a:t>      .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kích</a:t>
            </a:r>
            <a:r>
              <a:rPr lang="en-US" sz="2400" dirty="0" smtClean="0"/>
              <a:t> </a:t>
            </a:r>
            <a:r>
              <a:rPr lang="en-US" sz="2400" dirty="0" err="1" smtClean="0"/>
              <a:t>thước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ban </a:t>
            </a:r>
            <a:r>
              <a:rPr lang="en-US" sz="2400" dirty="0" err="1" smtClean="0"/>
              <a:t>đầu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26468" y="546437"/>
            <a:ext cx="487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chữ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chu</a:t>
            </a:r>
            <a:r>
              <a:rPr lang="en-US" sz="2400" dirty="0" smtClean="0"/>
              <a:t> vi </a:t>
            </a:r>
            <a:r>
              <a:rPr lang="en-US" sz="2400" dirty="0" err="1" smtClean="0"/>
              <a:t>là</a:t>
            </a:r>
            <a:r>
              <a:rPr lang="en-US" sz="2400" dirty="0" smtClean="0"/>
              <a:t> 56m. </a:t>
            </a:r>
            <a:r>
              <a:rPr lang="en-US" sz="2400" dirty="0" err="1" smtClean="0"/>
              <a:t>Nếu</a:t>
            </a:r>
            <a:r>
              <a:rPr lang="en-US" sz="2400" dirty="0" smtClean="0"/>
              <a:t> </a:t>
            </a:r>
            <a:r>
              <a:rPr lang="en-US" sz="2400" dirty="0" err="1" smtClean="0"/>
              <a:t>tăng</a:t>
            </a:r>
            <a:r>
              <a:rPr lang="en-US" sz="2400" dirty="0" smtClean="0"/>
              <a:t> </a:t>
            </a:r>
            <a:r>
              <a:rPr lang="en-US" sz="2400" dirty="0" err="1" smtClean="0"/>
              <a:t>chiều</a:t>
            </a:r>
            <a:r>
              <a:rPr lang="en-US" sz="2400" dirty="0" smtClean="0"/>
              <a:t> </a:t>
            </a:r>
            <a:r>
              <a:rPr lang="en-US" sz="2400" dirty="0" err="1" smtClean="0"/>
              <a:t>dài</a:t>
            </a:r>
            <a:r>
              <a:rPr lang="en-US" sz="2400" dirty="0" smtClean="0"/>
              <a:t> </a:t>
            </a:r>
            <a:r>
              <a:rPr lang="en-US" sz="2400" dirty="0" err="1" smtClean="0"/>
              <a:t>thêm</a:t>
            </a:r>
            <a:r>
              <a:rPr lang="en-US" sz="2400" dirty="0" smtClean="0"/>
              <a:t> 3m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giảm</a:t>
            </a:r>
            <a:r>
              <a:rPr lang="en-US" sz="2400" dirty="0" smtClean="0"/>
              <a:t> </a:t>
            </a:r>
            <a:r>
              <a:rPr lang="en-US" sz="2400" dirty="0" err="1" smtClean="0"/>
              <a:t>chiều</a:t>
            </a:r>
            <a:r>
              <a:rPr lang="en-US" sz="2400" dirty="0" smtClean="0"/>
              <a:t> </a:t>
            </a:r>
            <a:r>
              <a:rPr lang="en-US" sz="2400" dirty="0" err="1" smtClean="0"/>
              <a:t>rộng</a:t>
            </a:r>
            <a:r>
              <a:rPr lang="en-US" sz="2400" dirty="0" smtClean="0"/>
              <a:t> 1m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diện</a:t>
            </a:r>
            <a:r>
              <a:rPr lang="en-US" sz="2400" dirty="0" smtClean="0"/>
              <a:t> </a:t>
            </a:r>
            <a:r>
              <a:rPr lang="en-US" sz="2400" dirty="0" err="1" smtClean="0"/>
              <a:t>tích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</a:t>
            </a:r>
            <a:r>
              <a:rPr lang="en-US" sz="2400" dirty="0" err="1" smtClean="0"/>
              <a:t>tăng</a:t>
            </a:r>
            <a:r>
              <a:rPr lang="en-US" sz="2400" dirty="0" smtClean="0"/>
              <a:t> </a:t>
            </a:r>
            <a:r>
              <a:rPr lang="en-US" sz="2400" dirty="0" err="1" smtClean="0"/>
              <a:t>thêm</a:t>
            </a:r>
            <a:r>
              <a:rPr lang="en-US" sz="2400" dirty="0" smtClean="0"/>
              <a:t>      .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kích</a:t>
            </a:r>
            <a:r>
              <a:rPr lang="en-US" sz="2400" dirty="0" smtClean="0"/>
              <a:t> </a:t>
            </a:r>
            <a:r>
              <a:rPr lang="en-US" sz="2400" dirty="0" err="1" smtClean="0"/>
              <a:t>thước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khu</a:t>
            </a:r>
            <a:r>
              <a:rPr lang="en-US" sz="2400" dirty="0" smtClean="0"/>
              <a:t> </a:t>
            </a:r>
            <a:r>
              <a:rPr lang="en-US" sz="2400" dirty="0" err="1" smtClean="0"/>
              <a:t>vườn</a:t>
            </a:r>
            <a:r>
              <a:rPr lang="en-US" sz="2400" dirty="0" smtClean="0"/>
              <a:t> ban </a:t>
            </a:r>
            <a:r>
              <a:rPr lang="en-US" sz="2400" dirty="0" err="1" smtClean="0"/>
              <a:t>đầu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477494" y="496109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err="1" smtClean="0">
                <a:solidFill>
                  <a:srgbClr val="FFC000"/>
                </a:solidFill>
              </a:rPr>
              <a:t>Công</a:t>
            </a:r>
            <a:r>
              <a:rPr lang="en-US" sz="2200" b="1" u="sng" dirty="0" smtClean="0">
                <a:solidFill>
                  <a:srgbClr val="FFC000"/>
                </a:solidFill>
              </a:rPr>
              <a:t> </a:t>
            </a:r>
            <a:r>
              <a:rPr lang="en-US" sz="2200" b="1" u="sng" dirty="0" err="1" smtClean="0">
                <a:solidFill>
                  <a:srgbClr val="FFC000"/>
                </a:solidFill>
              </a:rPr>
              <a:t>thức</a:t>
            </a:r>
            <a:r>
              <a:rPr lang="en-US" sz="2200" b="1" u="sng" dirty="0" smtClean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18253" y="832424"/>
            <a:ext cx="29931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Diện tích hình chữ nhật: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        S = a.b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44753" y="1459336"/>
            <a:ext cx="32271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Chu vi hình chữ nhật: </a:t>
            </a:r>
          </a:p>
          <a:p>
            <a:r>
              <a:rPr lang="en-US" sz="2200" dirty="0" smtClean="0"/>
              <a:t>            C = (a + b).2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  a; b là các kích thước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50755"/>
              </p:ext>
            </p:extLst>
          </p:nvPr>
        </p:nvGraphicFramePr>
        <p:xfrm>
          <a:off x="3670754" y="1641650"/>
          <a:ext cx="609600" cy="42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96" name="Equation" r:id="rId4" imgW="330120" imgH="228600" progId="Equation.DSMT4">
                  <p:embed/>
                </p:oleObj>
              </mc:Choice>
              <mc:Fallback>
                <p:oleObj name="Equation" r:id="rId4" imgW="33012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754" y="1641650"/>
                        <a:ext cx="609600" cy="422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040414"/>
              </p:ext>
            </p:extLst>
          </p:nvPr>
        </p:nvGraphicFramePr>
        <p:xfrm>
          <a:off x="3675119" y="1647696"/>
          <a:ext cx="609600" cy="42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97" name="Equation" r:id="rId6" imgW="330120" imgH="228600" progId="Equation.DSMT4">
                  <p:embed/>
                </p:oleObj>
              </mc:Choice>
              <mc:Fallback>
                <p:oleObj name="Equation" r:id="rId6" imgW="330120" imgH="2286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119" y="1647696"/>
                        <a:ext cx="609600" cy="422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82923"/>
              </p:ext>
            </p:extLst>
          </p:nvPr>
        </p:nvGraphicFramePr>
        <p:xfrm>
          <a:off x="1545729" y="2618586"/>
          <a:ext cx="6281142" cy="1900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671">
                  <a:extLst>
                    <a:ext uri="{9D8B030D-6E8A-4147-A177-3AD203B41FA5}">
                      <a16:colId xmlns:a16="http://schemas.microsoft.com/office/drawing/2014/main" val="1936390206"/>
                    </a:ext>
                  </a:extLst>
                </a:gridCol>
              </a:tblGrid>
              <a:tr h="60643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81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40889" y="2698165"/>
            <a:ext cx="15766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Chiều</a:t>
            </a:r>
            <a:r>
              <a:rPr lang="en-US" sz="2200" dirty="0" smtClean="0"/>
              <a:t> </a:t>
            </a:r>
            <a:r>
              <a:rPr lang="en-US" sz="2200" dirty="0" err="1" smtClean="0"/>
              <a:t>dài</a:t>
            </a:r>
            <a:endParaRPr lang="en-US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4510" y="2660338"/>
            <a:ext cx="1630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Chiều</a:t>
            </a:r>
            <a:r>
              <a:rPr lang="en-US" sz="2200" dirty="0" smtClean="0"/>
              <a:t> </a:t>
            </a:r>
            <a:r>
              <a:rPr lang="en-US" sz="2200" dirty="0" err="1" smtClean="0"/>
              <a:t>rộng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1834779" y="3248745"/>
            <a:ext cx="13258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Lúc</a:t>
            </a:r>
            <a:r>
              <a:rPr lang="en-US" sz="2200" dirty="0" smtClean="0"/>
              <a:t> </a:t>
            </a:r>
            <a:r>
              <a:rPr lang="en-US" sz="2200" dirty="0" err="1" smtClean="0"/>
              <a:t>đầu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1804982" y="3933519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Lúc</a:t>
            </a:r>
            <a:r>
              <a:rPr lang="en-US" sz="2200" dirty="0" smtClean="0"/>
              <a:t> </a:t>
            </a:r>
            <a:r>
              <a:rPr lang="en-US" sz="2200" dirty="0" err="1" smtClean="0"/>
              <a:t>sau</a:t>
            </a:r>
            <a:endParaRPr lang="en-US" sz="2200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870531"/>
              </p:ext>
            </p:extLst>
          </p:nvPr>
        </p:nvGraphicFramePr>
        <p:xfrm>
          <a:off x="4541479" y="3201903"/>
          <a:ext cx="1580326" cy="62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98" name="Equation" r:id="rId8" imgW="1117440" imgH="444240" progId="Equation.DSMT4">
                  <p:embed/>
                </p:oleObj>
              </mc:Choice>
              <mc:Fallback>
                <p:oleObj name="Equation" r:id="rId8" imgW="1117440" imgH="4442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479" y="3201903"/>
                        <a:ext cx="1580326" cy="626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562644" y="3289896"/>
            <a:ext cx="733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x</a:t>
            </a:r>
            <a:endParaRPr lang="en-US" sz="2200" dirty="0"/>
          </a:p>
        </p:txBody>
      </p:sp>
      <p:sp>
        <p:nvSpPr>
          <p:cNvPr id="26" name="TextBox 25"/>
          <p:cNvSpPr txBox="1"/>
          <p:nvPr/>
        </p:nvSpPr>
        <p:spPr>
          <a:xfrm>
            <a:off x="3283236" y="3960169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x + 3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4624747" y="3847494"/>
            <a:ext cx="1905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28 </a:t>
            </a:r>
            <a:r>
              <a:rPr lang="en-US" sz="2000" dirty="0"/>
              <a:t>– x </a:t>
            </a:r>
            <a:r>
              <a:rPr lang="en-US" sz="2000" dirty="0" smtClean="0"/>
              <a:t>–1</a:t>
            </a:r>
          </a:p>
          <a:p>
            <a:r>
              <a:rPr lang="en-US" sz="2000" dirty="0" smtClean="0"/>
              <a:t>= 27 – x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146710" y="3981603"/>
            <a:ext cx="17060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(x + 3)(27 </a:t>
            </a:r>
            <a:r>
              <a:rPr lang="en-US" sz="2000" dirty="0"/>
              <a:t>– </a:t>
            </a:r>
            <a:r>
              <a:rPr lang="en-US" sz="2000" dirty="0" smtClean="0"/>
              <a:t>x) 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324504" y="2655279"/>
            <a:ext cx="15282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Diện tích</a:t>
            </a:r>
            <a:endParaRPr lang="en-US" sz="2200" dirty="0"/>
          </a:p>
        </p:txBody>
      </p:sp>
      <p:sp>
        <p:nvSpPr>
          <p:cNvPr id="30" name="TextBox 29"/>
          <p:cNvSpPr txBox="1"/>
          <p:nvPr/>
        </p:nvSpPr>
        <p:spPr>
          <a:xfrm>
            <a:off x="1804982" y="4522308"/>
            <a:ext cx="51899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Phương trình</a:t>
            </a:r>
            <a:r>
              <a:rPr lang="en-US" sz="2200" dirty="0" smtClean="0"/>
              <a:t>:(x + 3)(27 – x) – x(28 – x) = 5</a:t>
            </a:r>
            <a:endParaRPr lang="en-US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6308276" y="3297158"/>
            <a:ext cx="1238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x(28 </a:t>
            </a:r>
            <a:r>
              <a:rPr lang="en-US" sz="2000" dirty="0"/>
              <a:t>– </a:t>
            </a:r>
            <a:r>
              <a:rPr lang="en-US" sz="2000" dirty="0" smtClean="0"/>
              <a:t>x)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423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0154" y="2627098"/>
            <a:ext cx="8936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Gọi chiều dài lúc đầu của khu vườn hình chữ nhật là x (m, 0&lt; x &lt; 27)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3018841"/>
            <a:ext cx="876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Chiều rộng lúc đầu của khu vườn hình chữ nhật là: </a:t>
            </a:r>
            <a:endParaRPr lang="en-US" sz="24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012899"/>
              </p:ext>
            </p:extLst>
          </p:nvPr>
        </p:nvGraphicFramePr>
        <p:xfrm>
          <a:off x="6431691" y="2940471"/>
          <a:ext cx="23955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18" name="Equation" r:id="rId3" imgW="1396800" imgH="444240" progId="Equation.DSMT4">
                  <p:embed/>
                </p:oleObj>
              </mc:Choice>
              <mc:Fallback>
                <p:oleObj name="Equation" r:id="rId3" imgW="1396800" imgH="4442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1691" y="2940471"/>
                        <a:ext cx="23955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8600" y="3548487"/>
            <a:ext cx="7848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Diện tích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nhật lúc đầu là: x(28 - x) 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603322"/>
              </p:ext>
            </p:extLst>
          </p:nvPr>
        </p:nvGraphicFramePr>
        <p:xfrm>
          <a:off x="6943659" y="3539289"/>
          <a:ext cx="685800" cy="48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19" name="Equation" r:id="rId5" imgW="380880" imgH="266400" progId="Equation.DSMT4">
                  <p:embed/>
                </p:oleObj>
              </mc:Choice>
              <mc:Fallback>
                <p:oleObj name="Equation" r:id="rId5" imgW="380880" imgH="26640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659" y="3539289"/>
                        <a:ext cx="685800" cy="48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28600" y="458478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Diện tích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nhật lúc sau là: (x + 3)(27 </a:t>
            </a:r>
            <a:r>
              <a:rPr lang="en-US" sz="2400" dirty="0"/>
              <a:t>– x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838433"/>
              </p:ext>
            </p:extLst>
          </p:nvPr>
        </p:nvGraphicFramePr>
        <p:xfrm>
          <a:off x="7708011" y="4612372"/>
          <a:ext cx="65314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20" name="Equation" r:id="rId7" imgW="380880" imgH="266400" progId="Equation.DSMT4">
                  <p:embed/>
                </p:oleObj>
              </mc:Choice>
              <mc:Fallback>
                <p:oleObj name="Equation" r:id="rId7" imgW="380880" imgH="26640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011" y="4612372"/>
                        <a:ext cx="65314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8600" y="4250469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Chiều rộng của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nhật sau khi bớt 1m là: 27 – x (m) 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05707" y="3873981"/>
            <a:ext cx="8621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Chiều dài của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</a:t>
            </a:r>
            <a:r>
              <a:rPr lang="en-US" sz="2400" dirty="0"/>
              <a:t>nhật </a:t>
            </a:r>
            <a:r>
              <a:rPr lang="en-US" sz="2400" dirty="0" smtClean="0"/>
              <a:t>sau khi thêm 3m là: x + 3 (m) 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086356" y="222053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Giải</a:t>
            </a:r>
            <a:r>
              <a:rPr lang="en-US" sz="2400" b="1" u="sng" dirty="0" smtClean="0">
                <a:solidFill>
                  <a:srgbClr val="FFFF00"/>
                </a:solidFill>
              </a:rPr>
              <a:t>: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73593"/>
              </p:ext>
            </p:extLst>
          </p:nvPr>
        </p:nvGraphicFramePr>
        <p:xfrm>
          <a:off x="2438400" y="557130"/>
          <a:ext cx="4579232" cy="1712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320">
                  <a:extLst>
                    <a:ext uri="{9D8B030D-6E8A-4147-A177-3AD203B41FA5}">
                      <a16:colId xmlns:a16="http://schemas.microsoft.com/office/drawing/2014/main" val="1936390206"/>
                    </a:ext>
                  </a:extLst>
                </a:gridCol>
              </a:tblGrid>
              <a:tr h="546325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6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</a:t>
                      </a:r>
                      <a:endParaRPr lang="en-US" sz="28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07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510577" y="640233"/>
            <a:ext cx="1334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Chiều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4055" y="630546"/>
            <a:ext cx="1380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Chiều</a:t>
            </a:r>
            <a:r>
              <a:rPr lang="en-US" dirty="0" smtClean="0"/>
              <a:t> </a:t>
            </a:r>
            <a:r>
              <a:rPr lang="en-US" dirty="0" err="1" smtClean="0"/>
              <a:t>rộng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05238" y="1205436"/>
            <a:ext cx="1122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401082" y="1716021"/>
            <a:ext cx="154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endParaRPr lang="en-US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616581"/>
              </p:ext>
            </p:extLst>
          </p:nvPr>
        </p:nvGraphicFramePr>
        <p:xfrm>
          <a:off x="4753311" y="1241890"/>
          <a:ext cx="654029" cy="305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21" name="Equation" r:id="rId9" imgW="482400" imgH="190440" progId="Equation.DSMT4">
                  <p:embed/>
                </p:oleObj>
              </mc:Choice>
              <mc:Fallback>
                <p:oleObj name="Equation" r:id="rId9" imgW="482400" imgH="19044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3311" y="1241890"/>
                        <a:ext cx="654029" cy="3054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858987" y="1122294"/>
            <a:ext cx="6205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x</a:t>
            </a:r>
            <a:endParaRPr lang="en-US" sz="2200" dirty="0"/>
          </a:p>
        </p:txBody>
      </p:sp>
      <p:sp>
        <p:nvSpPr>
          <p:cNvPr id="36" name="TextBox 35"/>
          <p:cNvSpPr txBox="1"/>
          <p:nvPr/>
        </p:nvSpPr>
        <p:spPr>
          <a:xfrm>
            <a:off x="3619850" y="1717370"/>
            <a:ext cx="967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x + 3</a:t>
            </a:r>
            <a:endParaRPr lang="en-US" sz="2200" dirty="0"/>
          </a:p>
        </p:txBody>
      </p:sp>
      <p:sp>
        <p:nvSpPr>
          <p:cNvPr id="37" name="TextBox 36"/>
          <p:cNvSpPr txBox="1"/>
          <p:nvPr/>
        </p:nvSpPr>
        <p:spPr>
          <a:xfrm>
            <a:off x="4574055" y="1631766"/>
            <a:ext cx="1612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28 </a:t>
            </a:r>
            <a:r>
              <a:rPr lang="en-US" sz="2000" dirty="0"/>
              <a:t>– x </a:t>
            </a:r>
            <a:r>
              <a:rPr lang="en-US" sz="2000" dirty="0" smtClean="0"/>
              <a:t>–1</a:t>
            </a:r>
          </a:p>
          <a:p>
            <a:r>
              <a:rPr lang="en-US" sz="2000" dirty="0" smtClean="0"/>
              <a:t>= 27 – x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5639442" y="1746068"/>
            <a:ext cx="1599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(x + 3)(27– x)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87050" y="644423"/>
            <a:ext cx="1293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Diện tích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784998" y="1183951"/>
            <a:ext cx="12326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x(28 </a:t>
            </a:r>
            <a:r>
              <a:rPr lang="en-US" sz="2000" dirty="0"/>
              <a:t>– </a:t>
            </a:r>
            <a:r>
              <a:rPr lang="en-US" sz="2000" dirty="0" smtClean="0"/>
              <a:t>x) 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360154" y="42991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</a:rPr>
              <a:t> 6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Giải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bài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toán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bằng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cách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lập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phương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trình</a:t>
            </a:r>
            <a:r>
              <a:rPr lang="en-US" sz="2400" dirty="0" smtClean="0">
                <a:solidFill>
                  <a:srgbClr val="FFC000"/>
                </a:solidFill>
              </a:rPr>
              <a:t>: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  <p:bldP spid="24" grpId="0"/>
      <p:bldP spid="25" grpId="0"/>
      <p:bldP spid="26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1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61444"/>
              </p:ext>
            </p:extLst>
          </p:nvPr>
        </p:nvGraphicFramePr>
        <p:xfrm>
          <a:off x="2598026" y="1581150"/>
          <a:ext cx="4079129" cy="430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0" name="Equation" r:id="rId3" imgW="2158920" imgH="228600" progId="Equation.DSMT4">
                  <p:embed/>
                </p:oleObj>
              </mc:Choice>
              <mc:Fallback>
                <p:oleObj name="Equation" r:id="rId3" imgW="2158920" imgH="2286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026" y="1581150"/>
                        <a:ext cx="4079129" cy="4307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69157" y="3136821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(thỏa mãn điều kiện)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9931" y="3598486"/>
            <a:ext cx="7662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Vậy chiều dài lúc đầu </a:t>
            </a:r>
            <a:r>
              <a:rPr lang="en-US" sz="2400" dirty="0" smtClean="0"/>
              <a:t>của khu vườn </a:t>
            </a:r>
            <a:r>
              <a:rPr lang="en-US" sz="2400" dirty="0" smtClean="0"/>
              <a:t>hình chữ nhật là 19 m.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308944"/>
              </p:ext>
            </p:extLst>
          </p:nvPr>
        </p:nvGraphicFramePr>
        <p:xfrm>
          <a:off x="2242848" y="1938425"/>
          <a:ext cx="47894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1" name="Equation" r:id="rId5" imgW="2590560" imgH="228600" progId="Equation.DSMT4">
                  <p:embed/>
                </p:oleObj>
              </mc:Choice>
              <mc:Fallback>
                <p:oleObj name="Equation" r:id="rId5" imgW="259056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848" y="1938425"/>
                        <a:ext cx="47894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166868"/>
              </p:ext>
            </p:extLst>
          </p:nvPr>
        </p:nvGraphicFramePr>
        <p:xfrm>
          <a:off x="2246312" y="2849344"/>
          <a:ext cx="203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2" name="Equation" r:id="rId7" imgW="1015920" imgH="190440" progId="Equation.DSMT4">
                  <p:embed/>
                </p:oleObj>
              </mc:Choice>
              <mc:Fallback>
                <p:oleObj name="Equation" r:id="rId7" imgW="1015920" imgH="1904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2" y="2849344"/>
                        <a:ext cx="2032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503453"/>
              </p:ext>
            </p:extLst>
          </p:nvPr>
        </p:nvGraphicFramePr>
        <p:xfrm>
          <a:off x="2253239" y="3207330"/>
          <a:ext cx="1422406" cy="38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3" name="Equation" r:id="rId9" imgW="711000" imgH="190440" progId="Equation.DSMT4">
                  <p:embed/>
                </p:oleObj>
              </mc:Choice>
              <mc:Fallback>
                <p:oleObj name="Equation" r:id="rId9" imgW="711000" imgH="1904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3239" y="3207330"/>
                        <a:ext cx="1422406" cy="381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3975536"/>
            <a:ext cx="8806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Chiều rộng </a:t>
            </a:r>
            <a:r>
              <a:rPr lang="en-US" sz="2400" dirty="0"/>
              <a:t>lúc đầu của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nhật là: 28 – 19 = </a:t>
            </a:r>
            <a:r>
              <a:rPr lang="en-US" sz="2400" dirty="0"/>
              <a:t>9</a:t>
            </a:r>
            <a:r>
              <a:rPr lang="en-US" sz="2400" dirty="0" smtClean="0"/>
              <a:t>m </a:t>
            </a: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836682"/>
              </p:ext>
            </p:extLst>
          </p:nvPr>
        </p:nvGraphicFramePr>
        <p:xfrm>
          <a:off x="2242848" y="2369130"/>
          <a:ext cx="47894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4" name="Equation" r:id="rId11" imgW="2590560" imgH="228600" progId="Equation.DSMT4">
                  <p:embed/>
                </p:oleObj>
              </mc:Choice>
              <mc:Fallback>
                <p:oleObj name="Equation" r:id="rId11" imgW="259056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848" y="2369130"/>
                        <a:ext cx="47894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799603"/>
              </p:ext>
            </p:extLst>
          </p:nvPr>
        </p:nvGraphicFramePr>
        <p:xfrm>
          <a:off x="6019800" y="1050006"/>
          <a:ext cx="559588" cy="387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565" name="Equation" r:id="rId13" imgW="330120" imgH="228600" progId="Equation.DSMT4">
                  <p:embed/>
                </p:oleObj>
              </mc:Choice>
              <mc:Fallback>
                <p:oleObj name="Equation" r:id="rId13" imgW="33012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050006"/>
                        <a:ext cx="559588" cy="38740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132106" y="661059"/>
            <a:ext cx="70109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Vì tăng chiều dài 3m, giảm chiều rộng 1m thì diện </a:t>
            </a:r>
          </a:p>
          <a:p>
            <a:r>
              <a:rPr lang="en-US" sz="2400" dirty="0" smtClean="0"/>
              <a:t>tích </a:t>
            </a:r>
            <a:r>
              <a:rPr lang="en-US" sz="2400" dirty="0" smtClean="0"/>
              <a:t>khu vườn hình </a:t>
            </a:r>
            <a:r>
              <a:rPr lang="en-US" sz="2400" dirty="0" smtClean="0"/>
              <a:t>chữ nhật tăng thêm        nên ta có PT: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19931" y="12888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</a:rPr>
              <a:t> 6</a:t>
            </a:r>
            <a:r>
              <a:rPr lang="en-US" sz="2400" b="1" dirty="0" smtClean="0">
                <a:solidFill>
                  <a:srgbClr val="FFFF00"/>
                </a:solidFill>
              </a:rPr>
              <a:t>: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Giải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bài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toán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bằng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cách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lập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phương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trình</a:t>
            </a:r>
            <a:r>
              <a:rPr lang="en-US" sz="2400" dirty="0" smtClean="0">
                <a:solidFill>
                  <a:srgbClr val="FFC000"/>
                </a:solidFill>
              </a:rPr>
              <a:t>: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2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8695" y="559794"/>
            <a:ext cx="44380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FFFF00"/>
                </a:solidFill>
              </a:rPr>
              <a:t>HƯỚNG DẪN VỀ NHÀ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1345852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 Ôn tập các kiến thức của chương 3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423555" y="1847952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Làm các bài tập: 50; 51; 52 (SGK – tr 33)</a:t>
            </a:r>
          </a:p>
          <a:p>
            <a:r>
              <a:rPr lang="en-US" sz="2400" dirty="0" smtClean="0"/>
              <a:t>                              68; 69 (SBT – tr 17)</a:t>
            </a:r>
          </a:p>
          <a:p>
            <a:pPr>
              <a:buFontTx/>
              <a:buChar char="-"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3555" y="2632782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Đọc và tìm hiểu trước bài: Trường hợp đồng  dạng thứ hai và thứ ba của tam giác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438150"/>
            <a:ext cx="4876800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SỞ GIÁO DỤC VÀ ĐÀO TẠO HÀ NỘI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0088" y="3718766"/>
            <a:ext cx="4835590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00" b="1" dirty="0" smtClean="0"/>
              <a:t>Giáo viên giảng dạy: Nguyễn Thị Thanh Tâm</a:t>
            </a:r>
          </a:p>
          <a:p>
            <a:pPr>
              <a:lnSpc>
                <a:spcPct val="150000"/>
              </a:lnSpc>
            </a:pPr>
            <a:r>
              <a:rPr lang="en-US" sz="1500" b="1" dirty="0" smtClean="0"/>
              <a:t>Trường THCS Yên Sở - Quận Hoàng Mai</a:t>
            </a:r>
            <a:endParaRPr lang="en-US" sz="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652371"/>
            <a:ext cx="7871305" cy="105413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ÔN TẬP CHƯƠNG III: 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PHƯƠNG TRÌNH BẬC NHẤT MỘT ẨN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3" name="Picture 19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329" y="3334075"/>
            <a:ext cx="1633538" cy="367904"/>
          </a:xfrm>
          <a:prstGeom prst="rect">
            <a:avLst/>
          </a:prstGeom>
          <a:noFill/>
        </p:spPr>
      </p:pic>
      <p:pic>
        <p:nvPicPr>
          <p:cNvPr id="21522" name="Picture 18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155" y="3618635"/>
            <a:ext cx="1528763" cy="411956"/>
          </a:xfrm>
          <a:prstGeom prst="rect">
            <a:avLst/>
          </a:prstGeom>
          <a:noFill/>
        </p:spPr>
      </p:pic>
      <p:pic>
        <p:nvPicPr>
          <p:cNvPr id="21521" name="Picture 17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2500581"/>
            <a:ext cx="1792288" cy="1208485"/>
          </a:xfrm>
          <a:prstGeom prst="rect">
            <a:avLst/>
          </a:prstGeom>
          <a:noFill/>
        </p:spPr>
      </p:pic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716" y="1409700"/>
            <a:ext cx="1528765" cy="394096"/>
          </a:xfrm>
          <a:prstGeom prst="rect">
            <a:avLst/>
          </a:prstGeom>
          <a:noFill/>
        </p:spPr>
      </p:pic>
      <p:pic>
        <p:nvPicPr>
          <p:cNvPr id="21519" name="Picture 15" descr="Co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0519" y="1471018"/>
            <a:ext cx="1843088" cy="1344215"/>
          </a:xfrm>
          <a:prstGeom prst="rect">
            <a:avLst/>
          </a:prstGeom>
          <a:noFill/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86413" y="3679032"/>
            <a:ext cx="1377950" cy="517922"/>
          </a:xfrm>
          <a:prstGeom prst="rect">
            <a:avLst/>
          </a:prstGeom>
          <a:noFill/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73401" y="2583656"/>
            <a:ext cx="2638425" cy="1387079"/>
          </a:xfrm>
          <a:prstGeom prst="rect">
            <a:avLst/>
          </a:prstGeom>
          <a:noFill/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630863" y="2962275"/>
            <a:ext cx="2132012" cy="614363"/>
          </a:xfrm>
          <a:prstGeom prst="rect">
            <a:avLst/>
          </a:prstGeom>
          <a:noFill/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73400" y="2578894"/>
            <a:ext cx="2681288" cy="748904"/>
          </a:xfrm>
          <a:prstGeom prst="rect">
            <a:avLst/>
          </a:prstGeom>
          <a:noFill/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08639" y="2321719"/>
            <a:ext cx="1730375" cy="553641"/>
          </a:xfrm>
          <a:prstGeom prst="rect">
            <a:avLst/>
          </a:prstGeom>
          <a:noFill/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073401" y="2456260"/>
            <a:ext cx="2659063" cy="272653"/>
          </a:xfrm>
          <a:prstGeom prst="rect">
            <a:avLst/>
          </a:prstGeom>
          <a:noFill/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00535" y="1568598"/>
            <a:ext cx="3405185" cy="701279"/>
          </a:xfrm>
          <a:prstGeom prst="rect">
            <a:avLst/>
          </a:prstGeom>
          <a:noFill/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021015" y="1773974"/>
            <a:ext cx="2641600" cy="977504"/>
          </a:xfrm>
          <a:prstGeom prst="rect">
            <a:avLst/>
          </a:prstGeom>
          <a:noFill/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400535" y="976909"/>
            <a:ext cx="1171575" cy="515540"/>
          </a:xfrm>
          <a:prstGeom prst="rect">
            <a:avLst/>
          </a:prstGeom>
          <a:noFill/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884489" y="1106954"/>
            <a:ext cx="2638425" cy="1644254"/>
          </a:xfrm>
          <a:prstGeom prst="rect">
            <a:avLst/>
          </a:prstGeom>
          <a:noFill/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652713" y="2190750"/>
            <a:ext cx="1008062" cy="91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742950"/>
            <a:ext cx="7391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666750"/>
            <a:ext cx="75438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3300"/>
                </a:solidFill>
              </a:rPr>
              <a:t>Câu 1: </a:t>
            </a:r>
            <a:r>
              <a:rPr lang="vi-VN" sz="2000" dirty="0" smtClean="0">
                <a:solidFill>
                  <a:srgbClr val="003300"/>
                </a:solidFill>
              </a:rPr>
              <a:t>Phương trình nào sau đây là phương trình bậc nhất một ẩn?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A</a:t>
            </a:r>
            <a:r>
              <a:rPr lang="en-US" dirty="0" smtClean="0">
                <a:solidFill>
                  <a:srgbClr val="003300"/>
                </a:solidFill>
              </a:rPr>
              <a:t>.                      </a:t>
            </a:r>
            <a:r>
              <a:rPr lang="vi-VN" dirty="0" smtClean="0">
                <a:solidFill>
                  <a:srgbClr val="003300"/>
                </a:solidFill>
              </a:rPr>
              <a:t>B.</a:t>
            </a:r>
            <a:r>
              <a:rPr lang="en-US" dirty="0" smtClean="0">
                <a:solidFill>
                  <a:srgbClr val="003300"/>
                </a:solidFill>
              </a:rPr>
              <a:t> 0x </a:t>
            </a:r>
            <a:r>
              <a:rPr lang="vi-VN" dirty="0" smtClean="0">
                <a:solidFill>
                  <a:srgbClr val="003300"/>
                </a:solidFill>
              </a:rPr>
              <a:t>– </a:t>
            </a:r>
            <a:r>
              <a:rPr lang="en-US" dirty="0" smtClean="0">
                <a:solidFill>
                  <a:srgbClr val="003300"/>
                </a:solidFill>
              </a:rPr>
              <a:t>5 = 0</a:t>
            </a:r>
            <a:r>
              <a:rPr lang="vi-VN" dirty="0" smtClean="0">
                <a:solidFill>
                  <a:srgbClr val="003300"/>
                </a:solidFill>
              </a:rPr>
              <a:t>	</a:t>
            </a:r>
            <a:r>
              <a:rPr lang="en-US" dirty="0" smtClean="0">
                <a:solidFill>
                  <a:srgbClr val="003300"/>
                </a:solidFill>
              </a:rPr>
              <a:t>                   </a:t>
            </a:r>
            <a:r>
              <a:rPr lang="vi-VN" dirty="0" smtClean="0">
                <a:solidFill>
                  <a:srgbClr val="003300"/>
                </a:solidFill>
              </a:rPr>
              <a:t>C. 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2x</a:t>
            </a:r>
            <a:r>
              <a:rPr lang="en-US" baseline="30000" dirty="0" smtClean="0">
                <a:solidFill>
                  <a:srgbClr val="003300"/>
                </a:solidFill>
              </a:rPr>
              <a:t>2</a:t>
            </a:r>
            <a:r>
              <a:rPr lang="vi-VN" dirty="0" smtClean="0">
                <a:solidFill>
                  <a:srgbClr val="003300"/>
                </a:solidFill>
              </a:rPr>
              <a:t> + 3 = 0</a:t>
            </a:r>
            <a:r>
              <a:rPr lang="en-US" dirty="0" smtClean="0">
                <a:solidFill>
                  <a:srgbClr val="003300"/>
                </a:solidFill>
              </a:rPr>
              <a:t>           </a:t>
            </a:r>
            <a:r>
              <a:rPr lang="vi-VN" dirty="0" smtClean="0">
                <a:solidFill>
                  <a:srgbClr val="003300"/>
                </a:solidFill>
              </a:rPr>
              <a:t>D. 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–x = 1</a:t>
            </a:r>
            <a:endParaRPr lang="vi-VN" dirty="0">
              <a:solidFill>
                <a:srgbClr val="0033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27230"/>
              </p:ext>
            </p:extLst>
          </p:nvPr>
        </p:nvGraphicFramePr>
        <p:xfrm>
          <a:off x="1142999" y="1123950"/>
          <a:ext cx="11001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5" name="Equation" r:id="rId3" imgW="774360" imgH="507960" progId="Equation.DSMT4">
                  <p:embed/>
                </p:oleObj>
              </mc:Choice>
              <mc:Fallback>
                <p:oleObj name="Equation" r:id="rId3" imgW="774360" imgH="5079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99" y="1123950"/>
                        <a:ext cx="11001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1809750"/>
            <a:ext cx="7391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733550"/>
            <a:ext cx="77724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3300"/>
                </a:solidFill>
              </a:rPr>
              <a:t>Câu 2: </a:t>
            </a:r>
            <a:r>
              <a:rPr lang="vi-VN" sz="2000" dirty="0" smtClean="0">
                <a:solidFill>
                  <a:srgbClr val="003300"/>
                </a:solidFill>
              </a:rPr>
              <a:t>Phương trình 2x – 4 = 0 tương đương với phương trình:</a:t>
            </a:r>
            <a:endParaRPr lang="en-US" sz="2000" dirty="0" smtClean="0">
              <a:solidFill>
                <a:srgbClr val="0033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A. 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x = 4 </a:t>
            </a:r>
            <a:r>
              <a:rPr lang="en-US" dirty="0" smtClean="0">
                <a:solidFill>
                  <a:srgbClr val="003300"/>
                </a:solidFill>
              </a:rPr>
              <a:t>          </a:t>
            </a:r>
            <a:r>
              <a:rPr lang="vi-VN" dirty="0" smtClean="0">
                <a:solidFill>
                  <a:srgbClr val="003300"/>
                </a:solidFill>
              </a:rPr>
              <a:t>B.</a:t>
            </a:r>
            <a:r>
              <a:rPr lang="en-US" dirty="0" smtClean="0">
                <a:solidFill>
                  <a:srgbClr val="003300"/>
                </a:solidFill>
              </a:rPr>
              <a:t> x(</a:t>
            </a:r>
            <a:r>
              <a:rPr lang="vi-VN" dirty="0" smtClean="0">
                <a:solidFill>
                  <a:srgbClr val="003300"/>
                </a:solidFill>
              </a:rPr>
              <a:t>x – 2</a:t>
            </a:r>
            <a:r>
              <a:rPr lang="en-US" dirty="0" smtClean="0">
                <a:solidFill>
                  <a:srgbClr val="003300"/>
                </a:solidFill>
              </a:rPr>
              <a:t>)</a:t>
            </a:r>
            <a:r>
              <a:rPr lang="vi-VN" dirty="0" smtClean="0">
                <a:solidFill>
                  <a:srgbClr val="003300"/>
                </a:solidFill>
              </a:rPr>
              <a:t> = 0	</a:t>
            </a:r>
            <a:r>
              <a:rPr lang="en-US" dirty="0" smtClean="0">
                <a:solidFill>
                  <a:srgbClr val="003300"/>
                </a:solidFill>
              </a:rPr>
              <a:t>   </a:t>
            </a:r>
            <a:r>
              <a:rPr lang="vi-VN" dirty="0" smtClean="0">
                <a:solidFill>
                  <a:srgbClr val="003300"/>
                </a:solidFill>
              </a:rPr>
              <a:t>C. 4 – </a:t>
            </a:r>
            <a:r>
              <a:rPr lang="en-US" dirty="0" smtClean="0">
                <a:solidFill>
                  <a:srgbClr val="003300"/>
                </a:solidFill>
              </a:rPr>
              <a:t>2x</a:t>
            </a:r>
            <a:r>
              <a:rPr lang="vi-VN" dirty="0" smtClean="0">
                <a:solidFill>
                  <a:srgbClr val="003300"/>
                </a:solidFill>
              </a:rPr>
              <a:t> = 0</a:t>
            </a:r>
            <a:r>
              <a:rPr lang="en-US" dirty="0" smtClean="0">
                <a:solidFill>
                  <a:srgbClr val="003300"/>
                </a:solidFill>
              </a:rPr>
              <a:t>              </a:t>
            </a:r>
            <a:r>
              <a:rPr lang="vi-VN" dirty="0" smtClean="0">
                <a:solidFill>
                  <a:srgbClr val="003300"/>
                </a:solidFill>
              </a:rPr>
              <a:t>D. </a:t>
            </a:r>
            <a:r>
              <a:rPr lang="en-US" dirty="0" smtClean="0">
                <a:solidFill>
                  <a:srgbClr val="003300"/>
                </a:solidFill>
              </a:rPr>
              <a:t>1</a:t>
            </a:r>
            <a:r>
              <a:rPr lang="vi-VN" dirty="0" smtClean="0">
                <a:solidFill>
                  <a:srgbClr val="003300"/>
                </a:solidFill>
              </a:rPr>
              <a:t> – </a:t>
            </a:r>
            <a:r>
              <a:rPr lang="en-US" dirty="0" smtClean="0">
                <a:solidFill>
                  <a:srgbClr val="003300"/>
                </a:solidFill>
              </a:rPr>
              <a:t>3</a:t>
            </a:r>
            <a:r>
              <a:rPr lang="vi-VN" dirty="0" smtClean="0">
                <a:solidFill>
                  <a:srgbClr val="003300"/>
                </a:solidFill>
              </a:rPr>
              <a:t>x = </a:t>
            </a:r>
            <a:r>
              <a:rPr lang="en-US" dirty="0" smtClean="0">
                <a:solidFill>
                  <a:srgbClr val="003300"/>
                </a:solidFill>
              </a:rPr>
              <a:t>5</a:t>
            </a:r>
            <a:endParaRPr lang="vi-VN" dirty="0">
              <a:solidFill>
                <a:srgbClr val="0033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2724150"/>
            <a:ext cx="7391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2724150"/>
            <a:ext cx="7391400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vi-VN" sz="2000" b="1" dirty="0" smtClean="0">
                <a:solidFill>
                  <a:srgbClr val="003300"/>
                </a:solidFill>
              </a:rPr>
              <a:t>Câu 3: </a:t>
            </a:r>
            <a:r>
              <a:rPr lang="vi-VN" sz="2000" dirty="0" smtClean="0">
                <a:solidFill>
                  <a:srgbClr val="003300"/>
                </a:solidFill>
              </a:rPr>
              <a:t>Điều kiện xác định của phương trình</a:t>
            </a:r>
            <a:r>
              <a:rPr lang="en-US" sz="2000" dirty="0" smtClean="0">
                <a:solidFill>
                  <a:srgbClr val="003300"/>
                </a:solidFill>
              </a:rPr>
              <a:t>        </a:t>
            </a:r>
            <a:r>
              <a:rPr lang="vi-VN" sz="2000" dirty="0" smtClean="0">
                <a:solidFill>
                  <a:srgbClr val="003300"/>
                </a:solidFill>
              </a:rPr>
              <a:t> </a:t>
            </a:r>
            <a:r>
              <a:rPr lang="en-US" sz="2000" dirty="0" smtClean="0">
                <a:solidFill>
                  <a:srgbClr val="003300"/>
                </a:solidFill>
              </a:rPr>
              <a:t>              </a:t>
            </a:r>
            <a:r>
              <a:rPr lang="vi-VN" sz="2000" dirty="0" smtClean="0">
                <a:solidFill>
                  <a:srgbClr val="003300"/>
                </a:solidFill>
              </a:rPr>
              <a:t>là:</a:t>
            </a:r>
          </a:p>
          <a:p>
            <a:pPr>
              <a:lnSpc>
                <a:spcPct val="150000"/>
              </a:lnSpc>
              <a:spcAft>
                <a:spcPts val="900"/>
              </a:spcAft>
            </a:pP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A. x ≠ 0	</a:t>
            </a:r>
            <a:r>
              <a:rPr lang="en-US" dirty="0" smtClean="0">
                <a:solidFill>
                  <a:srgbClr val="003300"/>
                </a:solidFill>
              </a:rPr>
              <a:t>          </a:t>
            </a:r>
            <a:r>
              <a:rPr lang="vi-VN" dirty="0" smtClean="0">
                <a:solidFill>
                  <a:srgbClr val="003300"/>
                </a:solidFill>
              </a:rPr>
              <a:t>B. x ≠ 0 hoặc x ≠  –2</a:t>
            </a:r>
            <a:r>
              <a:rPr lang="en-US" dirty="0" smtClean="0">
                <a:solidFill>
                  <a:srgbClr val="003300"/>
                </a:solidFill>
              </a:rPr>
              <a:t>        </a:t>
            </a:r>
            <a:r>
              <a:rPr lang="vi-VN" dirty="0" smtClean="0">
                <a:solidFill>
                  <a:srgbClr val="003300"/>
                </a:solidFill>
              </a:rPr>
              <a:t>C. x ≠ 0 và x ≠ –2</a:t>
            </a:r>
            <a:r>
              <a:rPr lang="en-US" dirty="0" smtClean="0">
                <a:solidFill>
                  <a:srgbClr val="003300"/>
                </a:solidFill>
              </a:rPr>
              <a:t>      </a:t>
            </a:r>
            <a:r>
              <a:rPr lang="vi-VN" dirty="0" smtClean="0">
                <a:solidFill>
                  <a:srgbClr val="003300"/>
                </a:solidFill>
              </a:rPr>
              <a:t>D. </a:t>
            </a: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x ≠ –2</a:t>
            </a:r>
            <a:endParaRPr lang="vi-VN" dirty="0">
              <a:solidFill>
                <a:srgbClr val="0033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3790950"/>
            <a:ext cx="7391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3714750"/>
            <a:ext cx="78486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003300"/>
                </a:solidFill>
              </a:rPr>
              <a:t>Câu 4: </a:t>
            </a:r>
            <a:r>
              <a:rPr lang="vi-VN" sz="2000" dirty="0" smtClean="0">
                <a:solidFill>
                  <a:srgbClr val="003300"/>
                </a:solidFill>
              </a:rPr>
              <a:t>Tập nghiệm của phương trình (x</a:t>
            </a:r>
            <a:r>
              <a:rPr lang="vi-VN" sz="2000" baseline="30000" dirty="0" smtClean="0">
                <a:solidFill>
                  <a:srgbClr val="003300"/>
                </a:solidFill>
              </a:rPr>
              <a:t>2</a:t>
            </a:r>
            <a:r>
              <a:rPr lang="vi-VN" sz="2000" dirty="0" smtClean="0">
                <a:solidFill>
                  <a:srgbClr val="003300"/>
                </a:solidFill>
              </a:rPr>
              <a:t> + 1)(x – 2) = 0 là: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3300"/>
                </a:solidFill>
              </a:rPr>
              <a:t> </a:t>
            </a:r>
            <a:r>
              <a:rPr lang="vi-VN" dirty="0" smtClean="0">
                <a:solidFill>
                  <a:srgbClr val="003300"/>
                </a:solidFill>
              </a:rPr>
              <a:t>A.  </a:t>
            </a:r>
            <a:r>
              <a:rPr lang="en-US" dirty="0" smtClean="0">
                <a:solidFill>
                  <a:srgbClr val="003300"/>
                </a:solidFill>
              </a:rPr>
              <a:t>                    </a:t>
            </a:r>
            <a:r>
              <a:rPr lang="vi-VN" dirty="0" smtClean="0">
                <a:solidFill>
                  <a:srgbClr val="003300"/>
                </a:solidFill>
              </a:rPr>
              <a:t>B. S = {2}</a:t>
            </a:r>
            <a:r>
              <a:rPr lang="en-US" dirty="0" smtClean="0">
                <a:solidFill>
                  <a:srgbClr val="003300"/>
                </a:solidFill>
              </a:rPr>
              <a:t>                        </a:t>
            </a:r>
            <a:r>
              <a:rPr lang="vi-VN" dirty="0" smtClean="0">
                <a:solidFill>
                  <a:srgbClr val="003300"/>
                </a:solidFill>
              </a:rPr>
              <a:t>C. S </a:t>
            </a:r>
            <a:r>
              <a:rPr lang="en-US" dirty="0" smtClean="0">
                <a:solidFill>
                  <a:srgbClr val="003300"/>
                </a:solidFill>
              </a:rPr>
              <a:t>= </a:t>
            </a:r>
            <a:r>
              <a:rPr lang="vi-VN" dirty="0" smtClean="0">
                <a:solidFill>
                  <a:srgbClr val="003300"/>
                </a:solidFill>
              </a:rPr>
              <a:t>{-1; 2}</a:t>
            </a:r>
            <a:r>
              <a:rPr lang="en-US" dirty="0" smtClean="0">
                <a:solidFill>
                  <a:srgbClr val="003300"/>
                </a:solidFill>
              </a:rPr>
              <a:t>            </a:t>
            </a:r>
            <a:r>
              <a:rPr lang="vi-VN" dirty="0" smtClean="0">
                <a:solidFill>
                  <a:srgbClr val="003300"/>
                </a:solidFill>
              </a:rPr>
              <a:t>D. S = {-1;1;2}</a:t>
            </a:r>
            <a:endParaRPr lang="vi-VN" dirty="0">
              <a:solidFill>
                <a:srgbClr val="00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09550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FFFF"/>
                </a:solidFill>
              </a:rPr>
              <a:t>Bài 1: Chọn phương án trả lời đúng cho mỗi câu sau: </a:t>
            </a:r>
            <a:endParaRPr lang="en-US" sz="2200" b="1" u="sng" dirty="0">
              <a:solidFill>
                <a:srgbClr val="FFFFFF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284013"/>
              </p:ext>
            </p:extLst>
          </p:nvPr>
        </p:nvGraphicFramePr>
        <p:xfrm>
          <a:off x="5562600" y="2768434"/>
          <a:ext cx="1219200" cy="579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6" name="Equation" r:id="rId5" imgW="1015920" imgH="482400" progId="Equation.DSMT4">
                  <p:embed/>
                </p:oleObj>
              </mc:Choice>
              <mc:Fallback>
                <p:oleObj name="Equation" r:id="rId5" imgW="1015920" imgH="4824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68434"/>
                        <a:ext cx="1219200" cy="579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285007"/>
              </p:ext>
            </p:extLst>
          </p:nvPr>
        </p:nvGraphicFramePr>
        <p:xfrm>
          <a:off x="1219200" y="4320141"/>
          <a:ext cx="609601" cy="261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7" name="Equation" r:id="rId7" imgW="444240" imgH="190440" progId="Equation.DSMT4">
                  <p:embed/>
                </p:oleObj>
              </mc:Choice>
              <mc:Fallback>
                <p:oleObj name="Equation" r:id="rId7" imgW="444240" imgH="1904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320141"/>
                        <a:ext cx="609601" cy="261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4720936" y="2285678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29400" y="1245152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720936" y="3405631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362200" y="4281548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7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8" grpId="0" animBg="1"/>
      <p:bldP spid="9" grpId="0"/>
      <p:bldP spid="10" grpId="0" animBg="1"/>
      <p:bldP spid="12" grpId="0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5076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FF"/>
                </a:solidFill>
              </a:rPr>
              <a:t>Bài</a:t>
            </a:r>
            <a:r>
              <a:rPr lang="en-US" sz="2400" b="1" dirty="0" smtClean="0">
                <a:solidFill>
                  <a:srgbClr val="FFFFFF"/>
                </a:solidFill>
              </a:rPr>
              <a:t> 2: Tìm lỗi sai trong lời giải sau</a:t>
            </a:r>
            <a:endParaRPr lang="en-US" sz="2400" b="1" dirty="0">
              <a:solidFill>
                <a:srgbClr val="FFFF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055959"/>
              </p:ext>
            </p:extLst>
          </p:nvPr>
        </p:nvGraphicFramePr>
        <p:xfrm>
          <a:off x="1590129" y="509135"/>
          <a:ext cx="3295650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0" name="Equation" r:id="rId3" imgW="2197080" imgH="2679480" progId="Equation.DSMT4">
                  <p:embed/>
                </p:oleObj>
              </mc:Choice>
              <mc:Fallback>
                <p:oleObj name="Equation" r:id="rId3" imgW="2197080" imgH="2679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129" y="509135"/>
                        <a:ext cx="3295650" cy="401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581280"/>
              </p:ext>
            </p:extLst>
          </p:nvPr>
        </p:nvGraphicFramePr>
        <p:xfrm>
          <a:off x="5029200" y="4316528"/>
          <a:ext cx="995970" cy="693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1" name="Equation" r:id="rId5" imgW="711000" imgH="495000" progId="Equation.DSMT4">
                  <p:embed/>
                </p:oleObj>
              </mc:Choice>
              <mc:Fallback>
                <p:oleObj name="Equation" r:id="rId5" imgW="71100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9200" y="4316528"/>
                        <a:ext cx="995970" cy="693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279012"/>
              </p:ext>
            </p:extLst>
          </p:nvPr>
        </p:nvGraphicFramePr>
        <p:xfrm>
          <a:off x="6063660" y="1132609"/>
          <a:ext cx="2770188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2" name="Equation" r:id="rId7" imgW="1714320" imgH="672840" progId="Equation.DSMT4">
                  <p:embed/>
                </p:oleObj>
              </mc:Choice>
              <mc:Fallback>
                <p:oleObj name="Equation" r:id="rId7" imgW="1714320" imgH="6728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63660" y="1132609"/>
                        <a:ext cx="2770188" cy="108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6063660" y="509135"/>
            <a:ext cx="7330" cy="43108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4389051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Vậy tập nghiệm của phương trình (2) là   </a:t>
            </a:r>
            <a:endParaRPr lang="en-US" sz="2200" dirty="0"/>
          </a:p>
        </p:txBody>
      </p:sp>
      <p:sp>
        <p:nvSpPr>
          <p:cNvPr id="24" name="Oval 23"/>
          <p:cNvSpPr/>
          <p:nvPr/>
        </p:nvSpPr>
        <p:spPr>
          <a:xfrm>
            <a:off x="3237954" y="1132609"/>
            <a:ext cx="762000" cy="4610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9531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FF"/>
                </a:solidFill>
              </a:rPr>
              <a:t>Bài</a:t>
            </a:r>
            <a:r>
              <a:rPr lang="en-US" sz="2400" b="1" u="sng" dirty="0" smtClean="0">
                <a:solidFill>
                  <a:srgbClr val="FFFFFF"/>
                </a:solidFill>
              </a:rPr>
              <a:t> 2</a:t>
            </a:r>
            <a:r>
              <a:rPr lang="en-US" sz="2400" b="1" dirty="0" smtClean="0">
                <a:solidFill>
                  <a:srgbClr val="FFFFFF"/>
                </a:solidFill>
              </a:rPr>
              <a:t>: Tìm lỗi sai trong lời giải sau</a:t>
            </a:r>
            <a:endParaRPr lang="en-US" sz="2400" b="1" dirty="0">
              <a:solidFill>
                <a:srgbClr val="FFFF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805923"/>
              </p:ext>
            </p:extLst>
          </p:nvPr>
        </p:nvGraphicFramePr>
        <p:xfrm>
          <a:off x="605502" y="445925"/>
          <a:ext cx="3295650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10" name="Equation" r:id="rId3" imgW="2197080" imgH="2679480" progId="Equation.DSMT4">
                  <p:embed/>
                </p:oleObj>
              </mc:Choice>
              <mc:Fallback>
                <p:oleObj name="Equation" r:id="rId3" imgW="2197080" imgH="2679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502" y="445925"/>
                        <a:ext cx="3295650" cy="401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717636"/>
              </p:ext>
            </p:extLst>
          </p:nvPr>
        </p:nvGraphicFramePr>
        <p:xfrm>
          <a:off x="1676400" y="4324350"/>
          <a:ext cx="1063068" cy="74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11" name="Equation" r:id="rId5" imgW="711000" imgH="495000" progId="Equation.DSMT4">
                  <p:embed/>
                </p:oleObj>
              </mc:Choice>
              <mc:Fallback>
                <p:oleObj name="Equation" r:id="rId5" imgW="71100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4324350"/>
                        <a:ext cx="1063068" cy="740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61291" y="4387874"/>
            <a:ext cx="254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Vậy</a:t>
            </a: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612646"/>
              </p:ext>
            </p:extLst>
          </p:nvPr>
        </p:nvGraphicFramePr>
        <p:xfrm>
          <a:off x="5107775" y="800615"/>
          <a:ext cx="3448050" cy="317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12" name="Equation" r:id="rId7" imgW="2133360" imgH="1968480" progId="Equation.DSMT4">
                  <p:embed/>
                </p:oleObj>
              </mc:Choice>
              <mc:Fallback>
                <p:oleObj name="Equation" r:id="rId7" imgW="2133360" imgH="1968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07775" y="800615"/>
                        <a:ext cx="3448050" cy="317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4495804" y="750778"/>
            <a:ext cx="1" cy="42593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60705" y="3941698"/>
            <a:ext cx="4578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Vậy tập nghiệm của phương trình (2) là S =  </a:t>
            </a:r>
            <a:endParaRPr lang="en-US" sz="24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96882"/>
              </p:ext>
            </p:extLst>
          </p:nvPr>
        </p:nvGraphicFramePr>
        <p:xfrm>
          <a:off x="5972227" y="4438456"/>
          <a:ext cx="255704" cy="287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13" name="Equation" r:id="rId9" imgW="256201" imgH="286610" progId="Equation.DSMT4">
                  <p:embed/>
                </p:oleObj>
              </mc:Choice>
              <mc:Fallback>
                <p:oleObj name="Equation" r:id="rId9" imgW="256201" imgH="28661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72227" y="4438456"/>
                        <a:ext cx="255704" cy="287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val 23"/>
          <p:cNvSpPr/>
          <p:nvPr/>
        </p:nvSpPr>
        <p:spPr>
          <a:xfrm>
            <a:off x="2236009" y="1082395"/>
            <a:ext cx="762000" cy="4610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77000" y="1507392"/>
            <a:ext cx="1182769" cy="9022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662015" y="314468"/>
            <a:ext cx="2058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Lời giải đúng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7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6" grpId="1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966710"/>
              </p:ext>
            </p:extLst>
          </p:nvPr>
        </p:nvGraphicFramePr>
        <p:xfrm>
          <a:off x="1981200" y="550055"/>
          <a:ext cx="34671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95" name="Equation" r:id="rId3" imgW="2197080" imgH="266400" progId="Equation.DSMT4">
                  <p:embed/>
                </p:oleObj>
              </mc:Choice>
              <mc:Fallback>
                <p:oleObj name="Equation" r:id="rId3" imgW="2197080" imgH="266400" progId="Equation.DSMT4">
                  <p:embed/>
                  <p:pic>
                    <p:nvPicPr>
                      <p:cNvPr id="0" name="Picture 3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50055"/>
                        <a:ext cx="3467100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0" y="2737864"/>
            <a:ext cx="35433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2x + 1 = 0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200" dirty="0" smtClean="0"/>
              <a:t>–x + 4 = 0</a:t>
            </a:r>
            <a:endParaRPr lang="en-US" sz="2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90266"/>
              </p:ext>
            </p:extLst>
          </p:nvPr>
        </p:nvGraphicFramePr>
        <p:xfrm>
          <a:off x="1605782" y="3133892"/>
          <a:ext cx="1666616" cy="143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96" name="Equation" r:id="rId5" imgW="1117440" imgH="965160" progId="Equation.DSMT4">
                  <p:embed/>
                </p:oleObj>
              </mc:Choice>
              <mc:Fallback>
                <p:oleObj name="Equation" r:id="rId5" imgW="1117440" imgH="965160" progId="Equation.DSMT4">
                  <p:embed/>
                  <p:pic>
                    <p:nvPicPr>
                      <p:cNvPr id="0" name="Picture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5782" y="3133892"/>
                        <a:ext cx="1666616" cy="1439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439825"/>
              </p:ext>
            </p:extLst>
          </p:nvPr>
        </p:nvGraphicFramePr>
        <p:xfrm>
          <a:off x="3594272" y="3165213"/>
          <a:ext cx="1811770" cy="1156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97" name="Equation" r:id="rId7" imgW="1193760" imgH="761760" progId="Equation.DSMT4">
                  <p:embed/>
                </p:oleObj>
              </mc:Choice>
              <mc:Fallback>
                <p:oleObj name="Equation" r:id="rId7" imgW="1193760" imgH="761760" progId="Equation.DSMT4">
                  <p:embed/>
                  <p:pic>
                    <p:nvPicPr>
                      <p:cNvPr id="0" name="Picture 3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272" y="3165213"/>
                        <a:ext cx="1811770" cy="115644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799" y="74742"/>
            <a:ext cx="464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FF00"/>
                </a:solidFill>
              </a:rPr>
              <a:t>Bài 3</a:t>
            </a:r>
            <a:r>
              <a:rPr lang="en-US" sz="2400" b="1" dirty="0" smtClean="0">
                <a:solidFill>
                  <a:srgbClr val="FFFF00"/>
                </a:solidFill>
              </a:rPr>
              <a:t>: Giải phương trình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400550"/>
            <a:ext cx="518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Vậy tập nghiệm của phương trình (1) là</a:t>
            </a:r>
            <a:r>
              <a:rPr lang="en-US" sz="2200" dirty="0" smtClean="0"/>
              <a:t>:  </a:t>
            </a:r>
            <a:endParaRPr lang="en-US" sz="2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965243"/>
              </p:ext>
            </p:extLst>
          </p:nvPr>
        </p:nvGraphicFramePr>
        <p:xfrm>
          <a:off x="4953000" y="4324350"/>
          <a:ext cx="1173929" cy="683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98" name="Equation" r:id="rId9" imgW="850680" imgH="495000" progId="Equation.DSMT4">
                  <p:embed/>
                </p:oleObj>
              </mc:Choice>
              <mc:Fallback>
                <p:oleObj name="Equation" r:id="rId9" imgW="850680" imgH="495000" progId="Equation.DSMT4">
                  <p:embed/>
                  <p:pic>
                    <p:nvPicPr>
                      <p:cNvPr id="0" name="Picture 3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324350"/>
                        <a:ext cx="1173929" cy="6833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711733"/>
              </p:ext>
            </p:extLst>
          </p:nvPr>
        </p:nvGraphicFramePr>
        <p:xfrm>
          <a:off x="1905000" y="895350"/>
          <a:ext cx="3657600" cy="4039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899" name="Equation" r:id="rId11" imgW="2260440" imgH="266400" progId="Equation.DSMT4">
                  <p:embed/>
                </p:oleObj>
              </mc:Choice>
              <mc:Fallback>
                <p:oleObj name="Equation" r:id="rId11" imgW="2260440" imgH="266400" progId="Equation.DSMT4">
                  <p:embed/>
                  <p:pic>
                    <p:nvPicPr>
                      <p:cNvPr id="0" name="Picture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895350"/>
                        <a:ext cx="3657600" cy="4039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267319"/>
              </p:ext>
            </p:extLst>
          </p:nvPr>
        </p:nvGraphicFramePr>
        <p:xfrm>
          <a:off x="1904999" y="1331298"/>
          <a:ext cx="4343401" cy="349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00" name="Equation" r:id="rId13" imgW="2844720" imgH="228600" progId="Equation.DSMT4">
                  <p:embed/>
                </p:oleObj>
              </mc:Choice>
              <mc:Fallback>
                <p:oleObj name="Equation" r:id="rId13" imgW="2844720" imgH="228600" progId="Equation.DSMT4">
                  <p:embed/>
                  <p:pic>
                    <p:nvPicPr>
                      <p:cNvPr id="0" name="Picture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1331298"/>
                        <a:ext cx="4343401" cy="3490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680372"/>
              </p:ext>
            </p:extLst>
          </p:nvPr>
        </p:nvGraphicFramePr>
        <p:xfrm>
          <a:off x="1905000" y="1680321"/>
          <a:ext cx="3733800" cy="408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01" name="Equation" r:id="rId15" imgW="2438280" imgH="266400" progId="Equation.DSMT4">
                  <p:embed/>
                </p:oleObj>
              </mc:Choice>
              <mc:Fallback>
                <p:oleObj name="Equation" r:id="rId15" imgW="2438280" imgH="266400" progId="Equation.DSMT4">
                  <p:embed/>
                  <p:pic>
                    <p:nvPicPr>
                      <p:cNvPr id="0" name="Picture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80321"/>
                        <a:ext cx="3733800" cy="4083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272824"/>
              </p:ext>
            </p:extLst>
          </p:nvPr>
        </p:nvGraphicFramePr>
        <p:xfrm>
          <a:off x="1904999" y="2061321"/>
          <a:ext cx="3352801" cy="40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02" name="Equation" r:id="rId17" imgW="2197080" imgH="266400" progId="Equation.DSMT4">
                  <p:embed/>
                </p:oleObj>
              </mc:Choice>
              <mc:Fallback>
                <p:oleObj name="Equation" r:id="rId17" imgW="2197080" imgH="266400" progId="Equation.DSMT4">
                  <p:embed/>
                  <p:pic>
                    <p:nvPicPr>
                      <p:cNvPr id="0" name="Picture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999" y="2061321"/>
                        <a:ext cx="3352801" cy="406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185383"/>
              </p:ext>
            </p:extLst>
          </p:nvPr>
        </p:nvGraphicFramePr>
        <p:xfrm>
          <a:off x="1905000" y="2873208"/>
          <a:ext cx="381000" cy="26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03" name="Equation" r:id="rId19" imgW="241200" imgH="164880" progId="Equation.DSMT4">
                  <p:embed/>
                </p:oleObj>
              </mc:Choice>
              <mc:Fallback>
                <p:oleObj name="Equation" r:id="rId19" imgW="241200" imgH="164880" progId="Equation.DSMT4">
                  <p:embed/>
                  <p:pic>
                    <p:nvPicPr>
                      <p:cNvPr id="0" name="Picture 3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73208"/>
                        <a:ext cx="381000" cy="2606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646247"/>
              </p:ext>
            </p:extLst>
          </p:nvPr>
        </p:nvGraphicFramePr>
        <p:xfrm>
          <a:off x="1905000" y="2442321"/>
          <a:ext cx="2667000" cy="369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904" name="Equation" r:id="rId21" imgW="1650960" imgH="228600" progId="Equation.DSMT4">
                  <p:embed/>
                </p:oleObj>
              </mc:Choice>
              <mc:Fallback>
                <p:oleObj name="Equation" r:id="rId21" imgW="1650960" imgH="228600" progId="Equation.DSMT4">
                  <p:embed/>
                  <p:pic>
                    <p:nvPicPr>
                      <p:cNvPr id="0" name="Picture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42321"/>
                        <a:ext cx="2667000" cy="3692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/>
        </p:nvSpPr>
        <p:spPr bwMode="auto">
          <a:xfrm>
            <a:off x="4759287" y="913916"/>
            <a:ext cx="0" cy="3486634"/>
          </a:xfrm>
          <a:prstGeom prst="line">
            <a:avLst/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13825" y="36962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Cách 2</a:t>
            </a:r>
            <a:endParaRPr 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670286"/>
              </p:ext>
            </p:extLst>
          </p:nvPr>
        </p:nvGraphicFramePr>
        <p:xfrm>
          <a:off x="391367" y="828591"/>
          <a:ext cx="4321175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1" name="Equation" r:id="rId3" imgW="2577960" imgH="1663560" progId="Equation.DSMT4">
                  <p:embed/>
                </p:oleObj>
              </mc:Choice>
              <mc:Fallback>
                <p:oleObj name="Equation" r:id="rId3" imgW="2577960" imgH="1663560" progId="Equation.DSMT4">
                  <p:embed/>
                  <p:pic>
                    <p:nvPicPr>
                      <p:cNvPr id="0" name="Picture 2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367" y="828591"/>
                        <a:ext cx="4321175" cy="278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21450" y="2916238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2" name="Equation" r:id="rId5" imgW="139680" imgH="215640" progId="Equation.DSMT4">
                  <p:embed/>
                </p:oleObj>
              </mc:Choice>
              <mc:Fallback>
                <p:oleObj name="Equation" r:id="rId5" imgW="139680" imgH="215640" progId="Equation.DSMT4">
                  <p:embed/>
                  <p:pic>
                    <p:nvPicPr>
                      <p:cNvPr id="0" name="Picture 2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450" y="2916238"/>
                        <a:ext cx="1397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810562"/>
              </p:ext>
            </p:extLst>
          </p:nvPr>
        </p:nvGraphicFramePr>
        <p:xfrm>
          <a:off x="5047704" y="792251"/>
          <a:ext cx="329882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3" name="Equation" r:id="rId7" imgW="1968480" imgH="1320480" progId="Equation.DSMT4">
                  <p:embed/>
                </p:oleObj>
              </mc:Choice>
              <mc:Fallback>
                <p:oleObj name="Equation" r:id="rId7" imgW="1968480" imgH="1320480" progId="Equation.DSMT4">
                  <p:embed/>
                  <p:pic>
                    <p:nvPicPr>
                      <p:cNvPr id="0" name="Picture 2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7704" y="792251"/>
                        <a:ext cx="329882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9268" y="2583682"/>
            <a:ext cx="359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2x + 1 = 0 hoặc x – 4 = 0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354076"/>
              </p:ext>
            </p:extLst>
          </p:nvPr>
        </p:nvGraphicFramePr>
        <p:xfrm>
          <a:off x="5114483" y="3032181"/>
          <a:ext cx="1676400" cy="144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4" name="Equation" r:id="rId9" imgW="1117440" imgH="965160" progId="Equation.DSMT4">
                  <p:embed/>
                </p:oleObj>
              </mc:Choice>
              <mc:Fallback>
                <p:oleObj name="Equation" r:id="rId9" imgW="1117440" imgH="965160" progId="Equation.DSMT4">
                  <p:embed/>
                  <p:pic>
                    <p:nvPicPr>
                      <p:cNvPr id="0" name="Picture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483" y="3032181"/>
                        <a:ext cx="1676400" cy="1447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819080"/>
              </p:ext>
            </p:extLst>
          </p:nvPr>
        </p:nvGraphicFramePr>
        <p:xfrm>
          <a:off x="7117024" y="3045347"/>
          <a:ext cx="167898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5" name="Equation" r:id="rId11" imgW="1091880" imgH="495000" progId="Equation.DSMT4">
                  <p:embed/>
                </p:oleObj>
              </mc:Choice>
              <mc:Fallback>
                <p:oleObj name="Equation" r:id="rId11" imgW="1091880" imgH="495000" progId="Equation.DSMT4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7024" y="3045347"/>
                        <a:ext cx="167898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0600" y="440055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Vậy tập nghiệm của phương trình (1) là:  </a:t>
            </a:r>
            <a:endParaRPr 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151016"/>
              </p:ext>
            </p:extLst>
          </p:nvPr>
        </p:nvGraphicFramePr>
        <p:xfrm>
          <a:off x="6172200" y="4274774"/>
          <a:ext cx="1294108" cy="75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86" name="Equation" r:id="rId13" imgW="850680" imgH="495000" progId="Equation.DSMT4">
                  <p:embed/>
                </p:oleObj>
              </mc:Choice>
              <mc:Fallback>
                <p:oleObj name="Equation" r:id="rId13" imgW="850680" imgH="495000" progId="Equation.DSMT4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74774"/>
                        <a:ext cx="1294108" cy="753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5799" y="85133"/>
            <a:ext cx="4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FF00"/>
                </a:solidFill>
              </a:rPr>
              <a:t>Bài 3</a:t>
            </a:r>
            <a:r>
              <a:rPr lang="en-US" sz="2400" b="1" dirty="0" smtClean="0">
                <a:solidFill>
                  <a:srgbClr val="FFFF00"/>
                </a:solidFill>
              </a:rPr>
              <a:t>: Giải phương trình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149946"/>
              </p:ext>
            </p:extLst>
          </p:nvPr>
        </p:nvGraphicFramePr>
        <p:xfrm>
          <a:off x="587375" y="593725"/>
          <a:ext cx="2798763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6" name="Equation" r:id="rId3" imgW="1917360" imgH="482400" progId="Equation.DSMT4">
                  <p:embed/>
                </p:oleObj>
              </mc:Choice>
              <mc:Fallback>
                <p:oleObj name="Equation" r:id="rId3" imgW="1917360" imgH="482400" progId="Equation.DSMT4">
                  <p:embed/>
                  <p:pic>
                    <p:nvPicPr>
                      <p:cNvPr id="0" name="Picture 3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593725"/>
                        <a:ext cx="2798763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032318"/>
              </p:ext>
            </p:extLst>
          </p:nvPr>
        </p:nvGraphicFramePr>
        <p:xfrm>
          <a:off x="628650" y="1295400"/>
          <a:ext cx="37814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7" name="Equation" r:id="rId5" imgW="2463480" imgH="482400" progId="Equation.DSMT4">
                  <p:embed/>
                </p:oleObj>
              </mc:Choice>
              <mc:Fallback>
                <p:oleObj name="Equation" r:id="rId5" imgW="2463480" imgH="482400" progId="Equation.DSMT4">
                  <p:embed/>
                  <p:pic>
                    <p:nvPicPr>
                      <p:cNvPr id="0" name="Picture 3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295400"/>
                        <a:ext cx="3781425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744514"/>
              </p:ext>
            </p:extLst>
          </p:nvPr>
        </p:nvGraphicFramePr>
        <p:xfrm>
          <a:off x="4474552" y="771130"/>
          <a:ext cx="7572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8" name="Equation" r:id="rId7" imgW="406080" imgH="190440" progId="Equation.DSMT4">
                  <p:embed/>
                </p:oleObj>
              </mc:Choice>
              <mc:Fallback>
                <p:oleObj name="Equation" r:id="rId7" imgW="406080" imgH="190440" progId="Equation.DSMT4">
                  <p:embed/>
                  <p:pic>
                    <p:nvPicPr>
                      <p:cNvPr id="0" name="Picture 3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4552" y="771130"/>
                        <a:ext cx="757238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77050" y="748201"/>
            <a:ext cx="11233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ĐKXĐ: 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324350"/>
            <a:ext cx="617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Vậy phương trình (2) có tập nghiệm là   </a:t>
            </a:r>
            <a:endParaRPr lang="en-US" sz="22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122167"/>
              </p:ext>
            </p:extLst>
          </p:nvPr>
        </p:nvGraphicFramePr>
        <p:xfrm>
          <a:off x="636885" y="2070941"/>
          <a:ext cx="29130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9" name="Equation" r:id="rId9" imgW="1765080" imgH="228600" progId="Equation.DSMT4">
                  <p:embed/>
                </p:oleObj>
              </mc:Choice>
              <mc:Fallback>
                <p:oleObj name="Equation" r:id="rId9" imgW="1765080" imgH="228600" progId="Equation.DSMT4">
                  <p:embed/>
                  <p:pic>
                    <p:nvPicPr>
                      <p:cNvPr id="0" name="Picture 3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885" y="2070941"/>
                        <a:ext cx="291306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75972"/>
              </p:ext>
            </p:extLst>
          </p:nvPr>
        </p:nvGraphicFramePr>
        <p:xfrm>
          <a:off x="617393" y="2374945"/>
          <a:ext cx="27209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0" name="Equation" r:id="rId11" imgW="1587240" imgH="228600" progId="Equation.DSMT4">
                  <p:embed/>
                </p:oleObj>
              </mc:Choice>
              <mc:Fallback>
                <p:oleObj name="Equation" r:id="rId11" imgW="1587240" imgH="228600" progId="Equation.DSMT4">
                  <p:embed/>
                  <p:pic>
                    <p:nvPicPr>
                      <p:cNvPr id="0" name="Picture 3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93" y="2374945"/>
                        <a:ext cx="2720975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892077"/>
              </p:ext>
            </p:extLst>
          </p:nvPr>
        </p:nvGraphicFramePr>
        <p:xfrm>
          <a:off x="587375" y="2742597"/>
          <a:ext cx="17557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1" name="Equation" r:id="rId13" imgW="977760" imgH="228600" progId="Equation.DSMT4">
                  <p:embed/>
                </p:oleObj>
              </mc:Choice>
              <mc:Fallback>
                <p:oleObj name="Equation" r:id="rId13" imgW="977760" imgH="228600" progId="Equation.DSMT4">
                  <p:embed/>
                  <p:pic>
                    <p:nvPicPr>
                      <p:cNvPr id="0" name="Picture 3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2742597"/>
                        <a:ext cx="17557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055560"/>
              </p:ext>
            </p:extLst>
          </p:nvPr>
        </p:nvGraphicFramePr>
        <p:xfrm>
          <a:off x="597485" y="3172017"/>
          <a:ext cx="17430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2" name="Equation" r:id="rId15" imgW="1079280" imgH="228600" progId="Equation.DSMT4">
                  <p:embed/>
                </p:oleObj>
              </mc:Choice>
              <mc:Fallback>
                <p:oleObj name="Equation" r:id="rId15" imgW="1079280" imgH="228600" progId="Equation.DSMT4">
                  <p:embed/>
                  <p:pic>
                    <p:nvPicPr>
                      <p:cNvPr id="0" name="Picture 3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85" y="3172017"/>
                        <a:ext cx="17430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377483"/>
              </p:ext>
            </p:extLst>
          </p:nvPr>
        </p:nvGraphicFramePr>
        <p:xfrm>
          <a:off x="604861" y="3503104"/>
          <a:ext cx="1003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3" name="Equation" r:id="rId17" imgW="634680" imgH="190440" progId="Equation.DSMT4">
                  <p:embed/>
                </p:oleObj>
              </mc:Choice>
              <mc:Fallback>
                <p:oleObj name="Equation" r:id="rId17" imgW="634680" imgH="190440" progId="Equation.DSMT4">
                  <p:embed/>
                  <p:pic>
                    <p:nvPicPr>
                      <p:cNvPr id="0" name="Picture 3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61" y="3503104"/>
                        <a:ext cx="1003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017085"/>
              </p:ext>
            </p:extLst>
          </p:nvPr>
        </p:nvGraphicFramePr>
        <p:xfrm>
          <a:off x="6301727" y="742725"/>
          <a:ext cx="45720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4" name="Equation" r:id="rId19" imgW="190440" imgH="266400" progId="Equation.DSMT4">
                  <p:embed/>
                </p:oleObj>
              </mc:Choice>
              <mc:Fallback>
                <p:oleObj name="Equation" r:id="rId19" imgW="190440" imgH="266400" progId="Equation.DSMT4">
                  <p:embed/>
                  <p:pic>
                    <p:nvPicPr>
                      <p:cNvPr id="0" name="Picture 3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1727" y="742725"/>
                        <a:ext cx="457200" cy="548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686774" y="768012"/>
            <a:ext cx="162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Tìm</a:t>
            </a:r>
            <a:r>
              <a:rPr lang="en-US" dirty="0" smtClean="0">
                <a:solidFill>
                  <a:srgbClr val="FFFF00"/>
                </a:solidFill>
              </a:rPr>
              <a:t> ĐKXĐ</a:t>
            </a: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của</a:t>
            </a:r>
            <a:r>
              <a:rPr lang="en-US" dirty="0" smtClean="0">
                <a:solidFill>
                  <a:srgbClr val="FFFF00"/>
                </a:solidFill>
              </a:rPr>
              <a:t> PT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180114"/>
              </p:ext>
            </p:extLst>
          </p:nvPr>
        </p:nvGraphicFramePr>
        <p:xfrm>
          <a:off x="6248400" y="1235869"/>
          <a:ext cx="666751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5" name="Equation" r:id="rId21" imgW="190440" imgH="266400" progId="Equation.DSMT4">
                  <p:embed/>
                </p:oleObj>
              </mc:Choice>
              <mc:Fallback>
                <p:oleObj name="Equation" r:id="rId21" imgW="190440" imgH="266400" progId="Equation.DSMT4">
                  <p:embed/>
                  <p:pic>
                    <p:nvPicPr>
                      <p:cNvPr id="0" name="Picture 3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235869"/>
                        <a:ext cx="666751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648674" y="1679988"/>
            <a:ext cx="1974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Qui </a:t>
            </a:r>
            <a:r>
              <a:rPr lang="en-US" dirty="0" err="1" smtClean="0">
                <a:solidFill>
                  <a:srgbClr val="FFFF00"/>
                </a:solidFill>
              </a:rPr>
              <a:t>đồng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mẫu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hai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vế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rồi</a:t>
            </a:r>
            <a:endParaRPr lang="en-US" dirty="0" smtClean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khử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mẫu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92454"/>
              </p:ext>
            </p:extLst>
          </p:nvPr>
        </p:nvGraphicFramePr>
        <p:xfrm>
          <a:off x="6187427" y="3059974"/>
          <a:ext cx="685800" cy="1097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6" name="Equation" r:id="rId23" imgW="190440" imgH="266400" progId="Equation.DSMT4">
                  <p:embed/>
                </p:oleObj>
              </mc:Choice>
              <mc:Fallback>
                <p:oleObj name="Equation" r:id="rId23" imgW="190440" imgH="266400" progId="Equation.DSMT4">
                  <p:embed/>
                  <p:pic>
                    <p:nvPicPr>
                      <p:cNvPr id="0" name="Picture 3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7427" y="3059974"/>
                        <a:ext cx="685800" cy="109783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134100" y="29083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7" name="Equation" r:id="rId25" imgW="914400" imgH="216000" progId="Equation.DSMT4">
                  <p:embed/>
                </p:oleObj>
              </mc:Choice>
              <mc:Fallback>
                <p:oleObj name="Equation" r:id="rId25" imgW="914400" imgH="216000" progId="Equation.DSMT4">
                  <p:embed/>
                  <p:pic>
                    <p:nvPicPr>
                      <p:cNvPr id="0" name="Picture 4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29083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771030" y="3115029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Giải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phương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trình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nhận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được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318405"/>
              </p:ext>
            </p:extLst>
          </p:nvPr>
        </p:nvGraphicFramePr>
        <p:xfrm>
          <a:off x="6296240" y="4038359"/>
          <a:ext cx="533400" cy="75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8" name="Equation" r:id="rId27" imgW="190440" imgH="266400" progId="Equation.DSMT4">
                  <p:embed/>
                </p:oleObj>
              </mc:Choice>
              <mc:Fallback>
                <p:oleObj name="Equation" r:id="rId27" imgW="190440" imgH="266400" progId="Equation.DSMT4">
                  <p:embed/>
                  <p:pic>
                    <p:nvPicPr>
                      <p:cNvPr id="0" name="Picture 4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6240" y="4038359"/>
                        <a:ext cx="533400" cy="7582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017576" y="4038359"/>
            <a:ext cx="1479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Đối chiếu với ĐKXĐ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Kết luận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856272"/>
              </p:ext>
            </p:extLst>
          </p:nvPr>
        </p:nvGraphicFramePr>
        <p:xfrm>
          <a:off x="5537415" y="772148"/>
          <a:ext cx="75882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9" name="Equation" r:id="rId29" imgW="406080" imgH="177480" progId="Equation.DSMT4">
                  <p:embed/>
                </p:oleObj>
              </mc:Choice>
              <mc:Fallback>
                <p:oleObj name="Equation" r:id="rId29" imgW="406080" imgH="177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415" y="772148"/>
                        <a:ext cx="75882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158253" y="729912"/>
            <a:ext cx="6193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và</a:t>
            </a:r>
            <a:endParaRPr lang="en-US" sz="2200" dirty="0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883613"/>
              </p:ext>
            </p:extLst>
          </p:nvPr>
        </p:nvGraphicFramePr>
        <p:xfrm>
          <a:off x="3195652" y="3519629"/>
          <a:ext cx="114458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00" name="Equation" r:id="rId31" imgW="723600" imgH="444240" progId="Equation.DSMT4">
                  <p:embed/>
                </p:oleObj>
              </mc:Choice>
              <mc:Fallback>
                <p:oleObj name="Equation" r:id="rId31" imgW="723600" imgH="4442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52" y="3519629"/>
                        <a:ext cx="1144588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418078" y="3452760"/>
            <a:ext cx="8430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h</a:t>
            </a:r>
            <a:r>
              <a:rPr lang="en-US" sz="2200" dirty="0" smtClean="0"/>
              <a:t>oặc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4301491" y="3905997"/>
            <a:ext cx="1325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(TMĐK)</a:t>
            </a:r>
            <a:endParaRPr lang="en-US" sz="2200" dirty="0"/>
          </a:p>
        </p:txBody>
      </p:sp>
      <p:sp>
        <p:nvSpPr>
          <p:cNvPr id="33" name="TextBox 32"/>
          <p:cNvSpPr txBox="1"/>
          <p:nvPr/>
        </p:nvSpPr>
        <p:spPr>
          <a:xfrm>
            <a:off x="1558186" y="3447590"/>
            <a:ext cx="10945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(Loại)</a:t>
            </a:r>
            <a:endParaRPr lang="en-US" sz="22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30703"/>
              </p:ext>
            </p:extLst>
          </p:nvPr>
        </p:nvGraphicFramePr>
        <p:xfrm>
          <a:off x="5060949" y="4363775"/>
          <a:ext cx="923315" cy="4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01" name="Equation" r:id="rId33" imgW="622080" imgH="266400" progId="Equation.DSMT4">
                  <p:embed/>
                </p:oleObj>
              </mc:Choice>
              <mc:Fallback>
                <p:oleObj name="Equation" r:id="rId33" imgW="622080" imgH="2664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49" y="4363775"/>
                        <a:ext cx="923315" cy="433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75832" y="9738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FFFF00"/>
                </a:solidFill>
              </a:rPr>
              <a:t>Bài</a:t>
            </a:r>
            <a:r>
              <a:rPr lang="en-US" sz="2400" b="1" u="sng" dirty="0" smtClean="0">
                <a:solidFill>
                  <a:srgbClr val="FFFF00"/>
                </a:solidFill>
              </a:rPr>
              <a:t> 3</a:t>
            </a:r>
            <a:r>
              <a:rPr lang="en-US" sz="2400" b="1" dirty="0" smtClean="0">
                <a:solidFill>
                  <a:srgbClr val="FFFF00"/>
                </a:solidFill>
              </a:rPr>
              <a:t>: Giải phương trình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7" grpId="0"/>
      <p:bldP spid="19" grpId="0"/>
      <p:bldP spid="22" grpId="0"/>
      <p:bldP spid="24" grpId="1"/>
      <p:bldP spid="28" grpId="0"/>
      <p:bldP spid="31" grpId="0"/>
      <p:bldP spid="32" grpId="0"/>
      <p:bldP spid="33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3149</TotalTime>
  <Words>1515</Words>
  <Application>Microsoft Office PowerPoint</Application>
  <PresentationFormat>On-screen Show (16:9)</PresentationFormat>
  <Paragraphs>204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Wingdings</vt:lpstr>
      <vt:lpstr>Office Theme</vt:lpstr>
      <vt:lpstr>Equation</vt:lpstr>
      <vt:lpstr>CHƯƠNG TRÌNH DẠY HỌC TRÊN TRUYỀN HÌNH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TRÌNH DẠY HỌC TRÊN TRUYỀN HÌNH</dc:title>
  <dc:creator>Admin</dc:creator>
  <cp:lastModifiedBy>Admin</cp:lastModifiedBy>
  <cp:revision>730</cp:revision>
  <dcterms:created xsi:type="dcterms:W3CDTF">2006-08-16T00:00:00Z</dcterms:created>
  <dcterms:modified xsi:type="dcterms:W3CDTF">2020-05-20T13:49:14Z</dcterms:modified>
</cp:coreProperties>
</file>