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3.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4.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5.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6.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7.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8.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4" r:id="rId3"/>
    <p:sldMasterId id="2147483686" r:id="rId4"/>
    <p:sldMasterId id="2147483698" r:id="rId5"/>
    <p:sldMasterId id="2147483710" r:id="rId6"/>
    <p:sldMasterId id="2147483722" r:id="rId7"/>
    <p:sldMasterId id="2147483734" r:id="rId8"/>
    <p:sldMasterId id="2147483746" r:id="rId9"/>
    <p:sldMasterId id="2147483758" r:id="rId10"/>
    <p:sldMasterId id="2147483770" r:id="rId11"/>
    <p:sldMasterId id="2147483782" r:id="rId12"/>
    <p:sldMasterId id="2147483794" r:id="rId13"/>
    <p:sldMasterId id="2147483806" r:id="rId14"/>
    <p:sldMasterId id="2147483818" r:id="rId15"/>
    <p:sldMasterId id="2147483830" r:id="rId16"/>
    <p:sldMasterId id="2147483842" r:id="rId17"/>
    <p:sldMasterId id="2147483854" r:id="rId18"/>
    <p:sldMasterId id="2147483866" r:id="rId19"/>
  </p:sldMasterIdLst>
  <p:notesMasterIdLst>
    <p:notesMasterId r:id="rId68"/>
  </p:notesMasterIdLst>
  <p:handoutMasterIdLst>
    <p:handoutMasterId r:id="rId69"/>
  </p:handoutMasterIdLst>
  <p:sldIdLst>
    <p:sldId id="256" r:id="rId20"/>
    <p:sldId id="258" r:id="rId21"/>
    <p:sldId id="290" r:id="rId22"/>
    <p:sldId id="291" r:id="rId23"/>
    <p:sldId id="292" r:id="rId24"/>
    <p:sldId id="293" r:id="rId25"/>
    <p:sldId id="294" r:id="rId26"/>
    <p:sldId id="295" r:id="rId27"/>
    <p:sldId id="296" r:id="rId28"/>
    <p:sldId id="356" r:id="rId29"/>
    <p:sldId id="299" r:id="rId30"/>
    <p:sldId id="288" r:id="rId31"/>
    <p:sldId id="300" r:id="rId32"/>
    <p:sldId id="372" r:id="rId33"/>
    <p:sldId id="373" r:id="rId34"/>
    <p:sldId id="374" r:id="rId35"/>
    <p:sldId id="375" r:id="rId36"/>
    <p:sldId id="376" r:id="rId37"/>
    <p:sldId id="302" r:id="rId38"/>
    <p:sldId id="301" r:id="rId39"/>
    <p:sldId id="303" r:id="rId40"/>
    <p:sldId id="319" r:id="rId41"/>
    <p:sldId id="361" r:id="rId42"/>
    <p:sldId id="362" r:id="rId43"/>
    <p:sldId id="363" r:id="rId44"/>
    <p:sldId id="364" r:id="rId45"/>
    <p:sldId id="365" r:id="rId46"/>
    <p:sldId id="366" r:id="rId47"/>
    <p:sldId id="367" r:id="rId48"/>
    <p:sldId id="370" r:id="rId49"/>
    <p:sldId id="369" r:id="rId50"/>
    <p:sldId id="371" r:id="rId51"/>
    <p:sldId id="341" r:id="rId52"/>
    <p:sldId id="328" r:id="rId53"/>
    <p:sldId id="344" r:id="rId54"/>
    <p:sldId id="345" r:id="rId55"/>
    <p:sldId id="346" r:id="rId56"/>
    <p:sldId id="347" r:id="rId57"/>
    <p:sldId id="348" r:id="rId58"/>
    <p:sldId id="349" r:id="rId59"/>
    <p:sldId id="350" r:id="rId60"/>
    <p:sldId id="351" r:id="rId61"/>
    <p:sldId id="352" r:id="rId62"/>
    <p:sldId id="353" r:id="rId63"/>
    <p:sldId id="354" r:id="rId64"/>
    <p:sldId id="355" r:id="rId65"/>
    <p:sldId id="272" r:id="rId66"/>
    <p:sldId id="257" r:id="rId67"/>
  </p:sldIdLst>
  <p:sldSz cx="9144000" cy="5143500" type="screen16x9"/>
  <p:notesSz cx="6858000" cy="9144000"/>
  <p:custDataLst>
    <p:tags r:id="rId7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69D8FF"/>
    <a:srgbClr val="B30DA7"/>
    <a:srgbClr val="F5750B"/>
    <a:srgbClr val="0099FF"/>
    <a:srgbClr val="18ADB4"/>
    <a:srgbClr val="5CA139"/>
    <a:srgbClr val="E6E3D2"/>
    <a:srgbClr val="1282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6604" autoAdjust="0"/>
  </p:normalViewPr>
  <p:slideViewPr>
    <p:cSldViewPr>
      <p:cViewPr varScale="1">
        <p:scale>
          <a:sx n="97" d="100"/>
          <a:sy n="97" d="100"/>
        </p:scale>
        <p:origin x="630" y="84"/>
      </p:cViewPr>
      <p:guideLst>
        <p:guide orient="horz" pos="1620"/>
        <p:guide pos="2880"/>
      </p:guideLst>
    </p:cSldViewPr>
  </p:slideViewPr>
  <p:notesTextViewPr>
    <p:cViewPr>
      <p:scale>
        <a:sx n="1" d="1"/>
        <a:sy n="1" d="1"/>
      </p:scale>
      <p:origin x="0" y="0"/>
    </p:cViewPr>
  </p:notesTextViewPr>
  <p:sorterViewPr>
    <p:cViewPr>
      <p:scale>
        <a:sx n="75" d="100"/>
        <a:sy n="75" d="100"/>
      </p:scale>
      <p:origin x="0" y="0"/>
    </p:cViewPr>
  </p:sorterViewPr>
  <p:notesViewPr>
    <p:cSldViewPr>
      <p:cViewPr varScale="1">
        <p:scale>
          <a:sx n="94" d="100"/>
          <a:sy n="94" d="100"/>
        </p:scale>
        <p:origin x="-280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slide" Target="slides/slide47.xml"/><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 Type="http://schemas.openxmlformats.org/officeDocument/2006/relationships/slideMaster" Target="slideMasters/slideMaster7.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F9D2DCF-D198-4B9C-92FF-7101EEC347B6}" type="datetimeFigureOut">
              <a:rPr lang="zh-CN" altLang="en-US" smtClean="0"/>
              <a:t>2021/12/4</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93B0940-DA8D-442A-8B31-84DA8CA060F3}" type="slidenum">
              <a:rPr lang="zh-CN" altLang="en-US" smtClean="0"/>
              <a:t>‹#›</a:t>
            </a:fld>
            <a:endParaRPr lang="zh-CN" altLang="en-US"/>
          </a:p>
        </p:txBody>
      </p:sp>
    </p:spTree>
    <p:extLst>
      <p:ext uri="{BB962C8B-B14F-4D97-AF65-F5344CB8AC3E}">
        <p14:creationId xmlns:p14="http://schemas.microsoft.com/office/powerpoint/2010/main" val="34464756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8EFC2C-4F6E-4872-8EE0-24AACB29B952}" type="datetimeFigureOut">
              <a:rPr lang="zh-CN" altLang="en-US" smtClean="0"/>
              <a:t>2021/12/4</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AE39EF-C0E5-4896-B9D3-7E7938E4611D}" type="slidenum">
              <a:rPr lang="zh-CN" altLang="en-US" smtClean="0"/>
              <a:t>‹#›</a:t>
            </a:fld>
            <a:endParaRPr lang="zh-CN" altLang="en-US"/>
          </a:p>
        </p:txBody>
      </p:sp>
    </p:spTree>
    <p:extLst>
      <p:ext uri="{BB962C8B-B14F-4D97-AF65-F5344CB8AC3E}">
        <p14:creationId xmlns:p14="http://schemas.microsoft.com/office/powerpoint/2010/main" val="2804515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0AE39EF-C0E5-4896-B9D3-7E7938E4611D}" type="slidenum">
              <a:rPr lang="zh-CN" altLang="en-US" smtClean="0"/>
              <a:t>1</a:t>
            </a:fld>
            <a:endParaRPr lang="zh-CN" altLang="en-US"/>
          </a:p>
        </p:txBody>
      </p:sp>
    </p:spTree>
    <p:extLst>
      <p:ext uri="{BB962C8B-B14F-4D97-AF65-F5344CB8AC3E}">
        <p14:creationId xmlns:p14="http://schemas.microsoft.com/office/powerpoint/2010/main" val="4253561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47</a:t>
            </a:fld>
            <a:endParaRPr lang="zh-CN" altLang="en-US"/>
          </a:p>
        </p:txBody>
      </p:sp>
    </p:spTree>
    <p:extLst>
      <p:ext uri="{BB962C8B-B14F-4D97-AF65-F5344CB8AC3E}">
        <p14:creationId xmlns:p14="http://schemas.microsoft.com/office/powerpoint/2010/main" val="2384536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更多精彩模板请关注</a:t>
            </a:r>
            <a:r>
              <a:rPr lang="en-US" altLang="zh-CN" dirty="0" smtClean="0"/>
              <a:t>【</a:t>
            </a:r>
            <a:r>
              <a:rPr lang="zh-CN" altLang="en-US" dirty="0" smtClean="0"/>
              <a:t>沐沐槿</a:t>
            </a:r>
            <a:r>
              <a:rPr lang="en-US" altLang="zh-CN" smtClean="0"/>
              <a:t>PPT】https://mumjin.taobao.com/</a:t>
            </a:r>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48</a:t>
            </a:fld>
            <a:endParaRPr lang="zh-CN" altLang="en-US"/>
          </a:p>
        </p:txBody>
      </p:sp>
    </p:spTree>
    <p:extLst>
      <p:ext uri="{BB962C8B-B14F-4D97-AF65-F5344CB8AC3E}">
        <p14:creationId xmlns:p14="http://schemas.microsoft.com/office/powerpoint/2010/main" val="3716104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a:t>
            </a:fld>
            <a:endParaRPr lang="zh-CN" altLang="en-US"/>
          </a:p>
        </p:txBody>
      </p:sp>
    </p:spTree>
    <p:extLst>
      <p:ext uri="{BB962C8B-B14F-4D97-AF65-F5344CB8AC3E}">
        <p14:creationId xmlns:p14="http://schemas.microsoft.com/office/powerpoint/2010/main" val="178224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80290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47369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04063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71044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17175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44668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120493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8.png"/><Relationship Id="rId10" Type="http://schemas.openxmlformats.org/officeDocument/2006/relationships/image" Target="../media/image14.png"/><Relationship Id="rId4" Type="http://schemas.openxmlformats.org/officeDocument/2006/relationships/image" Target="../media/image7.png"/><Relationship Id="rId9" Type="http://schemas.openxmlformats.org/officeDocument/2006/relationships/image" Target="../media/image13.png"/><Relationship Id="rId1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3.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17" Type="http://schemas.microsoft.com/office/2007/relationships/hdphoto" Target="../media/hdphoto1.wdp"/><Relationship Id="rId2" Type="http://schemas.openxmlformats.org/officeDocument/2006/relationships/image" Target="../media/image18.png"/><Relationship Id="rId16" Type="http://schemas.openxmlformats.org/officeDocument/2006/relationships/image" Target="../media/image32.png"/><Relationship Id="rId20"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19" Type="http://schemas.microsoft.com/office/2007/relationships/hdphoto" Target="../media/hdphoto2.wdp"/><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6.png"/><Relationship Id="rId11" Type="http://schemas.openxmlformats.org/officeDocument/2006/relationships/image" Target="../media/image20.png"/><Relationship Id="rId5" Type="http://schemas.openxmlformats.org/officeDocument/2006/relationships/image" Target="../media/image25.pn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2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bg"/>
          <p:cNvSpPr/>
          <p:nvPr userDrawn="1"/>
        </p:nvSpPr>
        <p:spPr>
          <a:xfrm>
            <a:off x="0" y="0"/>
            <a:ext cx="9144000" cy="51435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glow"/>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99" t="1289" r="699" b="1537"/>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 name="sun cloud" descr="F:\1-原创素材\1_mm1102\PPT\PPT_014\materaials\home_bg_sc.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8900000">
            <a:off x="-2810981" y="-761061"/>
            <a:ext cx="14765967" cy="14211440"/>
          </a:xfrm>
          <a:prstGeom prst="rect">
            <a:avLst/>
          </a:prstGeom>
          <a:noFill/>
          <a:extLst>
            <a:ext uri="{909E8E84-426E-40DD-AFC4-6F175D3DCCD1}">
              <a14:hiddenFill xmlns:a14="http://schemas.microsoft.com/office/drawing/2010/main">
                <a:solidFill>
                  <a:srgbClr val="FFFFFF"/>
                </a:solidFill>
              </a14:hiddenFill>
            </a:ext>
          </a:extLst>
        </p:spPr>
      </p:pic>
      <p:pic>
        <p:nvPicPr>
          <p:cNvPr id="5" name="earth" descr="F:\1-原创素材\1_mm1102\PPT\PPT_014\materaials\home_bg.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807315" y="-753180"/>
            <a:ext cx="14758635" cy="14195679"/>
          </a:xfrm>
          <a:prstGeom prst="rect">
            <a:avLst/>
          </a:prstGeom>
          <a:noFill/>
          <a:extLst>
            <a:ext uri="{909E8E84-426E-40DD-AFC4-6F175D3DCCD1}">
              <a14:hiddenFill xmlns:a14="http://schemas.microsoft.com/office/drawing/2010/main">
                <a:solidFill>
                  <a:srgbClr val="FFFFFF"/>
                </a:solidFill>
              </a14:hiddenFill>
            </a:ext>
          </a:extLst>
        </p:spPr>
      </p:pic>
      <p:pic>
        <p:nvPicPr>
          <p:cNvPr id="6" name="train" descr="F:\1-原创素材\1_mm1102\PPT\PPT_014\materaials\home_bg_train.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8100000">
            <a:off x="85651" y="1858308"/>
            <a:ext cx="8972703" cy="8972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55193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8" presetClass="emph" presetSubtype="0" fill="hold" nodeType="withEffect">
                                  <p:stCondLst>
                                    <p:cond delay="0"/>
                                  </p:stCondLst>
                                  <p:childTnLst>
                                    <p:animRot by="21600000">
                                      <p:cBhvr>
                                        <p:cTn id="9" dur="20000" fill="hold"/>
                                        <p:tgtEl>
                                          <p:spTgt spid="5"/>
                                        </p:tgtEl>
                                        <p:attrNameLst>
                                          <p:attrName>r</p:attrName>
                                        </p:attrNameLst>
                                      </p:cBhvr>
                                    </p:animRot>
                                  </p:childTnLst>
                                </p:cTn>
                              </p:par>
                              <p:par>
                                <p:cTn id="10" presetID="8" presetClass="emph" presetSubtype="0" fill="hold" nodeType="withEffect">
                                  <p:stCondLst>
                                    <p:cond delay="0"/>
                                  </p:stCondLst>
                                  <p:childTnLst>
                                    <p:animRot by="-15600000">
                                      <p:cBhvr>
                                        <p:cTn id="11" dur="16000" fill="hold"/>
                                        <p:tgtEl>
                                          <p:spTgt spid="6"/>
                                        </p:tgtEl>
                                        <p:attrNameLst>
                                          <p:attrName>r</p:attrName>
                                        </p:attrNameLst>
                                      </p:cBhvr>
                                    </p:animRo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par>
                                <p:cTn id="15" presetID="8" presetClass="emph" presetSubtype="0" fill="hold" nodeType="withEffect">
                                  <p:stCondLst>
                                    <p:cond delay="0"/>
                                  </p:stCondLst>
                                  <p:childTnLst>
                                    <p:animRot by="3000000">
                                      <p:cBhvr>
                                        <p:cTn id="16" dur="20000" fill="hold"/>
                                        <p:tgtEl>
                                          <p:spTgt spid="4"/>
                                        </p:tgtEl>
                                        <p:attrNameLst>
                                          <p:attrName>r</p:attrName>
                                        </p:attrNameLst>
                                      </p:cBhvr>
                                    </p:animRo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9325867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1142725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0743980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0145418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7929503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41659388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3143304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6418290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21859625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9733087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101533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948382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90017641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8656305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08288157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07960027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45153090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34330717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5156504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24439246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43064012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455254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98096538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25505757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98703898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52002900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82674050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03495905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4553052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11820451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15676930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01136209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741864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47151560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82883010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88209584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80317108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20945032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93287458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42553014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12457821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73074426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83820030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601966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1966300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01316003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90964863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73885421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54895254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14549847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8809127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34408320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18126512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8058329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783233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58373063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04919453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6295385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10112503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13734506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47367769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73889222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96871844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04527250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15352610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103259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1317366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04692398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34892300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08267958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65877116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92356694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49388193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30394648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1434612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07923216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240835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4793896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94064932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80439555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21784160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64725872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85730274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0784331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21653077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15414071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38991575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5123563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9226944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28077863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46598213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58135875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57214347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55217452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05259987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91317249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2519542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13547321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635269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277041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66885683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42160566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85319004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en-US" altLang="zh-CN" smtClean="0"/>
              <a:t>Click to edit Master title style</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ltLang="zh-CN" smtClean="0"/>
              <a:t>Click to edit Master subtitle style</a:t>
            </a:r>
            <a:endParaRPr lang="zh-CN" altLang="en-US"/>
          </a:p>
        </p:txBody>
      </p:sp>
      <p:sp>
        <p:nvSpPr>
          <p:cNvPr id="4" name="日期占位符 3"/>
          <p:cNvSpPr>
            <a:spLocks noGrp="1"/>
          </p:cNvSpPr>
          <p:nvPr>
            <p:ph type="dt" sz="half" idx="10"/>
          </p:nvPr>
        </p:nvSpPr>
        <p:spPr/>
        <p:txBody>
          <a:bodyPr/>
          <a:lstStyle/>
          <a:p>
            <a:pPr defTabSz="685800"/>
            <a:fld id="{D997B5FA-0921-464F-AAE1-844C04324D75}" type="datetimeFigureOut">
              <a:rPr lang="zh-CN" altLang="en-US" smtClean="0">
                <a:solidFill>
                  <a:prstClr val="black">
                    <a:tint val="75000"/>
                  </a:prstClr>
                </a:solidFill>
              </a:rPr>
              <a:pPr defTabSz="685800"/>
              <a:t>2021/12/4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fld id="{565CE74E-AB26-4998-AD42-012C4C1AD076}"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975124964"/>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idx="1"/>
          </p:nvPr>
        </p:nvSpPr>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pPr defTabSz="685800"/>
            <a:fld id="{D997B5FA-0921-464F-AAE1-844C04324D75}" type="datetimeFigureOut">
              <a:rPr lang="zh-CN" altLang="en-US" smtClean="0">
                <a:solidFill>
                  <a:prstClr val="black">
                    <a:tint val="75000"/>
                  </a:prstClr>
                </a:solidFill>
              </a:rPr>
              <a:pPr defTabSz="685800"/>
              <a:t>2021/12/4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fld id="{565CE74E-AB26-4998-AD42-012C4C1AD076}"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2335272581"/>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ltLang="zh-CN" smtClean="0"/>
              <a:t>Edit Master text styles</a:t>
            </a:r>
          </a:p>
        </p:txBody>
      </p:sp>
      <p:sp>
        <p:nvSpPr>
          <p:cNvPr id="4" name="日期占位符 3"/>
          <p:cNvSpPr>
            <a:spLocks noGrp="1"/>
          </p:cNvSpPr>
          <p:nvPr>
            <p:ph type="dt" sz="half" idx="10"/>
          </p:nvPr>
        </p:nvSpPr>
        <p:spPr/>
        <p:txBody>
          <a:bodyPr/>
          <a:lstStyle/>
          <a:p>
            <a:pPr defTabSz="685800"/>
            <a:fld id="{D997B5FA-0921-464F-AAE1-844C04324D75}" type="datetimeFigureOut">
              <a:rPr lang="zh-CN" altLang="en-US" smtClean="0">
                <a:solidFill>
                  <a:prstClr val="black">
                    <a:tint val="75000"/>
                  </a:prstClr>
                </a:solidFill>
              </a:rPr>
              <a:pPr defTabSz="685800"/>
              <a:t>2021/12/4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fld id="{565CE74E-AB26-4998-AD42-012C4C1AD076}"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3534015766"/>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日期占位符 4"/>
          <p:cNvSpPr>
            <a:spLocks noGrp="1"/>
          </p:cNvSpPr>
          <p:nvPr>
            <p:ph type="dt" sz="half" idx="10"/>
          </p:nvPr>
        </p:nvSpPr>
        <p:spPr/>
        <p:txBody>
          <a:bodyPr/>
          <a:lstStyle/>
          <a:p>
            <a:pPr defTabSz="685800"/>
            <a:fld id="{D997B5FA-0921-464F-AAE1-844C04324D75}" type="datetimeFigureOut">
              <a:rPr lang="zh-CN" altLang="en-US" smtClean="0">
                <a:solidFill>
                  <a:prstClr val="black">
                    <a:tint val="75000"/>
                  </a:prstClr>
                </a:solidFill>
              </a:rPr>
              <a:pPr defTabSz="685800"/>
              <a:t>2021/12/4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85800"/>
            <a:fld id="{565CE74E-AB26-4998-AD42-012C4C1AD076}"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4048055607"/>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en-US" altLang="zh-CN" smtClean="0"/>
              <a:t>Click to edit Master title style</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CN" smtClean="0"/>
              <a:t>Edit Master text styles</a:t>
            </a:r>
          </a:p>
        </p:txBody>
      </p:sp>
      <p:sp>
        <p:nvSpPr>
          <p:cNvPr id="4" name="内容占位符 3"/>
          <p:cNvSpPr>
            <a:spLocks noGrp="1"/>
          </p:cNvSpPr>
          <p:nvPr>
            <p:ph sz="half" idx="2"/>
          </p:nvPr>
        </p:nvSpPr>
        <p:spPr>
          <a:xfrm>
            <a:off x="629842" y="1878806"/>
            <a:ext cx="3868340" cy="2763441"/>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CN" smtClean="0"/>
              <a:t>Edit Master text styles</a:t>
            </a:r>
          </a:p>
        </p:txBody>
      </p:sp>
      <p:sp>
        <p:nvSpPr>
          <p:cNvPr id="6" name="内容占位符 5"/>
          <p:cNvSpPr>
            <a:spLocks noGrp="1"/>
          </p:cNvSpPr>
          <p:nvPr>
            <p:ph sz="quarter" idx="4"/>
          </p:nvPr>
        </p:nvSpPr>
        <p:spPr>
          <a:xfrm>
            <a:off x="4629150" y="1878806"/>
            <a:ext cx="3887391" cy="2763441"/>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日期占位符 6"/>
          <p:cNvSpPr>
            <a:spLocks noGrp="1"/>
          </p:cNvSpPr>
          <p:nvPr>
            <p:ph type="dt" sz="half" idx="10"/>
          </p:nvPr>
        </p:nvSpPr>
        <p:spPr/>
        <p:txBody>
          <a:bodyPr/>
          <a:lstStyle/>
          <a:p>
            <a:pPr defTabSz="685800"/>
            <a:fld id="{D997B5FA-0921-464F-AAE1-844C04324D75}" type="datetimeFigureOut">
              <a:rPr lang="zh-CN" altLang="en-US" smtClean="0">
                <a:solidFill>
                  <a:prstClr val="black">
                    <a:tint val="75000"/>
                  </a:prstClr>
                </a:solidFill>
              </a:rPr>
              <a:pPr defTabSz="685800"/>
              <a:t>2021/12/4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685800"/>
            <a:fld id="{565CE74E-AB26-4998-AD42-012C4C1AD076}"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2626843224"/>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userDrawn="1"/>
        </p:nvSpPr>
        <p:spPr>
          <a:xfrm>
            <a:off x="0" y="0"/>
            <a:ext cx="9144000" cy="5143500"/>
          </a:xfrm>
          <a:prstGeom prst="rect">
            <a:avLst/>
          </a:prstGeom>
          <a:gradFill>
            <a:gsLst>
              <a:gs pos="0">
                <a:schemeClr val="bg1">
                  <a:alpha val="51000"/>
                </a:schemeClr>
              </a:gs>
              <a:gs pos="58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a:ea typeface="微软雅黑"/>
              <a:cs typeface="+mn-cs"/>
            </a:endParaRPr>
          </a:p>
        </p:txBody>
      </p:sp>
      <p:sp>
        <p:nvSpPr>
          <p:cNvPr id="2" name="标题 1"/>
          <p:cNvSpPr>
            <a:spLocks noGrp="1"/>
          </p:cNvSpPr>
          <p:nvPr>
            <p:ph type="title"/>
          </p:nvPr>
        </p:nvSpPr>
        <p:spPr>
          <a:xfrm>
            <a:off x="916955" y="194630"/>
            <a:ext cx="7886700" cy="471077"/>
          </a:xfrm>
        </p:spPr>
        <p:txBody>
          <a:bodyPr>
            <a:normAutofit/>
          </a:bodyPr>
          <a:lstStyle>
            <a:lvl1pPr>
              <a:defRPr sz="2400" b="1">
                <a:solidFill>
                  <a:schemeClr val="bg2"/>
                </a:solidFill>
              </a:defRPr>
            </a:lvl1pPr>
          </a:lstStyle>
          <a:p>
            <a:r>
              <a:rPr lang="en-US" altLang="zh-CN" smtClean="0"/>
              <a:t>Click to edit Master title style</a:t>
            </a:r>
            <a:endParaRPr lang="zh-CN" altLang="en-US"/>
          </a:p>
        </p:txBody>
      </p:sp>
      <p:sp>
        <p:nvSpPr>
          <p:cNvPr id="3" name="日期占位符 2"/>
          <p:cNvSpPr>
            <a:spLocks noGrp="1"/>
          </p:cNvSpPr>
          <p:nvPr>
            <p:ph type="dt" sz="half" idx="10"/>
          </p:nvPr>
        </p:nvSpPr>
        <p:spPr/>
        <p:txBody>
          <a:bodyPr/>
          <a:lstStyle/>
          <a:p>
            <a:pPr defTabSz="685800"/>
            <a:fld id="{D997B5FA-0921-464F-AAE1-844C04324D75}" type="datetimeFigureOut">
              <a:rPr lang="zh-CN" altLang="en-US" smtClean="0">
                <a:solidFill>
                  <a:prstClr val="black">
                    <a:tint val="75000"/>
                  </a:prstClr>
                </a:solidFill>
              </a:rPr>
              <a:pPr defTabSz="685800"/>
              <a:t>2021/12/4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685800"/>
            <a:fld id="{565CE74E-AB26-4998-AD42-012C4C1AD076}" type="slidenum">
              <a:rPr lang="zh-CN" altLang="en-US" smtClean="0">
                <a:solidFill>
                  <a:prstClr val="black">
                    <a:tint val="75000"/>
                  </a:prstClr>
                </a:solidFill>
              </a:rPr>
              <a:pPr defTabSz="685800"/>
              <a:t>‹#›</a:t>
            </a:fld>
            <a:endParaRPr lang="zh-CN" altLang="en-US">
              <a:solidFill>
                <a:prstClr val="black">
                  <a:tint val="75000"/>
                </a:prstClr>
              </a:solidFill>
            </a:endParaRPr>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67541" y="40863"/>
            <a:ext cx="828632" cy="778613"/>
          </a:xfrm>
          <a:prstGeom prst="rect">
            <a:avLst/>
          </a:prstGeom>
        </p:spPr>
      </p:pic>
    </p:spTree>
    <p:extLst>
      <p:ext uri="{BB962C8B-B14F-4D97-AF65-F5344CB8AC3E}">
        <p14:creationId xmlns:p14="http://schemas.microsoft.com/office/powerpoint/2010/main" val="3712676890"/>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685800"/>
            <a:fld id="{D997B5FA-0921-464F-AAE1-844C04324D75}" type="datetimeFigureOut">
              <a:rPr lang="zh-CN" altLang="en-US" smtClean="0">
                <a:solidFill>
                  <a:prstClr val="black">
                    <a:tint val="75000"/>
                  </a:prstClr>
                </a:solidFill>
              </a:rPr>
              <a:pPr defTabSz="685800"/>
              <a:t>2021/12/4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685800"/>
            <a:fld id="{565CE74E-AB26-4998-AD42-012C4C1AD076}"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3563104444"/>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02843" y="195486"/>
            <a:ext cx="2154667" cy="2965333"/>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422121" y="143270"/>
            <a:ext cx="3737782" cy="4860131"/>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3608" y="764759"/>
            <a:ext cx="6883556" cy="3591111"/>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3700462"/>
            <a:ext cx="9144000" cy="1443038"/>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297769" y="2275869"/>
            <a:ext cx="675555" cy="56888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446351" y="3723878"/>
            <a:ext cx="8251298" cy="1440160"/>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2916832" y="5884118"/>
            <a:ext cx="1025922" cy="369332"/>
          </a:xfrm>
          <a:prstGeom prst="rect">
            <a:avLst/>
          </a:prstGeom>
          <a:noFill/>
        </p:spPr>
        <p:txBody>
          <a:bodyPr wrap="none" rtlCol="0">
            <a:spAutoFit/>
          </a:bodyPr>
          <a:lstStyle/>
          <a:p>
            <a:r>
              <a:rPr lang="en-US" altLang="zh-CN" dirty="0" smtClean="0">
                <a:solidFill>
                  <a:schemeClr val="bg1"/>
                </a:solidFill>
              </a:rPr>
              <a:t>Contents</a:t>
            </a:r>
            <a:endParaRPr lang="zh-CN" altLang="en-US" dirty="0">
              <a:solidFill>
                <a:schemeClr val="bg1"/>
              </a:solidFill>
            </a:endParaRPr>
          </a:p>
        </p:txBody>
      </p:sp>
    </p:spTree>
    <p:extLst>
      <p:ext uri="{BB962C8B-B14F-4D97-AF65-F5344CB8AC3E}">
        <p14:creationId xmlns:p14="http://schemas.microsoft.com/office/powerpoint/2010/main" val="2836515686"/>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76906067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en-US" altLang="zh-CN" smtClean="0"/>
              <a:t>Click to edit Master title style</a:t>
            </a:r>
            <a:endParaRPr lang="zh-CN" altLang="en-US"/>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ltLang="zh-CN" smtClean="0"/>
              <a:t>Edit Master text styles</a:t>
            </a:r>
          </a:p>
        </p:txBody>
      </p:sp>
      <p:sp>
        <p:nvSpPr>
          <p:cNvPr id="5" name="日期占位符 4"/>
          <p:cNvSpPr>
            <a:spLocks noGrp="1"/>
          </p:cNvSpPr>
          <p:nvPr>
            <p:ph type="dt" sz="half" idx="10"/>
          </p:nvPr>
        </p:nvSpPr>
        <p:spPr/>
        <p:txBody>
          <a:bodyPr/>
          <a:lstStyle/>
          <a:p>
            <a:pPr defTabSz="685800"/>
            <a:fld id="{D997B5FA-0921-464F-AAE1-844C04324D75}" type="datetimeFigureOut">
              <a:rPr lang="zh-CN" altLang="en-US" smtClean="0">
                <a:solidFill>
                  <a:prstClr val="black">
                    <a:tint val="75000"/>
                  </a:prstClr>
                </a:solidFill>
              </a:rPr>
              <a:pPr defTabSz="685800"/>
              <a:t>2021/12/4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85800"/>
            <a:fld id="{565CE74E-AB26-4998-AD42-012C4C1AD076}"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3452833832"/>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zh-CN" smtClean="0"/>
              <a:t>Click icon to add picture</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ltLang="zh-CN" smtClean="0"/>
              <a:t>Edit Master text styles</a:t>
            </a:r>
          </a:p>
        </p:txBody>
      </p:sp>
      <p:sp>
        <p:nvSpPr>
          <p:cNvPr id="5" name="日期占位符 4"/>
          <p:cNvSpPr>
            <a:spLocks noGrp="1"/>
          </p:cNvSpPr>
          <p:nvPr>
            <p:ph type="dt" sz="half" idx="10"/>
          </p:nvPr>
        </p:nvSpPr>
        <p:spPr/>
        <p:txBody>
          <a:bodyPr/>
          <a:lstStyle/>
          <a:p>
            <a:pPr defTabSz="685800"/>
            <a:fld id="{D997B5FA-0921-464F-AAE1-844C04324D75}" type="datetimeFigureOut">
              <a:rPr lang="zh-CN" altLang="en-US" smtClean="0">
                <a:solidFill>
                  <a:prstClr val="black">
                    <a:tint val="75000"/>
                  </a:prstClr>
                </a:solidFill>
              </a:rPr>
              <a:pPr defTabSz="685800"/>
              <a:t>2021/12/4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85800"/>
            <a:fld id="{565CE74E-AB26-4998-AD42-012C4C1AD076}"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1888572961"/>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pPr defTabSz="685800"/>
            <a:fld id="{D997B5FA-0921-464F-AAE1-844C04324D75}" type="datetimeFigureOut">
              <a:rPr lang="zh-CN" altLang="en-US" smtClean="0">
                <a:solidFill>
                  <a:prstClr val="black">
                    <a:tint val="75000"/>
                  </a:prstClr>
                </a:solidFill>
              </a:rPr>
              <a:pPr defTabSz="685800"/>
              <a:t>2021/12/4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fld id="{565CE74E-AB26-4998-AD42-012C4C1AD076}"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4123725348"/>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pPr defTabSz="685800"/>
            <a:fld id="{D997B5FA-0921-464F-AAE1-844C04324D75}" type="datetimeFigureOut">
              <a:rPr lang="zh-CN" altLang="en-US" smtClean="0">
                <a:solidFill>
                  <a:prstClr val="black">
                    <a:tint val="75000"/>
                  </a:prstClr>
                </a:solidFill>
              </a:rPr>
              <a:pPr defTabSz="685800"/>
              <a:t>2021/12/4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fld id="{565CE74E-AB26-4998-AD42-012C4C1AD076}"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1187533099"/>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014425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976264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283147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0531816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709904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680553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9051919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6037856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895554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02843" y="195486"/>
            <a:ext cx="2154667" cy="2965333"/>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422121" y="143270"/>
            <a:ext cx="3737782" cy="4860131"/>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3608" y="764759"/>
            <a:ext cx="6883556" cy="3591111"/>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3700462"/>
            <a:ext cx="9144000" cy="144303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446351" y="3723878"/>
            <a:ext cx="8251298" cy="1440160"/>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2916832" y="5884118"/>
            <a:ext cx="1290418" cy="369332"/>
          </a:xfrm>
          <a:prstGeom prst="rect">
            <a:avLst/>
          </a:prstGeom>
          <a:noFill/>
        </p:spPr>
        <p:txBody>
          <a:bodyPr wrap="none" rtlCol="0">
            <a:spAutoFit/>
          </a:bodyPr>
          <a:lstStyle/>
          <a:p>
            <a:r>
              <a:rPr lang="en-US" altLang="zh-CN" dirty="0" err="1" smtClean="0">
                <a:solidFill>
                  <a:schemeClr val="bg1"/>
                </a:solidFill>
              </a:rPr>
              <a:t>Contents_N</a:t>
            </a:r>
            <a:endParaRPr lang="zh-CN" altLang="en-US" dirty="0">
              <a:solidFill>
                <a:schemeClr val="bg1"/>
              </a:solidFill>
            </a:endParaRPr>
          </a:p>
        </p:txBody>
      </p:sp>
      <p:grpSp>
        <p:nvGrpSpPr>
          <p:cNvPr id="4" name="kite_group"/>
          <p:cNvGrpSpPr/>
          <p:nvPr userDrawn="1"/>
        </p:nvGrpSpPr>
        <p:grpSpPr>
          <a:xfrm>
            <a:off x="-180528" y="-1185078"/>
            <a:ext cx="4356278" cy="2165477"/>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70706512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855011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5613006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896675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1106139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7125775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20365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605902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9465372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4863267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402259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25657"/>
            <a:ext cx="485692" cy="5061369"/>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4612257" y="4506158"/>
            <a:ext cx="4143621" cy="637341"/>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75766" y="29664"/>
            <a:ext cx="3352228" cy="572799"/>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601781" y="94205"/>
            <a:ext cx="4154097" cy="508258"/>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393557" y="0"/>
            <a:ext cx="1858963" cy="66961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8693821" y="317292"/>
            <a:ext cx="417124" cy="4804240"/>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2914947" y="197979"/>
            <a:ext cx="2239898" cy="572799"/>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150298" y="4562632"/>
            <a:ext cx="5400707" cy="580867"/>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4605929" y="4536022"/>
            <a:ext cx="643439" cy="1102009"/>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81556" y="4042236"/>
            <a:ext cx="537808" cy="104079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7692857" y="-631028"/>
            <a:ext cx="667204" cy="1321384"/>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7812467" y="4413851"/>
            <a:ext cx="638253" cy="1346350"/>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3246467" y="-477761"/>
            <a:ext cx="667204" cy="1321384"/>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485853" y="-45462"/>
            <a:ext cx="667478" cy="1272162"/>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8489669" y="357630"/>
            <a:ext cx="537808" cy="104079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4850466" y="-63277"/>
            <a:ext cx="608757" cy="1288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52624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908223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548176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021877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8529634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322889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1543250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7779106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77069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4409150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777785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25657"/>
            <a:ext cx="257539" cy="5061369"/>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8964554" y="317292"/>
            <a:ext cx="198086" cy="4804239"/>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275766" y="0"/>
            <a:ext cx="8976754" cy="285425"/>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150297" y="4918298"/>
            <a:ext cx="8605580" cy="225202"/>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844216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92839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9762225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150320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9409324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46214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1205099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9171875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7698561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346159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52063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9792253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716622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7543069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7816615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757006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7448103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9526061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205490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660556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9308843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191950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9715991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2911302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2380077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976386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545564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9485501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4019210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254329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9051173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953276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753881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7617858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0616814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1757204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7813377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2927847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080277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411488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77551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6461372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776160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521056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4619957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5422490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5424897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422817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82899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8076231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9519079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8414882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2995817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3122731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8474805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2.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3.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4.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5.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6.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7.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8.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image" Target="../media/image35.jpg"/><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9.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7517777"/>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61" r:id="rId5"/>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645071533"/>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671482018"/>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8981485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994023728"/>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80836556"/>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046949211"/>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484324384"/>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072364531"/>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179981505"/>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3000" r="-4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D997B5FA-0921-464F-AAE1-844C04324D75}" type="datetimeFigureOut">
              <a:rPr lang="zh-CN" altLang="en-US" smtClean="0">
                <a:solidFill>
                  <a:prstClr val="black">
                    <a:tint val="75000"/>
                  </a:prstClr>
                </a:solidFill>
              </a:rPr>
              <a:pPr defTabSz="685800"/>
              <a:t>2021/12/4</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565CE74E-AB26-4998-AD42-012C4C1AD076}"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3670799452"/>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7674539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4886803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79323620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27589606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3938283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18332622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06ABD190-56AD-4C55-BBCA-1554B872117B}" type="datetimeFigureOut">
              <a:rPr lang="en-US" smtClean="0">
                <a:solidFill>
                  <a:prstClr val="black">
                    <a:tint val="75000"/>
                  </a:prstClr>
                </a:solidFill>
              </a:rPr>
              <a:pPr defTabSz="685800"/>
              <a:t>12/4/2021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73637423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F3BB9D6B-19CF-45DC-9A01-DF24643D3C4A}" type="datetimeFigureOut">
              <a:rPr lang="en-US" smtClean="0">
                <a:solidFill>
                  <a:prstClr val="black">
                    <a:tint val="75000"/>
                  </a:prstClr>
                </a:solidFill>
              </a:rPr>
              <a:pPr defTabSz="685800">
                <a:defRPr/>
              </a:pPr>
              <a:t>12/4/2021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31913922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6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 Target="slide20.xml"/><Relationship Id="rId1" Type="http://schemas.openxmlformats.org/officeDocument/2006/relationships/slideLayout" Target="../slideLayouts/slideLayout5.xml"/><Relationship Id="rId5" Type="http://schemas.openxmlformats.org/officeDocument/2006/relationships/image" Target="../media/image73.png"/><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 Target="slide20.xml"/><Relationship Id="rId1" Type="http://schemas.openxmlformats.org/officeDocument/2006/relationships/slideLayout" Target="../slideLayouts/slideLayout5.xml"/><Relationship Id="rId5" Type="http://schemas.openxmlformats.org/officeDocument/2006/relationships/image" Target="../media/image74.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 Target="slide20.xml"/><Relationship Id="rId1" Type="http://schemas.openxmlformats.org/officeDocument/2006/relationships/slideLayout" Target="../slideLayouts/slideLayout5.xml"/><Relationship Id="rId5" Type="http://schemas.openxmlformats.org/officeDocument/2006/relationships/image" Target="../media/image74.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 Target="slide20.xml"/><Relationship Id="rId1" Type="http://schemas.openxmlformats.org/officeDocument/2006/relationships/slideLayout" Target="../slideLayouts/slideLayout5.xml"/><Relationship Id="rId5" Type="http://schemas.openxmlformats.org/officeDocument/2006/relationships/image" Target="../media/image74.png"/><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 Target="slide20.xml"/><Relationship Id="rId1" Type="http://schemas.openxmlformats.org/officeDocument/2006/relationships/slideLayout" Target="../slideLayouts/slideLayout5.xml"/><Relationship Id="rId5" Type="http://schemas.openxmlformats.org/officeDocument/2006/relationships/image" Target="../media/image74.png"/><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 Target="slide20.xml"/><Relationship Id="rId1" Type="http://schemas.openxmlformats.org/officeDocument/2006/relationships/slideLayout" Target="../slideLayouts/slideLayout5.xml"/><Relationship Id="rId5" Type="http://schemas.openxmlformats.org/officeDocument/2006/relationships/image" Target="../media/image74.png"/><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 Target="slide20.xml"/><Relationship Id="rId1" Type="http://schemas.openxmlformats.org/officeDocument/2006/relationships/slideLayout" Target="../slideLayouts/slideLayout5.xml"/><Relationship Id="rId5" Type="http://schemas.openxmlformats.org/officeDocument/2006/relationships/image" Target="../media/image74.png"/><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 Target="slide20.xml"/><Relationship Id="rId1" Type="http://schemas.openxmlformats.org/officeDocument/2006/relationships/slideLayout" Target="../slideLayouts/slideLayout5.xml"/><Relationship Id="rId5" Type="http://schemas.openxmlformats.org/officeDocument/2006/relationships/image" Target="../media/image74.png"/><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13" Type="http://schemas.openxmlformats.org/officeDocument/2006/relationships/image" Target="../media/image45.png"/><Relationship Id="rId18" Type="http://schemas.openxmlformats.org/officeDocument/2006/relationships/slide" Target="slide4.xml"/><Relationship Id="rId26" Type="http://schemas.openxmlformats.org/officeDocument/2006/relationships/image" Target="../media/image54.png"/><Relationship Id="rId3" Type="http://schemas.openxmlformats.org/officeDocument/2006/relationships/slideLayout" Target="../slideLayouts/slideLayout7.xml"/><Relationship Id="rId21" Type="http://schemas.openxmlformats.org/officeDocument/2006/relationships/slide" Target="slide5.xml"/><Relationship Id="rId34" Type="http://schemas.openxmlformats.org/officeDocument/2006/relationships/image" Target="../media/image59.png"/><Relationship Id="rId7" Type="http://schemas.openxmlformats.org/officeDocument/2006/relationships/image" Target="../media/image40.gif"/><Relationship Id="rId12" Type="http://schemas.openxmlformats.org/officeDocument/2006/relationships/image" Target="../media/image44.png"/><Relationship Id="rId17" Type="http://schemas.openxmlformats.org/officeDocument/2006/relationships/image" Target="../media/image48.png"/><Relationship Id="rId25" Type="http://schemas.openxmlformats.org/officeDocument/2006/relationships/image" Target="../media/image53.png"/><Relationship Id="rId33" Type="http://schemas.openxmlformats.org/officeDocument/2006/relationships/slide" Target="slide9.xml"/><Relationship Id="rId2" Type="http://schemas.openxmlformats.org/officeDocument/2006/relationships/audio" Target="../media/media2.wma"/><Relationship Id="rId16" Type="http://schemas.openxmlformats.org/officeDocument/2006/relationships/image" Target="../media/image47.png"/><Relationship Id="rId20" Type="http://schemas.openxmlformats.org/officeDocument/2006/relationships/image" Target="../media/image50.png"/><Relationship Id="rId29" Type="http://schemas.openxmlformats.org/officeDocument/2006/relationships/image" Target="../media/image56.png"/><Relationship Id="rId1" Type="http://schemas.microsoft.com/office/2007/relationships/media" Target="../media/media2.wma"/><Relationship Id="rId6" Type="http://schemas.openxmlformats.org/officeDocument/2006/relationships/image" Target="../media/image39.gif"/><Relationship Id="rId11" Type="http://schemas.openxmlformats.org/officeDocument/2006/relationships/slide" Target="slide11.xml"/><Relationship Id="rId24" Type="http://schemas.openxmlformats.org/officeDocument/2006/relationships/slide" Target="slide6.xml"/><Relationship Id="rId32" Type="http://schemas.openxmlformats.org/officeDocument/2006/relationships/image" Target="../media/image58.png"/><Relationship Id="rId5" Type="http://schemas.openxmlformats.org/officeDocument/2006/relationships/image" Target="../media/image38.png"/><Relationship Id="rId15" Type="http://schemas.microsoft.com/office/2007/relationships/hdphoto" Target="../media/hdphoto3.wdp"/><Relationship Id="rId23" Type="http://schemas.openxmlformats.org/officeDocument/2006/relationships/image" Target="../media/image52.png"/><Relationship Id="rId28" Type="http://schemas.openxmlformats.org/officeDocument/2006/relationships/image" Target="../media/image55.png"/><Relationship Id="rId10" Type="http://schemas.openxmlformats.org/officeDocument/2006/relationships/image" Target="../media/image43.gif"/><Relationship Id="rId19" Type="http://schemas.openxmlformats.org/officeDocument/2006/relationships/image" Target="../media/image49.png"/><Relationship Id="rId31" Type="http://schemas.openxmlformats.org/officeDocument/2006/relationships/image" Target="../media/image57.png"/><Relationship Id="rId4" Type="http://schemas.openxmlformats.org/officeDocument/2006/relationships/audio" Target="../media/audio1.wav"/><Relationship Id="rId9" Type="http://schemas.openxmlformats.org/officeDocument/2006/relationships/image" Target="../media/image42.png"/><Relationship Id="rId14" Type="http://schemas.openxmlformats.org/officeDocument/2006/relationships/image" Target="../media/image46.png"/><Relationship Id="rId22" Type="http://schemas.openxmlformats.org/officeDocument/2006/relationships/image" Target="../media/image51.png"/><Relationship Id="rId27" Type="http://schemas.openxmlformats.org/officeDocument/2006/relationships/slide" Target="slide7.xml"/><Relationship Id="rId30" Type="http://schemas.openxmlformats.org/officeDocument/2006/relationships/slide" Target="slide8.xml"/><Relationship Id="rId8" Type="http://schemas.openxmlformats.org/officeDocument/2006/relationships/image" Target="../media/image41.gif"/></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5.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83.xml"/><Relationship Id="rId5" Type="http://schemas.openxmlformats.org/officeDocument/2006/relationships/image" Target="../media/image82.png"/><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94.xml"/><Relationship Id="rId5" Type="http://schemas.openxmlformats.org/officeDocument/2006/relationships/image" Target="../media/image82.png"/><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105.xml"/><Relationship Id="rId5" Type="http://schemas.openxmlformats.org/officeDocument/2006/relationships/image" Target="../media/image82.png"/><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116.xml"/><Relationship Id="rId5" Type="http://schemas.openxmlformats.org/officeDocument/2006/relationships/image" Target="../media/image82.png"/><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127.xml"/><Relationship Id="rId5" Type="http://schemas.openxmlformats.org/officeDocument/2006/relationships/image" Target="../media/image82.png"/><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image" Target="../media/image60.PNG"/><Relationship Id="rId7" Type="http://schemas.microsoft.com/office/2007/relationships/hdphoto" Target="../media/hdphoto3.wdp"/><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46.png"/><Relationship Id="rId5" Type="http://schemas.openxmlformats.org/officeDocument/2006/relationships/image" Target="../media/image61.png"/><Relationship Id="rId4" Type="http://schemas.openxmlformats.org/officeDocument/2006/relationships/slide" Target="slide3.xml"/></Relationships>
</file>

<file path=ppt/slides/_rels/slide40.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138.xml"/><Relationship Id="rId5" Type="http://schemas.openxmlformats.org/officeDocument/2006/relationships/image" Target="../media/image82.png"/><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149.xml"/><Relationship Id="rId5" Type="http://schemas.openxmlformats.org/officeDocument/2006/relationships/image" Target="../media/image82.png"/><Relationship Id="rId4" Type="http://schemas.openxmlformats.org/officeDocument/2006/relationships/image" Target="../media/image81.png"/></Relationships>
</file>

<file path=ppt/slides/_rels/slide42.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160.xml"/><Relationship Id="rId5" Type="http://schemas.openxmlformats.org/officeDocument/2006/relationships/image" Target="../media/image82.png"/><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171.xml"/><Relationship Id="rId5" Type="http://schemas.openxmlformats.org/officeDocument/2006/relationships/image" Target="../media/image82.png"/><Relationship Id="rId4" Type="http://schemas.openxmlformats.org/officeDocument/2006/relationships/image" Target="../media/image81.png"/></Relationships>
</file>

<file path=ppt/slides/_rels/slide4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182.xml"/><Relationship Id="rId5" Type="http://schemas.openxmlformats.org/officeDocument/2006/relationships/image" Target="../media/image82.png"/><Relationship Id="rId4" Type="http://schemas.openxmlformats.org/officeDocument/2006/relationships/image" Target="../media/image81.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0.PNG"/><Relationship Id="rId7" Type="http://schemas.microsoft.com/office/2007/relationships/hdphoto" Target="../media/hdphoto3.wdp"/><Relationship Id="rId2" Type="http://schemas.openxmlformats.org/officeDocument/2006/relationships/audio" Target="../media/audio2.wav"/><Relationship Id="rId1" Type="http://schemas.openxmlformats.org/officeDocument/2006/relationships/slideLayout" Target="../slideLayouts/slideLayout29.xml"/><Relationship Id="rId6" Type="http://schemas.openxmlformats.org/officeDocument/2006/relationships/image" Target="../media/image46.png"/><Relationship Id="rId5" Type="http://schemas.openxmlformats.org/officeDocument/2006/relationships/image" Target="../media/image61.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60.PNG"/><Relationship Id="rId7" Type="http://schemas.microsoft.com/office/2007/relationships/hdphoto" Target="../media/hdphoto3.wdp"/><Relationship Id="rId2" Type="http://schemas.openxmlformats.org/officeDocument/2006/relationships/audio" Target="../media/audio2.wav"/><Relationship Id="rId1" Type="http://schemas.openxmlformats.org/officeDocument/2006/relationships/slideLayout" Target="../slideLayouts/slideLayout40.xml"/><Relationship Id="rId6" Type="http://schemas.openxmlformats.org/officeDocument/2006/relationships/image" Target="../media/image46.png"/><Relationship Id="rId5" Type="http://schemas.openxmlformats.org/officeDocument/2006/relationships/image" Target="../media/image61.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60.PNG"/><Relationship Id="rId7" Type="http://schemas.microsoft.com/office/2007/relationships/hdphoto" Target="../media/hdphoto3.wdp"/><Relationship Id="rId2" Type="http://schemas.openxmlformats.org/officeDocument/2006/relationships/audio" Target="../media/audio2.wav"/><Relationship Id="rId1" Type="http://schemas.openxmlformats.org/officeDocument/2006/relationships/slideLayout" Target="../slideLayouts/slideLayout51.xml"/><Relationship Id="rId6" Type="http://schemas.openxmlformats.org/officeDocument/2006/relationships/image" Target="../media/image46.png"/><Relationship Id="rId5" Type="http://schemas.openxmlformats.org/officeDocument/2006/relationships/image" Target="../media/image61.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60.PNG"/><Relationship Id="rId7" Type="http://schemas.microsoft.com/office/2007/relationships/hdphoto" Target="../media/hdphoto3.wdp"/><Relationship Id="rId2" Type="http://schemas.openxmlformats.org/officeDocument/2006/relationships/audio" Target="../media/audio2.wav"/><Relationship Id="rId1" Type="http://schemas.openxmlformats.org/officeDocument/2006/relationships/slideLayout" Target="../slideLayouts/slideLayout62.xml"/><Relationship Id="rId6" Type="http://schemas.openxmlformats.org/officeDocument/2006/relationships/image" Target="../media/image46.png"/><Relationship Id="rId5" Type="http://schemas.openxmlformats.org/officeDocument/2006/relationships/image" Target="../media/image61.png"/><Relationship Id="rId4" Type="http://schemas.openxmlformats.org/officeDocument/2006/relationships/slide" Target="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7" Type="http://schemas.microsoft.com/office/2007/relationships/hdphoto" Target="../media/hdphoto3.wdp"/><Relationship Id="rId2" Type="http://schemas.openxmlformats.org/officeDocument/2006/relationships/audio" Target="../media/audio2.wav"/><Relationship Id="rId1" Type="http://schemas.openxmlformats.org/officeDocument/2006/relationships/slideLayout" Target="../slideLayouts/slideLayout73.xml"/><Relationship Id="rId6" Type="http://schemas.openxmlformats.org/officeDocument/2006/relationships/image" Target="../media/image46.png"/><Relationship Id="rId5" Type="http://schemas.openxmlformats.org/officeDocument/2006/relationships/image" Target="../media/image61.png"/><Relationship Id="rId4"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09800" y="3937948"/>
            <a:ext cx="5410200" cy="1205552"/>
          </a:xfrm>
          <a:prstGeom prst="rect">
            <a:avLst/>
          </a:prstGeom>
          <a:noFill/>
        </p:spPr>
        <p:txBody>
          <a:bodyPr wrap="none" rtlCol="0">
            <a:prstTxWarp prst="textArchUp">
              <a:avLst/>
            </a:prstTxWarp>
            <a:spAutoFit/>
          </a:bodyPr>
          <a:lstStyle/>
          <a:p>
            <a:pPr algn="ctr"/>
            <a:r>
              <a:rPr lang="en-US" altLang="zh-CN" sz="8800" smtClean="0">
                <a:solidFill>
                  <a:srgbClr val="C00000"/>
                </a:solidFill>
                <a:effectLst>
                  <a:glow rad="152400">
                    <a:schemeClr val="bg1"/>
                  </a:glow>
                </a:effectLst>
                <a:latin typeface="Times New Roman" panose="02020603050405020304" pitchFamily="18" charset="0"/>
                <a:ea typeface="华康海报体W12(P)" pitchFamily="82" charset="-122"/>
                <a:cs typeface="Times New Roman" panose="02020603050405020304" pitchFamily="18" charset="0"/>
              </a:rPr>
              <a:t>ĐỌC MỞ RỘNG</a:t>
            </a:r>
            <a:endParaRPr lang="zh-CN" altLang="en-US" sz="8800" dirty="0">
              <a:solidFill>
                <a:srgbClr val="C00000"/>
              </a:solidFill>
              <a:effectLst>
                <a:glow rad="152400">
                  <a:schemeClr val="bg1"/>
                </a:glow>
              </a:effectLst>
              <a:latin typeface="Times New Roman" panose="02020603050405020304" pitchFamily="18" charset="0"/>
              <a:ea typeface="华康海报体W12(P)" pitchFamily="82" charset="-122"/>
              <a:cs typeface="Times New Roman" panose="02020603050405020304" pitchFamily="18" charset="0"/>
            </a:endParaRPr>
          </a:p>
        </p:txBody>
      </p:sp>
      <p:sp>
        <p:nvSpPr>
          <p:cNvPr id="13" name="TextBox 12"/>
          <p:cNvSpPr txBox="1"/>
          <p:nvPr/>
        </p:nvSpPr>
        <p:spPr>
          <a:xfrm>
            <a:off x="2933783" y="1352550"/>
            <a:ext cx="3276433" cy="432048"/>
          </a:xfrm>
          <a:prstGeom prst="rect">
            <a:avLst/>
          </a:prstGeom>
          <a:noFill/>
        </p:spPr>
        <p:txBody>
          <a:bodyPr wrap="none" rtlCol="0">
            <a:prstTxWarp prst="textArchUp">
              <a:avLst/>
            </a:prstTxWarp>
            <a:spAutoFit/>
          </a:bodyPr>
          <a:lstStyle/>
          <a:p>
            <a:pPr algn="ctr"/>
            <a:r>
              <a:rPr lang="en-US" altLang="zh-CN" sz="3200" smtClean="0">
                <a:effectLst>
                  <a:glow rad="63500">
                    <a:schemeClr val="bg1"/>
                  </a:glow>
                </a:effectLst>
                <a:latin typeface="Times New Roman" panose="02020603050405020304" pitchFamily="18" charset="0"/>
                <a:ea typeface="方正卡通简体" pitchFamily="65" charset="-122"/>
                <a:cs typeface="Times New Roman" panose="02020603050405020304" pitchFamily="18" charset="0"/>
              </a:rPr>
              <a:t>TIẾT:1</a:t>
            </a:r>
            <a:endParaRPr lang="zh-CN" altLang="en-US" sz="3200" dirty="0">
              <a:effectLst>
                <a:glow rad="63500">
                  <a:schemeClr val="bg1"/>
                </a:glow>
              </a:effectLst>
              <a:latin typeface="Times New Roman" panose="02020603050405020304" pitchFamily="18" charset="0"/>
              <a:ea typeface="方正卡通简体" pitchFamily="65" charset="-122"/>
              <a:cs typeface="Times New Roman" panose="02020603050405020304" pitchFamily="18" charset="0"/>
            </a:endParaRPr>
          </a:p>
        </p:txBody>
      </p:sp>
      <p:pic>
        <p:nvPicPr>
          <p:cNvPr id="2" name="背景音乐52_少儿歌曲_拔萝卜.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50774" y="-1085850"/>
            <a:ext cx="609600" cy="609600"/>
          </a:xfrm>
          <a:prstGeom prst="rect">
            <a:avLst/>
          </a:prstGeom>
        </p:spPr>
      </p:pic>
      <p:sp>
        <p:nvSpPr>
          <p:cNvPr id="3" name="文本框 2"/>
          <p:cNvSpPr txBox="1"/>
          <p:nvPr/>
        </p:nvSpPr>
        <p:spPr>
          <a:xfrm>
            <a:off x="3352800" y="4958834"/>
            <a:ext cx="3722814" cy="707886"/>
          </a:xfrm>
          <a:prstGeom prst="rect">
            <a:avLst/>
          </a:prstGeom>
          <a:noFill/>
        </p:spPr>
        <p:txBody>
          <a:bodyPr wrap="none" rtlCol="0">
            <a:spAutoFit/>
          </a:bodyPr>
          <a:lstStyle/>
          <a:p>
            <a:r>
              <a:rPr lang="en-US" altLang="zh-CN" sz="4000" smtClean="0">
                <a:latin typeface="Times New Roman" panose="02020603050405020304" pitchFamily="18" charset="0"/>
                <a:cs typeface="Times New Roman" panose="02020603050405020304" pitchFamily="18" charset="0"/>
              </a:rPr>
              <a:t>GIÁO VIÊN:…..</a:t>
            </a:r>
            <a:endParaRPr lang="zh-CN" alt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82661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grpId="0" nodeType="withEffect">
                                  <p:stCondLst>
                                    <p:cond delay="110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3000"/>
                                        <p:tgtEl>
                                          <p:spTgt spid="6"/>
                                        </p:tgtEl>
                                      </p:cBhvr>
                                    </p:animEffect>
                                    <p:anim calcmode="lin" valueType="num">
                                      <p:cBhvr>
                                        <p:cTn id="10" dur="3000" fill="hold"/>
                                        <p:tgtEl>
                                          <p:spTgt spid="6"/>
                                        </p:tgtEl>
                                        <p:attrNameLst>
                                          <p:attrName>ppt_x</p:attrName>
                                        </p:attrNameLst>
                                      </p:cBhvr>
                                      <p:tavLst>
                                        <p:tav tm="0">
                                          <p:val>
                                            <p:strVal val="#ppt_x"/>
                                          </p:val>
                                        </p:tav>
                                        <p:tav tm="100000">
                                          <p:val>
                                            <p:strVal val="#ppt_x"/>
                                          </p:val>
                                        </p:tav>
                                      </p:tavLst>
                                    </p:anim>
                                    <p:anim calcmode="lin" valueType="num">
                                      <p:cBhvr>
                                        <p:cTn id="11" dur="3000" fill="hold"/>
                                        <p:tgtEl>
                                          <p:spTgt spid="6"/>
                                        </p:tgtEl>
                                        <p:attrNameLst>
                                          <p:attrName>ppt_y</p:attrName>
                                        </p:attrNameLst>
                                      </p:cBhvr>
                                      <p:tavLst>
                                        <p:tav tm="0">
                                          <p:val>
                                            <p:strVal val="#ppt_y+.1"/>
                                          </p:val>
                                        </p:tav>
                                        <p:tav tm="100000">
                                          <p:val>
                                            <p:strVal val="#ppt_y"/>
                                          </p:val>
                                        </p:tav>
                                      </p:tavLst>
                                    </p:anim>
                                  </p:childTnLst>
                                </p:cTn>
                              </p:par>
                              <p:par>
                                <p:cTn id="12" presetID="22" presetClass="entr" presetSubtype="8" fill="hold" grpId="0" nodeType="withEffect">
                                  <p:stCondLst>
                                    <p:cond delay="1300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repeatCount="indefinite" fill="hold" display="0">
                  <p:stCondLst>
                    <p:cond delay="indefinite"/>
                  </p:stCondLst>
                  <p:endCondLst>
                    <p:cond evt="onStopAudio" delay="0">
                      <p:tgtEl>
                        <p:sldTgt/>
                      </p:tgtEl>
                    </p:cond>
                  </p:endCondLst>
                </p:cTn>
                <p:tgtEl>
                  <p:spTgt spid="2"/>
                </p:tgtEl>
              </p:cMediaNode>
            </p:audio>
          </p:childTnLst>
        </p:cTn>
      </p:par>
    </p:tnLst>
    <p:bldLst>
      <p:bldP spid="6"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7686" y="1007534"/>
            <a:ext cx="2209800" cy="2862322"/>
          </a:xfrm>
          <a:prstGeom prst="rect">
            <a:avLst/>
          </a:prstGeom>
        </p:spPr>
        <p:txBody>
          <a:bodyPr wrap="square">
            <a:spAutoFit/>
          </a:bodyPr>
          <a:lstStyle/>
          <a:p>
            <a:pPr lvl="0" algn="just">
              <a:defRPr/>
            </a:pPr>
            <a:r>
              <a:rPr kumimoji="0" 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2800" smtClean="0">
                <a:solidFill>
                  <a:prstClr val="black"/>
                </a:solidFill>
                <a:latin typeface="Times New Roman" panose="02020603050405020304" pitchFamily="18" charset="0"/>
                <a:cs typeface="Times New Roman" panose="02020603050405020304" pitchFamily="18" charset="0"/>
              </a:rPr>
              <a:t>Kể </a:t>
            </a:r>
            <a:r>
              <a:rPr lang="vi-VN" sz="2800">
                <a:solidFill>
                  <a:prstClr val="black"/>
                </a:solidFill>
                <a:latin typeface="Times New Roman" panose="02020603050405020304" pitchFamily="18" charset="0"/>
                <a:cs typeface="Times New Roman" panose="02020603050405020304" pitchFamily="18" charset="0"/>
              </a:rPr>
              <a:t>tên các truyện truyền thuyết và cổ tích mà em biết</a:t>
            </a:r>
            <a: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429000" y="438150"/>
            <a:ext cx="2971800" cy="2434714"/>
          </a:xfrm>
          <a:prstGeom prst="rect">
            <a:avLst/>
          </a:prstGeom>
        </p:spPr>
      </p:pic>
      <p:pic>
        <p:nvPicPr>
          <p:cNvPr id="6" name="Picture 5"/>
          <p:cNvPicPr>
            <a:picLocks noChangeAspect="1"/>
          </p:cNvPicPr>
          <p:nvPr/>
        </p:nvPicPr>
        <p:blipFill>
          <a:blip r:embed="rId3"/>
          <a:stretch>
            <a:fillRect/>
          </a:stretch>
        </p:blipFill>
        <p:spPr>
          <a:xfrm>
            <a:off x="5501605" y="0"/>
            <a:ext cx="2103190" cy="2152075"/>
          </a:xfrm>
          <a:prstGeom prst="rect">
            <a:avLst/>
          </a:prstGeom>
        </p:spPr>
      </p:pic>
      <p:pic>
        <p:nvPicPr>
          <p:cNvPr id="7" name="Picture 6"/>
          <p:cNvPicPr>
            <a:picLocks noChangeAspect="1"/>
          </p:cNvPicPr>
          <p:nvPr/>
        </p:nvPicPr>
        <p:blipFill>
          <a:blip r:embed="rId4"/>
          <a:stretch>
            <a:fillRect/>
          </a:stretch>
        </p:blipFill>
        <p:spPr>
          <a:xfrm>
            <a:off x="3905191" y="2310564"/>
            <a:ext cx="2560542" cy="2121592"/>
          </a:xfrm>
          <a:prstGeom prst="rect">
            <a:avLst/>
          </a:prstGeom>
        </p:spPr>
      </p:pic>
      <p:pic>
        <p:nvPicPr>
          <p:cNvPr id="8" name="Picture 7"/>
          <p:cNvPicPr>
            <a:picLocks noChangeAspect="1"/>
          </p:cNvPicPr>
          <p:nvPr/>
        </p:nvPicPr>
        <p:blipFill>
          <a:blip r:embed="rId5"/>
          <a:stretch>
            <a:fillRect/>
          </a:stretch>
        </p:blipFill>
        <p:spPr>
          <a:xfrm>
            <a:off x="6118380" y="1723878"/>
            <a:ext cx="2972829" cy="2145978"/>
          </a:xfrm>
          <a:prstGeom prst="rect">
            <a:avLst/>
          </a:prstGeom>
        </p:spPr>
      </p:pic>
    </p:spTree>
    <p:extLst>
      <p:ext uri="{BB962C8B-B14F-4D97-AF65-F5344CB8AC3E}">
        <p14:creationId xmlns:p14="http://schemas.microsoft.com/office/powerpoint/2010/main" val="10933890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6"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par>
                                <p:cTn id="19" presetID="6" presetClass="entr" presetSubtype="1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1276350"/>
            <a:ext cx="6169638" cy="230832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smtClean="0">
                <a:ln>
                  <a:noFill/>
                </a:ln>
                <a:solidFill>
                  <a:srgbClr val="C00000"/>
                </a:solidFill>
                <a:effectLst/>
                <a:uLnTx/>
                <a:uFillTx/>
                <a:latin typeface="Times New Roman" panose="02020603050405020304" pitchFamily="18" charset="0"/>
                <a:ea typeface="华康海报体W12(P)" pitchFamily="82" charset="-122"/>
                <a:cs typeface="Times New Roman" panose="02020603050405020304" pitchFamily="18" charset="0"/>
              </a:rPr>
              <a:t>HÌNH</a:t>
            </a:r>
            <a:r>
              <a:rPr kumimoji="0" lang="en-US" altLang="zh-CN" sz="7200" b="0" i="0" u="none" strike="noStrike" kern="1200" cap="none" spc="0" normalizeH="0" noProof="0" smtClean="0">
                <a:ln>
                  <a:noFill/>
                </a:ln>
                <a:solidFill>
                  <a:srgbClr val="C00000"/>
                </a:solidFill>
                <a:effectLst/>
                <a:uLnTx/>
                <a:uFillTx/>
                <a:latin typeface="Times New Roman" panose="02020603050405020304" pitchFamily="18" charset="0"/>
                <a:ea typeface="华康海报体W12(P)" pitchFamily="82" charset="-122"/>
                <a:cs typeface="Times New Roman" panose="02020603050405020304" pitchFamily="18" charset="0"/>
              </a:rPr>
              <a:t> THÀNH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noProof="0" smtClean="0">
                <a:ln>
                  <a:noFill/>
                </a:ln>
                <a:solidFill>
                  <a:srgbClr val="C00000"/>
                </a:solidFill>
                <a:effectLst/>
                <a:uLnTx/>
                <a:uFillTx/>
                <a:latin typeface="Times New Roman" panose="02020603050405020304" pitchFamily="18" charset="0"/>
                <a:ea typeface="华康海报体W12(P)" pitchFamily="82" charset="-122"/>
                <a:cs typeface="Times New Roman" panose="02020603050405020304" pitchFamily="18" charset="0"/>
              </a:rPr>
              <a:t>KIẾN THỨC</a:t>
            </a:r>
            <a:endParaRPr kumimoji="0" lang="zh-CN" altLang="en-US" sz="7200" b="0" i="0" u="none" strike="noStrike" kern="1200" cap="none" spc="0" normalizeH="0" baseline="0" noProof="0" dirty="0">
              <a:ln>
                <a:noFill/>
              </a:ln>
              <a:solidFill>
                <a:srgbClr val="C00000"/>
              </a:solidFill>
              <a:effectLst/>
              <a:uLnTx/>
              <a:uFillTx/>
              <a:latin typeface="Times New Roman" panose="02020603050405020304" pitchFamily="18" charset="0"/>
              <a:ea typeface="华康海报体W12(P)" pitchFamily="82" charset="-122"/>
              <a:cs typeface="Times New Roman" panose="02020603050405020304" pitchFamily="18" charset="0"/>
            </a:endParaRPr>
          </a:p>
        </p:txBody>
      </p:sp>
    </p:spTree>
    <p:extLst>
      <p:ext uri="{BB962C8B-B14F-4D97-AF65-F5344CB8AC3E}">
        <p14:creationId xmlns:p14="http://schemas.microsoft.com/office/powerpoint/2010/main" val="33488796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4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fill="hold" grpId="1" nodeType="withEffect">
                                  <p:stCondLst>
                                    <p:cond delay="950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1-原创素材\1_mm1102\PPT\PPT_014\materaials\pageimg_g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771549"/>
            <a:ext cx="6912768" cy="3772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057400" y="2571750"/>
            <a:ext cx="5486399" cy="1569660"/>
          </a:xfrm>
          <a:prstGeom prst="rect">
            <a:avLst/>
          </a:prstGeom>
          <a:noFill/>
        </p:spPr>
        <p:txBody>
          <a:bodyPr wrap="square" rtlCol="0">
            <a:spAutoFit/>
          </a:bodyPr>
          <a:lstStyle/>
          <a:p>
            <a:pPr lvl="0" algn="ctr">
              <a:defRPr/>
            </a:pPr>
            <a:r>
              <a:rPr lang="en-US" altLang="zh-CN" sz="4800">
                <a:solidFill>
                  <a:srgbClr val="F79646">
                    <a:lumMod val="75000"/>
                  </a:srgbClr>
                </a:solidFill>
                <a:latin typeface="Times New Roman" panose="02020603050405020304" pitchFamily="18" charset="0"/>
                <a:ea typeface="华康海报体W12(P)" pitchFamily="82" charset="-122"/>
                <a:cs typeface="Times New Roman" panose="02020603050405020304" pitchFamily="18" charset="0"/>
              </a:rPr>
              <a:t>1. Trao đổi kết quả tự </a:t>
            </a:r>
            <a:r>
              <a:rPr lang="en-US" altLang="zh-CN" sz="4800" smtClean="0">
                <a:solidFill>
                  <a:srgbClr val="F79646">
                    <a:lumMod val="75000"/>
                  </a:srgbClr>
                </a:solidFill>
                <a:latin typeface="Times New Roman" panose="02020603050405020304" pitchFamily="18" charset="0"/>
                <a:ea typeface="华康海报体W12(P)" pitchFamily="82" charset="-122"/>
                <a:cs typeface="Times New Roman" panose="02020603050405020304" pitchFamily="18" charset="0"/>
              </a:rPr>
              <a:t>học</a:t>
            </a:r>
            <a:endParaRPr kumimoji="0" lang="en-US" altLang="zh-CN" sz="4800" b="0" i="0" u="none" strike="noStrike" kern="1200" cap="none" spc="0" normalizeH="0" baseline="0" noProof="0" dirty="0" smtClean="0">
              <a:ln>
                <a:noFill/>
              </a:ln>
              <a:solidFill>
                <a:srgbClr val="F79646">
                  <a:lumMod val="75000"/>
                </a:srgbClr>
              </a:solidFill>
              <a:effectLst/>
              <a:uLnTx/>
              <a:uFillTx/>
              <a:latin typeface="Times New Roman" panose="02020603050405020304" pitchFamily="18" charset="0"/>
              <a:ea typeface="华康海报体W12(P)" pitchFamily="82" charset="-122"/>
              <a:cs typeface="Times New Roman" panose="02020603050405020304" pitchFamily="18" charset="0"/>
            </a:endParaRPr>
          </a:p>
        </p:txBody>
      </p:sp>
    </p:spTree>
    <p:extLst>
      <p:ext uri="{BB962C8B-B14F-4D97-AF65-F5344CB8AC3E}">
        <p14:creationId xmlns:p14="http://schemas.microsoft.com/office/powerpoint/2010/main" val="27902005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1500" fill="hold"/>
                                        <p:tgtEl>
                                          <p:spTgt spid="28674"/>
                                        </p:tgtEl>
                                        <p:attrNameLst>
                                          <p:attrName>ppt_w</p:attrName>
                                        </p:attrNameLst>
                                      </p:cBhvr>
                                      <p:tavLst>
                                        <p:tav tm="0">
                                          <p:val>
                                            <p:fltVal val="0"/>
                                          </p:val>
                                        </p:tav>
                                        <p:tav tm="100000">
                                          <p:val>
                                            <p:strVal val="#ppt_w"/>
                                          </p:val>
                                        </p:tav>
                                      </p:tavLst>
                                    </p:anim>
                                    <p:anim calcmode="lin" valueType="num">
                                      <p:cBhvr>
                                        <p:cTn id="8" dur="1500" fill="hold"/>
                                        <p:tgtEl>
                                          <p:spTgt spid="28674"/>
                                        </p:tgtEl>
                                        <p:attrNameLst>
                                          <p:attrName>ppt_h</p:attrName>
                                        </p:attrNameLst>
                                      </p:cBhvr>
                                      <p:tavLst>
                                        <p:tav tm="0">
                                          <p:val>
                                            <p:fltVal val="0"/>
                                          </p:val>
                                        </p:tav>
                                        <p:tav tm="100000">
                                          <p:val>
                                            <p:strVal val="#ppt_h"/>
                                          </p:val>
                                        </p:tav>
                                      </p:tavLst>
                                    </p:anim>
                                    <p:animEffect transition="in" filter="fade">
                                      <p:cBhvr>
                                        <p:cTn id="9" dur="15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p:cNvCxnSpPr/>
          <p:nvPr/>
        </p:nvCxnSpPr>
        <p:spPr>
          <a:xfrm flipV="1">
            <a:off x="2476499" y="1429035"/>
            <a:ext cx="1352006" cy="1021352"/>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3701143" y="704658"/>
            <a:ext cx="4222568" cy="93073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altLang="zh-CN" b="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Thể loại: truyền thuyết địa danh và truyền thuyết về người anh hùng Lê Lợi.</a:t>
            </a:r>
            <a:endParaRPr lang="en-US">
              <a:solidFill>
                <a:prstClr val="white"/>
              </a:solidFill>
              <a:latin typeface="Arial"/>
              <a:ea typeface="微软雅黑"/>
            </a:endParaRPr>
          </a:p>
        </p:txBody>
      </p:sp>
      <p:cxnSp>
        <p:nvCxnSpPr>
          <p:cNvPr id="12" name="Straight Arrow Connector 11"/>
          <p:cNvCxnSpPr/>
          <p:nvPr/>
        </p:nvCxnSpPr>
        <p:spPr>
          <a:xfrm>
            <a:off x="2545079" y="2492020"/>
            <a:ext cx="1283426" cy="479758"/>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3701143" y="2726998"/>
            <a:ext cx="4374968" cy="93073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altLang="zh-CN" b="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Nhân vật: Lê Lợi (vua), Lê Thận, rùa vàng,…</a:t>
            </a:r>
            <a:br>
              <a:rPr lang="en-US" altLang="zh-CN" b="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br>
            <a:endParaRPr lang="en-US">
              <a:solidFill>
                <a:prstClr val="white"/>
              </a:solidFill>
              <a:latin typeface="Arial"/>
              <a:ea typeface="微软雅黑"/>
            </a:endParaRPr>
          </a:p>
        </p:txBody>
      </p:sp>
      <p:sp>
        <p:nvSpPr>
          <p:cNvPr id="14" name="Rounded Rectangle 13"/>
          <p:cNvSpPr/>
          <p:nvPr/>
        </p:nvSpPr>
        <p:spPr>
          <a:xfrm>
            <a:off x="-76200" y="1733550"/>
            <a:ext cx="3199311" cy="1545362"/>
          </a:xfrm>
          <a:prstGeom prst="roundRect">
            <a:avLst>
              <a:gd name="adj" fmla="val 50000"/>
            </a:avLst>
          </a:prstGeom>
          <a:solidFill>
            <a:srgbClr val="69D8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altLang="zh-CN" sz="2400" b="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Truyền thuyết: Sự tích Hồ Gươm</a:t>
            </a:r>
            <a:endParaRPr lang="en-US" sz="2400">
              <a:solidFill>
                <a:prstClr val="white"/>
              </a:solidFill>
              <a:latin typeface="Arial"/>
              <a:ea typeface="微软雅黑"/>
            </a:endParaRPr>
          </a:p>
        </p:txBody>
      </p:sp>
      <p:pic>
        <p:nvPicPr>
          <p:cNvPr id="15" name="Picture 14"/>
          <p:cNvPicPr>
            <a:picLocks noChangeAspect="1"/>
          </p:cNvPicPr>
          <p:nvPr/>
        </p:nvPicPr>
        <p:blipFill>
          <a:blip r:embed="rId2"/>
          <a:stretch>
            <a:fillRect/>
          </a:stretch>
        </p:blipFill>
        <p:spPr>
          <a:xfrm>
            <a:off x="381000" y="92338"/>
            <a:ext cx="2952750" cy="1543050"/>
          </a:xfrm>
          <a:prstGeom prst="rect">
            <a:avLst/>
          </a:prstGeom>
        </p:spPr>
      </p:pic>
      <p:pic>
        <p:nvPicPr>
          <p:cNvPr id="16" name="Picture 15"/>
          <p:cNvPicPr>
            <a:picLocks noChangeAspect="1"/>
          </p:cNvPicPr>
          <p:nvPr/>
        </p:nvPicPr>
        <p:blipFill>
          <a:blip r:embed="rId3"/>
          <a:stretch>
            <a:fillRect/>
          </a:stretch>
        </p:blipFill>
        <p:spPr>
          <a:xfrm>
            <a:off x="381000" y="3377074"/>
            <a:ext cx="2952750" cy="1543050"/>
          </a:xfrm>
          <a:prstGeom prst="rect">
            <a:avLst/>
          </a:prstGeom>
        </p:spPr>
      </p:pic>
    </p:spTree>
    <p:extLst>
      <p:ext uri="{BB962C8B-B14F-4D97-AF65-F5344CB8AC3E}">
        <p14:creationId xmlns:p14="http://schemas.microsoft.com/office/powerpoint/2010/main" val="24146834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V="1">
            <a:off x="2782388" y="820512"/>
            <a:ext cx="1352006" cy="1021352"/>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4007032" y="96135"/>
            <a:ext cx="4124597" cy="930730"/>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altLang="zh-CN" b="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Nên đứng trước gương để luyện tập kể lại câu chuyện</a:t>
            </a:r>
          </a:p>
        </p:txBody>
      </p:sp>
      <p:cxnSp>
        <p:nvCxnSpPr>
          <p:cNvPr id="8" name="Straight Arrow Connector 7"/>
          <p:cNvCxnSpPr/>
          <p:nvPr/>
        </p:nvCxnSpPr>
        <p:spPr>
          <a:xfrm flipV="1">
            <a:off x="2782389" y="1618366"/>
            <a:ext cx="1420586" cy="223497"/>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007032" y="1128122"/>
            <a:ext cx="4124597" cy="93073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altLang="zh-CN" b="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Chú ý sử dụng giọng điệu (cao, thấp, nhanh, chậm, to, nhỏ…) phù hợp với từng nhân vật, sự việc</a:t>
            </a:r>
          </a:p>
        </p:txBody>
      </p:sp>
      <p:cxnSp>
        <p:nvCxnSpPr>
          <p:cNvPr id="13" name="Straight Arrow Connector 12"/>
          <p:cNvCxnSpPr/>
          <p:nvPr/>
        </p:nvCxnSpPr>
        <p:spPr>
          <a:xfrm>
            <a:off x="2850968" y="1883497"/>
            <a:ext cx="1283426" cy="479758"/>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4007032" y="2118475"/>
            <a:ext cx="4124597" cy="93073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altLang="zh-CN" b="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Kết hợp nét mặt, cử chỉ khi kể để tăng tính hấp dẫn cho câu chuyện</a:t>
            </a:r>
            <a:endParaRPr lang="en-US">
              <a:solidFill>
                <a:prstClr val="white"/>
              </a:solidFill>
              <a:latin typeface="Arial"/>
              <a:ea typeface="微软雅黑"/>
            </a:endParaRPr>
          </a:p>
        </p:txBody>
      </p:sp>
      <p:cxnSp>
        <p:nvCxnSpPr>
          <p:cNvPr id="16" name="Straight Arrow Connector 15"/>
          <p:cNvCxnSpPr/>
          <p:nvPr/>
        </p:nvCxnSpPr>
        <p:spPr>
          <a:xfrm>
            <a:off x="2850969" y="1824718"/>
            <a:ext cx="1352006" cy="2035357"/>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4051119" y="3168451"/>
            <a:ext cx="4080509" cy="9307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altLang="zh-CN" b="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Trình bày câu chuyện ngắn gọn, có trật tự rõ ràng, sử dụng các từ ngữ phù hợp với ngôn ngữ nói</a:t>
            </a:r>
          </a:p>
        </p:txBody>
      </p:sp>
      <p:sp>
        <p:nvSpPr>
          <p:cNvPr id="23" name="Rounded Rectangle 22"/>
          <p:cNvSpPr/>
          <p:nvPr/>
        </p:nvSpPr>
        <p:spPr>
          <a:xfrm>
            <a:off x="391885" y="1331188"/>
            <a:ext cx="2655026" cy="1224643"/>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altLang="zh-CN" sz="3600" b="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Luyện tập và trình bày</a:t>
            </a:r>
          </a:p>
        </p:txBody>
      </p:sp>
    </p:spTree>
    <p:extLst>
      <p:ext uri="{BB962C8B-B14F-4D97-AF65-F5344CB8AC3E}">
        <p14:creationId xmlns:p14="http://schemas.microsoft.com/office/powerpoint/2010/main" val="2948113061"/>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5" grpId="0" animBg="1"/>
      <p:bldP spid="19"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Arrow Connector 1"/>
          <p:cNvCxnSpPr/>
          <p:nvPr/>
        </p:nvCxnSpPr>
        <p:spPr>
          <a:xfrm flipV="1">
            <a:off x="2378213" y="1299074"/>
            <a:ext cx="1352006" cy="1021352"/>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3602857" y="438150"/>
            <a:ext cx="4124597" cy="106727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altLang="zh-CN" b="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Giặc Minh đô hộ, nghĩa quân Lam Sơn nổi dậy nhưng thất bại, Long Quân quyết định cho mượn gươm thần.</a:t>
            </a:r>
            <a:br>
              <a:rPr lang="vi-VN" altLang="zh-CN" b="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br>
            <a:endParaRPr lang="vi-VN" altLang="zh-CN" b="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4" name="Straight Arrow Connector 3"/>
          <p:cNvCxnSpPr/>
          <p:nvPr/>
        </p:nvCxnSpPr>
        <p:spPr>
          <a:xfrm flipV="1">
            <a:off x="2378214" y="2096928"/>
            <a:ext cx="1420586" cy="223497"/>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a:xfrm>
            <a:off x="3602857" y="1606684"/>
            <a:ext cx="4124597" cy="93073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altLang="zh-CN" b="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Lê Thận nhặt lưỡi gươm dưới nước.</a:t>
            </a:r>
            <a:br>
              <a:rPr lang="vi-VN" altLang="zh-CN" b="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br>
            <a:endParaRPr lang="vi-VN" altLang="zh-CN" b="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6" name="Straight Arrow Connector 5"/>
          <p:cNvCxnSpPr/>
          <p:nvPr/>
        </p:nvCxnSpPr>
        <p:spPr>
          <a:xfrm>
            <a:off x="2446793" y="2362059"/>
            <a:ext cx="1283426" cy="479758"/>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3602857" y="2597037"/>
            <a:ext cx="4124597" cy="930730"/>
          </a:xfrm>
          <a:prstGeom prst="roundRect">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altLang="zh-CN" b="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Lê Lợi nhặt chuôi gươm trên rừng, tra vào nhau vừa như in.</a:t>
            </a:r>
            <a:br>
              <a:rPr lang="vi-VN" altLang="zh-CN" b="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br>
            <a:endParaRPr lang="en-US">
              <a:solidFill>
                <a:prstClr val="white"/>
              </a:solidFill>
              <a:latin typeface="Arial"/>
              <a:ea typeface="微软雅黑"/>
            </a:endParaRPr>
          </a:p>
        </p:txBody>
      </p:sp>
      <p:cxnSp>
        <p:nvCxnSpPr>
          <p:cNvPr id="8" name="Straight Arrow Connector 7"/>
          <p:cNvCxnSpPr/>
          <p:nvPr/>
        </p:nvCxnSpPr>
        <p:spPr>
          <a:xfrm>
            <a:off x="2446794" y="2303280"/>
            <a:ext cx="1352006" cy="2035357"/>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3646944" y="3647013"/>
            <a:ext cx="4080509" cy="9307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altLang="zh-CN" b="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Từ đó nghĩa quân nhanh chóng quét sạch giặc ngoại xâm.</a:t>
            </a:r>
            <a:br>
              <a:rPr lang="en-US" altLang="zh-CN" b="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br>
            <a:endParaRPr lang="en-US" altLang="zh-CN" b="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Rounded Rectangle 9"/>
          <p:cNvSpPr/>
          <p:nvPr/>
        </p:nvSpPr>
        <p:spPr>
          <a:xfrm>
            <a:off x="-12290" y="1809750"/>
            <a:ext cx="2655026" cy="1224643"/>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altLang="zh-CN" sz="2800" b="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Các sự việc chính</a:t>
            </a:r>
            <a:endParaRPr lang="en-US" altLang="zh-CN" sz="2800" b="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03021451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Arrow Connector 1"/>
          <p:cNvCxnSpPr/>
          <p:nvPr/>
        </p:nvCxnSpPr>
        <p:spPr>
          <a:xfrm flipV="1">
            <a:off x="2378213" y="1299074"/>
            <a:ext cx="1352006" cy="1021352"/>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3602857" y="438150"/>
            <a:ext cx="4124597" cy="106727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altLang="zh-CN" b="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Đất nước thanh bình, Lê Lợi lên làm vua, Long Quân cho đòi lại gươm thần.</a:t>
            </a:r>
            <a:br>
              <a:rPr lang="vi-VN" altLang="zh-CN" b="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br>
            <a:endParaRPr lang="vi-VN" altLang="zh-CN" b="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4" name="Straight Arrow Connector 3"/>
          <p:cNvCxnSpPr/>
          <p:nvPr/>
        </p:nvCxnSpPr>
        <p:spPr>
          <a:xfrm>
            <a:off x="2378214" y="2320426"/>
            <a:ext cx="1552846" cy="1341652"/>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a:xfrm>
            <a:off x="3730219" y="3196713"/>
            <a:ext cx="4124597" cy="93073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altLang="zh-CN" b="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Vua trả gươm, từ đó hồ Tả Vọng mang tên Hồ Gươm hay hồ Hoàn Kiếm.</a:t>
            </a:r>
            <a:br>
              <a:rPr lang="vi-VN" altLang="zh-CN" b="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br>
            <a:endParaRPr lang="vi-VN" altLang="zh-CN" b="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Rounded Rectangle 9"/>
          <p:cNvSpPr/>
          <p:nvPr/>
        </p:nvSpPr>
        <p:spPr>
          <a:xfrm>
            <a:off x="-12290" y="1809750"/>
            <a:ext cx="2655026" cy="1224643"/>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altLang="zh-CN" sz="2800" b="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Các sự việc chính</a:t>
            </a:r>
            <a:endParaRPr lang="en-US" altLang="zh-CN" sz="2800" b="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2" name="Picture 11"/>
          <p:cNvPicPr>
            <a:picLocks noChangeAspect="1"/>
          </p:cNvPicPr>
          <p:nvPr/>
        </p:nvPicPr>
        <p:blipFill>
          <a:blip r:embed="rId2"/>
          <a:stretch>
            <a:fillRect/>
          </a:stretch>
        </p:blipFill>
        <p:spPr>
          <a:xfrm>
            <a:off x="4724400" y="1626605"/>
            <a:ext cx="2647332" cy="1510218"/>
          </a:xfrm>
          <a:prstGeom prst="rect">
            <a:avLst/>
          </a:prstGeom>
        </p:spPr>
      </p:pic>
    </p:spTree>
    <p:extLst>
      <p:ext uri="{BB962C8B-B14F-4D97-AF65-F5344CB8AC3E}">
        <p14:creationId xmlns:p14="http://schemas.microsoft.com/office/powerpoint/2010/main" val="257036746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Arrow Connector 1"/>
          <p:cNvCxnSpPr/>
          <p:nvPr/>
        </p:nvCxnSpPr>
        <p:spPr>
          <a:xfrm flipV="1">
            <a:off x="2378213" y="1299074"/>
            <a:ext cx="1352006" cy="1021352"/>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3602857" y="438150"/>
            <a:ext cx="4124597" cy="106727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r>
              <a:rPr lang="vi-VN" altLang="zh-CN" b="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Giải thích nguồn gốc tên gọi Hồ Hoàn Kiếm.</a:t>
            </a:r>
            <a:endParaRPr kumimoji="0" lang="vi-VN" altLang="zh-CN" sz="1800" b="1" i="0"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4" name="Straight Arrow Connector 3"/>
          <p:cNvCxnSpPr/>
          <p:nvPr/>
        </p:nvCxnSpPr>
        <p:spPr>
          <a:xfrm flipV="1">
            <a:off x="2378214" y="2096928"/>
            <a:ext cx="1420586" cy="223497"/>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a:xfrm>
            <a:off x="3602857" y="1606684"/>
            <a:ext cx="4124597" cy="93073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r>
              <a:rPr lang="vi-VN" altLang="zh-CN" b="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Ca ngợi tính chất toàn dân, chính nghĩa của cuộc khởi nghĩa Lam Sơn. </a:t>
            </a:r>
            <a:br>
              <a:rPr lang="vi-VN" altLang="zh-CN" b="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br>
            <a:endParaRPr kumimoji="0" lang="vi-VN" altLang="zh-CN" sz="1800" b="1" i="0"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6" name="Straight Arrow Connector 5"/>
          <p:cNvCxnSpPr/>
          <p:nvPr/>
        </p:nvCxnSpPr>
        <p:spPr>
          <a:xfrm>
            <a:off x="2446793" y="2362059"/>
            <a:ext cx="1283426" cy="479758"/>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3602857" y="2597037"/>
            <a:ext cx="4124597" cy="930730"/>
          </a:xfrm>
          <a:prstGeom prst="roundRect">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r>
              <a:rPr lang="vi-VN" altLang="zh-CN" b="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Đề cao suy tôn Lê Lợi và nhà Lê. </a:t>
            </a:r>
            <a:br>
              <a:rPr lang="vi-VN" altLang="zh-CN" b="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br>
            <a:endParaRPr lang="vi-VN" altLang="zh-CN" b="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8" name="Straight Arrow Connector 7"/>
          <p:cNvCxnSpPr/>
          <p:nvPr/>
        </p:nvCxnSpPr>
        <p:spPr>
          <a:xfrm>
            <a:off x="2446794" y="2303280"/>
            <a:ext cx="1352006" cy="2035357"/>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3646944" y="3647013"/>
            <a:ext cx="4080509" cy="93073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r>
              <a:rPr lang="en-US" altLang="zh-CN" b="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Thể hiện khát vọng hòa bình của dân tộc ta. </a:t>
            </a:r>
            <a:br>
              <a:rPr lang="en-US" altLang="zh-CN" b="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br>
            <a:endParaRPr lang="en-US" altLang="zh-CN" b="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Rounded Rectangle 9"/>
          <p:cNvSpPr/>
          <p:nvPr/>
        </p:nvSpPr>
        <p:spPr>
          <a:xfrm>
            <a:off x="-12290" y="1809750"/>
            <a:ext cx="2655026" cy="1224643"/>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r>
              <a:rPr lang="en-US" altLang="zh-CN" sz="2800" b="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Ý nghĩa truyện</a:t>
            </a:r>
            <a:endParaRPr kumimoji="0" lang="en-US" altLang="zh-CN" sz="2800" b="1" i="0"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70418693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Arrow Connector 1"/>
          <p:cNvCxnSpPr/>
          <p:nvPr/>
        </p:nvCxnSpPr>
        <p:spPr>
          <a:xfrm flipV="1">
            <a:off x="2378213" y="1299074"/>
            <a:ext cx="1352006" cy="1021352"/>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3602857" y="438150"/>
            <a:ext cx="4124597" cy="106727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r>
              <a:rPr lang="vi-VN" altLang="zh-CN" b="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Đan xen giữa các yếu tố tưởng tượng kì ảo giàu ý nghĩa với các yếu tố hiện thực (Lê Thận nhặt được chuôi gươm sau nhiều lần quăng lưới;</a:t>
            </a:r>
            <a:endParaRPr kumimoji="0" lang="vi-VN" altLang="zh-CN" sz="1800" b="1" i="0"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8" name="Straight Arrow Connector 7"/>
          <p:cNvCxnSpPr/>
          <p:nvPr/>
        </p:nvCxnSpPr>
        <p:spPr>
          <a:xfrm>
            <a:off x="2446794" y="2303280"/>
            <a:ext cx="1352006" cy="2035357"/>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3646944" y="3647013"/>
            <a:ext cx="4080509" cy="93073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r>
              <a:rPr lang="vi-VN" altLang="zh-CN" b="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Lê Lợi nhặt được lưỡi gươm ở trên cây, tra vào chuôi gươm vừa như in; cảnh rùa vàng lên đòi gươm,….) </a:t>
            </a:r>
          </a:p>
        </p:txBody>
      </p:sp>
      <p:sp>
        <p:nvSpPr>
          <p:cNvPr id="10" name="Rounded Rectangle 9"/>
          <p:cNvSpPr/>
          <p:nvPr/>
        </p:nvSpPr>
        <p:spPr>
          <a:xfrm>
            <a:off x="-12290" y="1809750"/>
            <a:ext cx="2655026" cy="1224643"/>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r>
              <a:rPr lang="en-US" altLang="zh-CN" sz="2800" b="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Nghệ thuật</a:t>
            </a:r>
            <a:endParaRPr kumimoji="0" lang="en-US" altLang="zh-CN" sz="2800" b="1" i="0"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Picture 10"/>
          <p:cNvPicPr>
            <a:picLocks noChangeAspect="1"/>
          </p:cNvPicPr>
          <p:nvPr/>
        </p:nvPicPr>
        <p:blipFill>
          <a:blip r:embed="rId2"/>
          <a:stretch>
            <a:fillRect/>
          </a:stretch>
        </p:blipFill>
        <p:spPr>
          <a:xfrm>
            <a:off x="4267200" y="1736381"/>
            <a:ext cx="2517866" cy="1584577"/>
          </a:xfrm>
          <a:prstGeom prst="rect">
            <a:avLst/>
          </a:prstGeom>
        </p:spPr>
      </p:pic>
    </p:spTree>
    <p:extLst>
      <p:ext uri="{BB962C8B-B14F-4D97-AF65-F5344CB8AC3E}">
        <p14:creationId xmlns:p14="http://schemas.microsoft.com/office/powerpoint/2010/main" val="88299417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1-原创素材\1_mm1102\PPT\PPT_014\materaials\pageimg_g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771549"/>
            <a:ext cx="6912768" cy="3772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05000" y="2657549"/>
            <a:ext cx="5486399" cy="1200329"/>
          </a:xfrm>
          <a:prstGeom prst="rect">
            <a:avLst/>
          </a:prstGeom>
          <a:noFill/>
        </p:spPr>
        <p:txBody>
          <a:bodyPr wrap="square" rtlCol="0">
            <a:spAutoFit/>
          </a:bodyPr>
          <a:lstStyle/>
          <a:p>
            <a:pPr lvl="0" algn="ctr">
              <a:lnSpc>
                <a:spcPct val="150000"/>
              </a:lnSpc>
              <a:defRPr/>
            </a:pPr>
            <a:r>
              <a:rPr lang="en-US" altLang="zh-CN" sz="4800">
                <a:solidFill>
                  <a:srgbClr val="F79646">
                    <a:lumMod val="75000"/>
                  </a:srgbClr>
                </a:solidFill>
                <a:latin typeface="Times New Roman" panose="02020603050405020304" pitchFamily="18" charset="0"/>
                <a:ea typeface="华康海报体W12(P)" pitchFamily="82" charset="-122"/>
                <a:cs typeface="Times New Roman" panose="02020603050405020304" pitchFamily="18" charset="0"/>
              </a:rPr>
              <a:t>2. Trình bày kết </a:t>
            </a:r>
            <a:r>
              <a:rPr lang="en-US" altLang="zh-CN" sz="4800" smtClean="0">
                <a:solidFill>
                  <a:srgbClr val="F79646">
                    <a:lumMod val="75000"/>
                  </a:srgbClr>
                </a:solidFill>
                <a:latin typeface="Times New Roman" panose="02020603050405020304" pitchFamily="18" charset="0"/>
                <a:ea typeface="华康海报体W12(P)" pitchFamily="82" charset="-122"/>
                <a:cs typeface="Times New Roman" panose="02020603050405020304" pitchFamily="18" charset="0"/>
              </a:rPr>
              <a:t>quả</a:t>
            </a:r>
            <a:endParaRPr kumimoji="0" lang="en-US" altLang="zh-CN" sz="4800" b="0" i="0" u="none" strike="noStrike" kern="1200" cap="none" spc="0" normalizeH="0" baseline="0" noProof="0" dirty="0" smtClean="0">
              <a:ln>
                <a:noFill/>
              </a:ln>
              <a:solidFill>
                <a:srgbClr val="F79646">
                  <a:lumMod val="75000"/>
                </a:srgbClr>
              </a:solidFill>
              <a:effectLst/>
              <a:uLnTx/>
              <a:uFillTx/>
              <a:latin typeface="Times New Roman" panose="02020603050405020304" pitchFamily="18" charset="0"/>
              <a:ea typeface="华康海报体W12(P)" pitchFamily="82" charset="-122"/>
              <a:cs typeface="Times New Roman" panose="02020603050405020304" pitchFamily="18" charset="0"/>
            </a:endParaRPr>
          </a:p>
        </p:txBody>
      </p:sp>
    </p:spTree>
    <p:extLst>
      <p:ext uri="{BB962C8B-B14F-4D97-AF65-F5344CB8AC3E}">
        <p14:creationId xmlns:p14="http://schemas.microsoft.com/office/powerpoint/2010/main" val="28239654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12863" y="2266950"/>
            <a:ext cx="5391219" cy="1200329"/>
          </a:xfrm>
          <a:prstGeom prst="rect">
            <a:avLst/>
          </a:prstGeom>
          <a:noFill/>
        </p:spPr>
        <p:txBody>
          <a:bodyPr wrap="none" rtlCol="0">
            <a:spAutoFit/>
          </a:bodyPr>
          <a:lstStyle/>
          <a:p>
            <a:pPr algn="ctr"/>
            <a:r>
              <a:rPr lang="en-US" altLang="zh-CN" sz="7200" smtClean="0">
                <a:solidFill>
                  <a:srgbClr val="C00000"/>
                </a:solidFill>
                <a:latin typeface="Times New Roman" panose="02020603050405020304" pitchFamily="18" charset="0"/>
                <a:ea typeface="华康海报体W12(P)" pitchFamily="82" charset="-122"/>
                <a:cs typeface="Times New Roman" panose="02020603050405020304" pitchFamily="18" charset="0"/>
              </a:rPr>
              <a:t>KHỞI ĐỘNG</a:t>
            </a:r>
            <a:endParaRPr lang="zh-CN" altLang="en-US" sz="7200" dirty="0">
              <a:solidFill>
                <a:srgbClr val="C00000"/>
              </a:solidFill>
              <a:latin typeface="Times New Roman" panose="02020603050405020304" pitchFamily="18" charset="0"/>
              <a:ea typeface="华康海报体W12(P)" pitchFamily="82" charset="-122"/>
              <a:cs typeface="Times New Roman" panose="02020603050405020304" pitchFamily="18" charset="0"/>
            </a:endParaRPr>
          </a:p>
        </p:txBody>
      </p:sp>
    </p:spTree>
    <p:extLst>
      <p:ext uri="{BB962C8B-B14F-4D97-AF65-F5344CB8AC3E}">
        <p14:creationId xmlns:p14="http://schemas.microsoft.com/office/powerpoint/2010/main" val="33246856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4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fill="hold" grpId="1" nodeType="withEffect">
                                  <p:stCondLst>
                                    <p:cond delay="950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0" y="1581150"/>
            <a:ext cx="4572000" cy="1384995"/>
          </a:xfrm>
          <a:prstGeom prst="rect">
            <a:avLst/>
          </a:prstGeom>
        </p:spPr>
        <p:txBody>
          <a:bodyPr>
            <a:spAutoFit/>
          </a:bodyPr>
          <a:lstStyle/>
          <a:p>
            <a:pPr algn="just"/>
            <a:r>
              <a:rPr lang="en-US" sz="2800" b="1" smtClean="0">
                <a:solidFill>
                  <a:srgbClr val="4B4F58"/>
                </a:solidFill>
                <a:latin typeface="Times New Roman" panose="02020603050405020304" pitchFamily="18" charset="0"/>
                <a:cs typeface="Times New Roman" panose="02020603050405020304" pitchFamily="18" charset="0"/>
              </a:rPr>
              <a:t>	Kể </a:t>
            </a:r>
            <a:r>
              <a:rPr lang="en-US" sz="2800" b="1">
                <a:solidFill>
                  <a:srgbClr val="4B4F58"/>
                </a:solidFill>
                <a:latin typeface="Times New Roman" panose="02020603050405020304" pitchFamily="18" charset="0"/>
                <a:cs typeface="Times New Roman" panose="02020603050405020304" pitchFamily="18" charset="0"/>
              </a:rPr>
              <a:t>lại một truyền thuyết hoặc truyện cổ tích mà em thích. </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34208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514350"/>
            <a:ext cx="4572000" cy="4401205"/>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spAutoFit/>
          </a:bodyPr>
          <a:lstStyle/>
          <a:p>
            <a:pPr algn="just"/>
            <a:r>
              <a:rPr lang="en-US" sz="2800" smtClean="0">
                <a:solidFill>
                  <a:srgbClr val="4B4F58"/>
                </a:solidFill>
                <a:latin typeface="Times New Roman" panose="02020603050405020304" pitchFamily="18" charset="0"/>
                <a:cs typeface="Times New Roman" panose="02020603050405020304" pitchFamily="18" charset="0"/>
              </a:rPr>
              <a:t>	</a:t>
            </a:r>
            <a:r>
              <a:rPr lang="vi-VN" sz="2800" smtClean="0">
                <a:solidFill>
                  <a:srgbClr val="4B4F58"/>
                </a:solidFill>
                <a:latin typeface="Times New Roman" panose="02020603050405020304" pitchFamily="18" charset="0"/>
                <a:cs typeface="Times New Roman" panose="02020603050405020304" pitchFamily="18" charset="0"/>
              </a:rPr>
              <a:t>Vào </a:t>
            </a:r>
            <a:r>
              <a:rPr lang="vi-VN" sz="2800">
                <a:solidFill>
                  <a:srgbClr val="4B4F58"/>
                </a:solidFill>
                <a:latin typeface="Times New Roman" panose="02020603050405020304" pitchFamily="18" charset="0"/>
                <a:cs typeface="Times New Roman" panose="02020603050405020304" pitchFamily="18" charset="0"/>
              </a:rPr>
              <a:t>thời giặc Minh đặt ách đô hộ ở nước Nam, chúng coi dân ta như cỏ rác, làm nhiều điều bạo ngược, thiên hạ căm giận chúng đến xương tuỷ. Bấy giờ ở vùng Lam Sơn, nghĩa quân nổi dậy chống lại chúng, nhưng trong buổi đầu thế lực còn non yếu nên nhiều lần nghĩa quân bị thua.</a:t>
            </a:r>
            <a:endParaRPr lang="en-US" sz="280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5029200" y="666749"/>
            <a:ext cx="3657600" cy="3810001"/>
          </a:xfrm>
          <a:prstGeom prst="rect">
            <a:avLst/>
          </a:prstGeom>
        </p:spPr>
      </p:pic>
    </p:spTree>
    <p:extLst>
      <p:ext uri="{BB962C8B-B14F-4D97-AF65-F5344CB8AC3E}">
        <p14:creationId xmlns:p14="http://schemas.microsoft.com/office/powerpoint/2010/main" val="2894572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9217" b="100000" l="0" r="100000"/>
                    </a14:imgEffect>
                  </a14:imgLayer>
                </a14:imgProps>
              </a:ext>
            </a:extLst>
          </a:blip>
          <a:stretch>
            <a:fillRect/>
          </a:stretch>
        </p:blipFill>
        <p:spPr>
          <a:xfrm>
            <a:off x="7467600" y="4276206"/>
            <a:ext cx="1591574" cy="896735"/>
          </a:xfrm>
          <a:prstGeom prst="rect">
            <a:avLst/>
          </a:prstGeom>
          <a:scene3d>
            <a:camera prst="orthographicFront"/>
            <a:lightRig rig="threePt" dir="t"/>
          </a:scene3d>
          <a:sp3d>
            <a:bevelT/>
          </a:sp3d>
        </p:spPr>
      </p:pic>
      <p:sp>
        <p:nvSpPr>
          <p:cNvPr id="3" name="Rectangle 2"/>
          <p:cNvSpPr/>
          <p:nvPr/>
        </p:nvSpPr>
        <p:spPr>
          <a:xfrm>
            <a:off x="457200" y="285750"/>
            <a:ext cx="4572000" cy="461665"/>
          </a:xfrm>
          <a:prstGeom prst="rect">
            <a:avLst/>
          </a:prstGeom>
        </p:spPr>
        <p:txBody>
          <a:bodyPr>
            <a:spAutoFit/>
          </a:bodyPr>
          <a:lstStyle/>
          <a:p>
            <a:pPr algn="just"/>
            <a:r>
              <a:rPr lang="en-US" sz="2400" smtClean="0">
                <a:solidFill>
                  <a:srgbClr val="000000"/>
                </a:solidFill>
                <a:latin typeface="+mj-lt"/>
              </a:rPr>
              <a:t>	</a:t>
            </a:r>
            <a:endParaRPr lang="en-US" sz="2400">
              <a:latin typeface="+mj-lt"/>
            </a:endParaRPr>
          </a:p>
        </p:txBody>
      </p:sp>
      <p:sp>
        <p:nvSpPr>
          <p:cNvPr id="5" name="Rounded Rectangle 4"/>
          <p:cNvSpPr/>
          <p:nvPr/>
        </p:nvSpPr>
        <p:spPr>
          <a:xfrm>
            <a:off x="0" y="9311"/>
            <a:ext cx="5105400" cy="5086350"/>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2400" smtClean="0">
                <a:solidFill>
                  <a:srgbClr val="000000"/>
                </a:solidFill>
                <a:latin typeface="Times New Roman" panose="02020603050405020304" pitchFamily="18" charset="0"/>
              </a:rPr>
              <a:t>	</a:t>
            </a:r>
          </a:p>
          <a:p>
            <a:pPr lvl="0" algn="just"/>
            <a:endParaRPr lang="en-US" sz="2400">
              <a:solidFill>
                <a:srgbClr val="000000"/>
              </a:solidFill>
              <a:latin typeface="Times New Roman" panose="02020603050405020304" pitchFamily="18" charset="0"/>
            </a:endParaRPr>
          </a:p>
          <a:p>
            <a:pPr lvl="0" algn="just"/>
            <a:r>
              <a:rPr lang="en-US" sz="2400" smtClean="0">
                <a:solidFill>
                  <a:srgbClr val="000000"/>
                </a:solidFill>
                <a:latin typeface="Times New Roman" panose="02020603050405020304" pitchFamily="18" charset="0"/>
              </a:rPr>
              <a:t>	</a:t>
            </a:r>
            <a:r>
              <a:rPr lang="vi-VN" sz="2400" smtClean="0">
                <a:solidFill>
                  <a:srgbClr val="000000"/>
                </a:solidFill>
                <a:latin typeface="Times New Roman" panose="02020603050405020304" pitchFamily="18" charset="0"/>
              </a:rPr>
              <a:t>Thấy </a:t>
            </a:r>
            <a:r>
              <a:rPr lang="vi-VN" sz="2400">
                <a:solidFill>
                  <a:srgbClr val="000000"/>
                </a:solidFill>
                <a:latin typeface="Times New Roman" panose="02020603050405020304" pitchFamily="18" charset="0"/>
              </a:rPr>
              <a:t>vậy, đức Long Quân quyết định cho nghĩa quân mượn thanh gươm thần để họ giết giặc</a:t>
            </a:r>
            <a:r>
              <a:rPr lang="vi-VN" sz="2400" smtClean="0">
                <a:solidFill>
                  <a:srgbClr val="000000"/>
                </a:solidFill>
                <a:latin typeface="Times New Roman" panose="02020603050405020304" pitchFamily="18" charset="0"/>
              </a:rPr>
              <a:t>.</a:t>
            </a:r>
            <a:endParaRPr lang="vi-VN" sz="2400">
              <a:solidFill>
                <a:srgbClr val="000000"/>
              </a:solidFill>
              <a:latin typeface="Times New Roman" panose="02020603050405020304" pitchFamily="18" charset="0"/>
            </a:endParaRPr>
          </a:p>
          <a:p>
            <a:pPr lvl="0" algn="just"/>
            <a:r>
              <a:rPr lang="vi-VN" sz="2400">
                <a:solidFill>
                  <a:srgbClr val="000000"/>
                </a:solidFill>
                <a:latin typeface="Times New Roman" panose="02020603050405020304" pitchFamily="18" charset="0"/>
              </a:rPr>
              <a:t>Hồi ấy, ở Thanh Hoá có một người làm nghề đánh cá tên là Lê Thận. Một đêm nọ, Thận thả lưới ở một bến vắng như thường lệ. Khi kéo lưới lên, thấy nằng nặng, Lê Thận chắc mẩm được mẻ cá to. Nhưng khi thò tay vào bắt cá, chàng chỉ thấy có một thanh sắt. Chàng vứt luôn thanh sắt xuống nước, rồi lại thả lưới ở một chỗ khác.</a:t>
            </a:r>
          </a:p>
          <a:p>
            <a:pPr lvl="0" algn="just"/>
            <a:endParaRPr lang="vi-VN" sz="2400">
              <a:solidFill>
                <a:srgbClr val="000000"/>
              </a:solidFill>
              <a:latin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5029200" y="152186"/>
            <a:ext cx="3953774" cy="4800600"/>
          </a:xfrm>
          <a:prstGeom prst="rect">
            <a:avLst/>
          </a:prstGeom>
        </p:spPr>
      </p:pic>
    </p:spTree>
    <p:extLst>
      <p:ext uri="{BB962C8B-B14F-4D97-AF65-F5344CB8AC3E}">
        <p14:creationId xmlns:p14="http://schemas.microsoft.com/office/powerpoint/2010/main" val="32305797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9217" b="100000" l="0" r="100000"/>
                    </a14:imgEffect>
                  </a14:imgLayer>
                </a14:imgProps>
              </a:ext>
            </a:extLst>
          </a:blip>
          <a:stretch>
            <a:fillRect/>
          </a:stretch>
        </p:blipFill>
        <p:spPr>
          <a:xfrm>
            <a:off x="7467600" y="4276206"/>
            <a:ext cx="1591574" cy="896735"/>
          </a:xfrm>
          <a:prstGeom prst="rect">
            <a:avLst/>
          </a:prstGeom>
          <a:scene3d>
            <a:camera prst="orthographicFront"/>
            <a:lightRig rig="threePt" dir="t"/>
          </a:scene3d>
          <a:sp3d>
            <a:bevelT/>
          </a:sp3d>
        </p:spPr>
      </p:pic>
      <p:sp>
        <p:nvSpPr>
          <p:cNvPr id="3" name="Rectangle 2"/>
          <p:cNvSpPr/>
          <p:nvPr/>
        </p:nvSpPr>
        <p:spPr>
          <a:xfrm>
            <a:off x="457200" y="285750"/>
            <a:ext cx="4572000" cy="461665"/>
          </a:xfrm>
          <a:prstGeom prst="rect">
            <a:avLst/>
          </a:prstGeom>
        </p:spPr>
        <p:txBody>
          <a:bodyPr>
            <a:spAutoFit/>
          </a:bodyPr>
          <a:lstStyle/>
          <a:p>
            <a:pPr algn="just"/>
            <a:r>
              <a:rPr lang="en-US" sz="2400" smtClean="0">
                <a:solidFill>
                  <a:srgbClr val="000000"/>
                </a:solidFill>
                <a:latin typeface="+mj-lt"/>
              </a:rPr>
              <a:t>	</a:t>
            </a:r>
            <a:endParaRPr lang="en-US" sz="2400">
              <a:latin typeface="+mj-lt"/>
            </a:endParaRPr>
          </a:p>
        </p:txBody>
      </p:sp>
      <p:sp>
        <p:nvSpPr>
          <p:cNvPr id="5" name="Rounded Rectangle 4"/>
          <p:cNvSpPr/>
          <p:nvPr/>
        </p:nvSpPr>
        <p:spPr>
          <a:xfrm>
            <a:off x="-31174" y="0"/>
            <a:ext cx="5060374" cy="5086350"/>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2400" smtClean="0">
                <a:solidFill>
                  <a:srgbClr val="000000"/>
                </a:solidFill>
                <a:latin typeface="Times New Roman" panose="02020603050405020304" pitchFamily="18" charset="0"/>
              </a:rPr>
              <a:t>	</a:t>
            </a:r>
            <a:r>
              <a:rPr lang="vi-VN" sz="2400" smtClean="0">
                <a:solidFill>
                  <a:srgbClr val="000000"/>
                </a:solidFill>
                <a:latin typeface="Times New Roman" panose="02020603050405020304" pitchFamily="18" charset="0"/>
              </a:rPr>
              <a:t>Lần </a:t>
            </a:r>
            <a:r>
              <a:rPr lang="vi-VN" sz="2400">
                <a:solidFill>
                  <a:srgbClr val="000000"/>
                </a:solidFill>
                <a:latin typeface="Times New Roman" panose="02020603050405020304" pitchFamily="18" charset="0"/>
              </a:rPr>
              <a:t>thứ hai cất lưới lên cũng thấy nặng tay, Thận không ngờ thanh sắt vừa rồi lại chui vào lưới mình. Chàng lại ném xuống sông. Lần thứ ba, vẫn thanh sắt ấy mắc vào lưới. Lấy làm lạ, Thận đưa thanh sắt lại cạnh mồi lửa nhìn xem. Bỗng chàng reo lên</a:t>
            </a:r>
            <a:r>
              <a:rPr lang="vi-VN" sz="2400" smtClean="0">
                <a:solidFill>
                  <a:srgbClr val="000000"/>
                </a:solidFill>
                <a:latin typeface="Times New Roman" panose="02020603050405020304" pitchFamily="18" charset="0"/>
              </a:rPr>
              <a:t>:</a:t>
            </a:r>
            <a:endParaRPr lang="vi-VN" sz="2400">
              <a:solidFill>
                <a:srgbClr val="000000"/>
              </a:solidFill>
              <a:latin typeface="Times New Roman" panose="02020603050405020304" pitchFamily="18" charset="0"/>
            </a:endParaRPr>
          </a:p>
          <a:p>
            <a:pPr lvl="0" algn="just"/>
            <a:r>
              <a:rPr lang="vi-VN" sz="2400">
                <a:solidFill>
                  <a:srgbClr val="000000"/>
                </a:solidFill>
                <a:latin typeface="Times New Roman" panose="02020603050405020304" pitchFamily="18" charset="0"/>
              </a:rPr>
              <a:t>– Ha ha! Một lưỡi gươm!</a:t>
            </a:r>
            <a:endParaRPr lang="en-US" sz="2400">
              <a:solidFill>
                <a:prstClr val="black"/>
              </a:solidFill>
            </a:endParaRPr>
          </a:p>
        </p:txBody>
      </p:sp>
      <p:pic>
        <p:nvPicPr>
          <p:cNvPr id="4" name="Picture 3"/>
          <p:cNvPicPr>
            <a:picLocks noChangeAspect="1"/>
          </p:cNvPicPr>
          <p:nvPr/>
        </p:nvPicPr>
        <p:blipFill>
          <a:blip r:embed="rId5"/>
          <a:stretch>
            <a:fillRect/>
          </a:stretch>
        </p:blipFill>
        <p:spPr>
          <a:xfrm>
            <a:off x="5133276" y="144191"/>
            <a:ext cx="3956647" cy="4797968"/>
          </a:xfrm>
          <a:prstGeom prst="rect">
            <a:avLst/>
          </a:prstGeom>
        </p:spPr>
      </p:pic>
    </p:spTree>
    <p:extLst>
      <p:ext uri="{BB962C8B-B14F-4D97-AF65-F5344CB8AC3E}">
        <p14:creationId xmlns:p14="http://schemas.microsoft.com/office/powerpoint/2010/main" val="6432870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9217" b="100000" l="0" r="100000"/>
                    </a14:imgEffect>
                  </a14:imgLayer>
                </a14:imgProps>
              </a:ext>
            </a:extLst>
          </a:blip>
          <a:stretch>
            <a:fillRect/>
          </a:stretch>
        </p:blipFill>
        <p:spPr>
          <a:xfrm>
            <a:off x="7467600" y="4276206"/>
            <a:ext cx="1591574" cy="896735"/>
          </a:xfrm>
          <a:prstGeom prst="rect">
            <a:avLst/>
          </a:prstGeom>
          <a:scene3d>
            <a:camera prst="orthographicFront"/>
            <a:lightRig rig="threePt" dir="t"/>
          </a:scene3d>
          <a:sp3d>
            <a:bevelT/>
          </a:sp3d>
        </p:spPr>
      </p:pic>
      <p:sp>
        <p:nvSpPr>
          <p:cNvPr id="3" name="Rectangle 2"/>
          <p:cNvSpPr/>
          <p:nvPr/>
        </p:nvSpPr>
        <p:spPr>
          <a:xfrm>
            <a:off x="457200" y="285750"/>
            <a:ext cx="4572000" cy="461665"/>
          </a:xfrm>
          <a:prstGeom prst="rect">
            <a:avLst/>
          </a:prstGeom>
        </p:spPr>
        <p:txBody>
          <a:bodyPr>
            <a:spAutoFit/>
          </a:bodyPr>
          <a:lstStyle/>
          <a:p>
            <a:pPr algn="just"/>
            <a:r>
              <a:rPr lang="en-US" sz="2400" smtClean="0">
                <a:solidFill>
                  <a:srgbClr val="000000"/>
                </a:solidFill>
                <a:latin typeface="+mj-lt"/>
              </a:rPr>
              <a:t>	</a:t>
            </a:r>
            <a:endParaRPr lang="en-US" sz="2400">
              <a:latin typeface="+mj-lt"/>
            </a:endParaRPr>
          </a:p>
        </p:txBody>
      </p:sp>
      <p:sp>
        <p:nvSpPr>
          <p:cNvPr id="5" name="Rounded Rectangle 4"/>
          <p:cNvSpPr/>
          <p:nvPr/>
        </p:nvSpPr>
        <p:spPr>
          <a:xfrm>
            <a:off x="-31174" y="0"/>
            <a:ext cx="5060374" cy="5086350"/>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2400" smtClean="0">
                <a:solidFill>
                  <a:srgbClr val="000000"/>
                </a:solidFill>
                <a:latin typeface="Times New Roman" panose="02020603050405020304" pitchFamily="18" charset="0"/>
              </a:rPr>
              <a:t>	</a:t>
            </a:r>
            <a:r>
              <a:rPr lang="vi-VN" sz="2400">
                <a:solidFill>
                  <a:srgbClr val="000000"/>
                </a:solidFill>
                <a:latin typeface="Times New Roman" panose="02020603050405020304" pitchFamily="18" charset="0"/>
              </a:rPr>
              <a:t>Về sau Thận gia nhập đoàn quân khởi nghĩa Lam Sơn. Chàng hăng hái, gan dạ, không nề nguy hiểm. Một hôm chủ tướng Lê Lợi cùng mấy người tuỳ tòng đến nhà Thận. Trong túp lều tối om, thanh sắt hôm đó tự nhiên sáng rực lên ở xó nhà. Lấy làm lạ, Lê Lợi cầm lên xem và thấy có hai chữ “Thuận Thiên” khắc sâu vào lưỡi gươm. Song tất cả mọi người vẫn không biết đó là báu vật.</a:t>
            </a:r>
          </a:p>
          <a:p>
            <a:pPr lvl="0" algn="just"/>
            <a:endParaRPr lang="vi-VN" sz="2400">
              <a:solidFill>
                <a:srgbClr val="000000"/>
              </a:solidFill>
              <a:latin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5133276" y="144191"/>
            <a:ext cx="3956647" cy="4797968"/>
          </a:xfrm>
          <a:prstGeom prst="rect">
            <a:avLst/>
          </a:prstGeom>
        </p:spPr>
      </p:pic>
    </p:spTree>
    <p:extLst>
      <p:ext uri="{BB962C8B-B14F-4D97-AF65-F5344CB8AC3E}">
        <p14:creationId xmlns:p14="http://schemas.microsoft.com/office/powerpoint/2010/main" val="3524976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9217" b="100000" l="0" r="100000"/>
                    </a14:imgEffect>
                  </a14:imgLayer>
                </a14:imgProps>
              </a:ext>
            </a:extLst>
          </a:blip>
          <a:stretch>
            <a:fillRect/>
          </a:stretch>
        </p:blipFill>
        <p:spPr>
          <a:xfrm>
            <a:off x="7467600" y="4276206"/>
            <a:ext cx="1591574" cy="896735"/>
          </a:xfrm>
          <a:prstGeom prst="rect">
            <a:avLst/>
          </a:prstGeom>
          <a:scene3d>
            <a:camera prst="orthographicFront"/>
            <a:lightRig rig="threePt" dir="t"/>
          </a:scene3d>
          <a:sp3d>
            <a:bevelT/>
          </a:sp3d>
        </p:spPr>
      </p:pic>
      <p:sp>
        <p:nvSpPr>
          <p:cNvPr id="3" name="Rectangle 2"/>
          <p:cNvSpPr/>
          <p:nvPr/>
        </p:nvSpPr>
        <p:spPr>
          <a:xfrm>
            <a:off x="457200" y="285750"/>
            <a:ext cx="4572000" cy="461665"/>
          </a:xfrm>
          <a:prstGeom prst="rect">
            <a:avLst/>
          </a:prstGeom>
        </p:spPr>
        <p:txBody>
          <a:bodyPr>
            <a:spAutoFit/>
          </a:bodyPr>
          <a:lstStyle/>
          <a:p>
            <a:pPr algn="just"/>
            <a:r>
              <a:rPr lang="en-US" sz="2400" smtClean="0">
                <a:solidFill>
                  <a:srgbClr val="000000"/>
                </a:solidFill>
                <a:latin typeface="+mj-lt"/>
              </a:rPr>
              <a:t>	</a:t>
            </a:r>
            <a:endParaRPr lang="en-US" sz="2400">
              <a:latin typeface="+mj-lt"/>
            </a:endParaRPr>
          </a:p>
        </p:txBody>
      </p:sp>
      <p:sp>
        <p:nvSpPr>
          <p:cNvPr id="5" name="Rounded Rectangle 4"/>
          <p:cNvSpPr/>
          <p:nvPr/>
        </p:nvSpPr>
        <p:spPr>
          <a:xfrm>
            <a:off x="-31174" y="0"/>
            <a:ext cx="5060374" cy="5086350"/>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2400" smtClean="0">
                <a:solidFill>
                  <a:srgbClr val="000000"/>
                </a:solidFill>
                <a:latin typeface="Times New Roman" panose="02020603050405020304" pitchFamily="18" charset="0"/>
              </a:rPr>
              <a:t>	</a:t>
            </a:r>
            <a:endParaRPr lang="vi-VN" sz="2400">
              <a:solidFill>
                <a:srgbClr val="000000"/>
              </a:solidFill>
              <a:latin typeface="Times New Roman" panose="02020603050405020304" pitchFamily="18" charset="0"/>
            </a:endParaRPr>
          </a:p>
          <a:p>
            <a:pPr lvl="0" algn="just"/>
            <a:r>
              <a:rPr lang="en-US" sz="2400" smtClean="0">
                <a:solidFill>
                  <a:srgbClr val="000000"/>
                </a:solidFill>
                <a:latin typeface="Times New Roman" panose="02020603050405020304" pitchFamily="18" charset="0"/>
              </a:rPr>
              <a:t>	</a:t>
            </a:r>
            <a:r>
              <a:rPr lang="vi-VN" sz="2400" smtClean="0">
                <a:solidFill>
                  <a:srgbClr val="000000"/>
                </a:solidFill>
                <a:latin typeface="Times New Roman" panose="02020603050405020304" pitchFamily="18" charset="0"/>
              </a:rPr>
              <a:t>Một </a:t>
            </a:r>
            <a:r>
              <a:rPr lang="vi-VN" sz="2400">
                <a:solidFill>
                  <a:srgbClr val="000000"/>
                </a:solidFill>
                <a:latin typeface="Times New Roman" panose="02020603050405020304" pitchFamily="18" charset="0"/>
              </a:rPr>
              <a:t>hôm, bị giặc đuổi, Lê Lợi và các tướng rút lui mỗi người một ngả. Lúc đi qua một khu rừng, Lê Lợi bỗng thấy có ánh sáng lạ trên ngọn cây đa. Ông trèo lên mới biết đó là một cái chuôi gươm nạm ngọc. Nhớ đến lưỡi gươm ở nhà Lê Thận, Lê Lợi rút lấy chuôi giắt vào lưng.</a:t>
            </a:r>
            <a:endParaRPr lang="en-US" sz="2400">
              <a:solidFill>
                <a:prstClr val="black"/>
              </a:solidFill>
            </a:endParaRPr>
          </a:p>
        </p:txBody>
      </p:sp>
      <p:pic>
        <p:nvPicPr>
          <p:cNvPr id="4" name="Picture 3"/>
          <p:cNvPicPr>
            <a:picLocks noChangeAspect="1"/>
          </p:cNvPicPr>
          <p:nvPr/>
        </p:nvPicPr>
        <p:blipFill>
          <a:blip r:embed="rId5"/>
          <a:stretch>
            <a:fillRect/>
          </a:stretch>
        </p:blipFill>
        <p:spPr>
          <a:xfrm>
            <a:off x="5133276" y="144191"/>
            <a:ext cx="3956647" cy="4797968"/>
          </a:xfrm>
          <a:prstGeom prst="rect">
            <a:avLst/>
          </a:prstGeom>
        </p:spPr>
      </p:pic>
    </p:spTree>
    <p:extLst>
      <p:ext uri="{BB962C8B-B14F-4D97-AF65-F5344CB8AC3E}">
        <p14:creationId xmlns:p14="http://schemas.microsoft.com/office/powerpoint/2010/main" val="5782137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9217" b="100000" l="0" r="100000"/>
                    </a14:imgEffect>
                  </a14:imgLayer>
                </a14:imgProps>
              </a:ext>
            </a:extLst>
          </a:blip>
          <a:stretch>
            <a:fillRect/>
          </a:stretch>
        </p:blipFill>
        <p:spPr>
          <a:xfrm>
            <a:off x="7467600" y="4276206"/>
            <a:ext cx="1591574" cy="896735"/>
          </a:xfrm>
          <a:prstGeom prst="rect">
            <a:avLst/>
          </a:prstGeom>
          <a:scene3d>
            <a:camera prst="orthographicFront"/>
            <a:lightRig rig="threePt" dir="t"/>
          </a:scene3d>
          <a:sp3d>
            <a:bevelT/>
          </a:sp3d>
        </p:spPr>
      </p:pic>
      <p:sp>
        <p:nvSpPr>
          <p:cNvPr id="3" name="Rectangle 2"/>
          <p:cNvSpPr/>
          <p:nvPr/>
        </p:nvSpPr>
        <p:spPr>
          <a:xfrm>
            <a:off x="457200" y="285750"/>
            <a:ext cx="4572000" cy="461665"/>
          </a:xfrm>
          <a:prstGeom prst="rect">
            <a:avLst/>
          </a:prstGeom>
        </p:spPr>
        <p:txBody>
          <a:bodyPr>
            <a:spAutoFit/>
          </a:bodyPr>
          <a:lstStyle/>
          <a:p>
            <a:pPr algn="just"/>
            <a:r>
              <a:rPr lang="en-US" sz="2400" smtClean="0">
                <a:solidFill>
                  <a:srgbClr val="000000"/>
                </a:solidFill>
                <a:latin typeface="+mj-lt"/>
              </a:rPr>
              <a:t>	</a:t>
            </a:r>
            <a:endParaRPr lang="en-US" sz="2400">
              <a:latin typeface="+mj-lt"/>
            </a:endParaRPr>
          </a:p>
        </p:txBody>
      </p:sp>
      <p:sp>
        <p:nvSpPr>
          <p:cNvPr id="5" name="Rounded Rectangle 4"/>
          <p:cNvSpPr/>
          <p:nvPr/>
        </p:nvSpPr>
        <p:spPr>
          <a:xfrm>
            <a:off x="-31174" y="0"/>
            <a:ext cx="5060374" cy="5086350"/>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2400" smtClean="0">
                <a:solidFill>
                  <a:srgbClr val="000000"/>
                </a:solidFill>
                <a:latin typeface="Times New Roman" panose="02020603050405020304" pitchFamily="18" charset="0"/>
              </a:rPr>
              <a:t>	</a:t>
            </a:r>
            <a:endParaRPr lang="vi-VN" sz="2400">
              <a:solidFill>
                <a:srgbClr val="000000"/>
              </a:solidFill>
              <a:latin typeface="Times New Roman" panose="02020603050405020304" pitchFamily="18" charset="0"/>
            </a:endParaRPr>
          </a:p>
          <a:p>
            <a:pPr lvl="0" algn="just"/>
            <a:r>
              <a:rPr lang="en-US" sz="2400" smtClean="0">
                <a:solidFill>
                  <a:srgbClr val="000000"/>
                </a:solidFill>
                <a:latin typeface="Times New Roman" panose="02020603050405020304" pitchFamily="18" charset="0"/>
              </a:rPr>
              <a:t>	</a:t>
            </a:r>
            <a:r>
              <a:rPr lang="vi-VN" sz="2400">
                <a:solidFill>
                  <a:srgbClr val="000000"/>
                </a:solidFill>
                <a:latin typeface="Times New Roman" panose="02020603050405020304" pitchFamily="18" charset="0"/>
              </a:rPr>
              <a:t>Ba ngày sau, Lê Lợi gặp lại mọi người, trong đó có Lê Thận. Lê Lợi mới đem chuyện bắt được chuôi gươm kể lại cho họ nghe. Khi đem tra gươm vào chuôi thì vừa như in</a:t>
            </a:r>
            <a:r>
              <a:rPr lang="vi-VN" sz="2400" smtClean="0">
                <a:solidFill>
                  <a:srgbClr val="000000"/>
                </a:solidFill>
                <a:latin typeface="Times New Roman" panose="02020603050405020304" pitchFamily="18" charset="0"/>
              </a:rPr>
              <a:t>.</a:t>
            </a:r>
            <a:endParaRPr lang="vi-VN" sz="2400">
              <a:solidFill>
                <a:srgbClr val="000000"/>
              </a:solidFill>
              <a:latin typeface="Times New Roman" panose="02020603050405020304" pitchFamily="18" charset="0"/>
            </a:endParaRPr>
          </a:p>
          <a:p>
            <a:pPr lvl="0" algn="just"/>
            <a:r>
              <a:rPr lang="vi-VN" sz="2400">
                <a:solidFill>
                  <a:srgbClr val="000000"/>
                </a:solidFill>
                <a:latin typeface="Times New Roman" panose="02020603050405020304" pitchFamily="18" charset="0"/>
              </a:rPr>
              <a:t>Lê Thận nâng gươm lên ngang đầu nói với Lê Lợi</a:t>
            </a:r>
            <a:r>
              <a:rPr lang="vi-VN" sz="2400" smtClean="0">
                <a:solidFill>
                  <a:srgbClr val="000000"/>
                </a:solidFill>
                <a:latin typeface="Times New Roman" panose="02020603050405020304" pitchFamily="18" charset="0"/>
              </a:rPr>
              <a:t>:</a:t>
            </a:r>
            <a:endParaRPr lang="vi-VN" sz="2400">
              <a:solidFill>
                <a:srgbClr val="000000"/>
              </a:solidFill>
              <a:latin typeface="Times New Roman" panose="02020603050405020304" pitchFamily="18" charset="0"/>
            </a:endParaRPr>
          </a:p>
          <a:p>
            <a:pPr lvl="0" algn="just"/>
            <a:r>
              <a:rPr lang="vi-VN" sz="2400">
                <a:solidFill>
                  <a:srgbClr val="000000"/>
                </a:solidFill>
                <a:latin typeface="Times New Roman" panose="02020603050405020304" pitchFamily="18" charset="0"/>
              </a:rPr>
              <a:t>– Đây là Trời có ý phó thác cho minh công làm việc lớn. Chúng tôi nguyện đem xương thịt của mình theo minh công, cùng với thanh gươm thần này để báo đền Tổ quốc!</a:t>
            </a:r>
          </a:p>
          <a:p>
            <a:pPr lvl="0" algn="just"/>
            <a:endParaRPr lang="vi-VN" sz="2400">
              <a:solidFill>
                <a:srgbClr val="000000"/>
              </a:solidFill>
              <a:latin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5133276" y="144191"/>
            <a:ext cx="3956647" cy="4797968"/>
          </a:xfrm>
          <a:prstGeom prst="rect">
            <a:avLst/>
          </a:prstGeom>
        </p:spPr>
      </p:pic>
    </p:spTree>
    <p:extLst>
      <p:ext uri="{BB962C8B-B14F-4D97-AF65-F5344CB8AC3E}">
        <p14:creationId xmlns:p14="http://schemas.microsoft.com/office/powerpoint/2010/main" val="27457981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9217" b="100000" l="0" r="100000"/>
                    </a14:imgEffect>
                  </a14:imgLayer>
                </a14:imgProps>
              </a:ext>
            </a:extLst>
          </a:blip>
          <a:stretch>
            <a:fillRect/>
          </a:stretch>
        </p:blipFill>
        <p:spPr>
          <a:xfrm>
            <a:off x="7467600" y="4276206"/>
            <a:ext cx="1591574" cy="896735"/>
          </a:xfrm>
          <a:prstGeom prst="rect">
            <a:avLst/>
          </a:prstGeom>
          <a:scene3d>
            <a:camera prst="orthographicFront"/>
            <a:lightRig rig="threePt" dir="t"/>
          </a:scene3d>
          <a:sp3d>
            <a:bevelT/>
          </a:sp3d>
        </p:spPr>
      </p:pic>
      <p:sp>
        <p:nvSpPr>
          <p:cNvPr id="3" name="Rectangle 2"/>
          <p:cNvSpPr/>
          <p:nvPr/>
        </p:nvSpPr>
        <p:spPr>
          <a:xfrm>
            <a:off x="457200" y="285750"/>
            <a:ext cx="4572000" cy="461665"/>
          </a:xfrm>
          <a:prstGeom prst="rect">
            <a:avLst/>
          </a:prstGeom>
        </p:spPr>
        <p:txBody>
          <a:bodyPr>
            <a:spAutoFit/>
          </a:bodyPr>
          <a:lstStyle/>
          <a:p>
            <a:pPr algn="just"/>
            <a:r>
              <a:rPr lang="en-US" sz="2400" smtClean="0">
                <a:solidFill>
                  <a:srgbClr val="000000"/>
                </a:solidFill>
                <a:latin typeface="+mj-lt"/>
              </a:rPr>
              <a:t>	</a:t>
            </a:r>
            <a:endParaRPr lang="en-US" sz="2400">
              <a:latin typeface="+mj-lt"/>
            </a:endParaRPr>
          </a:p>
        </p:txBody>
      </p:sp>
      <p:sp>
        <p:nvSpPr>
          <p:cNvPr id="5" name="Rounded Rectangle 4"/>
          <p:cNvSpPr/>
          <p:nvPr/>
        </p:nvSpPr>
        <p:spPr>
          <a:xfrm>
            <a:off x="-31174" y="0"/>
            <a:ext cx="5164450" cy="5086350"/>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endParaRPr lang="vi-VN" sz="2400">
              <a:solidFill>
                <a:srgbClr val="000000"/>
              </a:solidFill>
              <a:latin typeface="Times New Roman" panose="02020603050405020304" pitchFamily="18" charset="0"/>
            </a:endParaRPr>
          </a:p>
          <a:p>
            <a:pPr lvl="0" algn="just"/>
            <a:r>
              <a:rPr lang="en-US" sz="2400" smtClean="0">
                <a:solidFill>
                  <a:srgbClr val="000000"/>
                </a:solidFill>
                <a:latin typeface="Times New Roman" panose="02020603050405020304" pitchFamily="18" charset="0"/>
              </a:rPr>
              <a:t>	</a:t>
            </a:r>
            <a:r>
              <a:rPr lang="vi-VN" sz="2400" smtClean="0">
                <a:solidFill>
                  <a:srgbClr val="000000"/>
                </a:solidFill>
                <a:latin typeface="Times New Roman" panose="02020603050405020304" pitchFamily="18" charset="0"/>
              </a:rPr>
              <a:t>Từ </a:t>
            </a:r>
            <a:r>
              <a:rPr lang="vi-VN" sz="2400">
                <a:solidFill>
                  <a:srgbClr val="000000"/>
                </a:solidFill>
                <a:latin typeface="Times New Roman" panose="02020603050405020304" pitchFamily="18" charset="0"/>
              </a:rPr>
              <a:t>đó nhuệ khí của nghĩa quân ngày một tăng. Trong tay Lê Lợi, thanh gươm thần tung hoành khắp các trận địa, làm cho quân Minh bạt vía. Uy thế của nghĩa quân vang khắp nơi. Họ không phải trốn tránh như trước mà xông xáo đi tìm giặc. Họ không phải ăn uống khổ cực như trước nữa, đã có những kho lương mới chiếm được của giặc tiếp tế cho họ. Gươm thần mở đường cho họ đánh tràn ra mãi, cho đến lúc không còn bóng một tên giặc nào trên đất nước.</a:t>
            </a:r>
            <a:endParaRPr lang="en-US" sz="2400">
              <a:solidFill>
                <a:prstClr val="black"/>
              </a:solidFill>
            </a:endParaRPr>
          </a:p>
        </p:txBody>
      </p:sp>
      <p:pic>
        <p:nvPicPr>
          <p:cNvPr id="4" name="Picture 3"/>
          <p:cNvPicPr>
            <a:picLocks noChangeAspect="1"/>
          </p:cNvPicPr>
          <p:nvPr/>
        </p:nvPicPr>
        <p:blipFill>
          <a:blip r:embed="rId5"/>
          <a:stretch>
            <a:fillRect/>
          </a:stretch>
        </p:blipFill>
        <p:spPr>
          <a:xfrm>
            <a:off x="5133276" y="144191"/>
            <a:ext cx="3956647" cy="4797968"/>
          </a:xfrm>
          <a:prstGeom prst="rect">
            <a:avLst/>
          </a:prstGeom>
        </p:spPr>
      </p:pic>
    </p:spTree>
    <p:extLst>
      <p:ext uri="{BB962C8B-B14F-4D97-AF65-F5344CB8AC3E}">
        <p14:creationId xmlns:p14="http://schemas.microsoft.com/office/powerpoint/2010/main" val="846460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9217" b="100000" l="0" r="100000"/>
                    </a14:imgEffect>
                  </a14:imgLayer>
                </a14:imgProps>
              </a:ext>
            </a:extLst>
          </a:blip>
          <a:stretch>
            <a:fillRect/>
          </a:stretch>
        </p:blipFill>
        <p:spPr>
          <a:xfrm>
            <a:off x="7467600" y="4276206"/>
            <a:ext cx="1591574" cy="896735"/>
          </a:xfrm>
          <a:prstGeom prst="rect">
            <a:avLst/>
          </a:prstGeom>
          <a:scene3d>
            <a:camera prst="orthographicFront"/>
            <a:lightRig rig="threePt" dir="t"/>
          </a:scene3d>
          <a:sp3d>
            <a:bevelT/>
          </a:sp3d>
        </p:spPr>
      </p:pic>
      <p:sp>
        <p:nvSpPr>
          <p:cNvPr id="3" name="Rectangle 2"/>
          <p:cNvSpPr/>
          <p:nvPr/>
        </p:nvSpPr>
        <p:spPr>
          <a:xfrm>
            <a:off x="457200" y="285750"/>
            <a:ext cx="4572000" cy="461665"/>
          </a:xfrm>
          <a:prstGeom prst="rect">
            <a:avLst/>
          </a:prstGeom>
        </p:spPr>
        <p:txBody>
          <a:bodyPr>
            <a:spAutoFit/>
          </a:bodyPr>
          <a:lstStyle/>
          <a:p>
            <a:pPr algn="just"/>
            <a:r>
              <a:rPr lang="en-US" sz="2400" smtClean="0">
                <a:solidFill>
                  <a:srgbClr val="000000"/>
                </a:solidFill>
                <a:latin typeface="+mj-lt"/>
              </a:rPr>
              <a:t>	</a:t>
            </a:r>
            <a:endParaRPr lang="en-US" sz="2400">
              <a:latin typeface="+mj-lt"/>
            </a:endParaRPr>
          </a:p>
        </p:txBody>
      </p:sp>
      <p:sp>
        <p:nvSpPr>
          <p:cNvPr id="5" name="Rounded Rectangle 4"/>
          <p:cNvSpPr/>
          <p:nvPr/>
        </p:nvSpPr>
        <p:spPr>
          <a:xfrm>
            <a:off x="-31174" y="0"/>
            <a:ext cx="6279574" cy="5086350"/>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endParaRPr lang="vi-VN" sz="2400">
              <a:solidFill>
                <a:srgbClr val="000000"/>
              </a:solidFill>
              <a:latin typeface="Times New Roman" panose="02020603050405020304" pitchFamily="18" charset="0"/>
            </a:endParaRPr>
          </a:p>
          <a:p>
            <a:pPr lvl="0" algn="just"/>
            <a:r>
              <a:rPr lang="en-US" sz="2400" smtClean="0">
                <a:solidFill>
                  <a:srgbClr val="000000"/>
                </a:solidFill>
                <a:latin typeface="Times New Roman" panose="02020603050405020304" pitchFamily="18" charset="0"/>
              </a:rPr>
              <a:t>	</a:t>
            </a:r>
            <a:r>
              <a:rPr lang="vi-VN" sz="2400">
                <a:solidFill>
                  <a:srgbClr val="000000"/>
                </a:solidFill>
                <a:latin typeface="Times New Roman" panose="02020603050405020304" pitchFamily="18" charset="0"/>
              </a:rPr>
              <a:t>Một năm sau khi đuổi giặc Minh, một hôm Lê Lợi – bấy giờ đã làm vua – cưỡi thuyền rồng dạo quanh hồ Tả Vọng. Nhân dịp đó, Long Quân sai Rùa Vàng lên đòi lại thanh gươm thần. Khi thuyền rồng tiến ra giữa hồ, tự nhiên có một con rùa lớn nhô đầu và mai lên khỏi mặt nước. Theo lệnh vua, thuyền đi chậm lại. Đứng ở mạn thuyền, vua thấy lưỡi gươm thần đeo bên người tự nhiên động đậy. Con Rùa Vàng không sợ người, nhô đầu lên cao nữa và tiến về phía thuyền vua. Nó đứng nổi trên mặt nước và nói: “Xin bệ hạ hoàn gươm lại cho Long Quân!”.</a:t>
            </a:r>
            <a:endParaRPr lang="en-US" sz="2400">
              <a:solidFill>
                <a:prstClr val="black"/>
              </a:solidFill>
            </a:endParaRPr>
          </a:p>
        </p:txBody>
      </p:sp>
      <p:pic>
        <p:nvPicPr>
          <p:cNvPr id="4" name="Picture 3"/>
          <p:cNvPicPr>
            <a:picLocks noChangeAspect="1"/>
          </p:cNvPicPr>
          <p:nvPr/>
        </p:nvPicPr>
        <p:blipFill>
          <a:blip r:embed="rId5"/>
          <a:stretch>
            <a:fillRect/>
          </a:stretch>
        </p:blipFill>
        <p:spPr>
          <a:xfrm>
            <a:off x="6248400" y="144191"/>
            <a:ext cx="2841523" cy="1817959"/>
          </a:xfrm>
          <a:prstGeom prst="rect">
            <a:avLst/>
          </a:prstGeom>
        </p:spPr>
      </p:pic>
      <p:pic>
        <p:nvPicPr>
          <p:cNvPr id="6" name="Picture 5"/>
          <p:cNvPicPr>
            <a:picLocks noChangeAspect="1"/>
          </p:cNvPicPr>
          <p:nvPr/>
        </p:nvPicPr>
        <p:blipFill>
          <a:blip r:embed="rId5"/>
          <a:stretch>
            <a:fillRect/>
          </a:stretch>
        </p:blipFill>
        <p:spPr>
          <a:xfrm>
            <a:off x="6245942" y="2724150"/>
            <a:ext cx="2841523" cy="1817959"/>
          </a:xfrm>
          <a:prstGeom prst="rect">
            <a:avLst/>
          </a:prstGeom>
        </p:spPr>
      </p:pic>
    </p:spTree>
    <p:extLst>
      <p:ext uri="{BB962C8B-B14F-4D97-AF65-F5344CB8AC3E}">
        <p14:creationId xmlns:p14="http://schemas.microsoft.com/office/powerpoint/2010/main" val="21236021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9217" b="100000" l="0" r="100000"/>
                    </a14:imgEffect>
                  </a14:imgLayer>
                </a14:imgProps>
              </a:ext>
            </a:extLst>
          </a:blip>
          <a:stretch>
            <a:fillRect/>
          </a:stretch>
        </p:blipFill>
        <p:spPr>
          <a:xfrm>
            <a:off x="7467600" y="4276206"/>
            <a:ext cx="1591574" cy="896735"/>
          </a:xfrm>
          <a:prstGeom prst="rect">
            <a:avLst/>
          </a:prstGeom>
          <a:scene3d>
            <a:camera prst="orthographicFront"/>
            <a:lightRig rig="threePt" dir="t"/>
          </a:scene3d>
          <a:sp3d>
            <a:bevelT/>
          </a:sp3d>
        </p:spPr>
      </p:pic>
      <p:sp>
        <p:nvSpPr>
          <p:cNvPr id="3" name="Rectangle 2"/>
          <p:cNvSpPr/>
          <p:nvPr/>
        </p:nvSpPr>
        <p:spPr>
          <a:xfrm>
            <a:off x="457200" y="285750"/>
            <a:ext cx="4572000" cy="461665"/>
          </a:xfrm>
          <a:prstGeom prst="rect">
            <a:avLst/>
          </a:prstGeom>
        </p:spPr>
        <p:txBody>
          <a:bodyPr>
            <a:spAutoFit/>
          </a:bodyPr>
          <a:lstStyle/>
          <a:p>
            <a:pPr algn="just"/>
            <a:r>
              <a:rPr lang="en-US" sz="2400" smtClean="0">
                <a:solidFill>
                  <a:srgbClr val="000000"/>
                </a:solidFill>
                <a:latin typeface="+mj-lt"/>
              </a:rPr>
              <a:t>	</a:t>
            </a:r>
            <a:endParaRPr lang="en-US" sz="2400">
              <a:latin typeface="+mj-lt"/>
            </a:endParaRPr>
          </a:p>
        </p:txBody>
      </p:sp>
      <p:sp>
        <p:nvSpPr>
          <p:cNvPr id="5" name="Rounded Rectangle 4"/>
          <p:cNvSpPr/>
          <p:nvPr/>
        </p:nvSpPr>
        <p:spPr>
          <a:xfrm>
            <a:off x="-31174" y="0"/>
            <a:ext cx="6279574" cy="5086350"/>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endParaRPr lang="vi-VN" sz="2400">
              <a:solidFill>
                <a:srgbClr val="000000"/>
              </a:solidFill>
              <a:latin typeface="Times New Roman" panose="02020603050405020304" pitchFamily="18" charset="0"/>
            </a:endParaRPr>
          </a:p>
          <a:p>
            <a:pPr lvl="0" algn="just"/>
            <a:r>
              <a:rPr lang="en-US" sz="2400" smtClean="0">
                <a:solidFill>
                  <a:srgbClr val="000000"/>
                </a:solidFill>
                <a:latin typeface="Times New Roman" panose="02020603050405020304" pitchFamily="18" charset="0"/>
              </a:rPr>
              <a:t>	</a:t>
            </a:r>
            <a:r>
              <a:rPr lang="vi-VN" sz="2400">
                <a:solidFill>
                  <a:srgbClr val="000000"/>
                </a:solidFill>
                <a:latin typeface="Times New Roman" panose="02020603050405020304" pitchFamily="18" charset="0"/>
              </a:rPr>
              <a:t>Vua nâng gươm hướng về phía Rùa Vàng. Nhanh như cắt, rùa há miệng đớp lấy thanh gươm và lặn xuống nước. Gươm và rùa đã chìm đáy nước, người ta vẫn còn thấy vật gì sáng le lói dưới mặt hồ xanh.</a:t>
            </a:r>
          </a:p>
          <a:p>
            <a:pPr lvl="0" algn="just"/>
            <a:endParaRPr lang="vi-VN" sz="2400">
              <a:solidFill>
                <a:srgbClr val="000000"/>
              </a:solidFill>
              <a:latin typeface="Times New Roman" panose="02020603050405020304" pitchFamily="18" charset="0"/>
            </a:endParaRPr>
          </a:p>
          <a:p>
            <a:pPr lvl="0" algn="just"/>
            <a:r>
              <a:rPr lang="en-US" sz="2400" smtClean="0">
                <a:solidFill>
                  <a:srgbClr val="000000"/>
                </a:solidFill>
                <a:latin typeface="Times New Roman" panose="02020603050405020304" pitchFamily="18" charset="0"/>
              </a:rPr>
              <a:t>	</a:t>
            </a:r>
            <a:r>
              <a:rPr lang="vi-VN" sz="2400" smtClean="0">
                <a:solidFill>
                  <a:srgbClr val="000000"/>
                </a:solidFill>
                <a:latin typeface="Times New Roman" panose="02020603050405020304" pitchFamily="18" charset="0"/>
              </a:rPr>
              <a:t>Từ </a:t>
            </a:r>
            <a:r>
              <a:rPr lang="vi-VN" sz="2400">
                <a:solidFill>
                  <a:srgbClr val="000000"/>
                </a:solidFill>
                <a:latin typeface="Times New Roman" panose="02020603050405020304" pitchFamily="18" charset="0"/>
              </a:rPr>
              <a:t>đó, hồ Tả Vọng bắt đầu mang tên là Hồ Gươm hay hồ Hoàn Kiếm.</a:t>
            </a:r>
            <a:endParaRPr lang="en-US" sz="2400">
              <a:solidFill>
                <a:prstClr val="black"/>
              </a:solidFill>
            </a:endParaRPr>
          </a:p>
        </p:txBody>
      </p:sp>
      <p:pic>
        <p:nvPicPr>
          <p:cNvPr id="4" name="Picture 3"/>
          <p:cNvPicPr>
            <a:picLocks noChangeAspect="1"/>
          </p:cNvPicPr>
          <p:nvPr/>
        </p:nvPicPr>
        <p:blipFill>
          <a:blip r:embed="rId5"/>
          <a:stretch>
            <a:fillRect/>
          </a:stretch>
        </p:blipFill>
        <p:spPr>
          <a:xfrm>
            <a:off x="6248400" y="144191"/>
            <a:ext cx="2841523" cy="1817959"/>
          </a:xfrm>
          <a:prstGeom prst="rect">
            <a:avLst/>
          </a:prstGeom>
        </p:spPr>
      </p:pic>
      <p:pic>
        <p:nvPicPr>
          <p:cNvPr id="6" name="Picture 5"/>
          <p:cNvPicPr>
            <a:picLocks noChangeAspect="1"/>
          </p:cNvPicPr>
          <p:nvPr/>
        </p:nvPicPr>
        <p:blipFill>
          <a:blip r:embed="rId5"/>
          <a:stretch>
            <a:fillRect/>
          </a:stretch>
        </p:blipFill>
        <p:spPr>
          <a:xfrm>
            <a:off x="6245942" y="2724150"/>
            <a:ext cx="2841523" cy="1817959"/>
          </a:xfrm>
          <a:prstGeom prst="rect">
            <a:avLst/>
          </a:prstGeom>
        </p:spPr>
      </p:pic>
    </p:spTree>
    <p:extLst>
      <p:ext uri="{BB962C8B-B14F-4D97-AF65-F5344CB8AC3E}">
        <p14:creationId xmlns:p14="http://schemas.microsoft.com/office/powerpoint/2010/main" val="30736245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icture 1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7" y="-89219"/>
            <a:ext cx="9140452" cy="5144075"/>
          </a:xfrm>
          <a:prstGeom prst="rect">
            <a:avLst/>
          </a:prstGeom>
        </p:spPr>
      </p:pic>
      <p:pic>
        <p:nvPicPr>
          <p:cNvPr id="146" name="Picture 1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3977" y="826090"/>
            <a:ext cx="876446" cy="876446"/>
          </a:xfrm>
          <a:prstGeom prst="rect">
            <a:avLst/>
          </a:prstGeom>
        </p:spPr>
      </p:pic>
      <p:pic>
        <p:nvPicPr>
          <p:cNvPr id="147" name="Picture 1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27" y="662982"/>
            <a:ext cx="795830" cy="795830"/>
          </a:xfrm>
          <a:prstGeom prst="rect">
            <a:avLst/>
          </a:prstGeom>
        </p:spPr>
      </p:pic>
      <p:pic>
        <p:nvPicPr>
          <p:cNvPr id="148" name="Picture 1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66188" y="1303627"/>
            <a:ext cx="845678" cy="845678"/>
          </a:xfrm>
          <a:prstGeom prst="rect">
            <a:avLst/>
          </a:prstGeom>
        </p:spPr>
      </p:pic>
      <p:pic>
        <p:nvPicPr>
          <p:cNvPr id="149" name="Picture 1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3519" y="-731125"/>
            <a:ext cx="1321423" cy="4544962"/>
          </a:xfrm>
          <a:prstGeom prst="rect">
            <a:avLst/>
          </a:prstGeom>
        </p:spPr>
      </p:pic>
      <p:pic>
        <p:nvPicPr>
          <p:cNvPr id="150" name="Picture 14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8454" y="3813838"/>
            <a:ext cx="485775" cy="678656"/>
          </a:xfrm>
          <a:prstGeom prst="rect">
            <a:avLst/>
          </a:prstGeom>
        </p:spPr>
      </p:pic>
      <p:pic>
        <p:nvPicPr>
          <p:cNvPr id="159" name="Picture 158">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37037" y="4212075"/>
            <a:ext cx="885616" cy="748665"/>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527" y="-503662"/>
            <a:ext cx="457200" cy="457200"/>
          </a:xfrm>
          <a:prstGeom prst="rect">
            <a:avLst/>
          </a:prstGeom>
        </p:spPr>
      </p:pic>
      <p:sp>
        <p:nvSpPr>
          <p:cNvPr id="3" name="Rounded Rectangle 2"/>
          <p:cNvSpPr/>
          <p:nvPr/>
        </p:nvSpPr>
        <p:spPr>
          <a:xfrm>
            <a:off x="2491582" y="4685561"/>
            <a:ext cx="1900167" cy="2974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p:cNvPicPr>
            <a:picLocks noChangeAspect="1"/>
          </p:cNvPicPr>
          <p:nvPr/>
        </p:nvPicPr>
        <p:blipFill>
          <a:blip r:embed="rId14">
            <a:extLst>
              <a:ext uri="{BEBA8EAE-BF5A-486C-A8C5-ECC9F3942E4B}">
                <a14:imgProps xmlns:a14="http://schemas.microsoft.com/office/drawing/2010/main">
                  <a14:imgLayer r:embed="rId15">
                    <a14:imgEffect>
                      <a14:backgroundRemoval t="10000" b="90000" l="4063" r="98281"/>
                    </a14:imgEffect>
                  </a14:imgLayer>
                </a14:imgProps>
              </a:ext>
            </a:extLst>
          </a:blip>
          <a:stretch>
            <a:fillRect/>
          </a:stretch>
        </p:blipFill>
        <p:spPr>
          <a:xfrm>
            <a:off x="2211082" y="3515309"/>
            <a:ext cx="2496285" cy="2496285"/>
          </a:xfrm>
          <a:prstGeom prst="rect">
            <a:avLst/>
          </a:prstGeom>
        </p:spPr>
      </p:pic>
      <p:pic>
        <p:nvPicPr>
          <p:cNvPr id="5" name="Picture 4"/>
          <p:cNvPicPr>
            <a:picLocks noChangeAspect="1"/>
          </p:cNvPicPr>
          <p:nvPr/>
        </p:nvPicPr>
        <p:blipFill>
          <a:blip r:embed="rId16"/>
          <a:stretch>
            <a:fillRect/>
          </a:stretch>
        </p:blipFill>
        <p:spPr>
          <a:xfrm>
            <a:off x="3683719" y="801501"/>
            <a:ext cx="4754793" cy="3314738"/>
          </a:xfrm>
          <a:prstGeom prst="rect">
            <a:avLst/>
          </a:prstGeom>
        </p:spPr>
      </p:pic>
      <p:pic>
        <p:nvPicPr>
          <p:cNvPr id="28" name="den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459225" y="467961"/>
            <a:ext cx="1988993" cy="1988993"/>
          </a:xfrm>
          <a:prstGeom prst="rect">
            <a:avLst/>
          </a:prstGeom>
        </p:spPr>
      </p:pic>
      <p:pic>
        <p:nvPicPr>
          <p:cNvPr id="38" name="mau1">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459225" y="447500"/>
            <a:ext cx="1988993" cy="1988993"/>
          </a:xfrm>
          <a:prstGeom prst="rect">
            <a:avLst/>
          </a:prstGeom>
        </p:spPr>
      </p:pic>
      <p:pic>
        <p:nvPicPr>
          <p:cNvPr id="39" name="den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141599" y="718572"/>
            <a:ext cx="1979858" cy="1979858"/>
          </a:xfrm>
          <a:prstGeom prst="rect">
            <a:avLst/>
          </a:prstGeom>
        </p:spPr>
      </p:pic>
      <p:pic>
        <p:nvPicPr>
          <p:cNvPr id="40" name="mau2">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155286" y="695336"/>
            <a:ext cx="1975306" cy="1979858"/>
          </a:xfrm>
          <a:prstGeom prst="rect">
            <a:avLst/>
          </a:prstGeom>
        </p:spPr>
      </p:pic>
      <p:pic>
        <p:nvPicPr>
          <p:cNvPr id="42" name="den3"/>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832501" y="490709"/>
            <a:ext cx="2244691" cy="1938316"/>
          </a:xfrm>
          <a:prstGeom prst="rect">
            <a:avLst/>
          </a:prstGeom>
        </p:spPr>
      </p:pic>
      <p:pic>
        <p:nvPicPr>
          <p:cNvPr id="43" name="mau3">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832501" y="428609"/>
            <a:ext cx="2278244" cy="1979858"/>
          </a:xfrm>
          <a:prstGeom prst="rect">
            <a:avLst/>
          </a:prstGeom>
        </p:spPr>
      </p:pic>
      <p:pic>
        <p:nvPicPr>
          <p:cNvPr id="44" name="den4"/>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162467" y="2179479"/>
            <a:ext cx="1988993" cy="1988993"/>
          </a:xfrm>
          <a:prstGeom prst="rect">
            <a:avLst/>
          </a:prstGeom>
        </p:spPr>
      </p:pic>
      <p:pic>
        <p:nvPicPr>
          <p:cNvPr id="45" name="mau4">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179243" y="2175733"/>
            <a:ext cx="1988993" cy="1988993"/>
          </a:xfrm>
          <a:prstGeom prst="rect">
            <a:avLst/>
          </a:prstGeom>
        </p:spPr>
      </p:pic>
      <p:pic>
        <p:nvPicPr>
          <p:cNvPr id="46" name="den5"/>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893256" y="2436493"/>
            <a:ext cx="1979858" cy="1979858"/>
          </a:xfrm>
          <a:prstGeom prst="rect">
            <a:avLst/>
          </a:prstGeom>
        </p:spPr>
      </p:pic>
      <p:pic>
        <p:nvPicPr>
          <p:cNvPr id="47" name="mau5">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872725" y="2407419"/>
            <a:ext cx="1975306" cy="1979858"/>
          </a:xfrm>
          <a:prstGeom prst="rect">
            <a:avLst/>
          </a:prstGeom>
        </p:spPr>
      </p:pic>
      <p:pic>
        <p:nvPicPr>
          <p:cNvPr id="48" name="den6"/>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590344" y="2155272"/>
            <a:ext cx="2129694" cy="1988993"/>
          </a:xfrm>
          <a:prstGeom prst="rect">
            <a:avLst/>
          </a:prstGeom>
        </p:spPr>
      </p:pic>
      <p:pic>
        <p:nvPicPr>
          <p:cNvPr id="49" name="mau6">
            <a:hlinkClick r:id="rId33" action="ppaction://hlinksldjump"/>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6581392" y="2126060"/>
            <a:ext cx="2180514" cy="1982624"/>
          </a:xfrm>
          <a:prstGeom prst="rect">
            <a:avLst/>
          </a:prstGeom>
        </p:spPr>
      </p:pic>
      <p:pic>
        <p:nvPicPr>
          <p:cNvPr id="50" name="Picture 49"/>
          <p:cNvPicPr>
            <a:picLocks noChangeAspect="1"/>
          </p:cNvPicPr>
          <p:nvPr/>
        </p:nvPicPr>
        <p:blipFill>
          <a:blip r:embed="rId14">
            <a:extLst>
              <a:ext uri="{BEBA8EAE-BF5A-486C-A8C5-ECC9F3942E4B}">
                <a14:imgProps xmlns:a14="http://schemas.microsoft.com/office/drawing/2010/main">
                  <a14:imgLayer r:embed="rId15">
                    <a14:imgEffect>
                      <a14:backgroundRemoval t="10000" b="90000" l="4063" r="98281"/>
                    </a14:imgEffect>
                  </a14:imgLayer>
                </a14:imgProps>
              </a:ext>
            </a:extLst>
          </a:blip>
          <a:stretch>
            <a:fillRect/>
          </a:stretch>
        </p:blipFill>
        <p:spPr>
          <a:xfrm>
            <a:off x="-21479" y="3036940"/>
            <a:ext cx="2496285" cy="2496285"/>
          </a:xfrm>
          <a:prstGeom prst="rect">
            <a:avLst/>
          </a:prstGeom>
        </p:spPr>
      </p:pic>
    </p:spTree>
    <p:extLst>
      <p:ext uri="{BB962C8B-B14F-4D97-AF65-F5344CB8AC3E}">
        <p14:creationId xmlns:p14="http://schemas.microsoft.com/office/powerpoint/2010/main" val="304099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seq concurrent="1" nextAc="seek">
              <p:cTn id="14" restart="whenNotActive" fill="hold" evtFilter="cancelBubble" nodeType="interactiveSeq">
                <p:stCondLst>
                  <p:cond evt="onClick" delay="0">
                    <p:tgtEl>
                      <p:spTgt spid="2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8"/>
                                        </p:tgtEl>
                                      </p:cBhvr>
                                    </p:animEffect>
                                    <p:set>
                                      <p:cBhvr>
                                        <p:cTn id="19"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8"/>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39"/>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9"/>
                                        </p:tgtEl>
                                      </p:cBhvr>
                                    </p:animEffect>
                                    <p:set>
                                      <p:cBhvr>
                                        <p:cTn id="31" dur="1" fill="hold">
                                          <p:stCondLst>
                                            <p:cond delay="499"/>
                                          </p:stCondLst>
                                        </p:cTn>
                                        <p:tgtEl>
                                          <p:spTgt spid="39"/>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9"/>
                  </p:tgtEl>
                </p:cond>
              </p:nextCondLst>
            </p:seq>
            <p:seq concurrent="1" nextAc="seek">
              <p:cTn id="32" restart="whenNotActive" fill="hold" evtFilter="cancelBubble" nodeType="interactiveSeq">
                <p:stCondLst>
                  <p:cond evt="onClick" delay="0">
                    <p:tgtEl>
                      <p:spTgt spid="40"/>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0"/>
                                        </p:tgtEl>
                                      </p:cBhvr>
                                    </p:animEffect>
                                    <p:set>
                                      <p:cBhvr>
                                        <p:cTn id="37"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8" restart="whenNotActive" fill="hold" evtFilter="cancelBubble" nodeType="interactiveSeq">
                <p:stCondLst>
                  <p:cond evt="onClick" delay="0">
                    <p:tgtEl>
                      <p:spTgt spid="4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42"/>
                  </p:tgtEl>
                </p:cond>
              </p:nextCondLst>
            </p:seq>
            <p:seq concurrent="1" nextAc="seek">
              <p:cTn id="44" restart="whenNotActive" fill="hold" evtFilter="cancelBubble" nodeType="interactiveSeq">
                <p:stCondLst>
                  <p:cond evt="onClick" delay="0">
                    <p:tgtEl>
                      <p:spTgt spid="43"/>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43"/>
                                        </p:tgtEl>
                                      </p:cBhvr>
                                    </p:animEffect>
                                    <p:set>
                                      <p:cBhvr>
                                        <p:cTn id="49"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0" restart="whenNotActive" fill="hold" evtFilter="cancelBubble" nodeType="interactiveSeq">
                <p:stCondLst>
                  <p:cond evt="onClick" delay="0">
                    <p:tgtEl>
                      <p:spTgt spid="44"/>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44"/>
                                        </p:tgtEl>
                                      </p:cBhvr>
                                    </p:animEffect>
                                    <p:set>
                                      <p:cBhvr>
                                        <p:cTn id="55" dur="1" fill="hold">
                                          <p:stCondLst>
                                            <p:cond delay="499"/>
                                          </p:stCondLst>
                                        </p:cTn>
                                        <p:tgtEl>
                                          <p:spTgt spid="44"/>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44"/>
                  </p:tgtEl>
                </p:cond>
              </p:nextCondLst>
            </p:seq>
            <p:seq concurrent="1" nextAc="seek">
              <p:cTn id="56" restart="whenNotActive" fill="hold" evtFilter="cancelBubble" nodeType="interactiveSeq">
                <p:stCondLst>
                  <p:cond evt="onClick" delay="0">
                    <p:tgtEl>
                      <p:spTgt spid="45"/>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45"/>
                                        </p:tgtEl>
                                      </p:cBhvr>
                                    </p:animEffect>
                                    <p:set>
                                      <p:cBhvr>
                                        <p:cTn id="61"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62" restart="whenNotActive" fill="hold" evtFilter="cancelBubble" nodeType="interactiveSeq">
                <p:stCondLst>
                  <p:cond evt="onClick" delay="0">
                    <p:tgtEl>
                      <p:spTgt spid="46"/>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46"/>
                                        </p:tgtEl>
                                      </p:cBhvr>
                                    </p:animEffect>
                                    <p:set>
                                      <p:cBhvr>
                                        <p:cTn id="67"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46"/>
                  </p:tgtEl>
                </p:cond>
              </p:nextCondLst>
            </p:seq>
            <p:seq concurrent="1" nextAc="seek">
              <p:cTn id="68" restart="whenNotActive" fill="hold" evtFilter="cancelBubble" nodeType="interactiveSeq">
                <p:stCondLst>
                  <p:cond evt="onClick" delay="0">
                    <p:tgtEl>
                      <p:spTgt spid="47"/>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47"/>
                                        </p:tgtEl>
                                      </p:cBhvr>
                                    </p:animEffect>
                                    <p:set>
                                      <p:cBhvr>
                                        <p:cTn id="73"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74" restart="whenNotActive" fill="hold" evtFilter="cancelBubble" nodeType="interactiveSeq">
                <p:stCondLst>
                  <p:cond evt="onClick" delay="0">
                    <p:tgtEl>
                      <p:spTgt spid="48"/>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48"/>
                                        </p:tgtEl>
                                      </p:cBhvr>
                                    </p:animEffect>
                                    <p:set>
                                      <p:cBhvr>
                                        <p:cTn id="79"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48"/>
                  </p:tgtEl>
                </p:cond>
              </p:nextCondLst>
            </p:seq>
            <p:seq concurrent="1" nextAc="seek">
              <p:cTn id="80" restart="whenNotActive" fill="hold" evtFilter="cancelBubble" nodeType="interactiveSeq">
                <p:stCondLst>
                  <p:cond evt="onClick" delay="0">
                    <p:tgtEl>
                      <p:spTgt spid="49"/>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49"/>
                                        </p:tgtEl>
                                      </p:cBhvr>
                                    </p:animEffect>
                                    <p:set>
                                      <p:cBhvr>
                                        <p:cTn id="85"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38675" y="2521360"/>
            <a:ext cx="2762250" cy="1933575"/>
          </a:xfrm>
          <a:prstGeom prst="rect">
            <a:avLst/>
          </a:prstGeom>
        </p:spPr>
      </p:pic>
      <p:sp>
        <p:nvSpPr>
          <p:cNvPr id="3" name="TextBox 2"/>
          <p:cNvSpPr txBox="1"/>
          <p:nvPr/>
        </p:nvSpPr>
        <p:spPr>
          <a:xfrm>
            <a:off x="2255567" y="438150"/>
            <a:ext cx="4651915" cy="646331"/>
          </a:xfrm>
          <a:prstGeom prst="rect">
            <a:avLst/>
          </a:prstGeom>
          <a:noFill/>
        </p:spPr>
        <p:txBody>
          <a:bodyPr wrap="none" rtlCol="0">
            <a:spAutoFit/>
          </a:bodyPr>
          <a:lstStyle/>
          <a:p>
            <a:r>
              <a:rPr lang="en-US" sz="3600" smtClean="0">
                <a:latin typeface="Times New Roman" panose="02020603050405020304" pitchFamily="18" charset="0"/>
                <a:cs typeface="Times New Roman" panose="02020603050405020304" pitchFamily="18" charset="0"/>
              </a:rPr>
              <a:t>EM BÉ THÔNG MINH</a:t>
            </a:r>
            <a:endParaRPr lang="en-US" sz="360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6019800" y="1023253"/>
            <a:ext cx="2590800" cy="1762125"/>
          </a:xfrm>
          <a:prstGeom prst="rect">
            <a:avLst/>
          </a:prstGeom>
        </p:spPr>
      </p:pic>
      <p:pic>
        <p:nvPicPr>
          <p:cNvPr id="7" name="Picture 6"/>
          <p:cNvPicPr>
            <a:picLocks noChangeAspect="1"/>
          </p:cNvPicPr>
          <p:nvPr/>
        </p:nvPicPr>
        <p:blipFill>
          <a:blip r:embed="rId4"/>
          <a:stretch>
            <a:fillRect/>
          </a:stretch>
        </p:blipFill>
        <p:spPr>
          <a:xfrm>
            <a:off x="517109" y="1023253"/>
            <a:ext cx="3052916" cy="2024216"/>
          </a:xfrm>
          <a:prstGeom prst="rect">
            <a:avLst/>
          </a:prstGeom>
        </p:spPr>
      </p:pic>
      <p:pic>
        <p:nvPicPr>
          <p:cNvPr id="1026" name="Picture 2" descr="Truyện cổ tích cậu bé thông mi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2513371"/>
            <a:ext cx="2666232" cy="19102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stretch>
            <a:fillRect/>
          </a:stretch>
        </p:blipFill>
        <p:spPr>
          <a:xfrm>
            <a:off x="3703535" y="966232"/>
            <a:ext cx="2133600" cy="1567904"/>
          </a:xfrm>
          <a:prstGeom prst="rect">
            <a:avLst/>
          </a:prstGeom>
        </p:spPr>
      </p:pic>
    </p:spTree>
    <p:extLst>
      <p:ext uri="{BB962C8B-B14F-4D97-AF65-F5344CB8AC3E}">
        <p14:creationId xmlns:p14="http://schemas.microsoft.com/office/powerpoint/2010/main" val="14866712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arn(inVertical)">
                                      <p:cBhvr>
                                        <p:cTn id="15" dur="500"/>
                                        <p:tgtEl>
                                          <p:spTgt spid="1026"/>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71450"/>
            <a:ext cx="9144000" cy="5486399"/>
          </a:xfrm>
          <a:prstGeom prst="rect">
            <a:avLst/>
          </a:prstGeom>
        </p:spPr>
      </p:pic>
    </p:spTree>
    <p:extLst>
      <p:ext uri="{BB962C8B-B14F-4D97-AF65-F5344CB8AC3E}">
        <p14:creationId xmlns:p14="http://schemas.microsoft.com/office/powerpoint/2010/main" val="10591566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1-原创素材\1_mm1102\PPT\PPT_014\materaials\pageimg_g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771549"/>
            <a:ext cx="6912768" cy="3772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75184" y="2114550"/>
            <a:ext cx="6553200" cy="230832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800" b="0" i="0" u="none" strike="noStrike" kern="1200" cap="none" spc="0" normalizeH="0" baseline="0" noProof="0" smtClean="0">
                <a:ln>
                  <a:noFill/>
                </a:ln>
                <a:solidFill>
                  <a:srgbClr val="F79646">
                    <a:lumMod val="75000"/>
                  </a:srgbClr>
                </a:solidFill>
                <a:effectLst/>
                <a:uLnTx/>
                <a:uFillTx/>
                <a:latin typeface="Times New Roman" panose="02020603050405020304" pitchFamily="18" charset="0"/>
                <a:ea typeface="华康海报体W12(P)" pitchFamily="82" charset="-122"/>
                <a:cs typeface="Times New Roman" panose="02020603050405020304" pitchFamily="18" charset="0"/>
              </a:rPr>
              <a:t>3</a:t>
            </a:r>
            <a:r>
              <a:rPr kumimoji="0" lang="en-US" altLang="zh-CN" sz="4800" b="0" i="0" u="none" strike="noStrike" kern="1200" cap="none" spc="0" normalizeH="0" baseline="0" noProof="0">
                <a:ln>
                  <a:noFill/>
                </a:ln>
                <a:solidFill>
                  <a:srgbClr val="F79646">
                    <a:lumMod val="75000"/>
                  </a:srgbClr>
                </a:solidFill>
                <a:effectLst/>
                <a:uLnTx/>
                <a:uFillTx/>
                <a:latin typeface="Times New Roman" panose="02020603050405020304" pitchFamily="18" charset="0"/>
                <a:ea typeface="华康海报体W12(P)" pitchFamily="82" charset="-122"/>
                <a:cs typeface="Times New Roman" panose="02020603050405020304" pitchFamily="18" charset="0"/>
              </a:rPr>
              <a:t>. Nhận xét, rút kinh </a:t>
            </a:r>
            <a:r>
              <a:rPr kumimoji="0" lang="en-US" altLang="zh-CN" sz="4800" b="0" i="0" u="none" strike="noStrike" kern="1200" cap="none" spc="0" normalizeH="0" baseline="0" noProof="0" smtClean="0">
                <a:ln>
                  <a:noFill/>
                </a:ln>
                <a:solidFill>
                  <a:srgbClr val="F79646">
                    <a:lumMod val="75000"/>
                  </a:srgbClr>
                </a:solidFill>
                <a:effectLst/>
                <a:uLnTx/>
                <a:uFillTx/>
                <a:latin typeface="Times New Roman" panose="02020603050405020304" pitchFamily="18" charset="0"/>
                <a:ea typeface="华康海报体W12(P)" pitchFamily="82" charset="-122"/>
                <a:cs typeface="Times New Roman" panose="02020603050405020304" pitchFamily="18" charset="0"/>
              </a:rPr>
              <a:t>nghiệm</a:t>
            </a:r>
            <a:endParaRPr kumimoji="0" lang="en-US" altLang="zh-CN" sz="4800" b="0" i="0" u="none" strike="noStrike" kern="1200" cap="none" spc="0" normalizeH="0" baseline="0" noProof="0" dirty="0" smtClean="0">
              <a:ln>
                <a:noFill/>
              </a:ln>
              <a:solidFill>
                <a:srgbClr val="F79646">
                  <a:lumMod val="75000"/>
                </a:srgbClr>
              </a:solidFill>
              <a:effectLst/>
              <a:uLnTx/>
              <a:uFillTx/>
              <a:latin typeface="Times New Roman" panose="02020603050405020304" pitchFamily="18" charset="0"/>
              <a:ea typeface="华康海报体W12(P)" pitchFamily="82" charset="-122"/>
              <a:cs typeface="Times New Roman" panose="02020603050405020304" pitchFamily="18" charset="0"/>
            </a:endParaRPr>
          </a:p>
        </p:txBody>
      </p:sp>
    </p:spTree>
    <p:extLst>
      <p:ext uri="{BB962C8B-B14F-4D97-AF65-F5344CB8AC3E}">
        <p14:creationId xmlns:p14="http://schemas.microsoft.com/office/powerpoint/2010/main" val="39796482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1200" y="1962150"/>
            <a:ext cx="5271957"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smtClean="0">
                <a:ln>
                  <a:noFill/>
                </a:ln>
                <a:solidFill>
                  <a:srgbClr val="C00000"/>
                </a:solidFill>
                <a:effectLst/>
                <a:uLnTx/>
                <a:uFillTx/>
                <a:latin typeface="Times New Roman" panose="02020603050405020304" pitchFamily="18" charset="0"/>
                <a:ea typeface="华康海报体W12(P)" pitchFamily="82" charset="-122"/>
                <a:cs typeface="Times New Roman" panose="02020603050405020304" pitchFamily="18" charset="0"/>
              </a:rPr>
              <a:t>LUYỆN</a:t>
            </a:r>
            <a:r>
              <a:rPr kumimoji="0" lang="en-US" altLang="zh-CN" sz="7200" b="0" i="0" u="none" strike="noStrike" kern="1200" cap="none" spc="0" normalizeH="0" noProof="0" smtClean="0">
                <a:ln>
                  <a:noFill/>
                </a:ln>
                <a:solidFill>
                  <a:srgbClr val="C00000"/>
                </a:solidFill>
                <a:effectLst/>
                <a:uLnTx/>
                <a:uFillTx/>
                <a:latin typeface="Times New Roman" panose="02020603050405020304" pitchFamily="18" charset="0"/>
                <a:ea typeface="华康海报体W12(P)" pitchFamily="82" charset="-122"/>
                <a:cs typeface="Times New Roman" panose="02020603050405020304" pitchFamily="18" charset="0"/>
              </a:rPr>
              <a:t> TẬP</a:t>
            </a:r>
            <a:endParaRPr kumimoji="0" lang="zh-CN" altLang="en-US" sz="7200" b="0" i="0" u="none" strike="noStrike" kern="1200" cap="none" spc="0" normalizeH="0" baseline="0" noProof="0" dirty="0">
              <a:ln>
                <a:noFill/>
              </a:ln>
              <a:solidFill>
                <a:srgbClr val="C00000"/>
              </a:solidFill>
              <a:effectLst/>
              <a:uLnTx/>
              <a:uFillTx/>
              <a:latin typeface="Times New Roman" panose="02020603050405020304" pitchFamily="18" charset="0"/>
              <a:ea typeface="华康海报体W12(P)" pitchFamily="82" charset="-122"/>
              <a:cs typeface="Times New Roman" panose="02020603050405020304" pitchFamily="18" charset="0"/>
            </a:endParaRPr>
          </a:p>
        </p:txBody>
      </p:sp>
    </p:spTree>
    <p:extLst>
      <p:ext uri="{BB962C8B-B14F-4D97-AF65-F5344CB8AC3E}">
        <p14:creationId xmlns:p14="http://schemas.microsoft.com/office/powerpoint/2010/main" val="14212160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4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fill="hold" grpId="1" nodeType="withEffect">
                                  <p:stCondLst>
                                    <p:cond delay="950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57200" y="1276350"/>
            <a:ext cx="84582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normalizeH="0" baseline="0" noProof="0" smtClean="0">
                <a:ln w="6600">
                  <a:solidFill>
                    <a:schemeClr val="accent2"/>
                  </a:solidFill>
                  <a:prstDash val="solid"/>
                </a:ln>
                <a:solidFill>
                  <a:srgbClr val="FFFFFF"/>
                </a:solidFill>
                <a:effectLst>
                  <a:outerShdw dist="38100" dir="2700000" algn="tl" rotWithShape="0">
                    <a:schemeClr val="accent2"/>
                  </a:outerShdw>
                </a:effectLst>
                <a:uLnTx/>
                <a:uFillTx/>
                <a:latin typeface="Times New Roman" panose="02020603050405020304" pitchFamily="18" charset="0"/>
                <a:ea typeface="华康海报体W12(P)" pitchFamily="82" charset="-122"/>
                <a:cs typeface="Times New Roman" panose="02020603050405020304" pitchFamily="18" charset="0"/>
              </a:rPr>
              <a:t>KHÁM</a:t>
            </a:r>
            <a:r>
              <a:rPr kumimoji="0" lang="en-US" altLang="zh-CN" sz="7200" b="1" i="0" u="none" strike="noStrike" kern="1200" normalizeH="0" noProof="0" smtClean="0">
                <a:ln w="6600">
                  <a:solidFill>
                    <a:schemeClr val="accent2"/>
                  </a:solidFill>
                  <a:prstDash val="solid"/>
                </a:ln>
                <a:solidFill>
                  <a:srgbClr val="FFFFFF"/>
                </a:solidFill>
                <a:effectLst>
                  <a:outerShdw dist="38100" dir="2700000" algn="tl" rotWithShape="0">
                    <a:schemeClr val="accent2"/>
                  </a:outerShdw>
                </a:effectLst>
                <a:uLnTx/>
                <a:uFillTx/>
                <a:latin typeface="Times New Roman" panose="02020603050405020304" pitchFamily="18" charset="0"/>
                <a:ea typeface="华康海报体W12(P)" pitchFamily="82" charset="-122"/>
                <a:cs typeface="Times New Roman" panose="02020603050405020304" pitchFamily="18" charset="0"/>
              </a:rPr>
              <a:t> PHÁ THẾ GIỚI CỔ TÍCH</a:t>
            </a:r>
            <a:endParaRPr kumimoji="0" lang="zh-CN" altLang="en-US" sz="7200" b="1" i="0" u="none" strike="noStrike" kern="1200" normalizeH="0" baseline="0" noProof="0" dirty="0">
              <a:ln w="6600">
                <a:solidFill>
                  <a:schemeClr val="accent2"/>
                </a:solidFill>
                <a:prstDash val="solid"/>
              </a:ln>
              <a:solidFill>
                <a:srgbClr val="FFFFFF"/>
              </a:solidFill>
              <a:effectLst>
                <a:outerShdw dist="38100" dir="2700000" algn="tl" rotWithShape="0">
                  <a:schemeClr val="accent2"/>
                </a:outerShdw>
              </a:effectLst>
              <a:uLnTx/>
              <a:uFillTx/>
              <a:latin typeface="Times New Roman" panose="02020603050405020304" pitchFamily="18" charset="0"/>
              <a:ea typeface="华康海报体W12(P)" pitchFamily="82" charset="-122"/>
              <a:cs typeface="Times New Roman" panose="02020603050405020304" pitchFamily="18" charset="0"/>
            </a:endParaRPr>
          </a:p>
        </p:txBody>
      </p:sp>
    </p:spTree>
    <p:extLst>
      <p:ext uri="{BB962C8B-B14F-4D97-AF65-F5344CB8AC3E}">
        <p14:creationId xmlns:p14="http://schemas.microsoft.com/office/powerpoint/2010/main" val="173908472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340" y="13643"/>
            <a:ext cx="8779718" cy="2468301"/>
          </a:xfrm>
          <a:prstGeom prst="rect">
            <a:avLst/>
          </a:prstGeom>
        </p:spPr>
      </p:pic>
      <p:sp>
        <p:nvSpPr>
          <p:cNvPr id="11" name="TextBox 10"/>
          <p:cNvSpPr txBox="1"/>
          <p:nvPr/>
        </p:nvSpPr>
        <p:spPr>
          <a:xfrm>
            <a:off x="1062838" y="846838"/>
            <a:ext cx="6793607" cy="1200329"/>
          </a:xfrm>
          <a:prstGeom prst="rect">
            <a:avLst/>
          </a:prstGeom>
          <a:noFill/>
        </p:spPr>
        <p:txBody>
          <a:bodyPr wrap="square" rtlCol="0">
            <a:spAutoFit/>
          </a:bodyPr>
          <a:lstStyle/>
          <a:p>
            <a:pPr defTabSz="685800"/>
            <a:r>
              <a:rPr lang="en-US" sz="3600" b="1">
                <a:solidFill>
                  <a:prstClr val="black"/>
                </a:solidFill>
                <a:latin typeface="Times New Roman" panose="02020603050405020304" pitchFamily="18" charset="0"/>
                <a:ea typeface="Times New Roman" panose="02020603050405020304" pitchFamily="18" charset="0"/>
              </a:rPr>
              <a:t>Câu 1. </a:t>
            </a:r>
            <a:r>
              <a:rPr lang="en-US" sz="3600" b="1" smtClean="0">
                <a:solidFill>
                  <a:prstClr val="black"/>
                </a:solidFill>
                <a:latin typeface="Times New Roman" panose="02020603050405020304" pitchFamily="18" charset="0"/>
                <a:ea typeface="Times New Roman" panose="02020603050405020304" pitchFamily="18" charset="0"/>
              </a:rPr>
              <a:t>Khi đọc truyền thuyết, truyện cổ tích, cần chú ý điều gì? </a:t>
            </a:r>
            <a:endParaRPr lang="en-US" sz="3600" b="1">
              <a:solidFill>
                <a:prstClr val="black"/>
              </a:solidFill>
              <a:latin typeface="Times New Roman" panose="02020603050405020304" pitchFamily="18" charset="0"/>
              <a:ea typeface="Times New Roman" panose="02020603050405020304" pitchFamily="18" charset="0"/>
            </a:endParaRPr>
          </a:p>
        </p:txBody>
      </p:sp>
      <p:sp>
        <p:nvSpPr>
          <p:cNvPr id="12" name="Rounded Rectangle 11"/>
          <p:cNvSpPr/>
          <p:nvPr/>
        </p:nvSpPr>
        <p:spPr>
          <a:xfrm>
            <a:off x="4623793" y="4111106"/>
            <a:ext cx="3692759"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a:solidFill>
                  <a:srgbClr val="008000"/>
                </a:solidFill>
                <a:latin typeface="Times New Roman" panose="02020603050405020304" pitchFamily="18" charset="0"/>
                <a:cs typeface="Times New Roman" panose="02020603050405020304" pitchFamily="18" charset="0"/>
              </a:rPr>
              <a:t>D. </a:t>
            </a:r>
            <a:r>
              <a:rPr lang="en-US" sz="2700" smtClean="0">
                <a:solidFill>
                  <a:srgbClr val="008000"/>
                </a:solidFill>
                <a:latin typeface="Times New Roman" panose="02020603050405020304" pitchFamily="18" charset="0"/>
                <a:cs typeface="Times New Roman" panose="02020603050405020304" pitchFamily="18" charset="0"/>
              </a:rPr>
              <a:t>Lời kể.</a:t>
            </a:r>
            <a:endParaRPr lang="en-US" sz="2700" dirty="0">
              <a:solidFill>
                <a:srgbClr val="008000"/>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720445" y="4129883"/>
            <a:ext cx="3704908"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dirty="0">
                <a:solidFill>
                  <a:srgbClr val="008000"/>
                </a:solidFill>
                <a:latin typeface="Times New Roman" panose="02020603050405020304" pitchFamily="18" charset="0"/>
                <a:cs typeface="Times New Roman" panose="02020603050405020304" pitchFamily="18" charset="0"/>
              </a:rPr>
              <a:t>C</a:t>
            </a:r>
            <a:r>
              <a:rPr lang="en-US" sz="2700">
                <a:solidFill>
                  <a:srgbClr val="008000"/>
                </a:solidFill>
                <a:latin typeface="Times New Roman" panose="02020603050405020304" pitchFamily="18" charset="0"/>
                <a:cs typeface="Times New Roman" panose="02020603050405020304" pitchFamily="18" charset="0"/>
              </a:rPr>
              <a:t>. </a:t>
            </a:r>
            <a:r>
              <a:rPr lang="en-US" sz="2700" smtClean="0">
                <a:solidFill>
                  <a:srgbClr val="008000"/>
                </a:solidFill>
                <a:latin typeface="Times New Roman" panose="02020603050405020304" pitchFamily="18" charset="0"/>
                <a:cs typeface="Times New Roman" panose="02020603050405020304" pitchFamily="18" charset="0"/>
              </a:rPr>
              <a:t>Ngôi kể, cốt truyện, nhân vật, lời kể.</a:t>
            </a:r>
            <a:endParaRPr lang="en-US" sz="2700" dirty="0">
              <a:solidFill>
                <a:srgbClr val="008000"/>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720444" y="3223516"/>
            <a:ext cx="3704908"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2700">
                <a:solidFill>
                  <a:srgbClr val="008000"/>
                </a:solidFill>
                <a:latin typeface="Times New Roman" panose="02020603050405020304" pitchFamily="18" charset="0"/>
                <a:cs typeface="Times New Roman" panose="02020603050405020304" pitchFamily="18" charset="0"/>
              </a:rPr>
              <a:t>A. </a:t>
            </a:r>
            <a:r>
              <a:rPr lang="en-US" sz="2700" smtClean="0">
                <a:solidFill>
                  <a:srgbClr val="008000"/>
                </a:solidFill>
                <a:latin typeface="Times New Roman" panose="02020603050405020304" pitchFamily="18" charset="0"/>
                <a:cs typeface="Times New Roman" panose="02020603050405020304" pitchFamily="18" charset="0"/>
              </a:rPr>
              <a:t>Tình huống truyện.</a:t>
            </a:r>
            <a:endParaRPr lang="en-US" sz="2700" dirty="0">
              <a:solidFill>
                <a:srgbClr val="008000"/>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4623793" y="3223516"/>
            <a:ext cx="3692759"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2700">
                <a:solidFill>
                  <a:srgbClr val="008000"/>
                </a:solidFill>
                <a:latin typeface="Times New Roman" panose="02020603050405020304" pitchFamily="18" charset="0"/>
                <a:cs typeface="Times New Roman" panose="02020603050405020304" pitchFamily="18" charset="0"/>
              </a:rPr>
              <a:t>B. </a:t>
            </a:r>
            <a:r>
              <a:rPr lang="en-US" sz="2700" smtClean="0">
                <a:solidFill>
                  <a:srgbClr val="008000"/>
                </a:solidFill>
                <a:latin typeface="Times New Roman" panose="02020603050405020304" pitchFamily="18" charset="0"/>
                <a:cs typeface="Times New Roman" panose="02020603050405020304" pitchFamily="18" charset="0"/>
              </a:rPr>
              <a:t>Cốt truyện.</a:t>
            </a:r>
            <a:endParaRPr lang="en-US" sz="2700"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429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2" nodeType="clickEffect">
                                  <p:stCondLst>
                                    <p:cond delay="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13"/>
                                        </p:tgtEl>
                                      </p:cBhvr>
                                    </p:animEffect>
                                    <p:set>
                                      <p:cBhvr>
                                        <p:cTn id="49" dur="1" fill="hold">
                                          <p:stCondLst>
                                            <p:cond delay="499"/>
                                          </p:stCondLst>
                                        </p:cTn>
                                        <p:tgtEl>
                                          <p:spTgt spid="13"/>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1"/>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13"/>
                    </p:tgtEl>
                  </p:cond>
                </p:stCondLst>
                <p:endSync evt="end" delay="0">
                  <p:rtn val="all"/>
                </p:endSync>
                <p:childTnLst>
                  <p:par>
                    <p:cTn id="58" fill="hold">
                      <p:stCondLst>
                        <p:cond delay="0"/>
                      </p:stCondLst>
                      <p:childTnLst>
                        <p:par>
                          <p:cTn id="59" fill="hold">
                            <p:stCondLst>
                              <p:cond delay="0"/>
                            </p:stCondLst>
                            <p:childTnLst>
                              <p:par>
                                <p:cTn id="60" presetID="21" presetClass="emph" presetSubtype="0" fill="hold" grpId="1" nodeType="withEffect">
                                  <p:stCondLst>
                                    <p:cond delay="0"/>
                                  </p:stCondLst>
                                  <p:childTnLst>
                                    <p:animClr clrSpc="hsl" dir="cw">
                                      <p:cBhvr override="childStyle">
                                        <p:cTn id="61" dur="500" fill="hold"/>
                                        <p:tgtEl>
                                          <p:spTgt spid="13"/>
                                        </p:tgtEl>
                                        <p:attrNameLst>
                                          <p:attrName>style.color</p:attrName>
                                        </p:attrNameLst>
                                      </p:cBhvr>
                                      <p:by>
                                        <p:hsl h="7200000" s="0" l="0"/>
                                      </p:by>
                                    </p:animClr>
                                    <p:animClr clrSpc="hsl" dir="cw">
                                      <p:cBhvr>
                                        <p:cTn id="62" dur="500" fill="hold"/>
                                        <p:tgtEl>
                                          <p:spTgt spid="13"/>
                                        </p:tgtEl>
                                        <p:attrNameLst>
                                          <p:attrName>fillcolor</p:attrName>
                                        </p:attrNameLst>
                                      </p:cBhvr>
                                      <p:by>
                                        <p:hsl h="7200000" s="0" l="0"/>
                                      </p:by>
                                    </p:animClr>
                                    <p:animClr clrSpc="hsl" dir="cw">
                                      <p:cBhvr>
                                        <p:cTn id="63" dur="500" fill="hold"/>
                                        <p:tgtEl>
                                          <p:spTgt spid="13"/>
                                        </p:tgtEl>
                                        <p:attrNameLst>
                                          <p:attrName>stroke.color</p:attrName>
                                        </p:attrNameLst>
                                      </p:cBhvr>
                                      <p:by>
                                        <p:hsl h="7200000" s="0" l="0"/>
                                      </p:by>
                                    </p:animClr>
                                    <p:set>
                                      <p:cBhvr>
                                        <p:cTn id="64" dur="500" fill="hold"/>
                                        <p:tgtEl>
                                          <p:spTgt spid="13"/>
                                        </p:tgtEl>
                                        <p:attrNameLst>
                                          <p:attrName>fill.type</p:attrName>
                                        </p:attrNameLst>
                                      </p:cBhvr>
                                      <p:to>
                                        <p:strVal val="solid"/>
                                      </p:to>
                                    </p:set>
                                  </p:childTnLst>
                                  <p:subTnLst>
                                    <p:audio>
                                      <p:cMediaNode>
                                        <p:cTn display="0" masterRel="sameClick">
                                          <p:stCondLst>
                                            <p:cond evt="begin" delay="0">
                                              <p:tn val="6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
                  </p:tgtEl>
                </p:cond>
              </p:nextCondLst>
            </p:seq>
            <p:seq concurrent="1" nextAc="seek">
              <p:cTn id="65" restart="whenNotActive" fill="hold" evtFilter="cancelBubble" nodeType="interactiveSeq">
                <p:stCondLst>
                  <p:cond evt="onClick" delay="0">
                    <p:tgtEl>
                      <p:spTgt spid="14"/>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14"/>
                                        </p:tgtEl>
                                      </p:cBhvr>
                                    </p:animEffect>
                                    <p:set>
                                      <p:cBhvr>
                                        <p:cTn id="70"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4"/>
                  </p:tgtEl>
                </p:cond>
              </p:nextCondLst>
            </p:seq>
            <p:seq concurrent="1" nextAc="seek">
              <p:cTn id="71" restart="whenNotActive" fill="hold" evtFilter="cancelBubble" nodeType="interactiveSeq">
                <p:stCondLst>
                  <p:cond evt="onClick" delay="0">
                    <p:tgtEl>
                      <p:spTgt spid="15"/>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15"/>
                                        </p:tgtEl>
                                      </p:cBhvr>
                                    </p:animEffect>
                                    <p:set>
                                      <p:cBhvr>
                                        <p:cTn id="76"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5"/>
                  </p:tgtEl>
                </p:cond>
              </p:nextCondLst>
            </p:seq>
            <p:seq concurrent="1" nextAc="seek">
              <p:cTn id="77" restart="whenNotActive" fill="hold" evtFilter="cancelBubble" nodeType="interactiveSeq">
                <p:stCondLst>
                  <p:cond evt="onClick" delay="0">
                    <p:tgtEl>
                      <p:spTgt spid="12"/>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12"/>
                                        </p:tgtEl>
                                      </p:cBhvr>
                                    </p:animEffect>
                                    <p:set>
                                      <p:cBhvr>
                                        <p:cTn id="82"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2"/>
                  </p:tgtEl>
                </p:cond>
              </p:nextCondLst>
            </p:seq>
          </p:childTnLst>
        </p:cTn>
      </p:par>
    </p:tnLst>
    <p:bldLst>
      <p:bldP spid="11" grpId="0"/>
      <p:bldP spid="11" grpId="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340" y="13643"/>
            <a:ext cx="8779718" cy="2468301"/>
          </a:xfrm>
          <a:prstGeom prst="rect">
            <a:avLst/>
          </a:prstGeom>
        </p:spPr>
      </p:pic>
      <p:sp>
        <p:nvSpPr>
          <p:cNvPr id="14" name="TextBox 13"/>
          <p:cNvSpPr txBox="1"/>
          <p:nvPr/>
        </p:nvSpPr>
        <p:spPr>
          <a:xfrm>
            <a:off x="1113270" y="426171"/>
            <a:ext cx="7311520" cy="1077218"/>
          </a:xfrm>
          <a:prstGeom prst="rect">
            <a:avLst/>
          </a:prstGeom>
          <a:noFill/>
        </p:spPr>
        <p:txBody>
          <a:bodyPr wrap="square" rtlCol="0">
            <a:spAutoFit/>
          </a:bodyPr>
          <a:lstStyle/>
          <a:p>
            <a:pPr defTabSz="685800"/>
            <a:r>
              <a:rPr lang="en-US" sz="3200" smtClean="0">
                <a:solidFill>
                  <a:srgbClr val="0000FF"/>
                </a:solidFill>
                <a:latin typeface="Times New Roman" panose="02020603050405020304" pitchFamily="18" charset="0"/>
                <a:cs typeface="Times New Roman" panose="02020603050405020304" pitchFamily="18" charset="0"/>
              </a:rPr>
              <a:t>Câu </a:t>
            </a:r>
            <a:r>
              <a:rPr lang="vi-VN" sz="3200">
                <a:solidFill>
                  <a:srgbClr val="0000FF"/>
                </a:solidFill>
                <a:latin typeface="Times New Roman" panose="02020603050405020304" pitchFamily="18" charset="0"/>
                <a:cs typeface="Times New Roman" panose="02020603050405020304" pitchFamily="18" charset="0"/>
              </a:rPr>
              <a:t>2. </a:t>
            </a:r>
            <a:r>
              <a:rPr lang="en-US" sz="3200">
                <a:solidFill>
                  <a:srgbClr val="0000FF"/>
                </a:solidFill>
                <a:latin typeface="Times New Roman" panose="02020603050405020304" pitchFamily="18" charset="0"/>
                <a:cs typeface="Times New Roman" panose="02020603050405020304" pitchFamily="18" charset="0"/>
              </a:rPr>
              <a:t>Tác phẩm </a:t>
            </a:r>
            <a:r>
              <a:rPr lang="en-US" sz="3200" smtClean="0">
                <a:solidFill>
                  <a:srgbClr val="0000FF"/>
                </a:solidFill>
                <a:latin typeface="Times New Roman" panose="02020603050405020304" pitchFamily="18" charset="0"/>
                <a:cs typeface="Times New Roman" panose="02020603050405020304" pitchFamily="18" charset="0"/>
              </a:rPr>
              <a:t>“</a:t>
            </a:r>
            <a:r>
              <a:rPr lang="en-US" sz="3200" i="1" smtClean="0">
                <a:solidFill>
                  <a:srgbClr val="0000FF"/>
                </a:solidFill>
                <a:latin typeface="Times New Roman" panose="02020603050405020304" pitchFamily="18" charset="0"/>
                <a:cs typeface="Times New Roman" panose="02020603050405020304" pitchFamily="18" charset="0"/>
              </a:rPr>
              <a:t>Con rồng cháu tiên</a:t>
            </a:r>
            <a:r>
              <a:rPr lang="en-US" sz="3200" smtClean="0">
                <a:solidFill>
                  <a:srgbClr val="0000FF"/>
                </a:solidFill>
                <a:latin typeface="Times New Roman" panose="02020603050405020304" pitchFamily="18" charset="0"/>
                <a:cs typeface="Times New Roman" panose="02020603050405020304" pitchFamily="18" charset="0"/>
              </a:rPr>
              <a:t>” thuộc </a:t>
            </a:r>
            <a:r>
              <a:rPr lang="en-US" sz="3200">
                <a:solidFill>
                  <a:srgbClr val="0000FF"/>
                </a:solidFill>
                <a:latin typeface="Times New Roman" panose="02020603050405020304" pitchFamily="18" charset="0"/>
                <a:cs typeface="Times New Roman" panose="02020603050405020304" pitchFamily="18" charset="0"/>
              </a:rPr>
              <a:t>thể loại truyện dân gian nào?</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747351" y="3154567"/>
            <a:ext cx="3743326"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700">
                <a:solidFill>
                  <a:srgbClr val="008000"/>
                </a:solidFill>
                <a:latin typeface="Times New Roman" panose="02020603050405020304" pitchFamily="18" charset="0"/>
                <a:cs typeface="Times New Roman" panose="02020603050405020304" pitchFamily="18" charset="0"/>
              </a:rPr>
              <a:t>A. </a:t>
            </a:r>
            <a:r>
              <a:rPr lang="en-US" sz="2700" smtClean="0">
                <a:solidFill>
                  <a:srgbClr val="008000"/>
                </a:solidFill>
                <a:latin typeface="Times New Roman" panose="02020603050405020304" pitchFamily="18" charset="0"/>
                <a:cs typeface="Times New Roman" panose="02020603050405020304" pitchFamily="18" charset="0"/>
              </a:rPr>
              <a:t>Ca dao.</a:t>
            </a:r>
            <a:endParaRPr lang="en-US" sz="2700">
              <a:solidFill>
                <a:srgbClr val="008000"/>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4769030" y="3164763"/>
            <a:ext cx="3722147"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dirty="0">
                <a:solidFill>
                  <a:srgbClr val="008000"/>
                </a:solidFill>
                <a:latin typeface="Times New Roman" panose="02020603050405020304" pitchFamily="18" charset="0"/>
                <a:cs typeface="Times New Roman" panose="02020603050405020304" pitchFamily="18" charset="0"/>
              </a:rPr>
              <a:t>B</a:t>
            </a:r>
            <a:r>
              <a:rPr lang="en-US" sz="2700">
                <a:solidFill>
                  <a:srgbClr val="008000"/>
                </a:solidFill>
                <a:latin typeface="Times New Roman" panose="02020603050405020304" pitchFamily="18" charset="0"/>
                <a:cs typeface="Times New Roman" panose="02020603050405020304" pitchFamily="18" charset="0"/>
              </a:rPr>
              <a:t>. </a:t>
            </a:r>
            <a:r>
              <a:rPr lang="en-US" sz="2700" smtClean="0">
                <a:solidFill>
                  <a:srgbClr val="008000"/>
                </a:solidFill>
                <a:latin typeface="Times New Roman" panose="02020603050405020304" pitchFamily="18" charset="0"/>
                <a:cs typeface="Times New Roman" panose="02020603050405020304" pitchFamily="18" charset="0"/>
              </a:rPr>
              <a:t>Truyền thuyết.</a:t>
            </a:r>
            <a:endParaRPr lang="en-US" sz="2700" dirty="0">
              <a:solidFill>
                <a:srgbClr val="008000"/>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747352" y="4072901"/>
            <a:ext cx="3743325"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700">
                <a:solidFill>
                  <a:srgbClr val="008000"/>
                </a:solidFill>
                <a:latin typeface="Times New Roman" panose="02020603050405020304" pitchFamily="18" charset="0"/>
                <a:cs typeface="Times New Roman" panose="02020603050405020304" pitchFamily="18" charset="0"/>
              </a:rPr>
              <a:t>C. </a:t>
            </a:r>
            <a:r>
              <a:rPr lang="en-US" sz="2700" smtClean="0">
                <a:solidFill>
                  <a:srgbClr val="008000"/>
                </a:solidFill>
                <a:latin typeface="Times New Roman" panose="02020603050405020304" pitchFamily="18" charset="0"/>
                <a:cs typeface="Times New Roman" panose="02020603050405020304" pitchFamily="18" charset="0"/>
              </a:rPr>
              <a:t>Truyền thuyết. </a:t>
            </a:r>
            <a:endParaRPr lang="en-US" sz="2700" dirty="0">
              <a:solidFill>
                <a:srgbClr val="008000"/>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4783318" y="4066694"/>
            <a:ext cx="3722147"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a:solidFill>
                  <a:srgbClr val="008000"/>
                </a:solidFill>
                <a:latin typeface="Times New Roman" panose="02020603050405020304" pitchFamily="18" charset="0"/>
                <a:cs typeface="Times New Roman" panose="02020603050405020304" pitchFamily="18" charset="0"/>
              </a:rPr>
              <a:t>D. </a:t>
            </a:r>
            <a:r>
              <a:rPr lang="en-US" sz="2700" smtClean="0">
                <a:solidFill>
                  <a:srgbClr val="008000"/>
                </a:solidFill>
                <a:latin typeface="Times New Roman" panose="02020603050405020304" pitchFamily="18" charset="0"/>
                <a:cs typeface="Times New Roman" panose="02020603050405020304" pitchFamily="18" charset="0"/>
              </a:rPr>
              <a:t>Truyện cười.</a:t>
            </a:r>
            <a:endParaRPr lang="en-US" sz="2700"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134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2" nodeType="clickEffect">
                                  <p:stCondLst>
                                    <p:cond delay="0"/>
                                  </p:stCondLst>
                                  <p:childTnLst>
                                    <p:animEffect transition="out" filter="fade">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4"/>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1" presetClass="emph" presetSubtype="0" fill="hold" grpId="1" nodeType="withEffect">
                                  <p:stCondLst>
                                    <p:cond delay="0"/>
                                  </p:stCondLst>
                                  <p:childTnLst>
                                    <p:animClr clrSpc="hsl" dir="cw">
                                      <p:cBhvr override="childStyle">
                                        <p:cTn id="61" dur="500" fill="hold"/>
                                        <p:tgtEl>
                                          <p:spTgt spid="16"/>
                                        </p:tgtEl>
                                        <p:attrNameLst>
                                          <p:attrName>style.color</p:attrName>
                                        </p:attrNameLst>
                                      </p:cBhvr>
                                      <p:by>
                                        <p:hsl h="7200000" s="0" l="0"/>
                                      </p:by>
                                    </p:animClr>
                                    <p:animClr clrSpc="hsl" dir="cw">
                                      <p:cBhvr>
                                        <p:cTn id="62" dur="500" fill="hold"/>
                                        <p:tgtEl>
                                          <p:spTgt spid="16"/>
                                        </p:tgtEl>
                                        <p:attrNameLst>
                                          <p:attrName>fillcolor</p:attrName>
                                        </p:attrNameLst>
                                      </p:cBhvr>
                                      <p:by>
                                        <p:hsl h="7200000" s="0" l="0"/>
                                      </p:by>
                                    </p:animClr>
                                    <p:animClr clrSpc="hsl" dir="cw">
                                      <p:cBhvr>
                                        <p:cTn id="63" dur="500" fill="hold"/>
                                        <p:tgtEl>
                                          <p:spTgt spid="16"/>
                                        </p:tgtEl>
                                        <p:attrNameLst>
                                          <p:attrName>stroke.color</p:attrName>
                                        </p:attrNameLst>
                                      </p:cBhvr>
                                      <p:by>
                                        <p:hsl h="7200000" s="0" l="0"/>
                                      </p:by>
                                    </p:animClr>
                                    <p:set>
                                      <p:cBhvr>
                                        <p:cTn id="64" dur="500" fill="hold"/>
                                        <p:tgtEl>
                                          <p:spTgt spid="16"/>
                                        </p:tgtEl>
                                        <p:attrNameLst>
                                          <p:attrName>fill.type</p:attrName>
                                        </p:attrNameLst>
                                      </p:cBhvr>
                                      <p:to>
                                        <p:strVal val="solid"/>
                                      </p:to>
                                    </p:set>
                                  </p:childTnLst>
                                  <p:subTnLst>
                                    <p:audio>
                                      <p:cMediaNode>
                                        <p:cTn display="0" masterRel="sameClick">
                                          <p:stCondLst>
                                            <p:cond evt="begin" delay="0">
                                              <p:tn val="6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6"/>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5"/>
                  </p:tgtEl>
                </p:cond>
              </p:nextCondLst>
            </p:seq>
            <p:seq concurrent="1" nextAc="seek">
              <p:cTn id="71" restart="whenNotActive" fill="hold" evtFilter="cancelBubble" nodeType="interactiveSeq">
                <p:stCondLst>
                  <p:cond evt="onClick" delay="0">
                    <p:tgtEl>
                      <p:spTgt spid="17"/>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7"/>
                  </p:tgtEl>
                </p:cond>
              </p:nextCondLst>
            </p:seq>
            <p:seq concurrent="1" nextAc="seek">
              <p:cTn id="77" restart="whenNotActive" fill="hold" evtFilter="cancelBubble" nodeType="interactiveSeq">
                <p:stCondLst>
                  <p:cond evt="onClick" delay="0">
                    <p:tgtEl>
                      <p:spTgt spid="18"/>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18"/>
                                        </p:tgtEl>
                                      </p:cBhvr>
                                    </p:animEffect>
                                    <p:set>
                                      <p:cBhvr>
                                        <p:cTn id="8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14" grpId="0"/>
      <p:bldP spid="14" grpId="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934" y="-171450"/>
            <a:ext cx="8779718" cy="2468301"/>
          </a:xfrm>
          <a:prstGeom prst="rect">
            <a:avLst/>
          </a:prstGeom>
        </p:spPr>
      </p:pic>
      <p:sp>
        <p:nvSpPr>
          <p:cNvPr id="15" name="TextBox 14"/>
          <p:cNvSpPr txBox="1"/>
          <p:nvPr/>
        </p:nvSpPr>
        <p:spPr>
          <a:xfrm>
            <a:off x="1143954" y="477925"/>
            <a:ext cx="6562798" cy="584775"/>
          </a:xfrm>
          <a:prstGeom prst="rect">
            <a:avLst/>
          </a:prstGeom>
          <a:noFill/>
        </p:spPr>
        <p:txBody>
          <a:bodyPr wrap="square" rtlCol="0">
            <a:spAutoFit/>
          </a:bodyPr>
          <a:lstStyle/>
          <a:p>
            <a:pPr algn="just" defTabSz="685800"/>
            <a:r>
              <a:rPr lang="en-US" sz="3200">
                <a:solidFill>
                  <a:srgbClr val="0000FF"/>
                </a:solidFill>
                <a:latin typeface="Times New Roman" panose="02020603050405020304" pitchFamily="18" charset="0"/>
                <a:cs typeface="Times New Roman" panose="02020603050405020304" pitchFamily="18" charset="0"/>
              </a:rPr>
              <a:t>Câu </a:t>
            </a:r>
            <a:r>
              <a:rPr lang="vi-VN" sz="3200">
                <a:solidFill>
                  <a:srgbClr val="0000FF"/>
                </a:solidFill>
                <a:latin typeface="Times New Roman" panose="02020603050405020304" pitchFamily="18" charset="0"/>
                <a:cs typeface="Times New Roman" panose="02020603050405020304" pitchFamily="18" charset="0"/>
              </a:rPr>
              <a:t>3. </a:t>
            </a:r>
            <a:r>
              <a:rPr lang="en-US" sz="3200" smtClean="0">
                <a:solidFill>
                  <a:srgbClr val="0000FF"/>
                </a:solidFill>
                <a:latin typeface="Times New Roman" panose="02020603050405020304" pitchFamily="18" charset="0"/>
                <a:cs typeface="Times New Roman" panose="02020603050405020304" pitchFamily="18" charset="0"/>
              </a:rPr>
              <a:t>Truyện “Tấm Cám” có nhân vật </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4623793" y="4111106"/>
            <a:ext cx="3692759"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srgbClr val="008000"/>
                </a:solidFill>
                <a:latin typeface="Times New Roman" panose="02020603050405020304" pitchFamily="18" charset="0"/>
                <a:cs typeface="Times New Roman" panose="02020603050405020304" pitchFamily="18" charset="0"/>
              </a:rPr>
              <a:t>D. </a:t>
            </a:r>
            <a:r>
              <a:rPr lang="en-US" sz="2100" smtClean="0">
                <a:solidFill>
                  <a:srgbClr val="008000"/>
                </a:solidFill>
                <a:latin typeface="Times New Roman" panose="02020603050405020304" pitchFamily="18" charset="0"/>
                <a:cs typeface="Times New Roman" panose="02020603050405020304" pitchFamily="18" charset="0"/>
              </a:rPr>
              <a:t>tài giỏi. </a:t>
            </a:r>
            <a:endParaRPr lang="en-US" sz="2100" dirty="0">
              <a:solidFill>
                <a:srgbClr val="008000"/>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720445" y="4129883"/>
            <a:ext cx="3704908"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srgbClr val="008000"/>
                </a:solidFill>
                <a:latin typeface="Times New Roman" panose="02020603050405020304" pitchFamily="18" charset="0"/>
                <a:cs typeface="Times New Roman" panose="02020603050405020304" pitchFamily="18" charset="0"/>
              </a:rPr>
              <a:t>C. </a:t>
            </a:r>
            <a:r>
              <a:rPr lang="en-US" sz="2100" smtClean="0">
                <a:solidFill>
                  <a:srgbClr val="008000"/>
                </a:solidFill>
                <a:latin typeface="Times New Roman" panose="02020603050405020304" pitchFamily="18" charset="0"/>
                <a:cs typeface="Times New Roman" panose="02020603050405020304" pitchFamily="18" charset="0"/>
              </a:rPr>
              <a:t>bất hạnh. </a:t>
            </a:r>
            <a:endParaRPr lang="en-US" sz="2100" dirty="0">
              <a:solidFill>
                <a:srgbClr val="008000"/>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720445" y="3223516"/>
            <a:ext cx="3704908"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srgbClr val="008000"/>
                </a:solidFill>
                <a:latin typeface="Times New Roman" panose="02020603050405020304" pitchFamily="18" charset="0"/>
                <a:cs typeface="Times New Roman" panose="02020603050405020304" pitchFamily="18" charset="0"/>
              </a:rPr>
              <a:t>A. </a:t>
            </a:r>
            <a:r>
              <a:rPr lang="en-US" sz="2100" smtClean="0">
                <a:solidFill>
                  <a:srgbClr val="008000"/>
                </a:solidFill>
                <a:latin typeface="Times New Roman" panose="02020603050405020304" pitchFamily="18" charset="0"/>
                <a:cs typeface="Times New Roman" panose="02020603050405020304" pitchFamily="18" charset="0"/>
              </a:rPr>
              <a:t>dũng sĩ</a:t>
            </a:r>
            <a:r>
              <a:rPr lang="en-US" sz="2700" smtClean="0">
                <a:solidFill>
                  <a:srgbClr val="008000"/>
                </a:solidFill>
                <a:latin typeface="Calibri" panose="020F0502020204030204"/>
              </a:rPr>
              <a:t>. </a:t>
            </a:r>
            <a:endParaRPr lang="en-US" sz="2700" dirty="0">
              <a:solidFill>
                <a:srgbClr val="008000"/>
              </a:solidFill>
              <a:latin typeface="Calibri" panose="020F0502020204030204"/>
            </a:endParaRPr>
          </a:p>
        </p:txBody>
      </p:sp>
      <p:sp>
        <p:nvSpPr>
          <p:cNvPr id="19" name="Rounded Rectangle 18"/>
          <p:cNvSpPr/>
          <p:nvPr/>
        </p:nvSpPr>
        <p:spPr>
          <a:xfrm>
            <a:off x="4623793" y="3223516"/>
            <a:ext cx="3692759"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srgbClr val="008000"/>
                </a:solidFill>
                <a:latin typeface="Times New Roman" panose="02020603050405020304" pitchFamily="18" charset="0"/>
                <a:cs typeface="Times New Roman" panose="02020603050405020304" pitchFamily="18" charset="0"/>
              </a:rPr>
              <a:t>B. </a:t>
            </a:r>
            <a:r>
              <a:rPr lang="en-US" sz="2100" smtClean="0">
                <a:solidFill>
                  <a:srgbClr val="008000"/>
                </a:solidFill>
                <a:latin typeface="Times New Roman" panose="02020603050405020304" pitchFamily="18" charset="0"/>
                <a:cs typeface="Times New Roman" panose="02020603050405020304" pitchFamily="18" charset="0"/>
              </a:rPr>
              <a:t>thông minh.</a:t>
            </a:r>
            <a:endParaRPr lang="en-US" sz="2100"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100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2" nodeType="clickEffect">
                                  <p:stCondLst>
                                    <p:cond delay="0"/>
                                  </p:stCondLst>
                                  <p:childTnLst>
                                    <p:animEffect transition="out" filter="fade">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19"/>
                                        </p:tgtEl>
                                      </p:cBhvr>
                                    </p:animEffect>
                                    <p:set>
                                      <p:cBhvr>
                                        <p:cTn id="46" dur="1" fill="hold">
                                          <p:stCondLst>
                                            <p:cond delay="499"/>
                                          </p:stCondLst>
                                        </p:cTn>
                                        <p:tgtEl>
                                          <p:spTgt spid="19"/>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5"/>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21" presetClass="emph" presetSubtype="0" fill="hold" grpId="1" nodeType="withEffect">
                                  <p:stCondLst>
                                    <p:cond delay="0"/>
                                  </p:stCondLst>
                                  <p:childTnLst>
                                    <p:animClr clrSpc="hsl" dir="cw">
                                      <p:cBhvr override="childStyle">
                                        <p:cTn id="61" dur="500" fill="hold"/>
                                        <p:tgtEl>
                                          <p:spTgt spid="17"/>
                                        </p:tgtEl>
                                        <p:attrNameLst>
                                          <p:attrName>style.color</p:attrName>
                                        </p:attrNameLst>
                                      </p:cBhvr>
                                      <p:by>
                                        <p:hsl h="7200000" s="0" l="0"/>
                                      </p:by>
                                    </p:animClr>
                                    <p:animClr clrSpc="hsl" dir="cw">
                                      <p:cBhvr>
                                        <p:cTn id="62" dur="500" fill="hold"/>
                                        <p:tgtEl>
                                          <p:spTgt spid="17"/>
                                        </p:tgtEl>
                                        <p:attrNameLst>
                                          <p:attrName>fillcolor</p:attrName>
                                        </p:attrNameLst>
                                      </p:cBhvr>
                                      <p:by>
                                        <p:hsl h="7200000" s="0" l="0"/>
                                      </p:by>
                                    </p:animClr>
                                    <p:animClr clrSpc="hsl" dir="cw">
                                      <p:cBhvr>
                                        <p:cTn id="63" dur="500" fill="hold"/>
                                        <p:tgtEl>
                                          <p:spTgt spid="17"/>
                                        </p:tgtEl>
                                        <p:attrNameLst>
                                          <p:attrName>stroke.color</p:attrName>
                                        </p:attrNameLst>
                                      </p:cBhvr>
                                      <p:by>
                                        <p:hsl h="7200000" s="0" l="0"/>
                                      </p:by>
                                    </p:animClr>
                                    <p:set>
                                      <p:cBhvr>
                                        <p:cTn id="64" dur="500" fill="hold"/>
                                        <p:tgtEl>
                                          <p:spTgt spid="17"/>
                                        </p:tgtEl>
                                        <p:attrNameLst>
                                          <p:attrName>fill.type</p:attrName>
                                        </p:attrNameLst>
                                      </p:cBhvr>
                                      <p:to>
                                        <p:strVal val="solid"/>
                                      </p:to>
                                    </p:set>
                                  </p:childTnLst>
                                  <p:subTnLst>
                                    <p:audio>
                                      <p:cMediaNode>
                                        <p:cTn display="0" masterRel="sameClick">
                                          <p:stCondLst>
                                            <p:cond evt="begin" delay="0">
                                              <p:tn val="6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65" restart="whenNotActive" fill="hold" evtFilter="cancelBubble" nodeType="interactiveSeq">
                <p:stCondLst>
                  <p:cond evt="onClick" delay="0">
                    <p:tgtEl>
                      <p:spTgt spid="18"/>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18"/>
                                        </p:tgtEl>
                                      </p:cBhvr>
                                    </p:animEffect>
                                    <p:set>
                                      <p:cBhvr>
                                        <p:cTn id="70"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seq concurrent="1" nextAc="seek">
              <p:cTn id="71" restart="whenNotActive" fill="hold" evtFilter="cancelBubble" nodeType="interactiveSeq">
                <p:stCondLst>
                  <p:cond evt="onClick" delay="0">
                    <p:tgtEl>
                      <p:spTgt spid="19"/>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19"/>
                                        </p:tgtEl>
                                      </p:cBhvr>
                                    </p:animEffect>
                                    <p:set>
                                      <p:cBhvr>
                                        <p:cTn id="76"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77" restart="whenNotActive" fill="hold" evtFilter="cancelBubble" nodeType="interactiveSeq">
                <p:stCondLst>
                  <p:cond evt="onClick" delay="0">
                    <p:tgtEl>
                      <p:spTgt spid="16"/>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childTnLst>
        </p:cTn>
      </p:par>
    </p:tnLst>
    <p:bldLst>
      <p:bldP spid="15" grpId="0"/>
      <p:bldP spid="15" grpId="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340" y="13643"/>
            <a:ext cx="8779718" cy="2468301"/>
          </a:xfrm>
          <a:prstGeom prst="rect">
            <a:avLst/>
          </a:prstGeom>
        </p:spPr>
      </p:pic>
      <p:sp>
        <p:nvSpPr>
          <p:cNvPr id="14" name="TextBox 13"/>
          <p:cNvSpPr txBox="1"/>
          <p:nvPr/>
        </p:nvSpPr>
        <p:spPr>
          <a:xfrm>
            <a:off x="1666802" y="594591"/>
            <a:ext cx="5244630" cy="1569660"/>
          </a:xfrm>
          <a:prstGeom prst="rect">
            <a:avLst/>
          </a:prstGeom>
          <a:noFill/>
        </p:spPr>
        <p:txBody>
          <a:bodyPr wrap="square" rtlCol="0">
            <a:spAutoFit/>
          </a:bodyPr>
          <a:lstStyle/>
          <a:p>
            <a:pPr algn="just" defTabSz="685800"/>
            <a:r>
              <a:rPr lang="en-US" sz="3200">
                <a:solidFill>
                  <a:srgbClr val="0000FF"/>
                </a:solidFill>
                <a:latin typeface="Times New Roman" panose="02020603050405020304" pitchFamily="18" charset="0"/>
                <a:cs typeface="Times New Roman" panose="02020603050405020304" pitchFamily="18" charset="0"/>
              </a:rPr>
              <a:t>Câu </a:t>
            </a:r>
            <a:r>
              <a:rPr lang="vi-VN" sz="3200">
                <a:solidFill>
                  <a:srgbClr val="0000FF"/>
                </a:solidFill>
                <a:latin typeface="Times New Roman" panose="02020603050405020304" pitchFamily="18" charset="0"/>
                <a:cs typeface="Times New Roman" panose="02020603050405020304" pitchFamily="18" charset="0"/>
              </a:rPr>
              <a:t>4. </a:t>
            </a:r>
            <a:r>
              <a:rPr lang="en-US" sz="3200" smtClean="0">
                <a:solidFill>
                  <a:srgbClr val="0000FF"/>
                </a:solidFill>
                <a:latin typeface="Times New Roman" panose="02020603050405020304" pitchFamily="18" charset="0"/>
                <a:cs typeface="Times New Roman" panose="02020603050405020304" pitchFamily="18" charset="0"/>
              </a:rPr>
              <a:t>Ngôi kể trong truyền thuyết “Sơn Tinh, Thủy Tinh” là </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747351" y="3154567"/>
            <a:ext cx="3743326"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a:solidFill>
                  <a:srgbClr val="008000"/>
                </a:solidFill>
                <a:latin typeface="Times New Roman" panose="02020603050405020304" pitchFamily="18" charset="0"/>
                <a:cs typeface="Times New Roman" panose="02020603050405020304" pitchFamily="18" charset="0"/>
              </a:rPr>
              <a:t>A. </a:t>
            </a:r>
            <a:r>
              <a:rPr lang="en-US" sz="2700" smtClean="0">
                <a:solidFill>
                  <a:srgbClr val="008000"/>
                </a:solidFill>
                <a:latin typeface="Times New Roman" panose="02020603050405020304" pitchFamily="18" charset="0"/>
                <a:cs typeface="Times New Roman" panose="02020603050405020304" pitchFamily="18" charset="0"/>
              </a:rPr>
              <a:t>Ngôi thứ hai.</a:t>
            </a:r>
            <a:endParaRPr lang="en-US" sz="2700" dirty="0">
              <a:solidFill>
                <a:srgbClr val="008000"/>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4769030" y="3164763"/>
            <a:ext cx="3722147"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dirty="0">
                <a:solidFill>
                  <a:srgbClr val="008000"/>
                </a:solidFill>
                <a:latin typeface="Times New Roman" panose="02020603050405020304" pitchFamily="18" charset="0"/>
                <a:cs typeface="Times New Roman" panose="02020603050405020304" pitchFamily="18" charset="0"/>
              </a:rPr>
              <a:t>B</a:t>
            </a:r>
            <a:r>
              <a:rPr lang="en-US" sz="2700">
                <a:solidFill>
                  <a:srgbClr val="008000"/>
                </a:solidFill>
                <a:latin typeface="Times New Roman" panose="02020603050405020304" pitchFamily="18" charset="0"/>
                <a:cs typeface="Times New Roman" panose="02020603050405020304" pitchFamily="18" charset="0"/>
              </a:rPr>
              <a:t>. </a:t>
            </a:r>
            <a:r>
              <a:rPr lang="en-US" sz="2700" smtClean="0">
                <a:solidFill>
                  <a:srgbClr val="008000"/>
                </a:solidFill>
                <a:latin typeface="Times New Roman" panose="02020603050405020304" pitchFamily="18" charset="0"/>
                <a:cs typeface="Times New Roman" panose="02020603050405020304" pitchFamily="18" charset="0"/>
              </a:rPr>
              <a:t>Ngôi thứ ba</a:t>
            </a:r>
            <a:endParaRPr lang="en-US" sz="2700" dirty="0">
              <a:solidFill>
                <a:srgbClr val="008000"/>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747352" y="4072901"/>
            <a:ext cx="3743325"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a:solidFill>
                  <a:srgbClr val="008000"/>
                </a:solidFill>
                <a:latin typeface="Times New Roman" panose="02020603050405020304" pitchFamily="18" charset="0"/>
                <a:cs typeface="Times New Roman" panose="02020603050405020304" pitchFamily="18" charset="0"/>
              </a:rPr>
              <a:t>C. </a:t>
            </a:r>
            <a:r>
              <a:rPr lang="en-US" sz="2700" smtClean="0">
                <a:solidFill>
                  <a:srgbClr val="008000"/>
                </a:solidFill>
                <a:latin typeface="Times New Roman" panose="02020603050405020304" pitchFamily="18" charset="0"/>
                <a:cs typeface="Times New Roman" panose="02020603050405020304" pitchFamily="18" charset="0"/>
              </a:rPr>
              <a:t>Ngôi thứ nhất.</a:t>
            </a:r>
            <a:endParaRPr lang="en-US" sz="2700" dirty="0">
              <a:solidFill>
                <a:srgbClr val="008000"/>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4783318" y="4066694"/>
            <a:ext cx="3722147"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a:solidFill>
                  <a:srgbClr val="008000"/>
                </a:solidFill>
                <a:latin typeface="Times New Roman" panose="02020603050405020304" pitchFamily="18" charset="0"/>
                <a:cs typeface="Times New Roman" panose="02020603050405020304" pitchFamily="18" charset="0"/>
              </a:rPr>
              <a:t>D. T</a:t>
            </a:r>
            <a:r>
              <a:rPr lang="en-US" sz="2700" smtClean="0">
                <a:solidFill>
                  <a:srgbClr val="008000"/>
                </a:solidFill>
                <a:latin typeface="Times New Roman" panose="02020603050405020304" pitchFamily="18" charset="0"/>
                <a:cs typeface="Times New Roman" panose="02020603050405020304" pitchFamily="18" charset="0"/>
              </a:rPr>
              <a:t>ất cả đều sai.</a:t>
            </a:r>
            <a:endParaRPr lang="en-US" sz="2700"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035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2" nodeType="clickEffect">
                                  <p:stCondLst>
                                    <p:cond delay="0"/>
                                  </p:stCondLst>
                                  <p:childTnLst>
                                    <p:animEffect transition="out" filter="fade">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4"/>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1" presetClass="emph" presetSubtype="0" fill="hold" grpId="1" nodeType="withEffect">
                                  <p:stCondLst>
                                    <p:cond delay="0"/>
                                  </p:stCondLst>
                                  <p:childTnLst>
                                    <p:animClr clrSpc="hsl" dir="cw">
                                      <p:cBhvr override="childStyle">
                                        <p:cTn id="61" dur="500" fill="hold"/>
                                        <p:tgtEl>
                                          <p:spTgt spid="16"/>
                                        </p:tgtEl>
                                        <p:attrNameLst>
                                          <p:attrName>style.color</p:attrName>
                                        </p:attrNameLst>
                                      </p:cBhvr>
                                      <p:by>
                                        <p:hsl h="7200000" s="0" l="0"/>
                                      </p:by>
                                    </p:animClr>
                                    <p:animClr clrSpc="hsl" dir="cw">
                                      <p:cBhvr>
                                        <p:cTn id="62" dur="500" fill="hold"/>
                                        <p:tgtEl>
                                          <p:spTgt spid="16"/>
                                        </p:tgtEl>
                                        <p:attrNameLst>
                                          <p:attrName>fillcolor</p:attrName>
                                        </p:attrNameLst>
                                      </p:cBhvr>
                                      <p:by>
                                        <p:hsl h="7200000" s="0" l="0"/>
                                      </p:by>
                                    </p:animClr>
                                    <p:animClr clrSpc="hsl" dir="cw">
                                      <p:cBhvr>
                                        <p:cTn id="63" dur="500" fill="hold"/>
                                        <p:tgtEl>
                                          <p:spTgt spid="16"/>
                                        </p:tgtEl>
                                        <p:attrNameLst>
                                          <p:attrName>stroke.color</p:attrName>
                                        </p:attrNameLst>
                                      </p:cBhvr>
                                      <p:by>
                                        <p:hsl h="7200000" s="0" l="0"/>
                                      </p:by>
                                    </p:animClr>
                                    <p:set>
                                      <p:cBhvr>
                                        <p:cTn id="64" dur="500" fill="hold"/>
                                        <p:tgtEl>
                                          <p:spTgt spid="16"/>
                                        </p:tgtEl>
                                        <p:attrNameLst>
                                          <p:attrName>fill.type</p:attrName>
                                        </p:attrNameLst>
                                      </p:cBhvr>
                                      <p:to>
                                        <p:strVal val="solid"/>
                                      </p:to>
                                    </p:set>
                                  </p:childTnLst>
                                  <p:subTnLst>
                                    <p:audio>
                                      <p:cMediaNode>
                                        <p:cTn display="0" masterRel="sameClick">
                                          <p:stCondLst>
                                            <p:cond evt="begin" delay="0">
                                              <p:tn val="6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6"/>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5"/>
                  </p:tgtEl>
                </p:cond>
              </p:nextCondLst>
            </p:seq>
            <p:seq concurrent="1" nextAc="seek">
              <p:cTn id="71" restart="whenNotActive" fill="hold" evtFilter="cancelBubble" nodeType="interactiveSeq">
                <p:stCondLst>
                  <p:cond evt="onClick" delay="0">
                    <p:tgtEl>
                      <p:spTgt spid="17"/>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7"/>
                  </p:tgtEl>
                </p:cond>
              </p:nextCondLst>
            </p:seq>
            <p:seq concurrent="1" nextAc="seek">
              <p:cTn id="77" restart="whenNotActive" fill="hold" evtFilter="cancelBubble" nodeType="interactiveSeq">
                <p:stCondLst>
                  <p:cond evt="onClick" delay="0">
                    <p:tgtEl>
                      <p:spTgt spid="18"/>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18"/>
                                        </p:tgtEl>
                                      </p:cBhvr>
                                    </p:animEffect>
                                    <p:set>
                                      <p:cBhvr>
                                        <p:cTn id="8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14" grpId="0"/>
      <p:bldP spid="14" grpId="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340" y="13643"/>
            <a:ext cx="8779718" cy="2468301"/>
          </a:xfrm>
          <a:prstGeom prst="rect">
            <a:avLst/>
          </a:prstGeom>
        </p:spPr>
      </p:pic>
      <p:sp>
        <p:nvSpPr>
          <p:cNvPr id="6" name="TextBox 5"/>
          <p:cNvSpPr txBox="1"/>
          <p:nvPr/>
        </p:nvSpPr>
        <p:spPr>
          <a:xfrm>
            <a:off x="1487159" y="553096"/>
            <a:ext cx="6340759" cy="1569660"/>
          </a:xfrm>
          <a:prstGeom prst="rect">
            <a:avLst/>
          </a:prstGeom>
          <a:noFill/>
        </p:spPr>
        <p:txBody>
          <a:bodyPr wrap="square" rtlCol="0">
            <a:spAutoFit/>
          </a:bodyPr>
          <a:lstStyle/>
          <a:p>
            <a:pPr algn="just" defTabSz="685800"/>
            <a:r>
              <a:rPr lang="en-US" sz="3200">
                <a:solidFill>
                  <a:srgbClr val="0000FF"/>
                </a:solidFill>
                <a:latin typeface="Times New Roman" panose="02020603050405020304" pitchFamily="18" charset="0"/>
                <a:cs typeface="Times New Roman" panose="02020603050405020304" pitchFamily="18" charset="0"/>
              </a:rPr>
              <a:t>Câu </a:t>
            </a:r>
            <a:r>
              <a:rPr lang="vi-VN" sz="3200">
                <a:solidFill>
                  <a:srgbClr val="0000FF"/>
                </a:solidFill>
                <a:latin typeface="Times New Roman" panose="02020603050405020304" pitchFamily="18" charset="0"/>
                <a:cs typeface="Times New Roman" panose="02020603050405020304" pitchFamily="18" charset="0"/>
              </a:rPr>
              <a:t>5. </a:t>
            </a:r>
            <a:r>
              <a:rPr lang="en-US" sz="3200" smtClean="0">
                <a:solidFill>
                  <a:srgbClr val="0000FF"/>
                </a:solidFill>
                <a:latin typeface="Times New Roman" panose="02020603050405020304" pitchFamily="18" charset="0"/>
                <a:cs typeface="Times New Roman" panose="02020603050405020304" pitchFamily="18" charset="0"/>
              </a:rPr>
              <a:t>Đóng vai nhân vật trong truyền thuyết và truyện cổ tích để kể lại thì dung ngôi kể </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937530" y="3244170"/>
            <a:ext cx="3629026"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800">
                <a:solidFill>
                  <a:srgbClr val="008000"/>
                </a:solidFill>
                <a:latin typeface="Times New Roman" panose="02020603050405020304" pitchFamily="18" charset="0"/>
                <a:cs typeface="Times New Roman" panose="02020603050405020304" pitchFamily="18" charset="0"/>
              </a:rPr>
              <a:t>A. </a:t>
            </a:r>
            <a:r>
              <a:rPr lang="en-US" sz="2800" smtClean="0">
                <a:solidFill>
                  <a:srgbClr val="008000"/>
                </a:solidFill>
                <a:latin typeface="Times New Roman" panose="02020603050405020304" pitchFamily="18" charset="0"/>
                <a:cs typeface="Times New Roman" panose="02020603050405020304" pitchFamily="18" charset="0"/>
              </a:rPr>
              <a:t>thứ hai.</a:t>
            </a:r>
            <a:endParaRPr lang="en-US" sz="2800" dirty="0">
              <a:solidFill>
                <a:srgbClr val="008000"/>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4883984" y="4133930"/>
            <a:ext cx="3611634"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800" smtClean="0">
                <a:solidFill>
                  <a:srgbClr val="008000"/>
                </a:solidFill>
                <a:latin typeface="Times New Roman" panose="02020603050405020304" pitchFamily="18" charset="0"/>
                <a:cs typeface="Times New Roman" panose="02020603050405020304" pitchFamily="18" charset="0"/>
              </a:rPr>
              <a:t>D</a:t>
            </a:r>
            <a:r>
              <a:rPr lang="vi-VN" sz="2800" smtClean="0">
                <a:solidFill>
                  <a:srgbClr val="008000"/>
                </a:solidFill>
                <a:latin typeface="Times New Roman" panose="02020603050405020304" pitchFamily="18" charset="0"/>
                <a:cs typeface="Times New Roman" panose="02020603050405020304" pitchFamily="18" charset="0"/>
              </a:rPr>
              <a:t>. </a:t>
            </a:r>
            <a:r>
              <a:rPr lang="en-US" sz="2800" smtClean="0">
                <a:solidFill>
                  <a:srgbClr val="008000"/>
                </a:solidFill>
                <a:latin typeface="Times New Roman" panose="02020603050405020304" pitchFamily="18" charset="0"/>
                <a:cs typeface="Times New Roman" panose="02020603050405020304" pitchFamily="18" charset="0"/>
              </a:rPr>
              <a:t>thứ nhất.</a:t>
            </a:r>
            <a:endParaRPr lang="en-US" sz="2800" dirty="0">
              <a:solidFill>
                <a:srgbClr val="008000"/>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937531" y="4133930"/>
            <a:ext cx="3629025"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800" smtClean="0">
                <a:solidFill>
                  <a:srgbClr val="008000"/>
                </a:solidFill>
                <a:latin typeface="Times New Roman" panose="02020603050405020304" pitchFamily="18" charset="0"/>
                <a:cs typeface="Times New Roman" panose="02020603050405020304" pitchFamily="18" charset="0"/>
              </a:rPr>
              <a:t>C. Cả A và B.</a:t>
            </a:r>
            <a:endParaRPr lang="en-US" sz="2800" dirty="0">
              <a:solidFill>
                <a:srgbClr val="008000"/>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4883984" y="3244170"/>
            <a:ext cx="3611634"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800" smtClean="0">
                <a:solidFill>
                  <a:srgbClr val="008000"/>
                </a:solidFill>
                <a:latin typeface="Times New Roman" panose="02020603050405020304" pitchFamily="18" charset="0"/>
                <a:cs typeface="Times New Roman" panose="02020603050405020304" pitchFamily="18" charset="0"/>
              </a:rPr>
              <a:t>B. thứ ba.</a:t>
            </a:r>
            <a:endParaRPr lang="en-US" sz="2800"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1250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2" nodeType="clickEffect">
                                  <p:stCondLst>
                                    <p:cond delay="0"/>
                                  </p:stCondLst>
                                  <p:childTnLst>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11"/>
                                        </p:tgtEl>
                                      </p:cBhvr>
                                    </p:animEffect>
                                    <p:set>
                                      <p:cBhvr>
                                        <p:cTn id="46" dur="1" fill="hold">
                                          <p:stCondLst>
                                            <p:cond delay="499"/>
                                          </p:stCondLst>
                                        </p:cTn>
                                        <p:tgtEl>
                                          <p:spTgt spid="11"/>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6"/>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9"/>
                    </p:tgtEl>
                  </p:cond>
                </p:stCondLst>
                <p:endSync evt="end" delay="0">
                  <p:rtn val="all"/>
                </p:endSync>
                <p:childTnLst>
                  <p:par>
                    <p:cTn id="58" fill="hold">
                      <p:stCondLst>
                        <p:cond delay="0"/>
                      </p:stCondLst>
                      <p:childTnLst>
                        <p:par>
                          <p:cTn id="59" fill="hold">
                            <p:stCondLst>
                              <p:cond delay="0"/>
                            </p:stCondLst>
                            <p:childTnLst>
                              <p:par>
                                <p:cTn id="60" presetID="21" presetClass="emph" presetSubtype="0" fill="hold" grpId="1" nodeType="withEffect">
                                  <p:stCondLst>
                                    <p:cond delay="0"/>
                                  </p:stCondLst>
                                  <p:childTnLst>
                                    <p:animClr clrSpc="hsl" dir="cw">
                                      <p:cBhvr override="childStyle">
                                        <p:cTn id="61" dur="500" fill="hold"/>
                                        <p:tgtEl>
                                          <p:spTgt spid="9"/>
                                        </p:tgtEl>
                                        <p:attrNameLst>
                                          <p:attrName>style.color</p:attrName>
                                        </p:attrNameLst>
                                      </p:cBhvr>
                                      <p:by>
                                        <p:hsl h="7200000" s="0" l="0"/>
                                      </p:by>
                                    </p:animClr>
                                    <p:animClr clrSpc="hsl" dir="cw">
                                      <p:cBhvr>
                                        <p:cTn id="62" dur="500" fill="hold"/>
                                        <p:tgtEl>
                                          <p:spTgt spid="9"/>
                                        </p:tgtEl>
                                        <p:attrNameLst>
                                          <p:attrName>fillcolor</p:attrName>
                                        </p:attrNameLst>
                                      </p:cBhvr>
                                      <p:by>
                                        <p:hsl h="7200000" s="0" l="0"/>
                                      </p:by>
                                    </p:animClr>
                                    <p:animClr clrSpc="hsl" dir="cw">
                                      <p:cBhvr>
                                        <p:cTn id="63" dur="500" fill="hold"/>
                                        <p:tgtEl>
                                          <p:spTgt spid="9"/>
                                        </p:tgtEl>
                                        <p:attrNameLst>
                                          <p:attrName>stroke.color</p:attrName>
                                        </p:attrNameLst>
                                      </p:cBhvr>
                                      <p:by>
                                        <p:hsl h="7200000" s="0" l="0"/>
                                      </p:by>
                                    </p:animClr>
                                    <p:set>
                                      <p:cBhvr>
                                        <p:cTn id="64" dur="500" fill="hold"/>
                                        <p:tgtEl>
                                          <p:spTgt spid="9"/>
                                        </p:tgtEl>
                                        <p:attrNameLst>
                                          <p:attrName>fill.type</p:attrName>
                                        </p:attrNameLst>
                                      </p:cBhvr>
                                      <p:to>
                                        <p:strVal val="solid"/>
                                      </p:to>
                                    </p:set>
                                  </p:childTnLst>
                                  <p:subTnLst>
                                    <p:audio>
                                      <p:cMediaNode>
                                        <p:cTn display="0" masterRel="sameClick">
                                          <p:stCondLst>
                                            <p:cond evt="begin" delay="0">
                                              <p:tn val="6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7"/>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
                  </p:tgtEl>
                </p:cond>
              </p:nextCondLst>
            </p:seq>
            <p:seq concurrent="1" nextAc="seek">
              <p:cTn id="71" restart="whenNotActive" fill="hold" evtFilter="cancelBubble" nodeType="interactiveSeq">
                <p:stCondLst>
                  <p:cond evt="onClick" delay="0">
                    <p:tgtEl>
                      <p:spTgt spid="11"/>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11"/>
                                        </p:tgtEl>
                                      </p:cBhvr>
                                    </p:animEffect>
                                    <p:set>
                                      <p:cBhvr>
                                        <p:cTn id="76"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1"/>
                  </p:tgtEl>
                </p:cond>
              </p:nextCondLst>
            </p:seq>
            <p:seq concurrent="1" nextAc="seek">
              <p:cTn id="77" restart="whenNotActive" fill="hold" evtFilter="cancelBubble" nodeType="interactiveSeq">
                <p:stCondLst>
                  <p:cond evt="onClick" delay="0">
                    <p:tgtEl>
                      <p:spTgt spid="10"/>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10"/>
                                        </p:tgtEl>
                                      </p:cBhvr>
                                    </p:animEffect>
                                    <p:set>
                                      <p:cBhvr>
                                        <p:cTn id="8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
                  </p:tgtEl>
                </p:cond>
              </p:nextCondLst>
            </p:seq>
          </p:childTnLst>
        </p:cTn>
      </p:par>
    </p:tnLst>
    <p:bldLst>
      <p:bldP spid="6" grpId="0"/>
      <p:bldP spid="6" grpId="1"/>
      <p:bldP spid="7" grpId="0" animBg="1"/>
      <p:bldP spid="7" grpId="1" animBg="1"/>
      <p:bldP spid="7" grpId="2" animBg="1"/>
      <p:bldP spid="9" grpId="0" animBg="1"/>
      <p:bldP spid="9" grpId="1" animBg="1"/>
      <p:bldP spid="9" grpId="2" animBg="1"/>
      <p:bldP spid="10" grpId="0" animBg="1"/>
      <p:bldP spid="10" grpId="1" animBg="1"/>
      <p:bldP spid="10" grpId="2" animBg="1"/>
      <p:bldP spid="11" grpId="0" animBg="1"/>
      <p:bldP spid="11" grpId="1" animBg="1"/>
      <p:bldP spid="11"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625929" y="308202"/>
            <a:ext cx="7892143" cy="167095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r>
              <a:rPr lang="en-US" sz="2800" b="1" smtClean="0">
                <a:solidFill>
                  <a:prstClr val="white"/>
                </a:solidFill>
                <a:latin typeface="Times New Roman" panose="02020603050405020304" pitchFamily="18" charset="0"/>
                <a:cs typeface="Times New Roman" panose="02020603050405020304" pitchFamily="18" charset="0"/>
              </a:rPr>
              <a:t>Câu 1. </a:t>
            </a:r>
            <a:r>
              <a:rPr lang="vi-VN" sz="2800" b="1">
                <a:solidFill>
                  <a:prstClr val="white"/>
                </a:solidFill>
                <a:latin typeface="Times New Roman" panose="02020603050405020304" pitchFamily="18" charset="0"/>
                <a:cs typeface="Times New Roman" panose="02020603050405020304" pitchFamily="18" charset="0"/>
              </a:rPr>
              <a:t>Các truyện cổ tích vừa học được kể theo ngôi kể thứ mấy?</a:t>
            </a:r>
            <a:endParaRPr lang="en-US" sz="2800" b="1" i="1">
              <a:solidFill>
                <a:prstClr val="white"/>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621921" y="2124468"/>
            <a:ext cx="7892143" cy="167095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400" b="1" smtClean="0">
                <a:solidFill>
                  <a:prstClr val="white"/>
                </a:solidFill>
                <a:latin typeface="Times New Roman" panose="02020603050405020304" pitchFamily="18" charset="0"/>
                <a:cs typeface="Times New Roman" panose="02020603050405020304" pitchFamily="18" charset="0"/>
              </a:rPr>
              <a:t>Ngôi thứ 3.</a:t>
            </a:r>
            <a:endParaRPr lang="en-US" sz="2400" b="1">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6600" y="3749678"/>
            <a:ext cx="1800225" cy="1101152"/>
          </a:xfrm>
          <a:prstGeom prst="rect">
            <a:avLst/>
          </a:prstGeom>
        </p:spPr>
      </p:pic>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ackgroundRemoval t="10000" b="90000" l="4063" r="98281"/>
                    </a14:imgEffect>
                  </a14:imgLayer>
                </a14:imgProps>
              </a:ext>
            </a:extLst>
          </a:blip>
          <a:stretch>
            <a:fillRect/>
          </a:stretch>
        </p:blipFill>
        <p:spPr>
          <a:xfrm>
            <a:off x="616605" y="3409950"/>
            <a:ext cx="2496285" cy="2496285"/>
          </a:xfrm>
          <a:prstGeom prst="rect">
            <a:avLst/>
          </a:prstGeom>
        </p:spPr>
      </p:pic>
    </p:spTree>
    <p:extLst>
      <p:ext uri="{BB962C8B-B14F-4D97-AF65-F5344CB8AC3E}">
        <p14:creationId xmlns:p14="http://schemas.microsoft.com/office/powerpoint/2010/main" val="418718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340" y="13643"/>
            <a:ext cx="8779718" cy="2468301"/>
          </a:xfrm>
          <a:prstGeom prst="rect">
            <a:avLst/>
          </a:prstGeom>
        </p:spPr>
      </p:pic>
      <p:sp>
        <p:nvSpPr>
          <p:cNvPr id="17" name="TextBox 16"/>
          <p:cNvSpPr txBox="1"/>
          <p:nvPr/>
        </p:nvSpPr>
        <p:spPr>
          <a:xfrm>
            <a:off x="1823557" y="476971"/>
            <a:ext cx="6210101" cy="1077218"/>
          </a:xfrm>
          <a:prstGeom prst="rect">
            <a:avLst/>
          </a:prstGeom>
          <a:noFill/>
        </p:spPr>
        <p:txBody>
          <a:bodyPr wrap="square" rtlCol="0">
            <a:spAutoFit/>
          </a:bodyPr>
          <a:lstStyle/>
          <a:p>
            <a:pPr algn="just" defTabSz="685800"/>
            <a:r>
              <a:rPr lang="en-US" sz="3200">
                <a:solidFill>
                  <a:srgbClr val="0000FF"/>
                </a:solidFill>
                <a:latin typeface="Times New Roman" panose="02020603050405020304" pitchFamily="18" charset="0"/>
                <a:cs typeface="Times New Roman" panose="02020603050405020304" pitchFamily="18" charset="0"/>
              </a:rPr>
              <a:t>Câu </a:t>
            </a:r>
            <a:r>
              <a:rPr lang="vi-VN" sz="3200">
                <a:solidFill>
                  <a:srgbClr val="0000FF"/>
                </a:solidFill>
                <a:latin typeface="Times New Roman" panose="02020603050405020304" pitchFamily="18" charset="0"/>
                <a:cs typeface="Times New Roman" panose="02020603050405020304" pitchFamily="18" charset="0"/>
              </a:rPr>
              <a:t>6. </a:t>
            </a:r>
            <a:r>
              <a:rPr lang="en-US" sz="3200" smtClean="0">
                <a:solidFill>
                  <a:srgbClr val="0000FF"/>
                </a:solidFill>
                <a:latin typeface="Times New Roman" panose="02020603050405020304" pitchFamily="18" charset="0"/>
                <a:cs typeface="Times New Roman" panose="02020603050405020304" pitchFamily="18" charset="0"/>
              </a:rPr>
              <a:t>Truyền thuyết “Hồ Gươm” giải thích về nguồn gốc</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937530" y="3244170"/>
            <a:ext cx="3629026"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r>
              <a:rPr lang="en-US" sz="2800" smtClean="0">
                <a:solidFill>
                  <a:srgbClr val="008000"/>
                </a:solidFill>
                <a:latin typeface="Times New Roman" panose="02020603050405020304" pitchFamily="18" charset="0"/>
                <a:cs typeface="Times New Roman" panose="02020603050405020304" pitchFamily="18" charset="0"/>
              </a:rPr>
              <a:t>A. địa danh.</a:t>
            </a:r>
            <a:endParaRPr lang="en-US" sz="2800">
              <a:solidFill>
                <a:srgbClr val="008000"/>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4883984" y="4133930"/>
            <a:ext cx="3611634"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r>
              <a:rPr lang="en-US" sz="2800" smtClean="0">
                <a:solidFill>
                  <a:srgbClr val="008000"/>
                </a:solidFill>
                <a:latin typeface="Times New Roman" panose="02020603050405020304" pitchFamily="18" charset="0"/>
                <a:cs typeface="Times New Roman" panose="02020603050405020304" pitchFamily="18" charset="0"/>
              </a:rPr>
              <a:t>D. loại bánh.</a:t>
            </a:r>
            <a:endParaRPr lang="en-US" sz="2800">
              <a:solidFill>
                <a:srgbClr val="008000"/>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937531" y="4133930"/>
            <a:ext cx="3629025"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r>
              <a:rPr lang="en-US" sz="2800" smtClean="0">
                <a:solidFill>
                  <a:srgbClr val="008000"/>
                </a:solidFill>
                <a:latin typeface="Times New Roman" panose="02020603050405020304" pitchFamily="18" charset="0"/>
                <a:cs typeface="Times New Roman" panose="02020603050405020304" pitchFamily="18" charset="0"/>
              </a:rPr>
              <a:t>C. nhà vua.</a:t>
            </a:r>
            <a:endParaRPr lang="en-US" sz="2800" dirty="0">
              <a:solidFill>
                <a:srgbClr val="008000"/>
              </a:solidFill>
              <a:latin typeface="Times New Roman" panose="02020603050405020304" pitchFamily="18" charset="0"/>
              <a:cs typeface="Times New Roman" panose="02020603050405020304" pitchFamily="18" charset="0"/>
            </a:endParaRPr>
          </a:p>
        </p:txBody>
      </p:sp>
      <p:sp>
        <p:nvSpPr>
          <p:cNvPr id="21" name="Rounded Rectangle 20"/>
          <p:cNvSpPr/>
          <p:nvPr/>
        </p:nvSpPr>
        <p:spPr>
          <a:xfrm>
            <a:off x="4883984" y="3244170"/>
            <a:ext cx="3611634"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r>
              <a:rPr lang="en-US" sz="2800" smtClean="0">
                <a:solidFill>
                  <a:srgbClr val="008000"/>
                </a:solidFill>
                <a:latin typeface="Times New Roman" panose="02020603050405020304" pitchFamily="18" charset="0"/>
                <a:cs typeface="Times New Roman" panose="02020603050405020304" pitchFamily="18" charset="0"/>
              </a:rPr>
              <a:t>B. thanh gươm.</a:t>
            </a:r>
            <a:endParaRPr lang="en-US" sz="2800"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187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2" nodeType="clickEffect">
                                  <p:stCondLst>
                                    <p:cond delay="0"/>
                                  </p:stCondLst>
                                  <p:childTnLst>
                                    <p:animEffect transition="out" filter="fade">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20"/>
                                        </p:tgtEl>
                                      </p:cBhvr>
                                    </p:animEffect>
                                    <p:set>
                                      <p:cBhvr>
                                        <p:cTn id="49" dur="1" fill="hold">
                                          <p:stCondLst>
                                            <p:cond delay="499"/>
                                          </p:stCondLst>
                                        </p:cTn>
                                        <p:tgtEl>
                                          <p:spTgt spid="20"/>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19"/>
                                        </p:tgtEl>
                                      </p:cBhvr>
                                    </p:animEffect>
                                    <p:set>
                                      <p:cBhvr>
                                        <p:cTn id="52" dur="1" fill="hold">
                                          <p:stCondLst>
                                            <p:cond delay="499"/>
                                          </p:stCondLst>
                                        </p:cTn>
                                        <p:tgtEl>
                                          <p:spTgt spid="19"/>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7"/>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1" presetClass="emph" presetSubtype="0" fill="hold" grpId="1" nodeType="withEffect">
                                  <p:stCondLst>
                                    <p:cond delay="0"/>
                                  </p:stCondLst>
                                  <p:childTnLst>
                                    <p:animClr clrSpc="hsl" dir="cw">
                                      <p:cBhvr override="childStyle">
                                        <p:cTn id="61" dur="500" fill="hold"/>
                                        <p:tgtEl>
                                          <p:spTgt spid="19"/>
                                        </p:tgtEl>
                                        <p:attrNameLst>
                                          <p:attrName>style.color</p:attrName>
                                        </p:attrNameLst>
                                      </p:cBhvr>
                                      <p:by>
                                        <p:hsl h="7200000" s="0" l="0"/>
                                      </p:by>
                                    </p:animClr>
                                    <p:animClr clrSpc="hsl" dir="cw">
                                      <p:cBhvr>
                                        <p:cTn id="62" dur="500" fill="hold"/>
                                        <p:tgtEl>
                                          <p:spTgt spid="19"/>
                                        </p:tgtEl>
                                        <p:attrNameLst>
                                          <p:attrName>fillcolor</p:attrName>
                                        </p:attrNameLst>
                                      </p:cBhvr>
                                      <p:by>
                                        <p:hsl h="7200000" s="0" l="0"/>
                                      </p:by>
                                    </p:animClr>
                                    <p:animClr clrSpc="hsl" dir="cw">
                                      <p:cBhvr>
                                        <p:cTn id="63" dur="500" fill="hold"/>
                                        <p:tgtEl>
                                          <p:spTgt spid="19"/>
                                        </p:tgtEl>
                                        <p:attrNameLst>
                                          <p:attrName>stroke.color</p:attrName>
                                        </p:attrNameLst>
                                      </p:cBhvr>
                                      <p:by>
                                        <p:hsl h="7200000" s="0" l="0"/>
                                      </p:by>
                                    </p:animClr>
                                    <p:set>
                                      <p:cBhvr>
                                        <p:cTn id="64" dur="500" fill="hold"/>
                                        <p:tgtEl>
                                          <p:spTgt spid="19"/>
                                        </p:tgtEl>
                                        <p:attrNameLst>
                                          <p:attrName>fill.type</p:attrName>
                                        </p:attrNameLst>
                                      </p:cBhvr>
                                      <p:to>
                                        <p:strVal val="solid"/>
                                      </p:to>
                                    </p:set>
                                  </p:childTnLst>
                                  <p:subTnLst>
                                    <p:audio>
                                      <p:cMediaNode>
                                        <p:cTn display="0" masterRel="sameClick">
                                          <p:stCondLst>
                                            <p:cond evt="begin" delay="0">
                                              <p:tn val="6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9"/>
                  </p:tgtEl>
                </p:cond>
              </p:nextCondLst>
            </p:seq>
            <p:seq concurrent="1" nextAc="seek">
              <p:cTn id="65" restart="whenNotActive" fill="hold" evtFilter="cancelBubble" nodeType="interactiveSeq">
                <p:stCondLst>
                  <p:cond evt="onClick" delay="0">
                    <p:tgtEl>
                      <p:spTgt spid="18"/>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18"/>
                                        </p:tgtEl>
                                      </p:cBhvr>
                                    </p:animEffect>
                                    <p:set>
                                      <p:cBhvr>
                                        <p:cTn id="70"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seq concurrent="1" nextAc="seek">
              <p:cTn id="71" restart="whenNotActive" fill="hold" evtFilter="cancelBubble" nodeType="interactiveSeq">
                <p:stCondLst>
                  <p:cond evt="onClick" delay="0">
                    <p:tgtEl>
                      <p:spTgt spid="21"/>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21"/>
                                        </p:tgtEl>
                                      </p:cBhvr>
                                    </p:animEffect>
                                    <p:set>
                                      <p:cBhvr>
                                        <p:cTn id="76"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1"/>
                  </p:tgtEl>
                </p:cond>
              </p:nextCondLst>
            </p:seq>
            <p:seq concurrent="1" nextAc="seek">
              <p:cTn id="77" restart="whenNotActive" fill="hold" evtFilter="cancelBubble" nodeType="interactiveSeq">
                <p:stCondLst>
                  <p:cond evt="onClick" delay="0">
                    <p:tgtEl>
                      <p:spTgt spid="20"/>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0"/>
                  </p:tgtEl>
                </p:cond>
              </p:nextCondLst>
            </p:seq>
          </p:childTnLst>
        </p:cTn>
      </p:par>
    </p:tnLst>
    <p:bldLst>
      <p:bldP spid="17" grpId="0"/>
      <p:bldP spid="17" grpId="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340" y="13643"/>
            <a:ext cx="8779718" cy="2468301"/>
          </a:xfrm>
          <a:prstGeom prst="rect">
            <a:avLst/>
          </a:prstGeom>
        </p:spPr>
      </p:pic>
      <p:sp>
        <p:nvSpPr>
          <p:cNvPr id="19" name="TextBox 18"/>
          <p:cNvSpPr txBox="1"/>
          <p:nvPr/>
        </p:nvSpPr>
        <p:spPr>
          <a:xfrm>
            <a:off x="1311898" y="729322"/>
            <a:ext cx="6931946" cy="1569660"/>
          </a:xfrm>
          <a:prstGeom prst="rect">
            <a:avLst/>
          </a:prstGeom>
          <a:noFill/>
        </p:spPr>
        <p:txBody>
          <a:bodyPr wrap="square" rtlCol="0">
            <a:spAutoFit/>
          </a:bodyPr>
          <a:lstStyle/>
          <a:p>
            <a:pPr defTabSz="685800"/>
            <a:r>
              <a:rPr lang="en-US" sz="3200">
                <a:solidFill>
                  <a:srgbClr val="0000FF"/>
                </a:solidFill>
                <a:latin typeface="Times New Roman" panose="02020603050405020304" pitchFamily="18" charset="0"/>
                <a:cs typeface="Times New Roman" panose="02020603050405020304" pitchFamily="18" charset="0"/>
              </a:rPr>
              <a:t>Câu </a:t>
            </a:r>
            <a:r>
              <a:rPr lang="vi-VN" sz="3200">
                <a:solidFill>
                  <a:srgbClr val="0000FF"/>
                </a:solidFill>
                <a:latin typeface="Times New Roman" panose="02020603050405020304" pitchFamily="18" charset="0"/>
                <a:cs typeface="Times New Roman" panose="02020603050405020304" pitchFamily="18" charset="0"/>
              </a:rPr>
              <a:t>7. </a:t>
            </a:r>
            <a:r>
              <a:rPr lang="en-US" sz="3200" smtClean="0">
                <a:solidFill>
                  <a:srgbClr val="0000FF"/>
                </a:solidFill>
                <a:latin typeface="Times New Roman" panose="02020603050405020304" pitchFamily="18" charset="0"/>
                <a:cs typeface="Times New Roman" panose="02020603050405020304" pitchFamily="18" charset="0"/>
              </a:rPr>
              <a:t>Truyền thuyết “Hồ Gươm” liên quan đến cuộc khởi nghĩa nào của dân tộc ta?</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4720160" y="3628566"/>
            <a:ext cx="3740804"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r>
              <a:rPr lang="en-US" sz="2700">
                <a:solidFill>
                  <a:srgbClr val="008000"/>
                </a:solidFill>
                <a:latin typeface="Times New Roman" panose="02020603050405020304" pitchFamily="18" charset="0"/>
                <a:cs typeface="Times New Roman" panose="02020603050405020304" pitchFamily="18" charset="0"/>
              </a:rPr>
              <a:t>D. </a:t>
            </a:r>
            <a:r>
              <a:rPr lang="en-US" sz="2700" smtClean="0">
                <a:solidFill>
                  <a:srgbClr val="008000"/>
                </a:solidFill>
                <a:latin typeface="Times New Roman" panose="02020603050405020304" pitchFamily="18" charset="0"/>
                <a:cs typeface="Times New Roman" panose="02020603050405020304" pitchFamily="18" charset="0"/>
              </a:rPr>
              <a:t>Tam Kỳ.</a:t>
            </a:r>
            <a:endParaRPr lang="en-US" sz="2700" dirty="0">
              <a:solidFill>
                <a:srgbClr val="008000"/>
              </a:solidFill>
              <a:latin typeface="Times New Roman" panose="02020603050405020304" pitchFamily="18" charset="0"/>
              <a:cs typeface="Times New Roman" panose="02020603050405020304" pitchFamily="18" charset="0"/>
            </a:endParaRPr>
          </a:p>
        </p:txBody>
      </p:sp>
      <p:sp>
        <p:nvSpPr>
          <p:cNvPr id="21" name="Rounded Rectangle 20"/>
          <p:cNvSpPr/>
          <p:nvPr/>
        </p:nvSpPr>
        <p:spPr>
          <a:xfrm>
            <a:off x="757953" y="2718656"/>
            <a:ext cx="3743327"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r>
              <a:rPr lang="en-US" sz="2700">
                <a:solidFill>
                  <a:srgbClr val="008000"/>
                </a:solidFill>
                <a:latin typeface="Times New Roman" panose="02020603050405020304" pitchFamily="18" charset="0"/>
                <a:cs typeface="Times New Roman" panose="02020603050405020304" pitchFamily="18" charset="0"/>
              </a:rPr>
              <a:t>A. </a:t>
            </a:r>
            <a:r>
              <a:rPr lang="en-US" sz="2700" smtClean="0">
                <a:solidFill>
                  <a:srgbClr val="008000"/>
                </a:solidFill>
                <a:latin typeface="Times New Roman" panose="02020603050405020304" pitchFamily="18" charset="0"/>
                <a:cs typeface="Times New Roman" panose="02020603050405020304" pitchFamily="18" charset="0"/>
              </a:rPr>
              <a:t>Lam Sơn.</a:t>
            </a:r>
            <a:endParaRPr lang="en-US" sz="2700" dirty="0">
              <a:solidFill>
                <a:srgbClr val="008000"/>
              </a:solidFill>
              <a:latin typeface="Times New Roman" panose="02020603050405020304" pitchFamily="18" charset="0"/>
              <a:cs typeface="Times New Roman" panose="02020603050405020304" pitchFamily="18" charset="0"/>
            </a:endParaRPr>
          </a:p>
        </p:txBody>
      </p:sp>
      <p:sp>
        <p:nvSpPr>
          <p:cNvPr id="22" name="Rounded Rectangle 21"/>
          <p:cNvSpPr/>
          <p:nvPr/>
        </p:nvSpPr>
        <p:spPr>
          <a:xfrm>
            <a:off x="757955" y="3611306"/>
            <a:ext cx="3743325"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r>
              <a:rPr lang="vi-VN" sz="2700">
                <a:solidFill>
                  <a:srgbClr val="008000"/>
                </a:solidFill>
                <a:latin typeface="Times New Roman" panose="02020603050405020304" pitchFamily="18" charset="0"/>
                <a:cs typeface="Times New Roman" panose="02020603050405020304" pitchFamily="18" charset="0"/>
              </a:rPr>
              <a:t>C. </a:t>
            </a:r>
            <a:r>
              <a:rPr lang="en-US" sz="2700" smtClean="0">
                <a:solidFill>
                  <a:srgbClr val="008000"/>
                </a:solidFill>
                <a:latin typeface="Times New Roman" panose="02020603050405020304" pitchFamily="18" charset="0"/>
                <a:cs typeface="Times New Roman" panose="02020603050405020304" pitchFamily="18" charset="0"/>
              </a:rPr>
              <a:t>Đông Sơn.</a:t>
            </a:r>
            <a:endParaRPr lang="en-US" sz="2700" dirty="0">
              <a:solidFill>
                <a:srgbClr val="008000"/>
              </a:solidFill>
              <a:latin typeface="Times New Roman" panose="02020603050405020304" pitchFamily="18" charset="0"/>
              <a:cs typeface="Times New Roman" panose="02020603050405020304" pitchFamily="18" charset="0"/>
            </a:endParaRPr>
          </a:p>
        </p:txBody>
      </p:sp>
      <p:sp>
        <p:nvSpPr>
          <p:cNvPr id="23" name="Rounded Rectangle 22"/>
          <p:cNvSpPr/>
          <p:nvPr/>
        </p:nvSpPr>
        <p:spPr>
          <a:xfrm>
            <a:off x="4715593" y="2717456"/>
            <a:ext cx="3731084"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r>
              <a:rPr lang="en-US" sz="2700">
                <a:solidFill>
                  <a:srgbClr val="008000"/>
                </a:solidFill>
                <a:latin typeface="Times New Roman" panose="02020603050405020304" pitchFamily="18" charset="0"/>
                <a:cs typeface="Times New Roman" panose="02020603050405020304" pitchFamily="18" charset="0"/>
              </a:rPr>
              <a:t>B. </a:t>
            </a:r>
            <a:r>
              <a:rPr lang="en-US" sz="2700" smtClean="0">
                <a:solidFill>
                  <a:srgbClr val="008000"/>
                </a:solidFill>
                <a:latin typeface="Times New Roman" panose="02020603050405020304" pitchFamily="18" charset="0"/>
                <a:cs typeface="Times New Roman" panose="02020603050405020304" pitchFamily="18" charset="0"/>
              </a:rPr>
              <a:t>Tây Sơn.</a:t>
            </a:r>
            <a:endParaRPr lang="en-US" sz="2700"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821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2" nodeType="clickEffect">
                                  <p:stCondLst>
                                    <p:cond delay="0"/>
                                  </p:stCondLst>
                                  <p:childTnLst>
                                    <p:animEffect transition="out" filter="fade">
                                      <p:cBhvr>
                                        <p:cTn id="42" dur="500"/>
                                        <p:tgtEl>
                                          <p:spTgt spid="21"/>
                                        </p:tgtEl>
                                      </p:cBhvr>
                                    </p:animEffect>
                                    <p:set>
                                      <p:cBhvr>
                                        <p:cTn id="43" dur="1" fill="hold">
                                          <p:stCondLst>
                                            <p:cond delay="499"/>
                                          </p:stCondLst>
                                        </p:cTn>
                                        <p:tgtEl>
                                          <p:spTgt spid="21"/>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23"/>
                                        </p:tgtEl>
                                      </p:cBhvr>
                                    </p:animEffect>
                                    <p:set>
                                      <p:cBhvr>
                                        <p:cTn id="46" dur="1" fill="hold">
                                          <p:stCondLst>
                                            <p:cond delay="499"/>
                                          </p:stCondLst>
                                        </p:cTn>
                                        <p:tgtEl>
                                          <p:spTgt spid="23"/>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9"/>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21" presetClass="emph" presetSubtype="0" fill="hold" grpId="1" nodeType="withEffect">
                                  <p:stCondLst>
                                    <p:cond delay="0"/>
                                  </p:stCondLst>
                                  <p:childTnLst>
                                    <p:animClr clrSpc="hsl" dir="cw">
                                      <p:cBhvr override="childStyle">
                                        <p:cTn id="61" dur="500" fill="hold"/>
                                        <p:tgtEl>
                                          <p:spTgt spid="21"/>
                                        </p:tgtEl>
                                        <p:attrNameLst>
                                          <p:attrName>style.color</p:attrName>
                                        </p:attrNameLst>
                                      </p:cBhvr>
                                      <p:by>
                                        <p:hsl h="7200000" s="0" l="0"/>
                                      </p:by>
                                    </p:animClr>
                                    <p:animClr clrSpc="hsl" dir="cw">
                                      <p:cBhvr>
                                        <p:cTn id="62" dur="500" fill="hold"/>
                                        <p:tgtEl>
                                          <p:spTgt spid="21"/>
                                        </p:tgtEl>
                                        <p:attrNameLst>
                                          <p:attrName>fillcolor</p:attrName>
                                        </p:attrNameLst>
                                      </p:cBhvr>
                                      <p:by>
                                        <p:hsl h="7200000" s="0" l="0"/>
                                      </p:by>
                                    </p:animClr>
                                    <p:animClr clrSpc="hsl" dir="cw">
                                      <p:cBhvr>
                                        <p:cTn id="63" dur="500" fill="hold"/>
                                        <p:tgtEl>
                                          <p:spTgt spid="21"/>
                                        </p:tgtEl>
                                        <p:attrNameLst>
                                          <p:attrName>stroke.color</p:attrName>
                                        </p:attrNameLst>
                                      </p:cBhvr>
                                      <p:by>
                                        <p:hsl h="7200000" s="0" l="0"/>
                                      </p:by>
                                    </p:animClr>
                                    <p:set>
                                      <p:cBhvr>
                                        <p:cTn id="64" dur="500" fill="hold"/>
                                        <p:tgtEl>
                                          <p:spTgt spid="21"/>
                                        </p:tgtEl>
                                        <p:attrNameLst>
                                          <p:attrName>fill.type</p:attrName>
                                        </p:attrNameLst>
                                      </p:cBhvr>
                                      <p:to>
                                        <p:strVal val="solid"/>
                                      </p:to>
                                    </p:set>
                                  </p:childTnLst>
                                  <p:subTnLst>
                                    <p:audio>
                                      <p:cMediaNode>
                                        <p:cTn display="0" masterRel="sameClick">
                                          <p:stCondLst>
                                            <p:cond evt="begin" delay="0">
                                              <p:tn val="6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65" restart="whenNotActive" fill="hold" evtFilter="cancelBubble" nodeType="interactiveSeq">
                <p:stCondLst>
                  <p:cond evt="onClick" delay="0">
                    <p:tgtEl>
                      <p:spTgt spid="23"/>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23"/>
                                        </p:tgtEl>
                                      </p:cBhvr>
                                    </p:animEffect>
                                    <p:set>
                                      <p:cBhvr>
                                        <p:cTn id="70"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3"/>
                  </p:tgtEl>
                </p:cond>
              </p:nextCondLst>
            </p:seq>
            <p:seq concurrent="1" nextAc="seek">
              <p:cTn id="71" restart="whenNotActive" fill="hold" evtFilter="cancelBubble" nodeType="interactiveSeq">
                <p:stCondLst>
                  <p:cond evt="onClick" delay="0">
                    <p:tgtEl>
                      <p:spTgt spid="22"/>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22"/>
                                        </p:tgtEl>
                                      </p:cBhvr>
                                    </p:animEffect>
                                    <p:set>
                                      <p:cBhvr>
                                        <p:cTn id="76"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2"/>
                  </p:tgtEl>
                </p:cond>
              </p:nextCondLst>
            </p:seq>
            <p:seq concurrent="1" nextAc="seek">
              <p:cTn id="77" restart="whenNotActive" fill="hold" evtFilter="cancelBubble" nodeType="interactiveSeq">
                <p:stCondLst>
                  <p:cond evt="onClick" delay="0">
                    <p:tgtEl>
                      <p:spTgt spid="20"/>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0"/>
                  </p:tgtEl>
                </p:cond>
              </p:nextCondLst>
            </p:seq>
          </p:childTnLst>
        </p:cTn>
      </p:par>
    </p:tnLst>
    <p:bldLst>
      <p:bldP spid="19" grpId="0"/>
      <p:bldP spid="19" grpId="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340" y="13643"/>
            <a:ext cx="8779718" cy="2468301"/>
          </a:xfrm>
          <a:prstGeom prst="rect">
            <a:avLst/>
          </a:prstGeom>
        </p:spPr>
      </p:pic>
      <p:sp>
        <p:nvSpPr>
          <p:cNvPr id="19" name="TextBox 18"/>
          <p:cNvSpPr txBox="1"/>
          <p:nvPr/>
        </p:nvSpPr>
        <p:spPr>
          <a:xfrm>
            <a:off x="1066800" y="244024"/>
            <a:ext cx="7090757" cy="1077218"/>
          </a:xfrm>
          <a:prstGeom prst="rect">
            <a:avLst/>
          </a:prstGeom>
          <a:noFill/>
        </p:spPr>
        <p:txBody>
          <a:bodyPr wrap="square" rtlCol="0">
            <a:spAutoFit/>
          </a:bodyPr>
          <a:lstStyle/>
          <a:p>
            <a:pPr algn="just" defTabSz="685800"/>
            <a:r>
              <a:rPr lang="en-US" sz="3200">
                <a:solidFill>
                  <a:srgbClr val="0000FF"/>
                </a:solidFill>
                <a:latin typeface="Times New Roman" panose="02020603050405020304" pitchFamily="18" charset="0"/>
                <a:cs typeface="Times New Roman" panose="02020603050405020304" pitchFamily="18" charset="0"/>
              </a:rPr>
              <a:t>Câu 8. </a:t>
            </a:r>
            <a:r>
              <a:rPr lang="en-US" sz="3200" smtClean="0">
                <a:solidFill>
                  <a:srgbClr val="0000FF"/>
                </a:solidFill>
                <a:latin typeface="Times New Roman" panose="02020603050405020304" pitchFamily="18" charset="0"/>
                <a:cs typeface="Times New Roman" panose="02020603050405020304" pitchFamily="18" charset="0"/>
              </a:rPr>
              <a:t>Truyện cổ tích, truyền thuyết thường sử dụng </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4720160" y="3628566"/>
            <a:ext cx="3740804"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700">
                <a:solidFill>
                  <a:srgbClr val="008000"/>
                </a:solidFill>
                <a:latin typeface="Times New Roman" panose="02020603050405020304" pitchFamily="18" charset="0"/>
                <a:cs typeface="Times New Roman" panose="02020603050405020304" pitchFamily="18" charset="0"/>
              </a:rPr>
              <a:t>D. </a:t>
            </a:r>
            <a:r>
              <a:rPr lang="en-US" sz="2700" smtClean="0">
                <a:solidFill>
                  <a:srgbClr val="008000"/>
                </a:solidFill>
                <a:latin typeface="Times New Roman" panose="02020603050405020304" pitchFamily="18" charset="0"/>
                <a:cs typeface="Times New Roman" panose="02020603050405020304" pitchFamily="18" charset="0"/>
              </a:rPr>
              <a:t>suy luận.</a:t>
            </a:r>
            <a:endParaRPr lang="en-US" sz="2700" dirty="0">
              <a:solidFill>
                <a:srgbClr val="008000"/>
              </a:solidFill>
              <a:latin typeface="Times New Roman" panose="02020603050405020304" pitchFamily="18" charset="0"/>
              <a:cs typeface="Times New Roman" panose="02020603050405020304" pitchFamily="18" charset="0"/>
            </a:endParaRPr>
          </a:p>
        </p:txBody>
      </p:sp>
      <p:sp>
        <p:nvSpPr>
          <p:cNvPr id="21" name="Rounded Rectangle 20"/>
          <p:cNvSpPr/>
          <p:nvPr/>
        </p:nvSpPr>
        <p:spPr>
          <a:xfrm>
            <a:off x="757953" y="2718656"/>
            <a:ext cx="3743327"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700">
                <a:solidFill>
                  <a:srgbClr val="008000"/>
                </a:solidFill>
                <a:latin typeface="Times New Roman" panose="02020603050405020304" pitchFamily="18" charset="0"/>
                <a:cs typeface="Times New Roman" panose="02020603050405020304" pitchFamily="18" charset="0"/>
              </a:rPr>
              <a:t>A. </a:t>
            </a:r>
            <a:r>
              <a:rPr lang="en-US" sz="2700" smtClean="0">
                <a:solidFill>
                  <a:srgbClr val="008000"/>
                </a:solidFill>
                <a:latin typeface="Times New Roman" panose="02020603050405020304" pitchFamily="18" charset="0"/>
                <a:cs typeface="Times New Roman" panose="02020603050405020304" pitchFamily="18" charset="0"/>
              </a:rPr>
              <a:t>yếu tố kì ảo.</a:t>
            </a:r>
            <a:endParaRPr lang="en-US" sz="2700" dirty="0">
              <a:solidFill>
                <a:srgbClr val="008000"/>
              </a:solidFill>
              <a:latin typeface="Times New Roman" panose="02020603050405020304" pitchFamily="18" charset="0"/>
              <a:cs typeface="Times New Roman" panose="02020603050405020304" pitchFamily="18" charset="0"/>
            </a:endParaRPr>
          </a:p>
        </p:txBody>
      </p:sp>
      <p:sp>
        <p:nvSpPr>
          <p:cNvPr id="22" name="Rounded Rectangle 21"/>
          <p:cNvSpPr/>
          <p:nvPr/>
        </p:nvSpPr>
        <p:spPr>
          <a:xfrm>
            <a:off x="757955" y="3611306"/>
            <a:ext cx="3743325"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de-DE" sz="2700">
                <a:solidFill>
                  <a:srgbClr val="008000"/>
                </a:solidFill>
                <a:latin typeface="Times New Roman" panose="02020603050405020304" pitchFamily="18" charset="0"/>
                <a:cs typeface="Times New Roman" panose="02020603050405020304" pitchFamily="18" charset="0"/>
              </a:rPr>
              <a:t>C. đ</a:t>
            </a:r>
            <a:r>
              <a:rPr lang="de-DE" sz="2700" smtClean="0">
                <a:solidFill>
                  <a:srgbClr val="008000"/>
                </a:solidFill>
                <a:latin typeface="Times New Roman" panose="02020603050405020304" pitchFamily="18" charset="0"/>
                <a:cs typeface="Times New Roman" panose="02020603050405020304" pitchFamily="18" charset="0"/>
              </a:rPr>
              <a:t>ánh giá.</a:t>
            </a:r>
            <a:endParaRPr lang="en-US" sz="2700" dirty="0">
              <a:solidFill>
                <a:srgbClr val="008000"/>
              </a:solidFill>
              <a:latin typeface="Times New Roman" panose="02020603050405020304" pitchFamily="18" charset="0"/>
              <a:cs typeface="Times New Roman" panose="02020603050405020304" pitchFamily="18" charset="0"/>
            </a:endParaRPr>
          </a:p>
        </p:txBody>
      </p:sp>
      <p:sp>
        <p:nvSpPr>
          <p:cNvPr id="23" name="Rounded Rectangle 22"/>
          <p:cNvSpPr/>
          <p:nvPr/>
        </p:nvSpPr>
        <p:spPr>
          <a:xfrm>
            <a:off x="4715593" y="2717456"/>
            <a:ext cx="3731084"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700">
                <a:solidFill>
                  <a:srgbClr val="008000"/>
                </a:solidFill>
                <a:latin typeface="Times New Roman" panose="02020603050405020304" pitchFamily="18" charset="0"/>
                <a:cs typeface="Times New Roman" panose="02020603050405020304" pitchFamily="18" charset="0"/>
              </a:rPr>
              <a:t>B. </a:t>
            </a:r>
            <a:r>
              <a:rPr lang="en-US" sz="2700" smtClean="0">
                <a:solidFill>
                  <a:srgbClr val="008000"/>
                </a:solidFill>
                <a:latin typeface="Times New Roman" panose="02020603050405020304" pitchFamily="18" charset="0"/>
                <a:cs typeface="Times New Roman" panose="02020603050405020304" pitchFamily="18" charset="0"/>
              </a:rPr>
              <a:t>sáng tạo. </a:t>
            </a:r>
            <a:endParaRPr lang="en-US" sz="2700"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157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2" nodeType="clickEffect">
                                  <p:stCondLst>
                                    <p:cond delay="0"/>
                                  </p:stCondLst>
                                  <p:childTnLst>
                                    <p:animEffect transition="out" filter="fade">
                                      <p:cBhvr>
                                        <p:cTn id="42" dur="500"/>
                                        <p:tgtEl>
                                          <p:spTgt spid="21"/>
                                        </p:tgtEl>
                                      </p:cBhvr>
                                    </p:animEffect>
                                    <p:set>
                                      <p:cBhvr>
                                        <p:cTn id="43" dur="1" fill="hold">
                                          <p:stCondLst>
                                            <p:cond delay="499"/>
                                          </p:stCondLst>
                                        </p:cTn>
                                        <p:tgtEl>
                                          <p:spTgt spid="21"/>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23"/>
                                        </p:tgtEl>
                                      </p:cBhvr>
                                    </p:animEffect>
                                    <p:set>
                                      <p:cBhvr>
                                        <p:cTn id="46" dur="1" fill="hold">
                                          <p:stCondLst>
                                            <p:cond delay="499"/>
                                          </p:stCondLst>
                                        </p:cTn>
                                        <p:tgtEl>
                                          <p:spTgt spid="23"/>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9"/>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21" presetClass="emph" presetSubtype="0" fill="hold" grpId="1" nodeType="withEffect">
                                  <p:stCondLst>
                                    <p:cond delay="0"/>
                                  </p:stCondLst>
                                  <p:childTnLst>
                                    <p:animClr clrSpc="hsl" dir="cw">
                                      <p:cBhvr override="childStyle">
                                        <p:cTn id="61" dur="500" fill="hold"/>
                                        <p:tgtEl>
                                          <p:spTgt spid="21"/>
                                        </p:tgtEl>
                                        <p:attrNameLst>
                                          <p:attrName>style.color</p:attrName>
                                        </p:attrNameLst>
                                      </p:cBhvr>
                                      <p:by>
                                        <p:hsl h="7200000" s="0" l="0"/>
                                      </p:by>
                                    </p:animClr>
                                    <p:animClr clrSpc="hsl" dir="cw">
                                      <p:cBhvr>
                                        <p:cTn id="62" dur="500" fill="hold"/>
                                        <p:tgtEl>
                                          <p:spTgt spid="21"/>
                                        </p:tgtEl>
                                        <p:attrNameLst>
                                          <p:attrName>fillcolor</p:attrName>
                                        </p:attrNameLst>
                                      </p:cBhvr>
                                      <p:by>
                                        <p:hsl h="7200000" s="0" l="0"/>
                                      </p:by>
                                    </p:animClr>
                                    <p:animClr clrSpc="hsl" dir="cw">
                                      <p:cBhvr>
                                        <p:cTn id="63" dur="500" fill="hold"/>
                                        <p:tgtEl>
                                          <p:spTgt spid="21"/>
                                        </p:tgtEl>
                                        <p:attrNameLst>
                                          <p:attrName>stroke.color</p:attrName>
                                        </p:attrNameLst>
                                      </p:cBhvr>
                                      <p:by>
                                        <p:hsl h="7200000" s="0" l="0"/>
                                      </p:by>
                                    </p:animClr>
                                    <p:set>
                                      <p:cBhvr>
                                        <p:cTn id="64" dur="500" fill="hold"/>
                                        <p:tgtEl>
                                          <p:spTgt spid="21"/>
                                        </p:tgtEl>
                                        <p:attrNameLst>
                                          <p:attrName>fill.type</p:attrName>
                                        </p:attrNameLst>
                                      </p:cBhvr>
                                      <p:to>
                                        <p:strVal val="solid"/>
                                      </p:to>
                                    </p:set>
                                  </p:childTnLst>
                                  <p:subTnLst>
                                    <p:audio>
                                      <p:cMediaNode>
                                        <p:cTn display="0" masterRel="sameClick">
                                          <p:stCondLst>
                                            <p:cond evt="begin" delay="0">
                                              <p:tn val="6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65" restart="whenNotActive" fill="hold" evtFilter="cancelBubble" nodeType="interactiveSeq">
                <p:stCondLst>
                  <p:cond evt="onClick" delay="0">
                    <p:tgtEl>
                      <p:spTgt spid="23"/>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23"/>
                                        </p:tgtEl>
                                      </p:cBhvr>
                                    </p:animEffect>
                                    <p:set>
                                      <p:cBhvr>
                                        <p:cTn id="70"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3"/>
                  </p:tgtEl>
                </p:cond>
              </p:nextCondLst>
            </p:seq>
            <p:seq concurrent="1" nextAc="seek">
              <p:cTn id="71" restart="whenNotActive" fill="hold" evtFilter="cancelBubble" nodeType="interactiveSeq">
                <p:stCondLst>
                  <p:cond evt="onClick" delay="0">
                    <p:tgtEl>
                      <p:spTgt spid="22"/>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22"/>
                                        </p:tgtEl>
                                      </p:cBhvr>
                                    </p:animEffect>
                                    <p:set>
                                      <p:cBhvr>
                                        <p:cTn id="76"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2"/>
                  </p:tgtEl>
                </p:cond>
              </p:nextCondLst>
            </p:seq>
            <p:seq concurrent="1" nextAc="seek">
              <p:cTn id="77" restart="whenNotActive" fill="hold" evtFilter="cancelBubble" nodeType="interactiveSeq">
                <p:stCondLst>
                  <p:cond evt="onClick" delay="0">
                    <p:tgtEl>
                      <p:spTgt spid="20"/>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0"/>
                  </p:tgtEl>
                </p:cond>
              </p:nextCondLst>
            </p:seq>
          </p:childTnLst>
        </p:cTn>
      </p:par>
    </p:tnLst>
    <p:bldLst>
      <p:bldP spid="19" grpId="0"/>
      <p:bldP spid="19" grpId="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464912"/>
            <a:ext cx="8779718" cy="2468301"/>
          </a:xfrm>
          <a:prstGeom prst="rect">
            <a:avLst/>
          </a:prstGeom>
        </p:spPr>
      </p:pic>
      <p:sp>
        <p:nvSpPr>
          <p:cNvPr id="12" name="TextBox 11"/>
          <p:cNvSpPr txBox="1"/>
          <p:nvPr/>
        </p:nvSpPr>
        <p:spPr>
          <a:xfrm>
            <a:off x="1283426" y="525341"/>
            <a:ext cx="6809015" cy="2308324"/>
          </a:xfrm>
          <a:prstGeom prst="rect">
            <a:avLst/>
          </a:prstGeom>
          <a:noFill/>
        </p:spPr>
        <p:txBody>
          <a:bodyPr wrap="square" rtlCol="0">
            <a:spAutoFit/>
          </a:bodyPr>
          <a:lstStyle/>
          <a:p>
            <a:pPr algn="just" defTabSz="685800"/>
            <a:r>
              <a:rPr lang="en-US" sz="3600">
                <a:solidFill>
                  <a:srgbClr val="0000FF"/>
                </a:solidFill>
                <a:latin typeface="Times New Roman" panose="02020603050405020304" pitchFamily="18" charset="0"/>
                <a:cs typeface="Times New Roman" panose="02020603050405020304" pitchFamily="18" charset="0"/>
              </a:rPr>
              <a:t>Câu </a:t>
            </a:r>
            <a:r>
              <a:rPr lang="vi-VN" sz="3600">
                <a:solidFill>
                  <a:srgbClr val="0000FF"/>
                </a:solidFill>
                <a:latin typeface="Times New Roman" panose="02020603050405020304" pitchFamily="18" charset="0"/>
                <a:cs typeface="Times New Roman" panose="02020603050405020304" pitchFamily="18" charset="0"/>
              </a:rPr>
              <a:t>9: </a:t>
            </a:r>
            <a:r>
              <a:rPr lang="en-US" sz="3600" smtClean="0">
                <a:solidFill>
                  <a:srgbClr val="0000FF"/>
                </a:solidFill>
                <a:latin typeface="Times New Roman" panose="02020603050405020304" pitchFamily="18" charset="0"/>
                <a:cs typeface="Times New Roman" panose="02020603050405020304" pitchFamily="18" charset="0"/>
              </a:rPr>
              <a:t>Nhân vật thiện – ác, nhân vật phản diện – chính diện gợi cho em nhớ đến yếu tố nào của truyện cổ tích?</a:t>
            </a:r>
            <a:endParaRPr lang="en-US" sz="3600" dirty="0">
              <a:solidFill>
                <a:srgbClr val="0000FF"/>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747351" y="3154567"/>
            <a:ext cx="3743326"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a:solidFill>
                  <a:srgbClr val="008000"/>
                </a:solidFill>
                <a:latin typeface="Times New Roman" panose="02020603050405020304" pitchFamily="18" charset="0"/>
                <a:cs typeface="Times New Roman" panose="02020603050405020304" pitchFamily="18" charset="0"/>
              </a:rPr>
              <a:t>A. </a:t>
            </a:r>
            <a:r>
              <a:rPr lang="en-US" sz="2700" smtClean="0">
                <a:solidFill>
                  <a:srgbClr val="008000"/>
                </a:solidFill>
                <a:latin typeface="Times New Roman" panose="02020603050405020304" pitchFamily="18" charset="0"/>
                <a:cs typeface="Times New Roman" panose="02020603050405020304" pitchFamily="18" charset="0"/>
              </a:rPr>
              <a:t>tình huống.</a:t>
            </a:r>
            <a:endParaRPr lang="en-US" sz="2700" dirty="0">
              <a:solidFill>
                <a:srgbClr val="008000"/>
              </a:solidFill>
              <a:latin typeface="Times New Roman" panose="02020603050405020304" pitchFamily="18" charset="0"/>
              <a:cs typeface="Times New Roman" panose="02020603050405020304" pitchFamily="18" charset="0"/>
            </a:endParaRPr>
          </a:p>
        </p:txBody>
      </p:sp>
      <p:sp>
        <p:nvSpPr>
          <p:cNvPr id="21" name="Rounded Rectangle 20"/>
          <p:cNvSpPr/>
          <p:nvPr/>
        </p:nvSpPr>
        <p:spPr>
          <a:xfrm>
            <a:off x="4769030" y="3164763"/>
            <a:ext cx="3722147"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dirty="0">
                <a:solidFill>
                  <a:srgbClr val="008000"/>
                </a:solidFill>
                <a:latin typeface="Times New Roman" panose="02020603050405020304" pitchFamily="18" charset="0"/>
                <a:cs typeface="Times New Roman" panose="02020603050405020304" pitchFamily="18" charset="0"/>
              </a:rPr>
              <a:t>B</a:t>
            </a:r>
            <a:r>
              <a:rPr lang="en-US" sz="2700">
                <a:solidFill>
                  <a:srgbClr val="008000"/>
                </a:solidFill>
                <a:latin typeface="Times New Roman" panose="02020603050405020304" pitchFamily="18" charset="0"/>
                <a:cs typeface="Times New Roman" panose="02020603050405020304" pitchFamily="18" charset="0"/>
              </a:rPr>
              <a:t>. </a:t>
            </a:r>
            <a:r>
              <a:rPr lang="en-US" sz="2700" smtClean="0">
                <a:solidFill>
                  <a:srgbClr val="008000"/>
                </a:solidFill>
                <a:latin typeface="Times New Roman" panose="02020603050405020304" pitchFamily="18" charset="0"/>
                <a:cs typeface="Times New Roman" panose="02020603050405020304" pitchFamily="18" charset="0"/>
              </a:rPr>
              <a:t>tuyến nhân vật.</a:t>
            </a:r>
            <a:endParaRPr lang="en-US" sz="2700" dirty="0">
              <a:solidFill>
                <a:srgbClr val="008000"/>
              </a:solidFill>
              <a:latin typeface="Times New Roman" panose="02020603050405020304" pitchFamily="18" charset="0"/>
              <a:cs typeface="Times New Roman" panose="02020603050405020304" pitchFamily="18" charset="0"/>
            </a:endParaRPr>
          </a:p>
        </p:txBody>
      </p:sp>
      <p:sp>
        <p:nvSpPr>
          <p:cNvPr id="22" name="Rounded Rectangle 21"/>
          <p:cNvSpPr/>
          <p:nvPr/>
        </p:nvSpPr>
        <p:spPr>
          <a:xfrm>
            <a:off x="673876" y="4063286"/>
            <a:ext cx="3743325"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a:solidFill>
                  <a:srgbClr val="008000"/>
                </a:solidFill>
                <a:latin typeface="Times New Roman" panose="02020603050405020304" pitchFamily="18" charset="0"/>
                <a:cs typeface="Times New Roman" panose="02020603050405020304" pitchFamily="18" charset="0"/>
              </a:rPr>
              <a:t>C. </a:t>
            </a:r>
            <a:r>
              <a:rPr lang="en-US" sz="2700" smtClean="0">
                <a:solidFill>
                  <a:srgbClr val="008000"/>
                </a:solidFill>
                <a:latin typeface="Times New Roman" panose="02020603050405020304" pitchFamily="18" charset="0"/>
                <a:cs typeface="Times New Roman" panose="02020603050405020304" pitchFamily="18" charset="0"/>
              </a:rPr>
              <a:t>ngôi kể.</a:t>
            </a:r>
            <a:endParaRPr lang="en-US" sz="2700" dirty="0">
              <a:solidFill>
                <a:srgbClr val="008000"/>
              </a:solidFill>
              <a:latin typeface="Times New Roman" panose="02020603050405020304" pitchFamily="18" charset="0"/>
              <a:cs typeface="Times New Roman" panose="02020603050405020304" pitchFamily="18" charset="0"/>
            </a:endParaRPr>
          </a:p>
        </p:txBody>
      </p:sp>
      <p:sp>
        <p:nvSpPr>
          <p:cNvPr id="23" name="Rounded Rectangle 22"/>
          <p:cNvSpPr/>
          <p:nvPr/>
        </p:nvSpPr>
        <p:spPr>
          <a:xfrm>
            <a:off x="4783318" y="4066694"/>
            <a:ext cx="3722147"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a:solidFill>
                  <a:srgbClr val="008000"/>
                </a:solidFill>
                <a:latin typeface="Times New Roman" panose="02020603050405020304" pitchFamily="18" charset="0"/>
                <a:cs typeface="Times New Roman" panose="02020603050405020304" pitchFamily="18" charset="0"/>
              </a:rPr>
              <a:t>D. </a:t>
            </a:r>
            <a:r>
              <a:rPr lang="en-US" sz="2700" smtClean="0">
                <a:solidFill>
                  <a:srgbClr val="008000"/>
                </a:solidFill>
                <a:latin typeface="Times New Roman" panose="02020603050405020304" pitchFamily="18" charset="0"/>
                <a:cs typeface="Times New Roman" panose="02020603050405020304" pitchFamily="18" charset="0"/>
              </a:rPr>
              <a:t>cốt truyện.</a:t>
            </a:r>
            <a:endParaRPr lang="en-US" sz="2700"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999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2" nodeType="clickEffect">
                                  <p:stCondLst>
                                    <p:cond delay="0"/>
                                  </p:stCondLst>
                                  <p:childTnLst>
                                    <p:animEffect transition="out" filter="fad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23"/>
                                        </p:tgtEl>
                                      </p:cBhvr>
                                    </p:animEffect>
                                    <p:set>
                                      <p:cBhvr>
                                        <p:cTn id="52" dur="1" fill="hold">
                                          <p:stCondLst>
                                            <p:cond delay="499"/>
                                          </p:stCondLst>
                                        </p:cTn>
                                        <p:tgtEl>
                                          <p:spTgt spid="23"/>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2"/>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21" presetClass="emph" presetSubtype="0" fill="hold" grpId="1" nodeType="withEffect">
                                  <p:stCondLst>
                                    <p:cond delay="0"/>
                                  </p:stCondLst>
                                  <p:childTnLst>
                                    <p:animClr clrSpc="hsl" dir="cw">
                                      <p:cBhvr override="childStyle">
                                        <p:cTn id="61" dur="500" fill="hold"/>
                                        <p:tgtEl>
                                          <p:spTgt spid="21"/>
                                        </p:tgtEl>
                                        <p:attrNameLst>
                                          <p:attrName>style.color</p:attrName>
                                        </p:attrNameLst>
                                      </p:cBhvr>
                                      <p:by>
                                        <p:hsl h="7200000" s="0" l="0"/>
                                      </p:by>
                                    </p:animClr>
                                    <p:animClr clrSpc="hsl" dir="cw">
                                      <p:cBhvr>
                                        <p:cTn id="62" dur="500" fill="hold"/>
                                        <p:tgtEl>
                                          <p:spTgt spid="21"/>
                                        </p:tgtEl>
                                        <p:attrNameLst>
                                          <p:attrName>fillcolor</p:attrName>
                                        </p:attrNameLst>
                                      </p:cBhvr>
                                      <p:by>
                                        <p:hsl h="7200000" s="0" l="0"/>
                                      </p:by>
                                    </p:animClr>
                                    <p:animClr clrSpc="hsl" dir="cw">
                                      <p:cBhvr>
                                        <p:cTn id="63" dur="500" fill="hold"/>
                                        <p:tgtEl>
                                          <p:spTgt spid="21"/>
                                        </p:tgtEl>
                                        <p:attrNameLst>
                                          <p:attrName>stroke.color</p:attrName>
                                        </p:attrNameLst>
                                      </p:cBhvr>
                                      <p:by>
                                        <p:hsl h="7200000" s="0" l="0"/>
                                      </p:by>
                                    </p:animClr>
                                    <p:set>
                                      <p:cBhvr>
                                        <p:cTn id="64" dur="500" fill="hold"/>
                                        <p:tgtEl>
                                          <p:spTgt spid="21"/>
                                        </p:tgtEl>
                                        <p:attrNameLst>
                                          <p:attrName>fill.type</p:attrName>
                                        </p:attrNameLst>
                                      </p:cBhvr>
                                      <p:to>
                                        <p:strVal val="solid"/>
                                      </p:to>
                                    </p:set>
                                  </p:childTnLst>
                                  <p:subTnLst>
                                    <p:audio>
                                      <p:cMediaNode>
                                        <p:cTn display="0" masterRel="sameClick">
                                          <p:stCondLst>
                                            <p:cond evt="begin" delay="0">
                                              <p:tn val="6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65" restart="whenNotActive" fill="hold" evtFilter="cancelBubble" nodeType="interactiveSeq">
                <p:stCondLst>
                  <p:cond evt="onClick" delay="0">
                    <p:tgtEl>
                      <p:spTgt spid="20"/>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20"/>
                                        </p:tgtEl>
                                      </p:cBhvr>
                                    </p:animEffect>
                                    <p:set>
                                      <p:cBhvr>
                                        <p:cTn id="70"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0"/>
                  </p:tgtEl>
                </p:cond>
              </p:nextCondLst>
            </p:seq>
            <p:seq concurrent="1" nextAc="seek">
              <p:cTn id="71" restart="whenNotActive" fill="hold" evtFilter="cancelBubble" nodeType="interactiveSeq">
                <p:stCondLst>
                  <p:cond evt="onClick" delay="0">
                    <p:tgtEl>
                      <p:spTgt spid="22"/>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22"/>
                                        </p:tgtEl>
                                      </p:cBhvr>
                                    </p:animEffect>
                                    <p:set>
                                      <p:cBhvr>
                                        <p:cTn id="76"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2"/>
                  </p:tgtEl>
                </p:cond>
              </p:nextCondLst>
            </p:seq>
            <p:seq concurrent="1" nextAc="seek">
              <p:cTn id="77" restart="whenNotActive" fill="hold" evtFilter="cancelBubble" nodeType="interactiveSeq">
                <p:stCondLst>
                  <p:cond evt="onClick" delay="0">
                    <p:tgtEl>
                      <p:spTgt spid="23"/>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3"/>
                  </p:tgtEl>
                </p:cond>
              </p:nextCondLst>
            </p:seq>
          </p:childTnLst>
        </p:cTn>
      </p:par>
    </p:tnLst>
    <p:bldLst>
      <p:bldP spid="12" grpId="0"/>
      <p:bldP spid="12" grpId="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340" y="13643"/>
            <a:ext cx="8779718" cy="2468301"/>
          </a:xfrm>
          <a:prstGeom prst="rect">
            <a:avLst/>
          </a:prstGeom>
        </p:spPr>
      </p:pic>
      <p:sp>
        <p:nvSpPr>
          <p:cNvPr id="19" name="TextBox 18"/>
          <p:cNvSpPr txBox="1"/>
          <p:nvPr/>
        </p:nvSpPr>
        <p:spPr>
          <a:xfrm>
            <a:off x="1214846" y="629981"/>
            <a:ext cx="6818811" cy="1077218"/>
          </a:xfrm>
          <a:prstGeom prst="rect">
            <a:avLst/>
          </a:prstGeom>
          <a:noFill/>
        </p:spPr>
        <p:txBody>
          <a:bodyPr wrap="square" rtlCol="0">
            <a:spAutoFit/>
          </a:bodyPr>
          <a:lstStyle/>
          <a:p>
            <a:pPr defTabSz="685800"/>
            <a:r>
              <a:rPr lang="en-US" sz="3200">
                <a:solidFill>
                  <a:srgbClr val="0000FF"/>
                </a:solidFill>
                <a:latin typeface="Times New Roman" panose="02020603050405020304" pitchFamily="18" charset="0"/>
                <a:cs typeface="Times New Roman" panose="02020603050405020304" pitchFamily="18" charset="0"/>
              </a:rPr>
              <a:t>Câu </a:t>
            </a:r>
            <a:r>
              <a:rPr lang="vi-VN" sz="3200">
                <a:solidFill>
                  <a:srgbClr val="0000FF"/>
                </a:solidFill>
                <a:latin typeface="Times New Roman" panose="02020603050405020304" pitchFamily="18" charset="0"/>
                <a:cs typeface="Times New Roman" panose="02020603050405020304" pitchFamily="18" charset="0"/>
              </a:rPr>
              <a:t>10</a:t>
            </a:r>
            <a:r>
              <a:rPr lang="vi-VN" sz="3200" smtClean="0">
                <a:solidFill>
                  <a:srgbClr val="0000FF"/>
                </a:solidFill>
                <a:latin typeface="Times New Roman" panose="02020603050405020304" pitchFamily="18" charset="0"/>
                <a:cs typeface="Times New Roman" panose="02020603050405020304" pitchFamily="18" charset="0"/>
              </a:rPr>
              <a:t>:</a:t>
            </a:r>
            <a:r>
              <a:rPr lang="en-US" sz="3200" smtClean="0">
                <a:solidFill>
                  <a:srgbClr val="0000FF"/>
                </a:solidFill>
                <a:latin typeface="Times New Roman" panose="02020603050405020304" pitchFamily="18" charset="0"/>
                <a:cs typeface="Times New Roman" panose="02020603050405020304" pitchFamily="18" charset="0"/>
              </a:rPr>
              <a:t> Đâu là tên của một truyền thuyết?</a:t>
            </a:r>
          </a:p>
        </p:txBody>
      </p:sp>
      <p:sp>
        <p:nvSpPr>
          <p:cNvPr id="20" name="Rounded Rectangle 19"/>
          <p:cNvSpPr/>
          <p:nvPr/>
        </p:nvSpPr>
        <p:spPr>
          <a:xfrm>
            <a:off x="4720160" y="3628566"/>
            <a:ext cx="3740804"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800" smtClean="0">
                <a:solidFill>
                  <a:srgbClr val="008000"/>
                </a:solidFill>
                <a:latin typeface="Times New Roman" panose="02020603050405020304" pitchFamily="18" charset="0"/>
              </a:rPr>
              <a:t>D. Hai anh em.</a:t>
            </a:r>
            <a:endParaRPr lang="en-US" sz="2800" dirty="0">
              <a:solidFill>
                <a:srgbClr val="008000"/>
              </a:solidFill>
              <a:latin typeface="Calibri Light" panose="020F0302020204030204"/>
            </a:endParaRPr>
          </a:p>
        </p:txBody>
      </p:sp>
      <p:sp>
        <p:nvSpPr>
          <p:cNvPr id="21" name="Rounded Rectangle 20"/>
          <p:cNvSpPr/>
          <p:nvPr/>
        </p:nvSpPr>
        <p:spPr>
          <a:xfrm>
            <a:off x="757953" y="2718656"/>
            <a:ext cx="3743327"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r>
              <a:rPr lang="en-US" sz="2800" smtClean="0">
                <a:solidFill>
                  <a:srgbClr val="008000"/>
                </a:solidFill>
                <a:latin typeface="Times New Roman" panose="02020603050405020304" pitchFamily="18" charset="0"/>
                <a:cs typeface="Times New Roman" panose="02020603050405020304" pitchFamily="18" charset="0"/>
              </a:rPr>
              <a:t>A. An Dương Vương.</a:t>
            </a:r>
            <a:endParaRPr lang="en-US" sz="2800" dirty="0">
              <a:solidFill>
                <a:srgbClr val="008000"/>
              </a:solidFill>
              <a:latin typeface="Times New Roman" panose="02020603050405020304" pitchFamily="18" charset="0"/>
              <a:cs typeface="Times New Roman" panose="02020603050405020304" pitchFamily="18" charset="0"/>
            </a:endParaRPr>
          </a:p>
        </p:txBody>
      </p:sp>
      <p:sp>
        <p:nvSpPr>
          <p:cNvPr id="22" name="Rounded Rectangle 21"/>
          <p:cNvSpPr/>
          <p:nvPr/>
        </p:nvSpPr>
        <p:spPr>
          <a:xfrm>
            <a:off x="757955" y="3611306"/>
            <a:ext cx="3743325"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r>
              <a:rPr lang="pt-BR" sz="2800">
                <a:solidFill>
                  <a:srgbClr val="008000"/>
                </a:solidFill>
                <a:latin typeface="Times New Roman" panose="02020603050405020304" pitchFamily="18" charset="0"/>
                <a:cs typeface="Times New Roman" panose="02020603050405020304" pitchFamily="18" charset="0"/>
              </a:rPr>
              <a:t>C. </a:t>
            </a:r>
            <a:r>
              <a:rPr lang="pt-BR" sz="2800" smtClean="0">
                <a:solidFill>
                  <a:srgbClr val="008000"/>
                </a:solidFill>
                <a:latin typeface="Times New Roman" panose="02020603050405020304" pitchFamily="18" charset="0"/>
                <a:cs typeface="Times New Roman" panose="02020603050405020304" pitchFamily="18" charset="0"/>
              </a:rPr>
              <a:t>Cây khế.</a:t>
            </a:r>
            <a:endParaRPr lang="en-US" sz="2800" dirty="0">
              <a:solidFill>
                <a:srgbClr val="008000"/>
              </a:solidFill>
              <a:latin typeface="Times New Roman" panose="02020603050405020304" pitchFamily="18" charset="0"/>
              <a:cs typeface="Times New Roman" panose="02020603050405020304" pitchFamily="18" charset="0"/>
            </a:endParaRPr>
          </a:p>
        </p:txBody>
      </p:sp>
      <p:sp>
        <p:nvSpPr>
          <p:cNvPr id="23" name="Rounded Rectangle 22"/>
          <p:cNvSpPr/>
          <p:nvPr/>
        </p:nvSpPr>
        <p:spPr>
          <a:xfrm>
            <a:off x="4715593" y="2717456"/>
            <a:ext cx="3731084"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800" smtClean="0">
                <a:solidFill>
                  <a:srgbClr val="008000"/>
                </a:solidFill>
                <a:latin typeface="Times New Roman" panose="02020603050405020304" pitchFamily="18" charset="0"/>
                <a:cs typeface="Times New Roman" panose="02020603050405020304" pitchFamily="18" charset="0"/>
              </a:rPr>
              <a:t>B. Tấm Cám</a:t>
            </a:r>
            <a:endParaRPr lang="en-US" sz="2800"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411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2" nodeType="clickEffect">
                                  <p:stCondLst>
                                    <p:cond delay="0"/>
                                  </p:stCondLst>
                                  <p:childTnLst>
                                    <p:animEffect transition="out" filter="fade">
                                      <p:cBhvr>
                                        <p:cTn id="42" dur="500"/>
                                        <p:tgtEl>
                                          <p:spTgt spid="21"/>
                                        </p:tgtEl>
                                      </p:cBhvr>
                                    </p:animEffect>
                                    <p:set>
                                      <p:cBhvr>
                                        <p:cTn id="43" dur="1" fill="hold">
                                          <p:stCondLst>
                                            <p:cond delay="499"/>
                                          </p:stCondLst>
                                        </p:cTn>
                                        <p:tgtEl>
                                          <p:spTgt spid="21"/>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23"/>
                                        </p:tgtEl>
                                      </p:cBhvr>
                                    </p:animEffect>
                                    <p:set>
                                      <p:cBhvr>
                                        <p:cTn id="46" dur="1" fill="hold">
                                          <p:stCondLst>
                                            <p:cond delay="499"/>
                                          </p:stCondLst>
                                        </p:cTn>
                                        <p:tgtEl>
                                          <p:spTgt spid="23"/>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9"/>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21" presetClass="emph" presetSubtype="0" fill="hold" grpId="1" nodeType="withEffect">
                                  <p:stCondLst>
                                    <p:cond delay="0"/>
                                  </p:stCondLst>
                                  <p:childTnLst>
                                    <p:animClr clrSpc="hsl" dir="cw">
                                      <p:cBhvr override="childStyle">
                                        <p:cTn id="61" dur="500" fill="hold"/>
                                        <p:tgtEl>
                                          <p:spTgt spid="21"/>
                                        </p:tgtEl>
                                        <p:attrNameLst>
                                          <p:attrName>style.color</p:attrName>
                                        </p:attrNameLst>
                                      </p:cBhvr>
                                      <p:by>
                                        <p:hsl h="7200000" s="0" l="0"/>
                                      </p:by>
                                    </p:animClr>
                                    <p:animClr clrSpc="hsl" dir="cw">
                                      <p:cBhvr>
                                        <p:cTn id="62" dur="500" fill="hold"/>
                                        <p:tgtEl>
                                          <p:spTgt spid="21"/>
                                        </p:tgtEl>
                                        <p:attrNameLst>
                                          <p:attrName>fillcolor</p:attrName>
                                        </p:attrNameLst>
                                      </p:cBhvr>
                                      <p:by>
                                        <p:hsl h="7200000" s="0" l="0"/>
                                      </p:by>
                                    </p:animClr>
                                    <p:animClr clrSpc="hsl" dir="cw">
                                      <p:cBhvr>
                                        <p:cTn id="63" dur="500" fill="hold"/>
                                        <p:tgtEl>
                                          <p:spTgt spid="21"/>
                                        </p:tgtEl>
                                        <p:attrNameLst>
                                          <p:attrName>stroke.color</p:attrName>
                                        </p:attrNameLst>
                                      </p:cBhvr>
                                      <p:by>
                                        <p:hsl h="7200000" s="0" l="0"/>
                                      </p:by>
                                    </p:animClr>
                                    <p:set>
                                      <p:cBhvr>
                                        <p:cTn id="64" dur="500" fill="hold"/>
                                        <p:tgtEl>
                                          <p:spTgt spid="21"/>
                                        </p:tgtEl>
                                        <p:attrNameLst>
                                          <p:attrName>fill.type</p:attrName>
                                        </p:attrNameLst>
                                      </p:cBhvr>
                                      <p:to>
                                        <p:strVal val="solid"/>
                                      </p:to>
                                    </p:set>
                                  </p:childTnLst>
                                  <p:subTnLst>
                                    <p:audio>
                                      <p:cMediaNode>
                                        <p:cTn display="0" masterRel="sameClick">
                                          <p:stCondLst>
                                            <p:cond evt="begin" delay="0">
                                              <p:tn val="6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65" restart="whenNotActive" fill="hold" evtFilter="cancelBubble" nodeType="interactiveSeq">
                <p:stCondLst>
                  <p:cond evt="onClick" delay="0">
                    <p:tgtEl>
                      <p:spTgt spid="23"/>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23"/>
                                        </p:tgtEl>
                                      </p:cBhvr>
                                    </p:animEffect>
                                    <p:set>
                                      <p:cBhvr>
                                        <p:cTn id="70"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3"/>
                  </p:tgtEl>
                </p:cond>
              </p:nextCondLst>
            </p:seq>
            <p:seq concurrent="1" nextAc="seek">
              <p:cTn id="71" restart="whenNotActive" fill="hold" evtFilter="cancelBubble" nodeType="interactiveSeq">
                <p:stCondLst>
                  <p:cond evt="onClick" delay="0">
                    <p:tgtEl>
                      <p:spTgt spid="22"/>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22"/>
                                        </p:tgtEl>
                                      </p:cBhvr>
                                    </p:animEffect>
                                    <p:set>
                                      <p:cBhvr>
                                        <p:cTn id="76"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2"/>
                  </p:tgtEl>
                </p:cond>
              </p:nextCondLst>
            </p:seq>
            <p:seq concurrent="1" nextAc="seek">
              <p:cTn id="77" restart="whenNotActive" fill="hold" evtFilter="cancelBubble" nodeType="interactiveSeq">
                <p:stCondLst>
                  <p:cond evt="onClick" delay="0">
                    <p:tgtEl>
                      <p:spTgt spid="20"/>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0"/>
                  </p:tgtEl>
                </p:cond>
              </p:nextCondLst>
            </p:seq>
          </p:childTnLst>
        </p:cTn>
      </p:par>
    </p:tnLst>
    <p:bldLst>
      <p:bldP spid="19" grpId="0"/>
      <p:bldP spid="19" grpId="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75458" y="1962150"/>
            <a:ext cx="5083444"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smtClean="0">
                <a:solidFill>
                  <a:srgbClr val="C00000"/>
                </a:solidFill>
                <a:latin typeface="Times New Roman" panose="02020603050405020304" pitchFamily="18" charset="0"/>
                <a:ea typeface="华康海报体W12(P)" pitchFamily="82" charset="-122"/>
                <a:cs typeface="Times New Roman" panose="02020603050405020304" pitchFamily="18" charset="0"/>
              </a:rPr>
              <a:t>VẬN DỤNG</a:t>
            </a:r>
            <a:endParaRPr kumimoji="0" lang="zh-CN" altLang="en-US" sz="7200" b="0" i="0" u="none" strike="noStrike" kern="1200" cap="none" spc="0" normalizeH="0" baseline="0" noProof="0" dirty="0">
              <a:ln>
                <a:noFill/>
              </a:ln>
              <a:solidFill>
                <a:srgbClr val="C00000"/>
              </a:solidFill>
              <a:effectLst/>
              <a:uLnTx/>
              <a:uFillTx/>
              <a:latin typeface="Times New Roman" panose="02020603050405020304" pitchFamily="18" charset="0"/>
              <a:ea typeface="华康海报体W12(P)" pitchFamily="82" charset="-122"/>
              <a:cs typeface="Times New Roman" panose="02020603050405020304" pitchFamily="18" charset="0"/>
            </a:endParaRPr>
          </a:p>
        </p:txBody>
      </p:sp>
    </p:spTree>
    <p:extLst>
      <p:ext uri="{BB962C8B-B14F-4D97-AF65-F5344CB8AC3E}">
        <p14:creationId xmlns:p14="http://schemas.microsoft.com/office/powerpoint/2010/main" val="23622132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4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fill="hold" grpId="1" nodeType="withEffect">
                                  <p:stCondLst>
                                    <p:cond delay="950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1-原创素材\1_mm1102\PPT\PPT_014\materaials\pageimg_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681038"/>
            <a:ext cx="7267575" cy="3819525"/>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362200" y="1347927"/>
            <a:ext cx="5638800" cy="258532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smtClean="0">
                <a:ln>
                  <a:noFill/>
                </a:ln>
                <a:solidFill>
                  <a:prstClr val="white"/>
                </a:solidFill>
                <a:effectLst/>
                <a:uLnTx/>
                <a:uFillTx/>
                <a:latin typeface="Times New Roman" panose="02020603050405020304" pitchFamily="18" charset="0"/>
                <a:ea typeface="方正卡通简体" pitchFamily="65" charset="-122"/>
                <a:cs typeface="Times New Roman" panose="02020603050405020304" pitchFamily="18" charset="0"/>
              </a:rPr>
              <a:t>	Sưu</a:t>
            </a:r>
            <a:r>
              <a:rPr kumimoji="0" lang="en-US" altLang="zh-CN" sz="3600" b="0" i="0" u="none" strike="noStrike" kern="1200" cap="none" spc="0" normalizeH="0" noProof="0" smtClean="0">
                <a:ln>
                  <a:noFill/>
                </a:ln>
                <a:solidFill>
                  <a:prstClr val="white"/>
                </a:solidFill>
                <a:effectLst/>
                <a:uLnTx/>
                <a:uFillTx/>
                <a:latin typeface="Times New Roman" panose="02020603050405020304" pitchFamily="18" charset="0"/>
                <a:ea typeface="方正卡通简体" pitchFamily="65" charset="-122"/>
                <a:cs typeface="Times New Roman" panose="02020603050405020304" pitchFamily="18" charset="0"/>
              </a:rPr>
              <a:t> tầm các truyền thuyết, truyện cổ tích của các nước trên thế giới.</a:t>
            </a:r>
            <a:endParaRPr kumimoji="0" lang="zh-CN" altLang="en-US" sz="3600" b="0" i="0" u="none" strike="noStrike" kern="1200" cap="none" spc="0" normalizeH="0" baseline="0" noProof="0" dirty="0">
              <a:ln>
                <a:noFill/>
              </a:ln>
              <a:solidFill>
                <a:prstClr val="white"/>
              </a:solidFill>
              <a:effectLst/>
              <a:uLnTx/>
              <a:uFillTx/>
              <a:latin typeface="Times New Roman" panose="02020603050405020304" pitchFamily="18" charset="0"/>
              <a:ea typeface="方正卡通简体" pitchFamily="65" charset="-122"/>
              <a:cs typeface="Times New Roman" panose="02020603050405020304" pitchFamily="18" charset="0"/>
            </a:endParaRPr>
          </a:p>
        </p:txBody>
      </p:sp>
    </p:spTree>
    <p:extLst>
      <p:ext uri="{BB962C8B-B14F-4D97-AF65-F5344CB8AC3E}">
        <p14:creationId xmlns:p14="http://schemas.microsoft.com/office/powerpoint/2010/main" val="421559812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28600" y="0"/>
            <a:ext cx="3303116" cy="1959060"/>
            <a:chOff x="467544" y="483518"/>
            <a:chExt cx="3303116" cy="1959060"/>
          </a:xfrm>
        </p:grpSpPr>
        <p:pic>
          <p:nvPicPr>
            <p:cNvPr id="14338" name="Picture 2" descr="F:\1-原创素材\1_mm1102\PPT\PPT_014\materaials\pageimg_g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8372" y="957356"/>
              <a:ext cx="2592288" cy="1485222"/>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7544" y="483518"/>
              <a:ext cx="866784" cy="1246495"/>
            </a:xfrm>
            <a:prstGeom prst="rect">
              <a:avLst/>
            </a:prstGeom>
            <a:noFill/>
          </p:spPr>
          <p:txBody>
            <a:bodyPr wrap="square" rtlCol="0">
              <a:spAutoFit/>
            </a:bodyPr>
            <a:lstStyle/>
            <a:p>
              <a:pPr algn="r">
                <a:lnSpc>
                  <a:spcPct val="150000"/>
                </a:lnSpc>
              </a:pPr>
              <a:r>
                <a:rPr lang="en-US" altLang="zh-CN" sz="5000" dirty="0" smtClean="0">
                  <a:solidFill>
                    <a:srgbClr val="0099FF"/>
                  </a:solidFill>
                  <a:latin typeface="华康海报体W12(P)" pitchFamily="82" charset="-122"/>
                  <a:ea typeface="华康海报体W12(P)" pitchFamily="82" charset="-122"/>
                </a:rPr>
                <a:t>1</a:t>
              </a:r>
            </a:p>
          </p:txBody>
        </p:sp>
        <p:sp>
          <p:nvSpPr>
            <p:cNvPr id="7" name="矩形 6"/>
            <p:cNvSpPr/>
            <p:nvPr/>
          </p:nvSpPr>
          <p:spPr>
            <a:xfrm>
              <a:off x="1552302" y="1430805"/>
              <a:ext cx="1844427" cy="523220"/>
            </a:xfrm>
            <a:prstGeom prst="rect">
              <a:avLst/>
            </a:prstGeom>
          </p:spPr>
          <p:txBody>
            <a:bodyPr wrap="square">
              <a:spAutoFit/>
            </a:bodyPr>
            <a:lstStyle/>
            <a:p>
              <a:pPr algn="ctr"/>
              <a:r>
                <a:rPr lang="en-US" altLang="zh-CN" sz="2800" smtClean="0">
                  <a:solidFill>
                    <a:srgbClr val="0099FF"/>
                  </a:solidFill>
                  <a:latin typeface="Times New Roman" panose="02020603050405020304" pitchFamily="18" charset="0"/>
                  <a:ea typeface="方正卡通简体" pitchFamily="65" charset="-122"/>
                  <a:cs typeface="Times New Roman" panose="02020603050405020304" pitchFamily="18" charset="0"/>
                </a:rPr>
                <a:t>Học bài cũ</a:t>
              </a:r>
              <a:endParaRPr lang="zh-CN" altLang="en-US" sz="2800" dirty="0">
                <a:solidFill>
                  <a:srgbClr val="0099FF"/>
                </a:solidFill>
                <a:latin typeface="Times New Roman" panose="02020603050405020304" pitchFamily="18" charset="0"/>
                <a:ea typeface="方正卡通简体" pitchFamily="65" charset="-122"/>
                <a:cs typeface="Times New Roman" panose="02020603050405020304" pitchFamily="18" charset="0"/>
              </a:endParaRPr>
            </a:p>
          </p:txBody>
        </p:sp>
      </p:grpSp>
      <p:grpSp>
        <p:nvGrpSpPr>
          <p:cNvPr id="14" name="组合 13"/>
          <p:cNvGrpSpPr/>
          <p:nvPr/>
        </p:nvGrpSpPr>
        <p:grpSpPr>
          <a:xfrm>
            <a:off x="1835680" y="1654631"/>
            <a:ext cx="4144615" cy="1998426"/>
            <a:chOff x="4139952" y="339502"/>
            <a:chExt cx="3401392" cy="1998426"/>
          </a:xfrm>
        </p:grpSpPr>
        <p:pic>
          <p:nvPicPr>
            <p:cNvPr id="4" name="Picture 2" descr="F:\1-原创素材\1_mm1102\PPT\PPT_014\materaials\pageimg_g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9056" y="852706"/>
              <a:ext cx="2592288" cy="1485222"/>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矩形 7"/>
            <p:cNvSpPr/>
            <p:nvPr/>
          </p:nvSpPr>
          <p:spPr>
            <a:xfrm>
              <a:off x="5167575" y="832450"/>
              <a:ext cx="2147625" cy="954107"/>
            </a:xfrm>
            <a:prstGeom prst="rect">
              <a:avLst/>
            </a:prstGeom>
          </p:spPr>
          <p:txBody>
            <a:bodyPr wrap="square">
              <a:spAutoFit/>
            </a:bodyPr>
            <a:lstStyle/>
            <a:p>
              <a:pPr algn="ctr"/>
              <a:r>
                <a:rPr lang="en-US" altLang="zh-CN" sz="2800" smtClean="0">
                  <a:solidFill>
                    <a:srgbClr val="5CA139"/>
                  </a:solidFill>
                  <a:latin typeface="Times New Roman" panose="02020603050405020304" pitchFamily="18" charset="0"/>
                  <a:ea typeface="方正卡通简体" pitchFamily="65" charset="-122"/>
                  <a:cs typeface="Times New Roman" panose="02020603050405020304" pitchFamily="18" charset="0"/>
                </a:rPr>
                <a:t>Sưu tầm truyền thuyết, cổ tích.</a:t>
              </a:r>
              <a:endParaRPr lang="zh-CN" altLang="en-US" sz="2800" dirty="0">
                <a:solidFill>
                  <a:srgbClr val="5CA139"/>
                </a:solidFill>
                <a:latin typeface="Times New Roman" panose="02020603050405020304" pitchFamily="18" charset="0"/>
                <a:ea typeface="方正卡通简体" pitchFamily="65" charset="-122"/>
                <a:cs typeface="Times New Roman" panose="02020603050405020304" pitchFamily="18" charset="0"/>
              </a:endParaRPr>
            </a:p>
          </p:txBody>
        </p:sp>
        <p:sp>
          <p:nvSpPr>
            <p:cNvPr id="11" name="TextBox 10"/>
            <p:cNvSpPr txBox="1"/>
            <p:nvPr/>
          </p:nvSpPr>
          <p:spPr>
            <a:xfrm>
              <a:off x="4139952" y="339502"/>
              <a:ext cx="844585" cy="1246495"/>
            </a:xfrm>
            <a:prstGeom prst="rect">
              <a:avLst/>
            </a:prstGeom>
            <a:noFill/>
          </p:spPr>
          <p:txBody>
            <a:bodyPr wrap="square" rtlCol="0">
              <a:spAutoFit/>
            </a:bodyPr>
            <a:lstStyle/>
            <a:p>
              <a:pPr algn="r">
                <a:lnSpc>
                  <a:spcPct val="150000"/>
                </a:lnSpc>
              </a:pPr>
              <a:r>
                <a:rPr lang="en-US" altLang="zh-CN" sz="5000" dirty="0" smtClean="0">
                  <a:solidFill>
                    <a:srgbClr val="5CA139"/>
                  </a:solidFill>
                  <a:latin typeface="华康海报体W12(P)" pitchFamily="82" charset="-122"/>
                  <a:ea typeface="华康海报体W12(P)" pitchFamily="82" charset="-122"/>
                </a:rPr>
                <a:t>2</a:t>
              </a:r>
            </a:p>
          </p:txBody>
        </p:sp>
      </p:grpSp>
      <p:grpSp>
        <p:nvGrpSpPr>
          <p:cNvPr id="17" name="组合 16"/>
          <p:cNvGrpSpPr/>
          <p:nvPr/>
        </p:nvGrpSpPr>
        <p:grpSpPr>
          <a:xfrm>
            <a:off x="5577777" y="1415139"/>
            <a:ext cx="3526674" cy="1647848"/>
            <a:chOff x="5577777" y="1415139"/>
            <a:chExt cx="3526674" cy="1647848"/>
          </a:xfrm>
        </p:grpSpPr>
        <p:pic>
          <p:nvPicPr>
            <p:cNvPr id="5" name="Picture 2" descr="F:\1-原创素材\1_mm1102\PPT\PPT_014\materaials\pageimg_g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6561" y="1425224"/>
              <a:ext cx="2592288" cy="1485222"/>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10" name="矩形 9"/>
            <p:cNvSpPr/>
            <p:nvPr/>
          </p:nvSpPr>
          <p:spPr>
            <a:xfrm>
              <a:off x="6649079" y="1493327"/>
              <a:ext cx="2455372" cy="1569660"/>
            </a:xfrm>
            <a:prstGeom prst="rect">
              <a:avLst/>
            </a:prstGeom>
          </p:spPr>
          <p:txBody>
            <a:bodyPr wrap="square">
              <a:spAutoFit/>
            </a:bodyPr>
            <a:lstStyle/>
            <a:p>
              <a:pPr algn="ctr"/>
              <a:r>
                <a:rPr lang="en-US" altLang="zh-CN" sz="3200" smtClean="0">
                  <a:solidFill>
                    <a:srgbClr val="C00000"/>
                  </a:solidFill>
                  <a:latin typeface="Times New Roman" panose="02020603050405020304" pitchFamily="18" charset="0"/>
                  <a:ea typeface="方正卡通简体" pitchFamily="65" charset="-122"/>
                  <a:cs typeface="Times New Roman" panose="02020603050405020304" pitchFamily="18" charset="0"/>
                </a:rPr>
                <a:t>Chuẩn bị bài: Khác biệt và gần gũi.</a:t>
              </a:r>
              <a:endParaRPr lang="zh-CN" altLang="en-US" sz="3200" dirty="0">
                <a:solidFill>
                  <a:srgbClr val="C00000"/>
                </a:solidFill>
                <a:latin typeface="Times New Roman" panose="02020603050405020304" pitchFamily="18" charset="0"/>
                <a:ea typeface="方正卡通简体" pitchFamily="65" charset="-122"/>
                <a:cs typeface="Times New Roman" panose="02020603050405020304" pitchFamily="18" charset="0"/>
              </a:endParaRPr>
            </a:p>
          </p:txBody>
        </p:sp>
        <p:sp>
          <p:nvSpPr>
            <p:cNvPr id="13" name="TextBox 12"/>
            <p:cNvSpPr txBox="1"/>
            <p:nvPr/>
          </p:nvSpPr>
          <p:spPr>
            <a:xfrm>
              <a:off x="5577777" y="1415139"/>
              <a:ext cx="844585" cy="1066126"/>
            </a:xfrm>
            <a:prstGeom prst="rect">
              <a:avLst/>
            </a:prstGeom>
            <a:noFill/>
          </p:spPr>
          <p:txBody>
            <a:bodyPr wrap="square" rtlCol="0">
              <a:spAutoFit/>
            </a:bodyPr>
            <a:lstStyle/>
            <a:p>
              <a:pPr algn="r">
                <a:lnSpc>
                  <a:spcPct val="150000"/>
                </a:lnSpc>
              </a:pPr>
              <a:r>
                <a:rPr lang="en-US" altLang="zh-CN" sz="5000" smtClean="0">
                  <a:solidFill>
                    <a:srgbClr val="C00000"/>
                  </a:solidFill>
                  <a:latin typeface="华康海报体W12(P)" pitchFamily="82" charset="-122"/>
                  <a:ea typeface="华康海报体W12(P)" pitchFamily="82" charset="-122"/>
                </a:rPr>
                <a:t>3</a:t>
              </a:r>
              <a:endParaRPr lang="en-US" altLang="zh-CN" sz="5000" dirty="0" smtClean="0">
                <a:solidFill>
                  <a:srgbClr val="C00000"/>
                </a:solidFill>
                <a:latin typeface="华康海报体W12(P)" pitchFamily="82" charset="-122"/>
                <a:ea typeface="华康海报体W12(P)" pitchFamily="82" charset="-122"/>
              </a:endParaRPr>
            </a:p>
          </p:txBody>
        </p:sp>
      </p:grpSp>
    </p:spTree>
    <p:extLst>
      <p:ext uri="{BB962C8B-B14F-4D97-AF65-F5344CB8AC3E}">
        <p14:creationId xmlns:p14="http://schemas.microsoft.com/office/powerpoint/2010/main" val="3185227476"/>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75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 calcmode="lin" valueType="num">
                                      <p:cBhvr>
                                        <p:cTn id="15" dur="1000" fill="hold"/>
                                        <p:tgtEl>
                                          <p:spTgt spid="14"/>
                                        </p:tgtEl>
                                        <p:attrNameLst>
                                          <p:attrName>style.rotation</p:attrName>
                                        </p:attrNameLst>
                                      </p:cBhvr>
                                      <p:tavLst>
                                        <p:tav tm="0">
                                          <p:val>
                                            <p:fltVal val="90"/>
                                          </p:val>
                                        </p:tav>
                                        <p:tav tm="100000">
                                          <p:val>
                                            <p:fltVal val="0"/>
                                          </p:val>
                                        </p:tav>
                                      </p:tavLst>
                                    </p:anim>
                                    <p:animEffect transition="in" filter="fade">
                                      <p:cBhvr>
                                        <p:cTn id="16" dur="1000"/>
                                        <p:tgtEl>
                                          <p:spTgt spid="14"/>
                                        </p:tgtEl>
                                      </p:cBhvr>
                                    </p:animEffect>
                                  </p:childTnLst>
                                </p:cTn>
                              </p:par>
                              <p:par>
                                <p:cTn id="17" presetID="31" presetClass="entr" presetSubtype="0" fill="hold" nodeType="withEffect">
                                  <p:stCondLst>
                                    <p:cond delay="225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style.rotation</p:attrName>
                                        </p:attrNameLst>
                                      </p:cBhvr>
                                      <p:tavLst>
                                        <p:tav tm="0">
                                          <p:val>
                                            <p:fltVal val="90"/>
                                          </p:val>
                                        </p:tav>
                                        <p:tav tm="100000">
                                          <p:val>
                                            <p:fltVal val="0"/>
                                          </p:val>
                                        </p:tav>
                                      </p:tavLst>
                                    </p:anim>
                                    <p:animEffect transition="in" filter="fade">
                                      <p:cBhvr>
                                        <p:cTn id="2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95736" y="3814470"/>
            <a:ext cx="4752528" cy="1205552"/>
          </a:xfrm>
          <a:prstGeom prst="rect">
            <a:avLst/>
          </a:prstGeom>
          <a:noFill/>
        </p:spPr>
        <p:txBody>
          <a:bodyPr wrap="none" rtlCol="0">
            <a:prstTxWarp prst="textArchUp">
              <a:avLst/>
            </a:prstTxWarp>
            <a:spAutoFit/>
          </a:bodyPr>
          <a:lstStyle/>
          <a:p>
            <a:pPr algn="ctr"/>
            <a:r>
              <a:rPr lang="en-US" altLang="zh-CN" sz="5000" smtClean="0">
                <a:solidFill>
                  <a:srgbClr val="C00000"/>
                </a:solidFill>
                <a:effectLst>
                  <a:glow rad="152400">
                    <a:schemeClr val="bg1"/>
                  </a:glow>
                </a:effectLst>
                <a:latin typeface="Times New Roman" panose="02020603050405020304" pitchFamily="18" charset="0"/>
                <a:ea typeface="华康海报体W12(P)" pitchFamily="82" charset="-122"/>
                <a:cs typeface="Times New Roman" panose="02020603050405020304" pitchFamily="18" charset="0"/>
              </a:rPr>
              <a:t>HẸN GẶP LẠI CÁC EM!</a:t>
            </a:r>
            <a:endParaRPr lang="zh-CN" altLang="en-US" sz="5000" dirty="0">
              <a:solidFill>
                <a:srgbClr val="C00000"/>
              </a:solidFill>
              <a:effectLst>
                <a:glow rad="152400">
                  <a:schemeClr val="bg1"/>
                </a:glow>
              </a:effectLst>
              <a:latin typeface="Times New Roman" panose="02020603050405020304" pitchFamily="18" charset="0"/>
              <a:ea typeface="华康海报体W12(P)" pitchFamily="82" charset="-122"/>
              <a:cs typeface="Times New Roman" panose="02020603050405020304" pitchFamily="18" charset="0"/>
            </a:endParaRPr>
          </a:p>
        </p:txBody>
      </p:sp>
    </p:spTree>
    <p:extLst>
      <p:ext uri="{BB962C8B-B14F-4D97-AF65-F5344CB8AC3E}">
        <p14:creationId xmlns:p14="http://schemas.microsoft.com/office/powerpoint/2010/main" val="411554405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anim calcmode="lin" valueType="num">
                                      <p:cBhvr>
                                        <p:cTn id="8" dur="3000" fill="hold"/>
                                        <p:tgtEl>
                                          <p:spTgt spid="6"/>
                                        </p:tgtEl>
                                        <p:attrNameLst>
                                          <p:attrName>ppt_x</p:attrName>
                                        </p:attrNameLst>
                                      </p:cBhvr>
                                      <p:tavLst>
                                        <p:tav tm="0">
                                          <p:val>
                                            <p:strVal val="#ppt_x"/>
                                          </p:val>
                                        </p:tav>
                                        <p:tav tm="100000">
                                          <p:val>
                                            <p:strVal val="#ppt_x"/>
                                          </p:val>
                                        </p:tav>
                                      </p:tavLst>
                                    </p:anim>
                                    <p:anim calcmode="lin" valueType="num">
                                      <p:cBhvr>
                                        <p:cTn id="9" dur="3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625929" y="308202"/>
            <a:ext cx="7892143" cy="167095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defRPr/>
            </a:pPr>
            <a:r>
              <a:rPr lang="en-US" sz="2800" b="1" smtClean="0">
                <a:solidFill>
                  <a:prstClr val="white"/>
                </a:solidFill>
                <a:latin typeface="Times New Roman" panose="02020603050405020304" pitchFamily="18" charset="0"/>
                <a:cs typeface="Times New Roman" panose="02020603050405020304" pitchFamily="18" charset="0"/>
              </a:rPr>
              <a:t>Câu 2. </a:t>
            </a:r>
            <a:r>
              <a:rPr lang="vi-VN" sz="2800" b="1">
                <a:solidFill>
                  <a:schemeClr val="bg1"/>
                </a:solidFill>
                <a:latin typeface="+mj-lt"/>
              </a:rPr>
              <a:t>Theo em nhân vật trong truyện cổ tích có thể tự kể về cuộc đời, sự kiện trong đời mình không?</a:t>
            </a:r>
            <a:endParaRPr lang="en-US" sz="2800" b="1">
              <a:solidFill>
                <a:schemeClr val="bg1"/>
              </a:solidFill>
              <a:latin typeface="+mj-lt"/>
              <a:cs typeface="Times New Roman" panose="02020603050405020304" pitchFamily="18" charset="0"/>
            </a:endParaRPr>
          </a:p>
        </p:txBody>
      </p:sp>
      <p:sp>
        <p:nvSpPr>
          <p:cNvPr id="50" name="Snip Diagonal Corner Rectangle 49"/>
          <p:cNvSpPr/>
          <p:nvPr/>
        </p:nvSpPr>
        <p:spPr>
          <a:xfrm>
            <a:off x="621921" y="2124468"/>
            <a:ext cx="7892143" cy="167095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600" b="1" smtClean="0">
                <a:solidFill>
                  <a:prstClr val="white"/>
                </a:solidFill>
                <a:latin typeface="Times New Roman" panose="02020603050405020304" pitchFamily="18" charset="0"/>
                <a:cs typeface="Times New Roman" panose="02020603050405020304" pitchFamily="18" charset="0"/>
              </a:rPr>
              <a:t>có</a:t>
            </a:r>
            <a:endParaRPr lang="en-US" sz="3600" b="1">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5200" y="4041154"/>
            <a:ext cx="1800225" cy="1101152"/>
          </a:xfrm>
          <a:prstGeom prst="rect">
            <a:avLst/>
          </a:prstGeom>
        </p:spPr>
      </p:pic>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ackgroundRemoval t="10000" b="90000" l="4063" r="98281"/>
                    </a14:imgEffect>
                  </a14:imgLayer>
                </a14:imgProps>
              </a:ext>
            </a:extLst>
          </a:blip>
          <a:stretch>
            <a:fillRect/>
          </a:stretch>
        </p:blipFill>
        <p:spPr>
          <a:xfrm>
            <a:off x="584707" y="3562350"/>
            <a:ext cx="2496285" cy="2496285"/>
          </a:xfrm>
          <a:prstGeom prst="rect">
            <a:avLst/>
          </a:prstGeom>
        </p:spPr>
      </p:pic>
    </p:spTree>
    <p:extLst>
      <p:ext uri="{BB962C8B-B14F-4D97-AF65-F5344CB8AC3E}">
        <p14:creationId xmlns:p14="http://schemas.microsoft.com/office/powerpoint/2010/main" val="331147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625929" y="308202"/>
            <a:ext cx="7892143" cy="167095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defRPr/>
            </a:pPr>
            <a:r>
              <a:rPr lang="en-US" sz="2800" b="1" smtClean="0">
                <a:latin typeface="Times New Roman" panose="02020603050405020304" pitchFamily="18" charset="0"/>
                <a:cs typeface="Times New Roman" panose="02020603050405020304" pitchFamily="18" charset="0"/>
              </a:rPr>
              <a:t>Câu 3. Công chúa kiêu ngạo, bị cha đuổi ra khỏi cung gợi cho em nhớ đến truyện cổ tích nào?</a:t>
            </a:r>
            <a:endParaRPr lang="en-US" sz="2800" b="1">
              <a:solidFill>
                <a:prstClr val="white"/>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621921" y="2124468"/>
            <a:ext cx="7892143" cy="167095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800" b="1" smtClean="0">
                <a:solidFill>
                  <a:prstClr val="white"/>
                </a:solidFill>
                <a:latin typeface="Times New Roman" panose="02020603050405020304" pitchFamily="18" charset="0"/>
                <a:cs typeface="Times New Roman" panose="02020603050405020304" pitchFamily="18" charset="0"/>
              </a:rPr>
              <a:t>Vua chích chòe.</a:t>
            </a:r>
            <a:endParaRPr lang="en-US" sz="2800" b="1">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5200" y="4041154"/>
            <a:ext cx="1800225" cy="1101152"/>
          </a:xfrm>
          <a:prstGeom prst="rect">
            <a:avLst/>
          </a:prstGeom>
        </p:spPr>
      </p:pic>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ackgroundRemoval t="10000" b="90000" l="4063" r="98281"/>
                    </a14:imgEffect>
                  </a14:imgLayer>
                </a14:imgProps>
              </a:ext>
            </a:extLst>
          </a:blip>
          <a:stretch>
            <a:fillRect/>
          </a:stretch>
        </p:blipFill>
        <p:spPr>
          <a:xfrm>
            <a:off x="605972" y="3486150"/>
            <a:ext cx="2496285" cy="2496285"/>
          </a:xfrm>
          <a:prstGeom prst="rect">
            <a:avLst/>
          </a:prstGeom>
        </p:spPr>
      </p:pic>
    </p:spTree>
    <p:extLst>
      <p:ext uri="{BB962C8B-B14F-4D97-AF65-F5344CB8AC3E}">
        <p14:creationId xmlns:p14="http://schemas.microsoft.com/office/powerpoint/2010/main" val="396567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625929" y="308202"/>
            <a:ext cx="7892143" cy="167095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defRPr/>
            </a:pPr>
            <a:r>
              <a:rPr lang="en-US" sz="2400" b="1" smtClean="0">
                <a:solidFill>
                  <a:schemeClr val="bg1"/>
                </a:solidFill>
                <a:latin typeface="Times New Roman" panose="02020603050405020304" pitchFamily="18" charset="0"/>
                <a:cs typeface="Times New Roman" panose="02020603050405020304" pitchFamily="18" charset="0"/>
              </a:rPr>
              <a:t>Câu 4. Theo quan niệm của truyện cổ tích những người ở hiền sẽ </a:t>
            </a:r>
            <a:endParaRPr lang="en-US" sz="2400" b="1">
              <a:solidFill>
                <a:schemeClr val="bg1"/>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621921" y="2124468"/>
            <a:ext cx="7892143" cy="167095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200" b="1" smtClean="0">
                <a:solidFill>
                  <a:prstClr val="white"/>
                </a:solidFill>
                <a:latin typeface="Times New Roman" panose="02020603050405020304" pitchFamily="18" charset="0"/>
                <a:cs typeface="Times New Roman" panose="02020603050405020304" pitchFamily="18" charset="0"/>
              </a:rPr>
              <a:t>gặp lành.</a:t>
            </a:r>
            <a:endParaRPr lang="en-US" sz="3200" b="1">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5200" y="4041154"/>
            <a:ext cx="1800225" cy="1101152"/>
          </a:xfrm>
          <a:prstGeom prst="rect">
            <a:avLst/>
          </a:prstGeom>
        </p:spPr>
      </p:pic>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ackgroundRemoval t="10000" b="90000" l="4063" r="98281"/>
                    </a14:imgEffect>
                  </a14:imgLayer>
                </a14:imgProps>
              </a:ext>
            </a:extLst>
          </a:blip>
          <a:stretch>
            <a:fillRect/>
          </a:stretch>
        </p:blipFill>
        <p:spPr>
          <a:xfrm>
            <a:off x="457200" y="3486150"/>
            <a:ext cx="2496285" cy="2496285"/>
          </a:xfrm>
          <a:prstGeom prst="rect">
            <a:avLst/>
          </a:prstGeom>
        </p:spPr>
      </p:pic>
    </p:spTree>
    <p:extLst>
      <p:ext uri="{BB962C8B-B14F-4D97-AF65-F5344CB8AC3E}">
        <p14:creationId xmlns:p14="http://schemas.microsoft.com/office/powerpoint/2010/main" val="274258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625929" y="308202"/>
            <a:ext cx="7892143" cy="167095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800" b="1" smtClean="0">
                <a:solidFill>
                  <a:prstClr val="white"/>
                </a:solidFill>
                <a:latin typeface="Times New Roman" panose="02020603050405020304" pitchFamily="18" charset="0"/>
                <a:cs typeface="Times New Roman" panose="02020603050405020304" pitchFamily="18" charset="0"/>
              </a:rPr>
              <a:t>Câu 5. Truyện kể gia đình cho trẻ em được công nhận là di sản văn hóa thế giới được gọi là</a:t>
            </a:r>
            <a:endParaRPr lang="en-US" sz="2800" b="1">
              <a:solidFill>
                <a:prstClr val="white"/>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621921" y="2124468"/>
            <a:ext cx="7892143" cy="167095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200" b="1" smtClean="0">
                <a:solidFill>
                  <a:prstClr val="white"/>
                </a:solidFill>
                <a:latin typeface="Times New Roman" panose="02020603050405020304" pitchFamily="18" charset="0"/>
                <a:cs typeface="Times New Roman" panose="02020603050405020304" pitchFamily="18" charset="0"/>
              </a:rPr>
              <a:t>Truyện cổ Grimm.</a:t>
            </a:r>
            <a:endParaRPr lang="en-US" sz="3200" b="1">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5200" y="4041154"/>
            <a:ext cx="1800225" cy="1101152"/>
          </a:xfrm>
          <a:prstGeom prst="rect">
            <a:avLst/>
          </a:prstGeom>
        </p:spPr>
      </p:pic>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ackgroundRemoval t="10000" b="90000" l="4063" r="98281"/>
                    </a14:imgEffect>
                  </a14:imgLayer>
                </a14:imgProps>
              </a:ext>
            </a:extLst>
          </a:blip>
          <a:stretch>
            <a:fillRect/>
          </a:stretch>
        </p:blipFill>
        <p:spPr>
          <a:xfrm>
            <a:off x="457200" y="3486150"/>
            <a:ext cx="2496285" cy="2496285"/>
          </a:xfrm>
          <a:prstGeom prst="rect">
            <a:avLst/>
          </a:prstGeom>
        </p:spPr>
      </p:pic>
    </p:spTree>
    <p:extLst>
      <p:ext uri="{BB962C8B-B14F-4D97-AF65-F5344CB8AC3E}">
        <p14:creationId xmlns:p14="http://schemas.microsoft.com/office/powerpoint/2010/main" val="216668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625929" y="308202"/>
            <a:ext cx="7892143" cy="167095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defRPr/>
            </a:pPr>
            <a:r>
              <a:rPr lang="vi-VN" sz="2400" b="1">
                <a:solidFill>
                  <a:prstClr val="white"/>
                </a:solidFill>
                <a:latin typeface="Calibri" panose="020F0502020204030204"/>
              </a:rPr>
              <a:t> </a:t>
            </a:r>
            <a:r>
              <a:rPr lang="en-US" sz="2800" b="1" smtClean="0">
                <a:solidFill>
                  <a:prstClr val="white"/>
                </a:solidFill>
                <a:latin typeface="Times New Roman" panose="02020603050405020304" pitchFamily="18" charset="0"/>
                <a:cs typeface="Times New Roman" panose="02020603050405020304" pitchFamily="18" charset="0"/>
              </a:rPr>
              <a:t>Câu 6. Truyện cổ tích thể hiện ước mơ về</a:t>
            </a:r>
            <a:endParaRPr lang="en-US" sz="2800" b="1">
              <a:solidFill>
                <a:prstClr val="white"/>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621921" y="2124468"/>
            <a:ext cx="7892143" cy="167095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600" b="1" smtClean="0">
                <a:solidFill>
                  <a:prstClr val="white"/>
                </a:solidFill>
                <a:latin typeface="Times New Roman" panose="02020603050405020304" pitchFamily="18" charset="0"/>
                <a:cs typeface="Times New Roman" panose="02020603050405020304" pitchFamily="18" charset="0"/>
              </a:rPr>
              <a:t>Công bằng xã hội.</a:t>
            </a:r>
            <a:endParaRPr lang="en-US" sz="3600" b="1">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5200" y="4041154"/>
            <a:ext cx="1800225" cy="1101152"/>
          </a:xfrm>
          <a:prstGeom prst="rect">
            <a:avLst/>
          </a:prstGeom>
        </p:spPr>
      </p:pic>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ackgroundRemoval t="10000" b="90000" l="4063" r="98281"/>
                    </a14:imgEffect>
                  </a14:imgLayer>
                </a14:imgProps>
              </a:ext>
            </a:extLst>
          </a:blip>
          <a:stretch>
            <a:fillRect/>
          </a:stretch>
        </p:blipFill>
        <p:spPr>
          <a:xfrm>
            <a:off x="381000" y="3562350"/>
            <a:ext cx="2496285" cy="2496285"/>
          </a:xfrm>
          <a:prstGeom prst="rect">
            <a:avLst/>
          </a:prstGeom>
        </p:spPr>
      </p:pic>
    </p:spTree>
    <p:extLst>
      <p:ext uri="{BB962C8B-B14F-4D97-AF65-F5344CB8AC3E}">
        <p14:creationId xmlns:p14="http://schemas.microsoft.com/office/powerpoint/2010/main" val="416436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4df27d38f79e52afc1779e4ff342b044debeba"/>
  <p:tag name="ISPRING_RESOURCE_PATHS_HASH_PRESENTER" val="4a3a478bfd6cb1622a7e13d6416b58061b854d5"/>
  <p:tag name="ISPRING_PLAYERS_CUSTOMIZATION" val="UEsDBBQAAgAIAMJVUUeGTlx93QMAAGkOAAAdAAAAdW5pdmVyc2FsL2NvbW1vbl9tZXNzYWdlcy5sbmetV91u2zYUvi/QdyAEFNgulrYDWhSD44C2GFuILLkSHScbBoGRGJsIRXr6cZtd7Wn2YHuSHVJyEqcdLMW7sGDS/r7z950jcnD2NZdoy4tSaHXqvD955yCuUp0JtTp1FvT8p08OKiumMia14qeO0g46G75+NZBMrWq24vD99SuEBjkvS1iWQ7N6XCORnTrzUTIOZ3McXCd+OAmTkTdxhmOdb5i6R75e6R9+/vjp6/sPH38cvG1xXWjiGfb9fSJkmT6860AU0Cj0E2AjfhKQK+oMzbMfLlxQ3wuIM2y/9EPPI3LpDM3zIG4RRSSgSex7Lkm8OAlCanPhE0pcZ3ita7RmW44qjbaCf0HVmkMdK1FwVEqR2R9SDRuq5oeMuRFeesEkoWHoxwkJ3N2OMyQqQ27BvoA6erJEOCYREBSs5MULsIkttYUjLGU/hqk3mfrwocaFqVitJXyqvn7MSQDV4uoQakbiGE9IMgqvoE4gq7APIrwANV30QVyTGBRA4kOYAF96E0y9MDAKikhMI2/8IJ+UKaSVvEcsTQGHNgXfCl2XsGMUxbNGSGU/KzH5vADhetj/jkgbQiSUletKbDm4UGSH6wItMyauqcznhfdrco49n7gJlMoNlwm1vWyMMVC/0hViUmoTANhl2ZaplKMbnrIapHQPf8tEZv+2YRC28eSPWvyJWNV2zpu26QKXXL05Oc41j/owLJasUB066BnVXst/G2xelxBpVfF8Ux2K4kkmTv4XL46Na47j+D+D6lKXIyN6Zr9vODFInETwWoNuHwndHUFmoA8YazkTsjvKC87B0LzgJYx4XiBP3fawGYQtQaDRSzkuIfN7LlxCRXrgl2QUe9TkmN+Uojr4SrKFaur9fY2kcAaQvOKPOrnhtxr6X3K2hSLCvigb4Zy8wFgvQewmqxmBT+d0yxKAQytWwXkLgUtS5BB/1oFzMSO7DDbjdS8TS13LzI4zKe7siIXa1HmTkE1Tp8bobaFzuytZueulZsKfHeNFE1zUGJ0/MXiINCY4Gk+TMQ7GxJzmTA/LjiDQsvHJp3Hi45GBg6hzVqVreK/c6lplHYmaA5lLzjGQtSmNOSvS9T9//d2R45knzS5qd3/pRQIdauYSeSD7LdAVL38/RELxaB9nF11Q7QF2h+t4nrVVb5OHKcXj6QyEAceRPsAZji5gJthDljOcseIOBgrVWpZ9WGykpv4V74V7PMLXlRSK98EeN5JNwNSbJ9h17X0GtC9Fete8yjLE7FAzFxsJF5uuZOMpDmDePOPjmah6EtoRv+tu6LNm/dhl228n/sOqtJfCwdsnd8R/AVBLAwQUAAIACADCVVFHuYMDpcIDAAAWDwAAJwAAAHVuaXZlcnNhbC9mbGFzaF9wdWJsaXNoaW5nX3NldHRpbmdzLnhtbOVX3XLaOBS+5yk03ullMekm2zQDZDqJmTIlwIKzba8YYR2wNrLklWQoverT7IPtk+yRlRBTaOpsJzvd2dwQH53znf9Pdvv8YybICrThSnaCo2YrICATxbhcdoLruPf8NCDGUsmoUBI6gVQBOe822nkxF9ykU7AWVQ1BGGnOctsJUmvzszBcr9dNbnLtTpUoLOKbZqKyMNdgQFrQYS7oBn/sJgcTdBsNQtpedKVYIYBwhiFI7qKjoieoSYPQq81pcrPUqpDsQgmliV7OO8FPrfLvTsdDXfIMpEvOdFHoxPaMMsZdPFRM+ScgKfBlioEftY4DsubMpp3gxbGDQfVwH6YE90lQB3OhMBtpb/EzsJRRS/2jd6hhARrLCqZrdQEIuiOraFr4aLcCL2IbSTOexHhCXKk6wWU8m0S9aBINL6LZ9WTgQ61tEffjQVTLZjroX0az4SiOprM38dXg0UZx9D5+hFH9yN58GEeTQX/4dhaPRoO4P763KqtbqWM73G1JG1unCl0tvE2LbC4pFzjOX1TfgMWFEFQvIVY9jmOyoMJAQH7PYflrQQW3Gzc6uDc3APlrk0NiJ24uOoHrdXAP5wExMByW7dCdvNrO3MvTndRD7/0+rYNRtqm1NElxOu3dcFUld1oLJXcyc89krgTb5gPZHNiQZlDZuekNlz3UPArIAnsgMNPXmlMREG4x82RrbIq5sdyWW96rahLEQjYBcjXdq0SSUm12Cr4tuluspPtOFYKRjSqI4DdArCLYuiLD/1Ig1Q0kC62yUookYYkRHD2uOKyBnfs6esCvOfqALrICLZGfcgHWe/ij4J/IHBZKIy7QFTIZyrnx+M1HAefUmHtQehfjMz/3/eFl9P6ZS5CyFUVOeBw4Nhyy3D4FPsXcpUIXQiisZgUCK5PQwkDZH8ZZqVYnzdq+U7oqm+4aWYJiuznG4zHxIMHR5PKWT2sAJlQSJcWG0AS337gRWnFVGJT4YfHQ5h8F6E0Jl2WoS9wgdKYZ6DporaMXPx+f/PLy9NVZM/zr85/PHzS6ZcSxoM6bp8SLBxm+tuUXt8k37L7C2t+weoC792x7SmduvNme18MXzC1v7lNLO3SUd5gBS57+EQlwdB1jnaI6EzSeRL/V0RtiwWrNdzStBTeqozV6W0dr4sl9XCH2OmbvqJZIzf8J1SHeIkt/ZeE9InjGcbSfjCD+leX5rtcHv3lPszw/bsm+h2/+LxXzT9tX+J139nZ48PPLnWRc8gzr6C7j7Tdb9+S4hV8BB48aDUTb/ZbtNv4GUEsDBBQAAgAIAMJVUUdGxXBrugIAAFUKAAAhAAAAdW5pdmVyc2FsL2ZsYXNoX3NraW5fc2V0dGluZ3MueG1slVZdT+MwEHy/X1GV96bqB1DJVCKFSkjcgQ7Eu5NsE6uOHdlOuf77sxObOG1CSiUkPDtjr9ez2yK5J2z9azRCMadcvIFShKXSIA4bkeRuHJVKcTaJOVPA1IRxkWM6Xl9tqw8KKuaQih9AaM10Gk630wHNDsfQHHO5xJ7xfV4xzwvMjs885ZMIx/tU8JIlg7LsWICghO01c7a6vg9nfUxKpHpSkLdyerh+3PRv3pYUAqQEk9JssbxdhYMqiiOg7qTFfBEuby7UNEd9f/sT2YFIoirZcnEdrhZ9sgKn0C7ytPr085ne/ccCBf/UYI0Lio8gfrQ5L8riJx4pBE9NQdua2Wq+nA9rKMeJbr/LDzEXMgdpxe3NZr596FPY8pwZw/7r9z0y7So4fTV1PRkI5tEjCmslSkCBW9UxmfHPl1Lp/nBxH2k4rzrnV1xKn9VgDe8vfBKWeCQLNIwPTsscNnW6HrGNN/zNJqwmxXqHqbTcL8xLUMDBgl6GDdgw/+iqnjE9sGG+UZLAC6PH8wxOQ7XIPXGI7WN+X30dBYb10hXMrVzUnPRsGld6qVrAcXKewFqadN5JDubZUFBhdUrBWU6I4QNJsSKc/Ta86FhdRqLgJGCd1u0rpIii0GW3Kkc9pP1yVethN9bfCc3d6vVI6RF+N8ZK4TjL9XeSHI+sTveI3mYcdCvMkNR0EE9sxz1NlVifKMdiD+KdcyovlTCu4GIyr3urj44Crwgo6K4yspt0lZ+VeQTiUb8aAWebNlbzMpJmVP+pDwKfkLigfbSeaC1Vmd6PYfJlSw+wHgAs4uzLAfWqDuUlVYTCAVzze0B15b67Iald2me4e/UMO+VbziIXedLOisYsPq8d6BB86Ly6FXWk7XvLaxtf4UhWV2u1vhvD3tatyewGmrGfP8uqtXVTa2cdP6+hBs3Pyf9QSwMEFAACAAgAwlVRR2b3kIiVAwAAJw4AACYAAAB1bml2ZXJzYWwvaHRtbF9wdWJsaXNoaW5nX3NldHRpbmdzLnhtbN1X3XIaNxS+5yk06uQyrJ06jeMBPBl7GTMhQGGdnytGrA6saq20lbQQctWn6YP1SXq0sjEEh6wzTaYtN7BH53zn/9PSOv+YS7IEY4VWbXrcPKIEVKq5UIs2vU66T08psY4pzqRW0KZKU3LeabSKciaFzSbgHKpagjDKnhWuTTPnirMoWq1WTWEL40+1LB3i22aq86gwYEE5MFEh2Rq/3LoASzuNBiGtIHqjeSmBCI4hKOGjY/LK5ZJGQWvG0puF0aXiF1pqQ8xi1qY/HVWfO52AdClyUD4320GhF7szxrnw4TA5EZ+AZCAWGcZ9fHRCyUpwl7XpsxMPg+rRPkwFHnJgHuZCYzLK3eLn4BhnjoXH4NDAHAxWFWzHmRIQdEe2pengo9sIgoivFctFmuAJ8ZVq08tkOo678TgeXMTT63E/hFrbIukl/biWzaTfu4yng2EST6ZXyZv+o42S+H3yCKP6kV19GMXjfm/wepoMh/2kN7q3qqq7VcdWtNuSFrZOl2a78C4r85liQuI0f1Z9Cw73QTKzgER3BY7JnEkLlPxWwOLXkknh1n50cG1uAIpXtoDUjf1ctKnvNb2HC4AYGA7LZuiev9zM3IvTndSj4P0+rQejbDHnWJrhdLq74dqW3GnNtdrJzD+TmZZ8k88ciywxlVdGMEmJcJhaujl1vgCuKySW39seN+fK7eWWZszYnRJuyuhXJe2806XkZK1LIsUNEKcJNqPM8VcGZHunyNzovJJKZh2xUnAgSwEr4OehMgHwS44+oIu8REsknEKCCx5+L8UnMoO5NogLbInUhHJhA37zUcAFs/YelN3F+CRMcm9wGb9/4hNkfMlwyx8Hji2EvHDfA59h7kqjCyk1VnMLAiuTstJC1R8ueKVWJ83avjO2rJruG1mBYrsFxhMw8SDF0RLqliFrAKZMEa3kmrAU99n6EVoKXVqUhGEJ0PabAgymRKgq1AVeQ+jMcDB10I6On/188vyXF6cvz5rRX3/8+fSg0S3HjSTz3gLJXRzk7NqWn90PX7H7Ag9/xeoAG+/ZdrXJ/XjzPa8PXxm3TLhPLa3IE9HDnFYx74+htOF1gpnHdWZiNI7f1tEbYAlqTWw8qQU3rKM1fF1HaxzoerRF1XXM3jGjkGz/E6oDvBcW4RLCm0GKXOCwfreV/yHrcPiKD8vyD63Dv7cIBznhf1uD8LR5Fd55921FD/6NaaB8989dp/E3UEsDBBQAAgAIAMJVUUf/ogaAlAEAAA8GAAAfAAAAdW5pdmVyc2FsL2h0bWxfc2tpbl9zZXR0aW5ncy5qc42Uy27CMBBF93wFSrcVikJ4dddAkSqxqNTuqi6cYEKEY1u2k5Ii/r1xwsNOJoBX9tXxHc9YM4dev1xO5PRf+odqX50/7HOlYa0pkeFnWycdeqp1R5Jkjb+SFJOEYqeB5OerF/l4JSBjh1amYfGpbaXh5zCA5oAmAE0CWg5ov4C219oGEWmKfxexZ2RVZ2SUOcyUYnQQMaowVQPKRIoqxnlaVstMsAGzHIsadd3AXboAukERtkxvk1fHdvCIpRzRYsViNghRtIsFy+i6i94WHIvyw3c14M3Gr4FnAiSR6l3htBl4MX6b21Y2yQWWEp/iev5oOgtAmKAQE8PXH/rBaHIDtYzbCTXoPJGJOtMjfxzMfJPmKMatKrnVsjFaej3KKbxXXUXiBBVYPGLFeMYf+EAuWKwr0kK92XA0hFHC0Dqh8V1L/VhtW4PTyXy4XJjgNdHTr1ktxBottIXaL+2aHFDfNy8rayid48pG3BV0lUAiFJhBIIfEHJ4kqjlJ9Pm77yClULRNywFRPvjn3tPs+XvsHf8BUEsDBBQAAgAIAMJVUUca2uo7qgAAAB8BAAAaAAAAdW5pdmVyc2FsL2kxOG5fcHJlc2V0cy54bWydjzEPwiAQhXd+BbldsFvTAN1M3Bx0NhVRSejRcNT684XUGGeHS+5d3vdeTvWvMfCnS+QjamjEFrhDG68e7xpOx92mBU55wOsQIjoNGIH3hinftHhIjlwmXiKQNDxynjopl2URnqZUEiiGOZdgEjaOsswYUVZSTisKK9v5v+jPDQxjnKvL7EPeoyl7UauFU7IaKnN2KDzeIshqUPLrrsrOlEtFEUr+PGbYG1BLAwQUAAIACADCVVFHnb6aWHcAAACCAAAAHAAAAHVuaXZlcnNhbC9sb2NhbF9zZXR0aW5ncy54bWwdzD0KwzAMQOE9pxCa2iH92TrEydYtJdD0ACJWi0GWiy1Ccvuabm/4eN2wRYGVcwlJHV5PFwTWJfmgH4ev+d7eEIqRepKk7FATwtA3naSF5MlmFRb4Cu2cZ441jB8Uq5wyF1Yjq2c4jDtMf3SEFsb6fwf2eO6bH1BLAwQUAAIACAADdMtEzoIJN+wCAACICAAAFAAAAHVuaXZlcnNhbC9wbGF5ZXIueG1srVVNb9swDD2nwP6DoXutpF3XNJBbdAWKHdahQNZtt0C1GVuLbXmSXDf99aP8bc/pVmAHAzbF90jxkTS7ek5i5wmUFjL1yMKdEwdSXwYiDT3y8PX2eEmuLt8dsSzme1COCDySp8ICeEycALSvRGYQfM9N5JGewUVm4mRKSCXMHrnPkLuLtCTvjmbokmqPRMZkK0qLonCFRkQaahnnlkS7vkxopkBDakDRKg3iNNiV+Tsan0Sm1Owz0D1kZt4euCZpOZ61GJAUp65UIT2Zzxf0x93ntR9Bwo9Fqg1PfSAOVnJWlvKR+7s7GeQxaGubsSrJNRhjkyhtM2ZWYrFMHa18j1QOmwS05iFoN05DQissnQCzbcx1VPPoAa3l1TtR85Z+G/u9adxK5WjnnOWPsdARHvUhnXUSyOgwKkvK65Yd9NB00K1lIo6CX7lQEJSf39oWmS9IFbDtuDJPVxc+HuDbLfeNVPsbhGEX1Qq6rWhuJZpbgloOt42+7ihIc9stcJMraEo1Y08iAPmFK8VtW1walQOjI2ONpUMwo9WVa5E6QVhkkvjsH7SxfiNpfurXlCkB/0OYT0jU1kSkATzfCvQxkGBNDWCxrc01WezamF1OOn9Men09MFU51qLgRRzDVQg4hgE3nHZ2eggKimt08XM1wvYODoIjEUYxPmaSYXx6kCbhajfJ0Ds4CI6lv5uAtua2jHRcx1EztR3E6MQ6YX6ujUzES9megz1jVmUfvjZyzdF1JtqD8/kfoziI0QzmlkysLvvW21fN4b2dU6M7n01WWQbdivMAJs8qr2YW8mzkE8CW57G56efU7MMedJTz1HRMc33HfpfFWryAU4jA/ukWp7YmEdie8ciH5WmPAfXE7TIIX5qmIjJaS1KpeUg5hrV5ElBUmGpWPqLqoZJ5Goy0cbPu56Bj3FXXCrgTwxYzXZxg88nMI+/xpb7LxdlFd5XzxUWDLfO6rwJXubxhVdcJd51B635tL8LqmcfX31BLAwQUAAIACADCVVFHJ1b2OMEHAAD+HQAAKQAAAHVuaXZlcnNhbC9za2luX2N1c3RvbWl6YXRpb25fc2V0dGluZ3MueG1srVnbbuM4En3fryA8GGD2Jb7ItwzcXuhCJ0LbssdSku5dLAzaZmIhkuiRaHdn4If5mv2w/ZIpUlIsKbYjdSZCB61inVNF1oWkMoie3UDfRZz57h+EuyywKedu8BQN/4HQYMU8Fs5CGlEe1Y+SBzdYs29m8MiEDKQRJ8GahGtdjEbDBhrJH9TvqX2jD29trd1CvTZu4T4ycEeHsWvFuFZ0GDNaTX1QL1DEvCFd0YCfZh3Uc6NvAWYQ0ZCbwZp+Hyp57exQfgY3IVm7oBcNu23xHFKrB6MtHtRudnodfGipiqJ0kd4xmkbj0Otd99Qmwo12p6EctH5LaSmo2ek0r7uHZq/VUeBtdN0Flja+7qJ2r91uGYcWbgEaqapmtPRDT7luNlWwhvvX+mE00nqNBmo2m0rbOHS6ykhrINBWgENV+mIBFUPRlO5B1dRmX0EjfaSN2gds4K7eQf0W7jYah7amKY3GcXGPs8su11Faejrpcr5DeDIEJ0dFbtVPJNdgtQtDUHaov/UIp2hJImoRn36qybwMuMxa9MvkBc088kLDf9aSTJVZneJSB/PSWAjiABiH5wgHdTmc6kovs2WSlSN3/am23HHOgqsVCzjwXQUs9IlXG/4UZ1IyzzJItqdhFdwjWdGjuZ78KQtLbEF2w3MJtGL+lgQvY/bErpZk9fwUsl2wLuXm5mVLQ88NnkG7cd3T8UVDnhtxk1M/5x/ui6c8bAtBjahwr4vFUwrpkSX1UosN+VMBdzT5/ooUoHs3crmEqk3xXIJuyRPNB6CviucyJgAr+aj1xPM+iNPvHNQV0QxaF9Vl1eSNxM3zIoptd9uq+bQN2ZNY7Dzu/UC/4jwGvSh4Eh42xFMKJCYoDJaKUrJscv5GQTF5LfaSgQ9WILjZ5pKIJOVMW+jTyUy1vi7G05vpQjNvakM9rkokyvKXVrf/vdnpQudKcCWZ7Ik6Hue5kCTrNMpxWc58Ol4AIR4vLPzFqQ3F78rQ6Z0zNi1cGyb/qUwwm+P72lD8LgO9m8+x5SzssWnghWkvrKkj12WMHWzUhl/ZDm3IniLO0N6l3xDfUATt2Q0pijx3LQdEy3aDHS1hz5irD6Z1s3Cm07G9wJaRSmpDHKyREZJvkA7VieaqjefAEcIWGf4YfCHjLxmQ6nmVSW7Nm9sx/HOEI7fu08aDf/wHvJlhC+JHgxLACbZt9QYvtOkXiBxk3LQiaPoZEu1zRdBXbENmYLsEzFLvzRvVMaeWSK45tp25qb9m1ooEiAXeCyKrFeAQ7B57l+0ikIhko+s4x6LKhmz82x2ktamOT6RwzIncQCbzk7un4EW4LhUpKCsdGyJWv92Z/16MVHOMjQUEz5g+LBxZ9cIegfIIGEfE85iYBpgm6z0JVnCIoyuygxR7AbW1u5ZqWwKTF878vnP/QIQnpfVzUpWWgb/8fPVh70xnDG3lgYRBuRIrsOU6w9sp+3C6BNdhP9/y9+aSWY+rv8uRv2F2M9W2z06tTIw+Pq+CCz8wKRvyHs9hY4R2oLmsEghPIGOgB/rE9SoBTWsE5pJLBA2RuMJUIrCmCYfF0Ado7iEWOUfuIUbVKB6wZpuOWHW6FAfSEmAZvTgPTueOuDZ4FG5wr/mzpI8MeoRHyR4iC3I3ihPq6sfsVU2UtBOLfplt7QmRBW49xZdBcMxzfXEyL0d7N8HpasbtOLckD2znrWXv89xn2ZIhVDs/Xplt9hL6GDJfSj0SpcUWbwr/+qAj8RTnsd3sxbcEr43VuX670FVLx+K0KErdK4+DNBeejR17MVY1wQD57hO+2sCG9CjO8OW54tOegUcq8CXLa1MSrjb///N/5WkK/sRSlEh/rcoDVSz6GH7l+4/FOI3+W4LHUbU8VL6UBCaH5RRa/uwssyFZS9VxVP12Agljy/xgu3BV6vCRJZmo88/QRuRRrjackPAZ2pDDmFeVSE5fJAiv7MPxDrHjnhvQivAP93UxececLVTDkJcrKBTPXT3H2+MaEZR8R0Ee3LIq8Om3qgWNqkBJ1y6vzim3irQnQF3G78eq3J/cOV4Fxxsr3IjZjucuwAEPmTcTnw7efisDBfGlY+nRIQ/FnSl9y2pEG/YtiV2ilZUUNcW3upk4VGZ0j7Ki9pzCFWudUU0ERb175kGD1OPJZNTz8iJK1zX5YW34SLwoQbzK3jgO5/1kKOP5UVjUt+h3/kY/Iyzq22LXmMIF461PxaEsNP3aoZEwKy8TOdChAQFhusDpW15HeDAWX72izEQSQV7TZ2s6lLuf4/o0KWYhyzpcP+PxIHjdxycCs3yxk/tUYeCYvPXL2TvgLvfo+dSW84ACzC61fD+V/4nOqQKIv84WFyOWIv6ypZ9qcNcgq40vvqbXUMLxqSaWM/4Kfg63TbuZaGYZpPTmMtSX3Vw280omA9HDq5lica1fBg3qb9ZpUL8UoUFCez6Awc5f0hBDDrg0Tc68LKu9ST9z3MuTWaqSBPbMaJaAb4A7gOtGaisjyOWVPNi8ZlX8llXwdx53PbqnaavKCDKLc3n+gwiq43Jyq3xMH3k2vRNJ5SpIet0xF7Pa+YGzMHm9OYmLRypWHSfLSE7/RLtKN5+MsRP7UdqoRcJnezTjhcDXT9gC3XPrP6hnt1noUm/+llWUART4zv6J9y9QSwMEFAACAAgASlVRRyOGeibgFAAAGGIAABcAAAB1bml2ZXJzYWwvdW5pdmVyc2FsLnBuZ+3d+VdS6f8AcEuzVc1vNpobObaYuWSOWopLi1kfSy0rLffUMRVEQ1xQZKzMstSmJh1F07RcC3NFcS0XKgwyUVMEM0pEBFRkcUG+OPM5c2aac75/wPdczuFyLvd17n3uvc99nvdzf3g/d9xcnJQ2aW6Sk5NTOnXy+Dk5OQUDOTn56A2Ksn9ibuxYkf2sgZ9zOiqHJWmzZCsKIUfOHJGTq87cvBywTra+MfLkJbicnHLn6ncNAVYWJCcX8OLU8SPn43w5NAkxMd6HMMsDueFLQktK6jEGP5ZUx3U2lAdZGeS8vnyKuOd1DfRuEWbakGKS1tyn0he2+ZVi+H23caWrL+nLWy/uOrXzdvMn1wcLxxyvTpAtOUsPyEjhdM5Cnjn8fcvPWPZsyl2eKCHf3DzEjmlmxYwn5TXVaC4vTHVmPqdLHtt4wOLZ6SH29lGCzcsa8ooa/r+s+fvikLr8C6vzCWWKZsvwZxImV2UUbmK1J+y29ZYDHXLyf18cIDjU3xYyjdyW3xPs9FzKAv4lIiPlB3ZNkR/BlpesVJIYcMO0eIrl90c0SU0O2+YxBQddFH/zHB+sFfR+t5N7ihVnvOMHBFXbDbRfd/5zo2xhJj+wB6sdeLj6dJru99uyib84PLnfvSlnL4YoCApEeY39Hbx8+4uDntsGte/L3aW0QW1rj2pFmaHhP3f4f3LDZ//ZB3CAAxzgAAc4wAEOcIADHOAABzjAAQ5wgAMc4AAHOMABDnCAAxzgAAc4wAEOcIADHOAABzjAAQ5wgAMc4AAHOMABDnCAAxzgAAc4wAEOcIADHOAABzjAAQ5wgAMc4AAHOMABDnCAA/z/K++4mPwlV92vGcnngC7ThB3qHjzJV6uLopVO0bKRxg3NWs1mzU5N4jHbra4Brc96JtzYHZy4j8F/ZV9rhCjeouqVtnA8qZECPqZd+rmI04iXInJiFtxBN1ARBBNlNVPkQrhHLFpIvd51fWf1Rv/04HRWW8FTl6hWnTCI0FaIHcNs/SuZWzIx7POzqnhGymi5D9UQMYZk10803aaS6wPjSRJeOjlu8YtDVH8rSH0vaZ9LXeTZQHx0t3G+9PwQta1ngsNrhF+wh/fMtmUmXkFwEK73TsIax3sGlriSmWGyDT2W/JydC0+YYLUnxwtMpSOBgVI2bIlGSJdEtlIS2T21g5e80KaJbxmZQZfxvkM7DmdSJ42J66Xz+pVnRHAPVybq60CD0ykd4rVp68cmY+hELf3ALtl19NaWr384/yMoCs1HFbAj5Cng0sSurpLgKkQC3Yaqvj7trif6o3/YaZHkeGIFGwoKdNdKz1wWTUEY0aRG6UCIdGEj/8Jo2dhQT6RkmebRFi8U5bHNyVxTvIVw+56wXukyo8B+KTY9POVWg0nYSKmU9Wt9VLmJB58SHN7W4PvOETqP+3BWyn1Ru08fOhzTlH6GeE5Uzz12iZ7digLFW4gMygMvZTyW749FQ7SOBb75b5Hh48JMu8QAKxLVMogMQXrBx3B+bDHY1evlIbfpJWXfQTbvFR2xuC+TjRWh4hZGCivT+xYTXArL9PeWWLqFZy5EFr/kfLMjByN8+k0/GIPrZsuL1xv+hyKlKqIwF80qBi9I2ovOeYUYR9YtvDtmU1RiKU51Op/IYo/l3NPm1LDvQRK0EKARVRtM1jMunN9S5RB1W79qQns3wog4bhYfRf/JK3tw92qWPbQ84vF1d7piTvO0rTO8ivkbsxJB00pt6l+XBl9p7Gl4OYF9CWVSY5oyxq9R6cxyYv2xcaZiykiHDvqm/xRS50i1VL0pIFqD8GzkfhWLEXlei8uZvLXpjPHR89EaWMLEk9cd4qu3Y572Wqf+WaqEb3U4I+Mr81mwbAJZL6MlF/4bpdqIYBLIqklNyDgw2JMrq61vtMrg27Q7Y7r0sp4wOVuJ99vSm5iMyfQLZ9QNFNKK0XO/y8ezwHB5R84T3YIC/0Sv+rOjwo+mPsp8U/Sa/Muxxm73rAZTk68cGoSuCJtj8t35orUd1vrN9J7RYJbxmEmPsuDKkFeP7NbRr+W2Lc9Ceu/tWM1mOLuFMr6ivtCyjSHabduZigQ9bMtfLHOCGU2clh14U/KXvnM47quDiIhkS1jK3VwTF21hiuDT2m5r/bXdy1UF3FZPnal1OJx2CUhYHdGSbrW6z1xFk7lTeqX0h/N5ulOoXrNRF9SjMBgY2b9uU/LRQs9tBlPFOmyS+9moIlKwGVMhrXX9ExbRN5EdqNlp8BN4vaMkScwx6oS7bSE02T0wX/45K0Y5bdHHpsARg+4/bGC5Y1hgOWHivLghDScdbn/uG89HVWbTxKmVY4sP28emFp6KNA5RNkfADp/2E3pa+PbcXW1bEhV9Y/t1vFrVD1HCJXYRpcxEEC6+dyheooTjqu37MfnLYHtckKAyFjU3zbyVYF+L57tLFw69ESzNatFicnJxSSPfSlewLMRCrmUbt+EgdX4R3dyGLLb1Hu6MnxJxpO64pv0PdKd9Snn4RM6cazsXWjlOnkFanaF+E8a28tyzC/iqmWf8xjy1Xm83GMHFUcbc/RzxmcHt00OXGN59hfmuQWJVTNq2el/DnfW3Kde7Z3bldBIpgi36x1NSxoN7Xl05tGKrb/zUqCl9/NRBppGzoVsLu6q9DdmnhJ5pZN5ARoxOVNPNW98jsF5ZyMeXY1Gt3w5I5lr7Gkgv4LLG0L8tGYVmD1ry1itH5Tz+9ZhRpxmtZxQW6mUVsV5JzR12lXoCuu72+IlITrqWcnTr8PP48LbFHbAtKlK/fvYcdKV8+2DJUF0MiryQ4uURi+I2Z9K4kY9zqyToqYZYx74brex5n2xe0bq0ETkdbmiB5hgilYvLjKHMj7vyFmN8Uk2kN9TfaLIXNzhK6nb29ZQWOWAuOp2oG1NxfTD8xREDa+RePl0Wut3EEnXsBE/foR7iDCvO31WblUCqgaTtas69JGo5S3441DIu0k3QxaJddY6cXYMvuTCqY4fLqMLh8pwft0/F9JBpjPuGbr3o2mEvqxIt5z86gZ/9s6vU8kfWgEfjwfQjPjyzMC1sgymBes996ALPcQRxWmd2OOaWCu4Us006aas44UsWJ1FQ2isRjZ1JJBJfs13z7qyLGE9fRLWGjNT1ozHVV4nNxAUDZU2DEUyP8EQDN3pNudJKgHaZFLZJzX38SgsOgnE4i1uaigV/UFKj7mT7lKxPGGK1UgtsJEXaR6rZcfgWdQbR35/Gf31gMMI6rMhu0SyRVMYcmtW6g0+ne5JQSRVDvyGNQ3GHt+/RPjJeTeX/bK2/2sNek0dwk5uqhtz5L6gLo5YfrTiFWJEWO6akgQ2lZnFQr+MIp2wMo2l9IgzXi0y0ZBys34b+8zyQZAs6CetpNjpIl50EVT+QKqEJE9XWb1ZjvNLAlvnhGcUh8gNhFw+6bcnEe8YqdFu+QWazZG02kidkuqgbZNkH8PBcb/rvpVtO25rWlYGV8c50yD2/GaQI1s/vL1G/mPw6sDSEGH1i9aLTlFq+CKy4anunBMgWiUfAFXHzDwa3eHqGe+r0rb08fx/J0G4DleXvtiDPTN7EQyTYH7tHoUXjibbHqN4hCWh3UZVPkk/hp2gJ5yCiff+7OgdzZTNoImH9RkjtdCfxt3S6+F4pyMit7lWOoVlgZLlDX4dlHtz+S5Tu/musNC9rKbZx8MLbWcWOyMDxlgg4C2Uh5Zr+1PNBIyu5nBBpY1jke8AKBSl2ZAnz3Exvs0mbKfwG58KrTqfvSR/jSfRrv3OjXv0Z02xTyiPgYk5DpfXFmlMWCYZuFB41gyuMuukr49u3BB6/q0eIruGNW16gJtH3uFE06qMg1AZMA4Ec2Bwj1q2EGKF6N6jpz0C71SmI5KIk++Xy9T1YLYazx+jHhVgfu+TXm+fOwSfsUeaYjLRJW179Z6qvvxXn0eQlVQOXsXMwHUyEjrksvioN/wxuMB9R3cJJvGEMpihnBBSWQV/G0G/Ogjkn75UX70/V+sYpuyus7m9Y0x5KIJYsfaptfi+u+3COeDHwA6nADFEnFa9k6B+7e9BibOb2vfFrHPaGNFltE3dlFF4NDovLSLU04Nwfn3cCa44qBnhywi5Z5cdBteKclZUu468Q+LJ2rVTNIGm5yaMq6atTQRN+qtwVPeoqwZZwrLNM0HjTwkFaDQK3z23eLvuTyztKEczmegBGX10hLZidDmd0/5E796Q8szq/mquP4ShkQuWRcQ+4I5FV+japII+rTG8Nnpuurk7f6xMSmh3drD7dWpQk6EFyBVuY4clFNB6+gJ1ROMkBg5LqAmmq/5N90K3ukd8NW/CpkRnIzIvLFoWdCyP0xtnh40Oo6CDMw6AGq1HGw5c/Ga3tFtmDGriB2pgSKL8Dks2ynaTOp6ls341NeouoHGtkm3rgRqUpBEkLS7jkQcZPdIfwN2z3bWTi8b18zjUFx2ZIwradbnG9PhOEB0ske1m8EyS/GtnG2OUmJip0x2Fgy6qZDUqH7IpqRaqZSPRBcHwQ9Y7dSsnd3VSTVkTzV/wtmxSv01eprxgcahO1pDOTmUFu74uA+SUXQeZ79sYoONIWxrUGLiJH7ljfatRsFA4goDNUPbvOR6Ob1RBqXRSC2a390VPmZzo7HxKSr3iXT0ndQ0r8rkf9UdUfBF+qwV3zXjzHLIwTutqhBU8rH+MrNlSHLvCQk14hfEoLIucZ42oS7IDJQ1ntP5fA9Y69/Vl8kHOyjuIEvmU6L+D5HH0bfFnErWRa/9FiNin6Sm1A4GyHatbyendqOMe2R+wFnshzClhGsJoh+wU9oRi27q2scdWt7qDZ1Yf04SZoQr1OwEF6DM2j0ECrdfaOYppmS8X5zqpkL4+oW6nrcEWWgnpTi0mLz4yHuednft+00fhmHetFUXpV8c46oopIwcWn1GG2tXbvs6+qaq7xI+YXq5D9xrUF2uF0fO/H9fcWWj399si7m8Z1wmYnUb2BcUW9s7HxKlXNViVwv0+EKi3GL4ZuccvC5zmkDatBXn4yVVf8ZVo0zs744K1pcMtpUtbRXKLmulMhnVSokwtF6Mxrudwq0rM1byWSd2SOJ1TE+FFdihE25PDEMKORw0YjDXHUBl06126tY85k+nvK/I38XXDMdniOSe37d17XcviaxMDl2wTzAr57CIjmiQTBUEP5lVUoTvh+tAtMwW6WlXrRtEXIlEA0bjClvftxyLMadlXPE04riayf31UTHB25Ei1pZXW5tzJrdmdykMlQXDN3HZomEGR1znPodZpWjJ7V2DpRfqhFPDJAK5AIv4gYHIsmyxqrlOsjDPt6dzyq+kiCfU1EyNyhJEpPAiY2bK/4gUjXdswZG94fR1Fd6dRhsGPe4OLDTk+NMfKPc5C3QOGhjObw56FEvx/eHYdBFNKcRHMw+a9bs4d//mbc1BtPSw3cooaYI1ozu8R2SSyMFLeIky6suEoSwBIUaIEwcEPFLg7pxcwSQxQU0pIKL81pm1nw8Mx0pKqW7kaPVM8G87ChMU5tBmehSNQka0lNUCthTh0b1dSlSlHkDNYfY8VU85m0obG4Oupl5zFno5z2EMhbhM9v8VXt44MvvhxPf6ZvkLHr8rw/z1ryW7WIu6Riv7Cv0sZOKCDY6q1w2pN4GzGzgubxQy3SJ9LLrfx8Xl0Tukh/p9vXtY62GWGwY0vTTLw5zKNLo+Br2FRTmUjDnsL3kEWD9qMY70Do8x2yGt7/08wE1T6a9aMjeeoJnaBN5IxG8wi4jG1ru3/tuvOashrOBK5pfn9tXnZ4W1bFXrAqljqhO7by3mossQjD/MGr8I1iGtJo4NdNiE+fZ/RBHJsGqkfs+/hekS4DjmWAJ1jGqazShZ+HkbX01UeqU7NRUqziV3Gyj4/Q5Z11+WY95WXTILnqpOXk5KZ96unk6uCovJD+M6/CIepwYIrDrypqTEHLx4Qkmyoqy8d1tfjTWt4MaMt/i1+U3R5Tyj8771uVCUWSWdXGPLts5upgl2RDl4XZXyY3h/CO2AtUM1fvJFkMVrP7EjUScKzwE7rw07cgD7jf8pQlMnP2z/FAUi7s6QsrdvpqvnXZ8Ej5ehNvnQuq7XGBezsani1FWNH6UK5DWvtBs4ceHBrX18W4+o7c8PZTt0Y86K1aJqj86ChJWP5c8TCIjpZKSlsfJd3J9l09Uhl5Kwl1diSm7XCBOzjr26Stek7SCiwyvdxsddTvMtSh59uOQ0mjHmezd9iSqdaD7Fx+EtbKxQvdxdiaUJOB+Cyq94YLd5J8nrAnbAYEliGQpOlhspeP5AH7B9hJWgxhycNvZS7bdHbPCosu4C3zYlF3nZjhF/1mau1x8G66SC9XIMZSJ23bZePs+az++X7UNijtUuxqz560ZVTYoa7e7jQ2ZDlkh8WRmj7UuvOnGQ2Z36zDdUQ9/m/nu0GzjUa7p+/vXwbf7cc/QsvG29xP4IV9rl6tsr4ixF682jo9WH83XsR/HeydmeDNrr25FAc/O9T0FZ5GqNFu0cV5sAmLAbKTzSB2tMUe1L6GgU41TEAq86ZiPuVV5zfXhr5lXIsqbJx8M/H8Nj8vBLQfsaljHxa3O5D/nCmZryA5zu7HjdaanRsVfMCRJsrj2QeddY0mbLHqYHbn4l9J6zPGHDhBhwaKm6ygove0i4e7OS8PU5sR0uxpSO6Sp4+2wVSaqH5vOMnB+2l8FvdIXvO5ofex/2FDMdXln92YxXHDpm0IBFHiF3e0TMyxX6QMOx0J0436IvbrjRFw5wbN/kp+r63oEmoTRBJOfIQ+IiZJs8HKuE1qzhEdLYTZp5E5g53mjwWjAxdcUYsVbUnRYvf2ytDsUKNRj0z7f+T03y6/trvY6Wbeu3c1eYPbv3uL5Gix022D2lql75PnR8mvXXcz6qZ6/UqT3zvLf6b+H+t45OEzJlVGylujHdIfVV/55yQC/v45q0n9V6cb4ByJVVsn/693WlvOYxrnBlJBd4x/Kap7brDD9M+A5W9p/1WVZKQGOU+mgRqdnrq9+36iAv/PnxUrTlEKah3OolfEbSqgRD2TK4KoAsrp72cYmNhR9kPfCvgHgyn1goVR5h8TIBxNudLzr6kEEszdOE80u2bIUnnSCeN8Jz2ss5zsc8rR5Tj2qP/1/wVQSwMEFAACAAgASlVRR5F1CYhMAAAAawAAABsAAAB1bml2ZXJzYWwvdW5pdmVyc2FsLnBuZy54bWyzsa/IzVEoSy0qzszPs1Uy1DNQsrfj5bIpKEoty0wtV6gAigEFIUBJodJWycQIwS3PTCnJAKowMDFACGakZqZnlNgqmVsgBPWBZgIAUEsBAgAAFAACAAgAwlVRR4ZOXH3dAwAAaQ4AAB0AAAAAAAAAAQAAAAAAAAAAAHVuaXZlcnNhbC9jb21tb25fbWVzc2FnZXMubG5nUEsBAgAAFAACAAgAwlVRR7mDA6XCAwAAFg8AACcAAAAAAAAAAQAAAAAAGAQAAHVuaXZlcnNhbC9mbGFzaF9wdWJsaXNoaW5nX3NldHRpbmdzLnhtbFBLAQIAABQAAgAIAMJVUUdGxXBrugIAAFUKAAAhAAAAAAAAAAEAAAAAAB8IAAB1bml2ZXJzYWwvZmxhc2hfc2tpbl9zZXR0aW5ncy54bWxQSwECAAAUAAIACADCVVFHZveQiJUDAAAnDgAAJgAAAAAAAAABAAAAAAAYCwAAdW5pdmVyc2FsL2h0bWxfcHVibGlzaGluZ19zZXR0aW5ncy54bWxQSwECAAAUAAIACADCVVFH/6IGgJQBAAAPBgAAHwAAAAAAAAABAAAAAADxDgAAdW5pdmVyc2FsL2h0bWxfc2tpbl9zZXR0aW5ncy5qc1BLAQIAABQAAgAIAMJVUUca2uo7qgAAAB8BAAAaAAAAAAAAAAEAAAAAAMIQAAB1bml2ZXJzYWwvaTE4bl9wcmVzZXRzLnhtbFBLAQIAABQAAgAIAMJVUUedvppYdwAAAIIAAAAcAAAAAAAAAAEAAAAAAKQRAAB1bml2ZXJzYWwvbG9jYWxfc2V0dGluZ3MueG1sUEsBAgAAFAACAAgAA3TLRM6CCTfsAgAAiAgAABQAAAAAAAAAAQAAAAAAVRIAAHVuaXZlcnNhbC9wbGF5ZXIueG1sUEsBAgAAFAACAAgAwlVRRydW9jjBBwAA/h0AACkAAAAAAAAAAQAAAAAAcxUAAHVuaXZlcnNhbC9za2luX2N1c3RvbWl6YXRpb25fc2V0dGluZ3MueG1sUEsBAgAAFAACAAgASlVRRyOGeibgFAAAGGIAABcAAAAAAAAAAAAAAAAAex0AAHVuaXZlcnNhbC91bml2ZXJzYWwucG5nUEsBAgAAFAACAAgASlVRR5F1CYhMAAAAawAAABsAAAAAAAAAAQAAAAAAkDIAAHVuaXZlcnNhbC91bml2ZXJzYWwucG5nLnhtbFBLBQYAAAAACwALAEkDAAAVMwAAAAA="/>
  <p:tag name="ISPRING_ULTRA_SCORM_COURSE_ID" val="4735A48F-D29E-4DEC-924E-A88CECEFF1D8"/>
  <p:tag name="ISPRING_SCORM_RATE_SLIDES" val="1"/>
  <p:tag name="ISPRING_SCORM_RATE_QUIZZES" val="0"/>
  <p:tag name="ISPRING_SCORM_PASSING_SCORE" val="100.0000000000"/>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Content List"/>
  <p:tag name="ISPRING_PRESENTATION_TITLE" val="PPT_01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主题">
  <a:themeElements>
    <a:clrScheme name="自定义 1399">
      <a:dk1>
        <a:sysClr val="windowText" lastClr="000000"/>
      </a:dk1>
      <a:lt1>
        <a:sysClr val="window" lastClr="FFFFFF"/>
      </a:lt1>
      <a:dk2>
        <a:srgbClr val="FFC000"/>
      </a:dk2>
      <a:lt2>
        <a:srgbClr val="2AADDA"/>
      </a:lt2>
      <a:accent1>
        <a:srgbClr val="2AADDA"/>
      </a:accent1>
      <a:accent2>
        <a:srgbClr val="F3706D"/>
      </a:accent2>
      <a:accent3>
        <a:srgbClr val="2AADDA"/>
      </a:accent3>
      <a:accent4>
        <a:srgbClr val="FFC000"/>
      </a:accent4>
      <a:accent5>
        <a:srgbClr val="2AADDA"/>
      </a:accent5>
      <a:accent6>
        <a:srgbClr val="F3706D"/>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BÀI 5, TIẾT 1, TRI THỨC NGỮ VĂN CTST</Template>
  <TotalTime>157</TotalTime>
  <Words>973</Words>
  <PresentationFormat>On-screen Show (16:9)</PresentationFormat>
  <Paragraphs>151</Paragraphs>
  <Slides>48</Slides>
  <Notes>11</Notes>
  <HiddenSlides>0</HiddenSlides>
  <MMClips>2</MMClips>
  <ScaleCrop>false</ScaleCrop>
  <HeadingPairs>
    <vt:vector size="6" baseType="variant">
      <vt:variant>
        <vt:lpstr>Fonts Used</vt:lpstr>
      </vt:variant>
      <vt:variant>
        <vt:i4>9</vt:i4>
      </vt:variant>
      <vt:variant>
        <vt:lpstr>Theme</vt:lpstr>
      </vt:variant>
      <vt:variant>
        <vt:i4>19</vt:i4>
      </vt:variant>
      <vt:variant>
        <vt:lpstr>Slide Titles</vt:lpstr>
      </vt:variant>
      <vt:variant>
        <vt:i4>48</vt:i4>
      </vt:variant>
    </vt:vector>
  </HeadingPairs>
  <TitlesOfParts>
    <vt:vector size="76" baseType="lpstr">
      <vt:lpstr>微软雅黑</vt:lpstr>
      <vt:lpstr>宋体</vt:lpstr>
      <vt:lpstr>Arial</vt:lpstr>
      <vt:lpstr>Arial Black</vt:lpstr>
      <vt:lpstr>Calibri</vt:lpstr>
      <vt:lpstr>Calibri Light</vt:lpstr>
      <vt:lpstr>Times New Roman</vt:lpstr>
      <vt:lpstr>华康海报体W12(P)</vt:lpstr>
      <vt:lpstr>方正卡通简体</vt:lpstr>
      <vt:lpstr>Office 主题​​</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2021-11-28T06:59:04Z</dcterms:created>
  <dcterms:modified xsi:type="dcterms:W3CDTF">2021-12-04T06:42:43Z</dcterms:modified>
</cp:coreProperties>
</file>