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Franklin Gothic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6HIljskljPOLuYKF8pYm/Is1F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67749B-24EA-4102-871A-3F32A08C16C5}">
  <a:tblStyle styleId="{0767749B-24EA-4102-871A-3F32A08C16C5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8EE"/>
          </a:solidFill>
        </a:fill>
      </a:tcStyle>
    </a:wholeTbl>
    <a:band1H>
      <a:tcTxStyle/>
      <a:tcStyle>
        <a:fill>
          <a:solidFill>
            <a:srgbClr val="D0CEDC"/>
          </a:solidFill>
        </a:fill>
      </a:tcStyle>
    </a:band1H>
    <a:band2H>
      <a:tcTxStyle/>
    </a:band2H>
    <a:band1V>
      <a:tcTxStyle/>
      <a:tcStyle>
        <a:fill>
          <a:solidFill>
            <a:srgbClr val="D0CEDC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5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ranklinGothic-bold.fntdata"/><Relationship Id="rId25" Type="http://schemas.openxmlformats.org/officeDocument/2006/relationships/font" Target="fonts/LibreFranklin-bold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047750" y="5010150"/>
            <a:ext cx="10096500" cy="920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anklin Gothic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047750" y="6022975"/>
            <a:ext cx="100965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anklin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0" i="0" sz="4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4.gif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59.png"/><Relationship Id="rId13" Type="http://schemas.openxmlformats.org/officeDocument/2006/relationships/image" Target="../media/image68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3.png"/><Relationship Id="rId15" Type="http://schemas.openxmlformats.org/officeDocument/2006/relationships/image" Target="../media/image69.png"/><Relationship Id="rId14" Type="http://schemas.openxmlformats.org/officeDocument/2006/relationships/image" Target="../media/image67.png"/><Relationship Id="rId5" Type="http://schemas.openxmlformats.org/officeDocument/2006/relationships/image" Target="../media/image65.png"/><Relationship Id="rId6" Type="http://schemas.openxmlformats.org/officeDocument/2006/relationships/image" Target="../media/image62.png"/><Relationship Id="rId7" Type="http://schemas.openxmlformats.org/officeDocument/2006/relationships/image" Target="../media/image55.png"/><Relationship Id="rId8" Type="http://schemas.openxmlformats.org/officeDocument/2006/relationships/image" Target="../media/image6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Relationship Id="rId4" Type="http://schemas.openxmlformats.org/officeDocument/2006/relationships/image" Target="../media/image76.png"/><Relationship Id="rId5" Type="http://schemas.openxmlformats.org/officeDocument/2006/relationships/image" Target="../media/image78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2.png"/><Relationship Id="rId10" Type="http://schemas.openxmlformats.org/officeDocument/2006/relationships/image" Target="../media/image83.png"/><Relationship Id="rId13" Type="http://schemas.openxmlformats.org/officeDocument/2006/relationships/image" Target="../media/image84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77.png"/><Relationship Id="rId8" Type="http://schemas.openxmlformats.org/officeDocument/2006/relationships/image" Target="../media/image81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6.png"/><Relationship Id="rId10" Type="http://schemas.openxmlformats.org/officeDocument/2006/relationships/image" Target="../media/image97.png"/><Relationship Id="rId13" Type="http://schemas.openxmlformats.org/officeDocument/2006/relationships/image" Target="../media/image98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png"/><Relationship Id="rId4" Type="http://schemas.openxmlformats.org/officeDocument/2006/relationships/image" Target="../media/image90.png"/><Relationship Id="rId9" Type="http://schemas.openxmlformats.org/officeDocument/2006/relationships/image" Target="../media/image91.png"/><Relationship Id="rId15" Type="http://schemas.openxmlformats.org/officeDocument/2006/relationships/image" Target="../media/image95.png"/><Relationship Id="rId14" Type="http://schemas.openxmlformats.org/officeDocument/2006/relationships/image" Target="../media/image93.png"/><Relationship Id="rId5" Type="http://schemas.openxmlformats.org/officeDocument/2006/relationships/image" Target="../media/image88.png"/><Relationship Id="rId6" Type="http://schemas.openxmlformats.org/officeDocument/2006/relationships/image" Target="../media/image86.png"/><Relationship Id="rId7" Type="http://schemas.openxmlformats.org/officeDocument/2006/relationships/image" Target="../media/image89.png"/><Relationship Id="rId8" Type="http://schemas.openxmlformats.org/officeDocument/2006/relationships/image" Target="../media/image9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3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1309448" y="1008950"/>
            <a:ext cx="9828079" cy="524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CHƯƠNG VI. PHƯƠNG PHÁP TOẠ ĐỘ TRONG MẶT PHẲNG</a:t>
            </a:r>
          </a:p>
        </p:txBody>
      </p:sp>
      <p:sp>
        <p:nvSpPr>
          <p:cNvPr id="107" name="Google Shape;107;p1"/>
          <p:cNvSpPr/>
          <p:nvPr/>
        </p:nvSpPr>
        <p:spPr>
          <a:xfrm>
            <a:off x="3420913" y="4995996"/>
            <a:ext cx="5350186" cy="17510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5"/>
                </a:solidFill>
                <a:latin typeface="Libre Franklin"/>
              </a:rPr>
              <a:t>BÀI 1. TOẠ ĐỘ CỦA VECTƠ</a:t>
            </a:r>
          </a:p>
        </p:txBody>
      </p:sp>
      <p:pic>
        <p:nvPicPr>
          <p:cNvPr descr="A picture containing text, green&#10;&#10;Description automatically generated"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262" y="2000243"/>
            <a:ext cx="2857500" cy="285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/>
          <p:nvPr/>
        </p:nvSpPr>
        <p:spPr>
          <a:xfrm>
            <a:off x="86279" y="472874"/>
            <a:ext cx="6789130" cy="3066878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id="321" name="Google Shape;32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2940" y="349123"/>
            <a:ext cx="6789130" cy="2652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10"/>
          <p:cNvCxnSpPr>
            <a:endCxn id="323" idx="1"/>
          </p:cNvCxnSpPr>
          <p:nvPr/>
        </p:nvCxnSpPr>
        <p:spPr>
          <a:xfrm flipH="1" rot="10800000">
            <a:off x="9143885" y="3417514"/>
            <a:ext cx="768600" cy="1967700"/>
          </a:xfrm>
          <a:prstGeom prst="straightConnector1">
            <a:avLst/>
          </a:prstGeom>
          <a:noFill/>
          <a:ln cap="flat" cmpd="sng" w="57150">
            <a:solidFill>
              <a:srgbClr val="EA1B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4" name="Google Shape;324;p10"/>
          <p:cNvCxnSpPr>
            <a:endCxn id="325" idx="1"/>
          </p:cNvCxnSpPr>
          <p:nvPr/>
        </p:nvCxnSpPr>
        <p:spPr>
          <a:xfrm flipH="1" rot="10800000">
            <a:off x="9119585" y="3977030"/>
            <a:ext cx="792900" cy="957900"/>
          </a:xfrm>
          <a:prstGeom prst="straightConnector1">
            <a:avLst/>
          </a:prstGeom>
          <a:noFill/>
          <a:ln cap="flat" cmpd="sng" w="57150">
            <a:solidFill>
              <a:srgbClr val="EDE3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6" name="Google Shape;326;p10"/>
          <p:cNvCxnSpPr>
            <a:endCxn id="327" idx="1"/>
          </p:cNvCxnSpPr>
          <p:nvPr/>
        </p:nvCxnSpPr>
        <p:spPr>
          <a:xfrm>
            <a:off x="9095285" y="4340859"/>
            <a:ext cx="817200" cy="1023000"/>
          </a:xfrm>
          <a:prstGeom prst="straightConnector1">
            <a:avLst/>
          </a:prstGeom>
          <a:noFill/>
          <a:ln cap="flat" cmpd="sng" w="57150">
            <a:solidFill>
              <a:srgbClr val="F7A5A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8" name="Google Shape;328;p10"/>
          <p:cNvCxnSpPr>
            <a:endCxn id="329" idx="1"/>
          </p:cNvCxnSpPr>
          <p:nvPr/>
        </p:nvCxnSpPr>
        <p:spPr>
          <a:xfrm>
            <a:off x="9095285" y="3925847"/>
            <a:ext cx="817200" cy="53550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0" name="Google Shape;330;p10"/>
          <p:cNvCxnSpPr>
            <a:stCxn id="331" idx="3"/>
            <a:endCxn id="332" idx="1"/>
          </p:cNvCxnSpPr>
          <p:nvPr/>
        </p:nvCxnSpPr>
        <p:spPr>
          <a:xfrm>
            <a:off x="9144000" y="3424098"/>
            <a:ext cx="768600" cy="14805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hart, line chart&#10;&#10;Description automatically generated" id="333" name="Google Shape;33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4935" y="2987925"/>
            <a:ext cx="3848433" cy="383319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 txBox="1"/>
          <p:nvPr/>
        </p:nvSpPr>
        <p:spPr>
          <a:xfrm>
            <a:off x="5117744" y="3232186"/>
            <a:ext cx="4026256" cy="38382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a) Tìm hoành độ của điểm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5117743" y="3684103"/>
            <a:ext cx="4026256" cy="3838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Tìm tung độ của điểm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35" name="Google Shape;335;p10"/>
          <p:cNvSpPr txBox="1"/>
          <p:nvPr/>
        </p:nvSpPr>
        <p:spPr>
          <a:xfrm>
            <a:off x="5117743" y="4136020"/>
            <a:ext cx="4026256" cy="4142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6759" l="-1658" r="0" t="-56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36" name="Google Shape;336;p10"/>
          <p:cNvSpPr txBox="1"/>
          <p:nvPr/>
        </p:nvSpPr>
        <p:spPr>
          <a:xfrm>
            <a:off x="5095257" y="4653258"/>
            <a:ext cx="4048742" cy="4142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1737" l="-1352" r="0" t="-72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37" name="Google Shape;337;p10"/>
          <p:cNvSpPr txBox="1"/>
          <p:nvPr/>
        </p:nvSpPr>
        <p:spPr>
          <a:xfrm>
            <a:off x="5095257" y="5202998"/>
            <a:ext cx="4048742" cy="3838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5395" l="-1352" r="0" t="-158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32" name="Google Shape;332;p10"/>
          <p:cNvSpPr/>
          <p:nvPr/>
        </p:nvSpPr>
        <p:spPr>
          <a:xfrm>
            <a:off x="9912485" y="4712610"/>
            <a:ext cx="1439694" cy="3838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1536" l="-2939" r="0" t="-46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>
            <a:off x="9912485" y="4269435"/>
            <a:ext cx="1439694" cy="3838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1536" l="-2939" r="0" t="-46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>
            <a:off x="9912485" y="5171947"/>
            <a:ext cx="1439694" cy="38382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537" l="-2939" r="0" t="-153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>
            <a:off x="9912485" y="3785118"/>
            <a:ext cx="1439694" cy="38382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9998" l="-2939" r="0" t="-169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9912485" y="3225603"/>
            <a:ext cx="1439694" cy="38382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1537" l="-2940" r="-3359" t="-153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id="338" name="Google Shape;338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003960" y="2214069"/>
            <a:ext cx="9525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0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318057" y="398928"/>
            <a:ext cx="2087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Hoạt động 4.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/>
          <p:nvPr>
            <p:ph type="title"/>
          </p:nvPr>
        </p:nvSpPr>
        <p:spPr>
          <a:xfrm>
            <a:off x="838200" y="160336"/>
            <a:ext cx="83343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Định lí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190624"/>
            <a:ext cx="7974912" cy="149421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/>
          <p:nvPr/>
        </p:nvSpPr>
        <p:spPr>
          <a:xfrm>
            <a:off x="2738843" y="3035028"/>
            <a:ext cx="8214502" cy="2554525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48" name="Google Shape;348;p11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"/>
          <p:cNvSpPr/>
          <p:nvPr/>
        </p:nvSpPr>
        <p:spPr>
          <a:xfrm>
            <a:off x="86279" y="472874"/>
            <a:ext cx="7014912" cy="1988224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7694579" y="1488333"/>
            <a:ext cx="3589506" cy="967902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55" name="Google Shape;355;p12"/>
          <p:cNvSpPr/>
          <p:nvPr/>
        </p:nvSpPr>
        <p:spPr>
          <a:xfrm>
            <a:off x="7263318" y="3016388"/>
            <a:ext cx="3785681" cy="864139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-75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56" name="Google Shape;356;p12"/>
          <p:cNvSpPr/>
          <p:nvPr/>
        </p:nvSpPr>
        <p:spPr>
          <a:xfrm>
            <a:off x="1006811" y="2851457"/>
            <a:ext cx="4246125" cy="1282428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9433" l="0" r="0" t="-32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57" name="Google Shape;357;p12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/>
          <p:nvPr/>
        </p:nvSpPr>
        <p:spPr>
          <a:xfrm>
            <a:off x="86279" y="472874"/>
            <a:ext cx="7014912" cy="1988224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7694579" y="1488333"/>
            <a:ext cx="3589506" cy="967902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1809346" y="2981528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15998" l="0" r="0" t="-9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848258" y="3725694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15998" l="0" r="0" t="-9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1848258" y="4469860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15998" l="0" r="0" t="-9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1848258" y="5214026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17330" l="0" r="0" t="-7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8" name="Google Shape;368;p13"/>
          <p:cNvSpPr/>
          <p:nvPr/>
        </p:nvSpPr>
        <p:spPr>
          <a:xfrm>
            <a:off x="8310666" y="4922195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-17330" l="0" r="0" t="-7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8310666" y="3644630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-17566" l="0" r="0" t="-94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8310666" y="4296382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-17566" l="0" r="0" t="-94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71" name="Google Shape;371;p13"/>
          <p:cNvSpPr/>
          <p:nvPr/>
        </p:nvSpPr>
        <p:spPr>
          <a:xfrm>
            <a:off x="8310666" y="3018817"/>
            <a:ext cx="2110902" cy="447472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-15998" l="0" r="0" t="-9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72" name="Google Shape;372;p13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6617" y="5059228"/>
            <a:ext cx="4168775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9742" y="3082790"/>
            <a:ext cx="3113088" cy="264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3005" y="4171815"/>
            <a:ext cx="21050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9742" y="3027228"/>
            <a:ext cx="4681538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8567" y="2690678"/>
            <a:ext cx="3081338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68567" y="2635115"/>
            <a:ext cx="31051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09817" y="1962015"/>
            <a:ext cx="3568700" cy="94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99742" y="2427153"/>
            <a:ext cx="4737100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04892" y="1434965"/>
            <a:ext cx="228917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6305" y="809490"/>
            <a:ext cx="3897312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20742" y="145915"/>
            <a:ext cx="396875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75930" y="1369878"/>
            <a:ext cx="3305175" cy="2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36142" y="2443028"/>
            <a:ext cx="2152650" cy="1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/>
          <p:nvPr>
            <p:ph type="title"/>
          </p:nvPr>
        </p:nvSpPr>
        <p:spPr>
          <a:xfrm>
            <a:off x="3221477" y="350297"/>
            <a:ext cx="8296072" cy="1325563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CÁC EM VỀ NHÀ XEM LẠI CÁC VÍ DỤ ĐÃ GIẢI VÀ CÁC NỘI DUNG SAU</a:t>
            </a:r>
            <a:endParaRPr/>
          </a:p>
        </p:txBody>
      </p:sp>
      <p:sp>
        <p:nvSpPr>
          <p:cNvPr id="395" name="Google Shape;395;p15"/>
          <p:cNvSpPr txBox="1"/>
          <p:nvPr>
            <p:ph idx="1" type="body"/>
          </p:nvPr>
        </p:nvSpPr>
        <p:spPr>
          <a:xfrm>
            <a:off x="2248711" y="2214732"/>
            <a:ext cx="8296072" cy="2629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</a:pPr>
            <a:r>
              <a:rPr lang="en-US"/>
              <a:t>Cách xác định toạ độ một điểm M bất kỳ.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</a:pPr>
            <a:r>
              <a:rPr lang="en-US"/>
              <a:t>Cách xác định toạ độ một vectơ bất kỳ.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</a:pPr>
            <a:r>
              <a:rPr lang="en-US"/>
              <a:t>Cách xác biểu diễn toạ độ một điểm M bất kỳ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</a:pPr>
            <a:r>
              <a:rPr lang="en-US"/>
              <a:t>Cách xác biểu diễn toạ độ một vectơ bất kỳ.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▪"/>
            </a:pPr>
            <a:r>
              <a:rPr lang="en-US"/>
              <a:t>Hai vectơ bằng nhau khi nào?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165" y="1855184"/>
            <a:ext cx="3107277" cy="314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376458" y="2455116"/>
            <a:ext cx="7392104" cy="2009793"/>
          </a:xfrm>
          <a:prstGeom prst="wedgeRoundRectCallout">
            <a:avLst>
              <a:gd fmla="val 23021" name="adj1"/>
              <a:gd fmla="val -49740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8774349" y="2282338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8539707" y="3542425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9209658" y="2700303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9201068" y="3616691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9421475" y="3201599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20" name="Google Shape;120;p2"/>
          <p:cNvCxnSpPr/>
          <p:nvPr/>
        </p:nvCxnSpPr>
        <p:spPr>
          <a:xfrm flipH="1" rot="10800000">
            <a:off x="9586396" y="3044757"/>
            <a:ext cx="1479032" cy="36478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1" name="Google Shape;121;p2"/>
          <p:cNvSpPr/>
          <p:nvPr/>
        </p:nvSpPr>
        <p:spPr>
          <a:xfrm>
            <a:off x="9279584" y="3258769"/>
            <a:ext cx="350806" cy="49468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10832765" y="2613497"/>
            <a:ext cx="350806" cy="49468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9522414" y="3359074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0964489" y="2990875"/>
            <a:ext cx="100939" cy="10093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5308498" y="70961"/>
            <a:ext cx="5655991" cy="1579115"/>
            <a:chOff x="7143607" y="384130"/>
            <a:chExt cx="3689158" cy="995304"/>
          </a:xfrm>
        </p:grpSpPr>
        <p:grpSp>
          <p:nvGrpSpPr>
            <p:cNvPr id="126" name="Google Shape;126;p2"/>
            <p:cNvGrpSpPr/>
            <p:nvPr/>
          </p:nvGrpSpPr>
          <p:grpSpPr>
            <a:xfrm>
              <a:off x="7143607" y="566578"/>
              <a:ext cx="3689158" cy="812856"/>
              <a:chOff x="6691370" y="496344"/>
              <a:chExt cx="3689158" cy="812856"/>
            </a:xfrm>
          </p:grpSpPr>
          <p:pic>
            <p:nvPicPr>
              <p:cNvPr id="127" name="Google Shape;127;p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691370" y="496344"/>
                <a:ext cx="493520" cy="8128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887184" y="593113"/>
                <a:ext cx="3493344" cy="7160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9" name="Google Shape;129;p2"/>
            <p:cNvSpPr txBox="1"/>
            <p:nvPr/>
          </p:nvSpPr>
          <p:spPr>
            <a:xfrm>
              <a:off x="7143607" y="384130"/>
              <a:ext cx="621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400">
                  <a:solidFill>
                    <a:srgbClr val="EDE3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?</a:t>
              </a:r>
              <a:r>
                <a:rPr i="1" lang="en-US" sz="1800">
                  <a:solidFill>
                    <a:srgbClr val="EDE37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?</a:t>
              </a:r>
              <a:endParaRPr/>
            </a:p>
          </p:txBody>
        </p:sp>
      </p:grpSp>
      <p:pic>
        <p:nvPicPr>
          <p:cNvPr id="130" name="Google Shape;130;p2"/>
          <p:cNvPicPr preferRelativeResize="0"/>
          <p:nvPr/>
        </p:nvPicPr>
        <p:blipFill rotWithShape="1">
          <a:blip r:embed="rId7">
            <a:alphaModFix/>
          </a:blip>
          <a:srcRect b="25889" l="30081" r="68272" t="72487"/>
          <a:stretch/>
        </p:blipFill>
        <p:spPr>
          <a:xfrm>
            <a:off x="9063743" y="4010436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7">
            <a:alphaModFix/>
          </a:blip>
          <a:srcRect b="26778" l="38979" r="54759" t="69495"/>
          <a:stretch/>
        </p:blipFill>
        <p:spPr>
          <a:xfrm>
            <a:off x="9083312" y="4033295"/>
            <a:ext cx="194554" cy="11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I. TOẠ ĐỘ CỦA MỘT ĐIỂM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459633" y="2143731"/>
            <a:ext cx="5875506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516" l="-1036" r="0" t="-3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graphicFrame>
        <p:nvGraphicFramePr>
          <p:cNvPr id="138" name="Google Shape;138;p3"/>
          <p:cNvGraphicFramePr/>
          <p:nvPr/>
        </p:nvGraphicFramePr>
        <p:xfrm>
          <a:off x="6799635" y="2430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{0767749B-24EA-4102-871A-3F32A08C16C5}</a:tableStyleId>
              </a:tblPr>
              <a:tblGrid>
                <a:gridCol w="665125"/>
                <a:gridCol w="665125"/>
                <a:gridCol w="665125"/>
                <a:gridCol w="665125"/>
                <a:gridCol w="665125"/>
                <a:gridCol w="665125"/>
                <a:gridCol w="665125"/>
                <a:gridCol w="665125"/>
              </a:tblGrid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</a:tbl>
          </a:graphicData>
        </a:graphic>
      </p:graphicFrame>
      <p:cxnSp>
        <p:nvCxnSpPr>
          <p:cNvPr id="139" name="Google Shape;139;p3"/>
          <p:cNvCxnSpPr/>
          <p:nvPr/>
        </p:nvCxnSpPr>
        <p:spPr>
          <a:xfrm rot="10800000">
            <a:off x="8132325" y="243008"/>
            <a:ext cx="0" cy="5025062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3"/>
          <p:cNvCxnSpPr/>
          <p:nvPr/>
        </p:nvCxnSpPr>
        <p:spPr>
          <a:xfrm flipH="1" rot="10800000">
            <a:off x="6799635" y="3998069"/>
            <a:ext cx="5321024" cy="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1" name="Google Shape;141;p3"/>
          <p:cNvSpPr/>
          <p:nvPr/>
        </p:nvSpPr>
        <p:spPr>
          <a:xfrm>
            <a:off x="8059367" y="3900791"/>
            <a:ext cx="145915" cy="15564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8735441" y="3910520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1384160" y="1396321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7798340" y="3978613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8596822" y="3978612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7799158" y="3135998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10098120" y="1616691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11514230" y="981604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1014526" y="2883623"/>
            <a:ext cx="3129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Hoành độ của điểm A là 3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490245" y="3609280"/>
            <a:ext cx="6201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b) Nêu cách xác định tọa độ của điểm </a:t>
            </a:r>
            <a:r>
              <a:rPr b="1" i="1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tùy ý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1004382" y="3272411"/>
            <a:ext cx="6201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Tung độ của điểm A là 3</a:t>
            </a:r>
            <a:endParaRPr sz="1800">
              <a:solidFill>
                <a:srgbClr val="F2F2F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0069342" y="3906284"/>
            <a:ext cx="145915" cy="155642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9967604" y="4023017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8052480" y="2049172"/>
            <a:ext cx="145915" cy="155642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7778887" y="1943676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504546" y="3963269"/>
            <a:ext cx="6201382" cy="1013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Từ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kẻ đường thẳng vuông góc với trục hoành và cắt trục hoành tại điểm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ứng với số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. Số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là hoành độ của điểm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3"/>
          <p:cNvCxnSpPr/>
          <p:nvPr/>
        </p:nvCxnSpPr>
        <p:spPr>
          <a:xfrm>
            <a:off x="11457206" y="981604"/>
            <a:ext cx="0" cy="4055095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3"/>
          <p:cNvSpPr txBox="1"/>
          <p:nvPr/>
        </p:nvSpPr>
        <p:spPr>
          <a:xfrm>
            <a:off x="11052875" y="3963269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1423121" y="3555698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11742901" y="4006431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7734945" y="308849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</a:t>
            </a:r>
            <a:endParaRPr/>
          </a:p>
        </p:txBody>
      </p:sp>
      <p:sp>
        <p:nvSpPr>
          <p:cNvPr id="162" name="Google Shape;162;p3"/>
          <p:cNvSpPr txBox="1"/>
          <p:nvPr/>
        </p:nvSpPr>
        <p:spPr>
          <a:xfrm>
            <a:off x="474700" y="5104371"/>
            <a:ext cx="6202016" cy="70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• Từ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kẻ đường thẳng vuông góc với trục tung và cắt trục tung tại điểm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ứng với số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. Số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là tung độ của điểm </a:t>
            </a:r>
            <a:r>
              <a:rPr i="1"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3"/>
          <p:cNvCxnSpPr/>
          <p:nvPr/>
        </p:nvCxnSpPr>
        <p:spPr>
          <a:xfrm>
            <a:off x="7023370" y="1472853"/>
            <a:ext cx="516863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3"/>
          <p:cNvSpPr/>
          <p:nvPr/>
        </p:nvSpPr>
        <p:spPr>
          <a:xfrm>
            <a:off x="11384210" y="3903849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7729091" y="1449361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8099337" y="1041790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</a:t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8060426" y="1389941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89149" y="5947132"/>
            <a:ext cx="6106582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149" l="-897" r="0" t="-47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cxnSp>
        <p:nvCxnSpPr>
          <p:cNvPr id="169" name="Google Shape;169;p3"/>
          <p:cNvCxnSpPr/>
          <p:nvPr/>
        </p:nvCxnSpPr>
        <p:spPr>
          <a:xfrm>
            <a:off x="8201217" y="2143731"/>
            <a:ext cx="187176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3"/>
          <p:cNvCxnSpPr/>
          <p:nvPr/>
        </p:nvCxnSpPr>
        <p:spPr>
          <a:xfrm>
            <a:off x="10127298" y="2153517"/>
            <a:ext cx="0" cy="1747274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"/>
          <p:cNvSpPr/>
          <p:nvPr/>
        </p:nvSpPr>
        <p:spPr>
          <a:xfrm>
            <a:off x="10053535" y="2058899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275693" y="550633"/>
            <a:ext cx="2087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Hoạt động 1.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759171" y="630185"/>
            <a:ext cx="4736560" cy="1332689"/>
          </a:xfrm>
          <a:prstGeom prst="cloudCallout">
            <a:avLst>
              <a:gd fmla="val -8305" name="adj1"/>
              <a:gd fmla="val 51551" name="adj2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4"/>
          <p:cNvGraphicFramePr/>
          <p:nvPr/>
        </p:nvGraphicFramePr>
        <p:xfrm>
          <a:off x="6789906" y="2431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{0767749B-24EA-4102-871A-3F32A08C16C5}</a:tableStyleId>
              </a:tblPr>
              <a:tblGrid>
                <a:gridCol w="666350"/>
                <a:gridCol w="666350"/>
                <a:gridCol w="666350"/>
                <a:gridCol w="666350"/>
                <a:gridCol w="666350"/>
                <a:gridCol w="666350"/>
                <a:gridCol w="666350"/>
                <a:gridCol w="666350"/>
              </a:tblGrid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</a:tbl>
          </a:graphicData>
        </a:graphic>
      </p:graphicFrame>
      <p:cxnSp>
        <p:nvCxnSpPr>
          <p:cNvPr id="179" name="Google Shape;179;p4"/>
          <p:cNvCxnSpPr>
            <a:endCxn id="180" idx="3"/>
          </p:cNvCxnSpPr>
          <p:nvPr/>
        </p:nvCxnSpPr>
        <p:spPr>
          <a:xfrm flipH="1" rot="10800000">
            <a:off x="8131029" y="1505309"/>
            <a:ext cx="3274500" cy="2477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1" name="Google Shape;181;p4"/>
          <p:cNvSpPr txBox="1"/>
          <p:nvPr>
            <p:ph type="title"/>
          </p:nvPr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410002" y="5480616"/>
            <a:ext cx="5875506" cy="826751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7244" l="-310" r="-310" t="0"/>
            </a:stretch>
          </a:blip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cxnSp>
        <p:nvCxnSpPr>
          <p:cNvPr id="183" name="Google Shape;183;p4"/>
          <p:cNvCxnSpPr/>
          <p:nvPr/>
        </p:nvCxnSpPr>
        <p:spPr>
          <a:xfrm rot="10800000">
            <a:off x="8132325" y="243008"/>
            <a:ext cx="0" cy="5025062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4"/>
          <p:cNvCxnSpPr/>
          <p:nvPr/>
        </p:nvCxnSpPr>
        <p:spPr>
          <a:xfrm flipH="1" rot="10800000">
            <a:off x="6799635" y="3998069"/>
            <a:ext cx="5321024" cy="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5" name="Google Shape;185;p4"/>
          <p:cNvSpPr/>
          <p:nvPr/>
        </p:nvSpPr>
        <p:spPr>
          <a:xfrm>
            <a:off x="8059367" y="3900791"/>
            <a:ext cx="145915" cy="15564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798340" y="3978613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11514230" y="966046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1449421" y="630185"/>
            <a:ext cx="5046310" cy="1332689"/>
          </a:xfrm>
          <a:prstGeom prst="cloudCallout">
            <a:avLst>
              <a:gd fmla="val -8305" name="adj1"/>
              <a:gd fmla="val 51551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cxnSp>
        <p:nvCxnSpPr>
          <p:cNvPr id="189" name="Google Shape;189;p4"/>
          <p:cNvCxnSpPr/>
          <p:nvPr/>
        </p:nvCxnSpPr>
        <p:spPr>
          <a:xfrm>
            <a:off x="11457796" y="808511"/>
            <a:ext cx="0" cy="4055095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4"/>
          <p:cNvSpPr txBox="1"/>
          <p:nvPr/>
        </p:nvSpPr>
        <p:spPr>
          <a:xfrm>
            <a:off x="11052875" y="3947711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11423121" y="3540140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11742901" y="4006431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7734945" y="308849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</a:t>
            </a:r>
            <a:endParaRPr/>
          </a:p>
        </p:txBody>
      </p:sp>
      <p:cxnSp>
        <p:nvCxnSpPr>
          <p:cNvPr id="194" name="Google Shape;194;p4"/>
          <p:cNvCxnSpPr/>
          <p:nvPr/>
        </p:nvCxnSpPr>
        <p:spPr>
          <a:xfrm>
            <a:off x="6824584" y="1447635"/>
            <a:ext cx="516863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4"/>
          <p:cNvSpPr/>
          <p:nvPr/>
        </p:nvSpPr>
        <p:spPr>
          <a:xfrm>
            <a:off x="11384210" y="3888291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7729091" y="1449361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8099337" y="1020140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8060426" y="1389941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1384160" y="1380763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357892" y="3768478"/>
            <a:ext cx="6002529" cy="11337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138" l="-1117" r="-101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1080735" y="2146606"/>
            <a:ext cx="5046310" cy="1332689"/>
          </a:xfrm>
          <a:prstGeom prst="cloudCallout">
            <a:avLst>
              <a:gd fmla="val -8305" name="adj1"/>
              <a:gd fmla="val 51551" name="adj2"/>
            </a:avLst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 sát hình vẽ bên. Các em hãy nêu các xác định điểm M</a:t>
            </a: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?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275693" y="550633"/>
            <a:ext cx="2087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Hoạt động 2.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5"/>
          <p:cNvGraphicFramePr/>
          <p:nvPr/>
        </p:nvGraphicFramePr>
        <p:xfrm>
          <a:off x="6634263" y="17217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{0767749B-24EA-4102-871A-3F32A08C16C5}</a:tableStyleId>
              </a:tblPr>
              <a:tblGrid>
                <a:gridCol w="666350"/>
                <a:gridCol w="666350"/>
                <a:gridCol w="666350"/>
                <a:gridCol w="666350"/>
                <a:gridCol w="666350"/>
                <a:gridCol w="666350"/>
                <a:gridCol w="666350"/>
                <a:gridCol w="666350"/>
              </a:tblGrid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  <a:tr h="62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4000" marB="44000" marR="87975" marL="87975"/>
                </a:tc>
              </a:tr>
            </a:tbl>
          </a:graphicData>
        </a:graphic>
      </p:graphicFrame>
      <p:cxnSp>
        <p:nvCxnSpPr>
          <p:cNvPr id="207" name="Google Shape;207;p5"/>
          <p:cNvCxnSpPr/>
          <p:nvPr/>
        </p:nvCxnSpPr>
        <p:spPr>
          <a:xfrm flipH="1" rot="10800000">
            <a:off x="8024943" y="2970288"/>
            <a:ext cx="3274361" cy="247720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8" name="Google Shape;208;p5"/>
          <p:cNvSpPr/>
          <p:nvPr>
            <p:ph type="title"/>
          </p:nvPr>
        </p:nvSpPr>
        <p:spPr>
          <a:xfrm>
            <a:off x="-199106" y="1955381"/>
            <a:ext cx="7233564" cy="3361427"/>
          </a:xfrm>
          <a:prstGeom prst="cloudCallout">
            <a:avLst>
              <a:gd fmla="val 28103" name="adj1"/>
              <a:gd fmla="val 79605" name="adj2"/>
            </a:avLst>
          </a:prstGeom>
          <a:gradFill>
            <a:gsLst>
              <a:gs pos="0">
                <a:srgbClr val="F9BABB"/>
              </a:gs>
              <a:gs pos="50000">
                <a:srgbClr val="F7ABAB"/>
              </a:gs>
              <a:gs pos="100000">
                <a:srgbClr val="F99C9C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5"/>
          <p:cNvCxnSpPr/>
          <p:nvPr/>
        </p:nvCxnSpPr>
        <p:spPr>
          <a:xfrm rot="10800000">
            <a:off x="7976682" y="1721612"/>
            <a:ext cx="0" cy="5025062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5"/>
          <p:cNvCxnSpPr/>
          <p:nvPr/>
        </p:nvCxnSpPr>
        <p:spPr>
          <a:xfrm flipH="1" rot="10800000">
            <a:off x="6643992" y="5476673"/>
            <a:ext cx="5321024" cy="1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1" name="Google Shape;211;p5"/>
          <p:cNvSpPr txBox="1"/>
          <p:nvPr/>
        </p:nvSpPr>
        <p:spPr>
          <a:xfrm>
            <a:off x="7636943" y="5379395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11587258" y="5485035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7579302" y="1787453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2F2F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</a:t>
            </a:r>
            <a:endParaRPr/>
          </a:p>
        </p:txBody>
      </p:sp>
      <p:cxnSp>
        <p:nvCxnSpPr>
          <p:cNvPr id="214" name="Google Shape;214;p5"/>
          <p:cNvCxnSpPr/>
          <p:nvPr/>
        </p:nvCxnSpPr>
        <p:spPr>
          <a:xfrm rot="10800000">
            <a:off x="7976682" y="4834646"/>
            <a:ext cx="0" cy="62257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p5"/>
          <p:cNvSpPr txBox="1"/>
          <p:nvPr/>
        </p:nvSpPr>
        <p:spPr>
          <a:xfrm>
            <a:off x="7636942" y="4545766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7497597" y="4916698"/>
            <a:ext cx="402077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768" l="0" r="-27271" t="-184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8447019" y="5451717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</p:txBody>
      </p:sp>
      <p:cxnSp>
        <p:nvCxnSpPr>
          <p:cNvPr id="218" name="Google Shape;218;p5"/>
          <p:cNvCxnSpPr/>
          <p:nvPr/>
        </p:nvCxnSpPr>
        <p:spPr>
          <a:xfrm>
            <a:off x="8059368" y="5468331"/>
            <a:ext cx="588690" cy="12570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9" name="Google Shape;219;p5"/>
          <p:cNvSpPr/>
          <p:nvPr/>
        </p:nvSpPr>
        <p:spPr>
          <a:xfrm>
            <a:off x="7903724" y="5379395"/>
            <a:ext cx="145915" cy="15564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8066417" y="5447490"/>
            <a:ext cx="402077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27271" t="-184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21" name="Google Shape;221;p5"/>
          <p:cNvSpPr txBox="1"/>
          <p:nvPr/>
        </p:nvSpPr>
        <p:spPr>
          <a:xfrm>
            <a:off x="650866" y="2492355"/>
            <a:ext cx="6094378" cy="6817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392" l="-899" r="0" t="-53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22" name="Google Shape;222;p5"/>
          <p:cNvSpPr txBox="1"/>
          <p:nvPr/>
        </p:nvSpPr>
        <p:spPr>
          <a:xfrm>
            <a:off x="11358582" y="2483564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endParaRPr/>
          </a:p>
        </p:txBody>
      </p:sp>
      <p:cxnSp>
        <p:nvCxnSpPr>
          <p:cNvPr id="223" name="Google Shape;223;p5"/>
          <p:cNvCxnSpPr/>
          <p:nvPr/>
        </p:nvCxnSpPr>
        <p:spPr>
          <a:xfrm>
            <a:off x="11302148" y="2326029"/>
            <a:ext cx="0" cy="4055095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5"/>
          <p:cNvSpPr txBox="1"/>
          <p:nvPr/>
        </p:nvSpPr>
        <p:spPr>
          <a:xfrm>
            <a:off x="10897227" y="5465229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225" name="Google Shape;225;p5"/>
          <p:cNvSpPr txBox="1"/>
          <p:nvPr/>
        </p:nvSpPr>
        <p:spPr>
          <a:xfrm>
            <a:off x="11267473" y="5057658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</a:t>
            </a:r>
            <a:endParaRPr/>
          </a:p>
        </p:txBody>
      </p:sp>
      <p:cxnSp>
        <p:nvCxnSpPr>
          <p:cNvPr id="226" name="Google Shape;226;p5"/>
          <p:cNvCxnSpPr/>
          <p:nvPr/>
        </p:nvCxnSpPr>
        <p:spPr>
          <a:xfrm>
            <a:off x="6668936" y="2965153"/>
            <a:ext cx="516863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7" name="Google Shape;227;p5"/>
          <p:cNvSpPr/>
          <p:nvPr/>
        </p:nvSpPr>
        <p:spPr>
          <a:xfrm>
            <a:off x="11228562" y="5405809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7573443" y="2966879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</a:t>
            </a:r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7943689" y="2537658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</a:t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11228512" y="2898281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638707" y="3180618"/>
            <a:ext cx="6118696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149" l="-896" r="0" t="-122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32" name="Google Shape;232;p5"/>
          <p:cNvSpPr txBox="1"/>
          <p:nvPr/>
        </p:nvSpPr>
        <p:spPr>
          <a:xfrm>
            <a:off x="484050" y="3939562"/>
            <a:ext cx="6118696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149" l="-597" r="0" t="-122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33" name="Google Shape;233;p5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/>
          <p:nvPr/>
        </p:nvSpPr>
        <p:spPr>
          <a:xfrm>
            <a:off x="339198" y="593388"/>
            <a:ext cx="6031785" cy="1848255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descr="Chart, line chart&#10;&#10;Description automatically generated" id="239" name="Google Shape;2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25277" y="2812137"/>
            <a:ext cx="4221846" cy="3665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6"/>
          <p:cNvCxnSpPr/>
          <p:nvPr/>
        </p:nvCxnSpPr>
        <p:spPr>
          <a:xfrm rot="10800000">
            <a:off x="725557" y="3518452"/>
            <a:ext cx="1500808" cy="1133061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1" name="Google Shape;241;p6"/>
          <p:cNvCxnSpPr/>
          <p:nvPr/>
        </p:nvCxnSpPr>
        <p:spPr>
          <a:xfrm flipH="1" rot="10800000">
            <a:off x="2289314" y="4644889"/>
            <a:ext cx="1080052" cy="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2" name="Google Shape;242;p6"/>
          <p:cNvCxnSpPr/>
          <p:nvPr/>
        </p:nvCxnSpPr>
        <p:spPr>
          <a:xfrm>
            <a:off x="2256182" y="4651514"/>
            <a:ext cx="1858618" cy="715616"/>
          </a:xfrm>
          <a:prstGeom prst="straightConnector1">
            <a:avLst/>
          </a:prstGeom>
          <a:noFill/>
          <a:ln cap="flat" cmpd="sng" w="28575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3" name="Google Shape;243;p6"/>
          <p:cNvCxnSpPr/>
          <p:nvPr/>
        </p:nvCxnSpPr>
        <p:spPr>
          <a:xfrm>
            <a:off x="2226365" y="4638266"/>
            <a:ext cx="0" cy="1155344"/>
          </a:xfrm>
          <a:prstGeom prst="straightConnector1">
            <a:avLst/>
          </a:prstGeom>
          <a:noFill/>
          <a:ln cap="flat" cmpd="sng" w="28575">
            <a:solidFill>
              <a:srgbClr val="EA1B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4" name="Google Shape;244;p6"/>
          <p:cNvSpPr txBox="1"/>
          <p:nvPr/>
        </p:nvSpPr>
        <p:spPr>
          <a:xfrm>
            <a:off x="5643030" y="2015813"/>
            <a:ext cx="4026256" cy="4142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5643030" y="2692246"/>
            <a:ext cx="4026256" cy="4142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14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5643030" y="3369204"/>
            <a:ext cx="4026256" cy="4142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71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5606587" y="4020524"/>
            <a:ext cx="4048742" cy="4142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1370365" y="6264612"/>
            <a:ext cx="695739" cy="46417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Giải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6"/>
          <p:cNvCxnSpPr/>
          <p:nvPr/>
        </p:nvCxnSpPr>
        <p:spPr>
          <a:xfrm>
            <a:off x="725557" y="3508513"/>
            <a:ext cx="153062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6"/>
          <p:cNvCxnSpPr/>
          <p:nvPr/>
        </p:nvCxnSpPr>
        <p:spPr>
          <a:xfrm>
            <a:off x="725557" y="3508513"/>
            <a:ext cx="0" cy="1143000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6"/>
          <p:cNvSpPr/>
          <p:nvPr/>
        </p:nvSpPr>
        <p:spPr>
          <a:xfrm>
            <a:off x="2257594" y="3363762"/>
            <a:ext cx="284918" cy="2384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347194" y="4641176"/>
            <a:ext cx="572226" cy="41573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21736" l="0" r="-5317" t="-43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3533331" y="5056934"/>
            <a:ext cx="7694400" cy="2046000"/>
          </a:xfrm>
          <a:prstGeom prst="cloudCallout">
            <a:avLst>
              <a:gd fmla="val -67299" name="adj1"/>
              <a:gd fmla="val 21823" name="adj2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cxnSp>
        <p:nvCxnSpPr>
          <p:cNvPr id="255" name="Google Shape;255;p6"/>
          <p:cNvCxnSpPr/>
          <p:nvPr/>
        </p:nvCxnSpPr>
        <p:spPr>
          <a:xfrm>
            <a:off x="4144617" y="4638266"/>
            <a:ext cx="0" cy="665668"/>
          </a:xfrm>
          <a:prstGeom prst="straightConnector1">
            <a:avLst/>
          </a:prstGeom>
          <a:noFill/>
          <a:ln cap="flat" cmpd="sng" w="38100">
            <a:solidFill>
              <a:srgbClr val="F7A5A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6"/>
          <p:cNvCxnSpPr/>
          <p:nvPr/>
        </p:nvCxnSpPr>
        <p:spPr>
          <a:xfrm>
            <a:off x="2226365" y="5396947"/>
            <a:ext cx="188843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6"/>
          <p:cNvSpPr/>
          <p:nvPr/>
        </p:nvSpPr>
        <p:spPr>
          <a:xfrm>
            <a:off x="1661542" y="5208168"/>
            <a:ext cx="705377" cy="34780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-36838" l="0" r="0" t="-140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661542" y="5636170"/>
            <a:ext cx="535007" cy="217498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-91424" l="0" r="-9194" t="-57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3212631" y="4712406"/>
            <a:ext cx="284918" cy="2384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/>
          <p:nvPr/>
        </p:nvSpPr>
        <p:spPr>
          <a:xfrm>
            <a:off x="0" y="660195"/>
            <a:ext cx="6031785" cy="1848255"/>
          </a:xfrm>
          <a:prstGeom prst="cloudCallout">
            <a:avLst>
              <a:gd fmla="val -17930" name="adj1"/>
              <a:gd fmla="val 80921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descr="Chart, line chart&#10;&#10;Description automatically generated" id="265" name="Google Shape;2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525" y="2782868"/>
            <a:ext cx="3828389" cy="34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/>
          <p:nvPr/>
        </p:nvSpPr>
        <p:spPr>
          <a:xfrm>
            <a:off x="6586896" y="428018"/>
            <a:ext cx="5000017" cy="44747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Để xác định điểm </a:t>
            </a:r>
            <a:r>
              <a:rPr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ta làm như sau: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7"/>
          <p:cNvCxnSpPr/>
          <p:nvPr/>
        </p:nvCxnSpPr>
        <p:spPr>
          <a:xfrm flipH="1" rot="10800000">
            <a:off x="1361872" y="4163438"/>
            <a:ext cx="3618690" cy="1799616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7"/>
          <p:cNvCxnSpPr/>
          <p:nvPr/>
        </p:nvCxnSpPr>
        <p:spPr>
          <a:xfrm flipH="1" rot="10800000">
            <a:off x="2144792" y="3644683"/>
            <a:ext cx="1725682" cy="86989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9" name="Google Shape;269;p7"/>
          <p:cNvSpPr/>
          <p:nvPr/>
        </p:nvSpPr>
        <p:spPr>
          <a:xfrm>
            <a:off x="5555128" y="1960123"/>
            <a:ext cx="6297674" cy="137646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48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3201382" y="4465397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3362526" y="4854105"/>
            <a:ext cx="145915" cy="1459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4246123" y="3919108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</a:t>
            </a: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-109930" y="686835"/>
            <a:ext cx="6205930" cy="1848255"/>
          </a:xfrm>
          <a:prstGeom prst="cloudCallout">
            <a:avLst>
              <a:gd fmla="val -17930" name="adj1"/>
              <a:gd fmla="val 80921" name="adj2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5607646" y="3618602"/>
            <a:ext cx="6201733" cy="89769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5368" l="-195" r="-2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id="275" name="Google Shape;27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4113" y="4798309"/>
            <a:ext cx="6205266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"/>
          <p:cNvSpPr/>
          <p:nvPr/>
        </p:nvSpPr>
        <p:spPr>
          <a:xfrm>
            <a:off x="5758774" y="5963054"/>
            <a:ext cx="6050605" cy="632299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19809" l="-301" r="-198" t="-5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5555128" y="1332690"/>
            <a:ext cx="6297674" cy="379379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-36506" l="-579" r="0" t="-31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78" name="Google Shape;278;p7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318057" y="447568"/>
            <a:ext cx="2087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Hoạt động 3.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line chart&#10;&#10;Description automatically generated" id="284" name="Google Shape;2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717" y="2119838"/>
            <a:ext cx="4176122" cy="45876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8"/>
          <p:cNvSpPr/>
          <p:nvPr/>
        </p:nvSpPr>
        <p:spPr>
          <a:xfrm>
            <a:off x="1350875" y="379842"/>
            <a:ext cx="6217245" cy="1848255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5376434" y="2661144"/>
            <a:ext cx="6715047" cy="3505025"/>
          </a:xfrm>
          <a:prstGeom prst="cloudCallout">
            <a:avLst>
              <a:gd fmla="val -67299" name="adj1"/>
              <a:gd fmla="val 21823" name="adj2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cxnSp>
        <p:nvCxnSpPr>
          <p:cNvPr id="287" name="Google Shape;287;p8"/>
          <p:cNvCxnSpPr/>
          <p:nvPr/>
        </p:nvCxnSpPr>
        <p:spPr>
          <a:xfrm flipH="1" rot="10800000">
            <a:off x="1069560" y="3304993"/>
            <a:ext cx="754811" cy="753827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8" name="Google Shape;288;p8"/>
          <p:cNvSpPr txBox="1"/>
          <p:nvPr/>
        </p:nvSpPr>
        <p:spPr>
          <a:xfrm>
            <a:off x="2798778" y="3575079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endParaRPr/>
          </a:p>
        </p:txBody>
      </p:sp>
      <p:sp>
        <p:nvSpPr>
          <p:cNvPr id="289" name="Google Shape;289;p8"/>
          <p:cNvSpPr/>
          <p:nvPr/>
        </p:nvSpPr>
        <p:spPr>
          <a:xfrm>
            <a:off x="2952544" y="3984101"/>
            <a:ext cx="90223" cy="9924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90" name="Google Shape;290;p8"/>
          <p:cNvCxnSpPr/>
          <p:nvPr/>
        </p:nvCxnSpPr>
        <p:spPr>
          <a:xfrm>
            <a:off x="3010058" y="3292649"/>
            <a:ext cx="357817" cy="108479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1" name="Google Shape;291;p8"/>
          <p:cNvSpPr/>
          <p:nvPr/>
        </p:nvSpPr>
        <p:spPr>
          <a:xfrm>
            <a:off x="2601026" y="5916941"/>
            <a:ext cx="70243" cy="8793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2698527" y="5631845"/>
            <a:ext cx="4020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</a:t>
            </a:r>
            <a:endParaRPr/>
          </a:p>
        </p:txBody>
      </p:sp>
      <p:sp>
        <p:nvSpPr>
          <p:cNvPr id="293" name="Google Shape;293;p8"/>
          <p:cNvSpPr/>
          <p:nvPr/>
        </p:nvSpPr>
        <p:spPr>
          <a:xfrm>
            <a:off x="11376146" y="6220459"/>
            <a:ext cx="715335" cy="4870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Giải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5376433" y="2661144"/>
            <a:ext cx="6715047" cy="3505025"/>
          </a:xfrm>
          <a:prstGeom prst="cloudCallout">
            <a:avLst>
              <a:gd fmla="val -67299" name="adj1"/>
              <a:gd fmla="val 21823" name="adj2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/>
          <p:nvPr/>
        </p:nvSpPr>
        <p:spPr>
          <a:xfrm>
            <a:off x="669939" y="508864"/>
            <a:ext cx="6217245" cy="1848255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9105633" y="3530872"/>
            <a:ext cx="3086367" cy="3054273"/>
          </a:xfrm>
          <a:prstGeom prst="cloudCallout">
            <a:avLst>
              <a:gd fmla="val -67299" name="adj1"/>
              <a:gd fmla="val 21823" name="adj2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pic>
        <p:nvPicPr>
          <p:cNvPr descr="Chart, line chart&#10;&#10;Description automatically generated" id="302" name="Google Shape;30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403" y="2235479"/>
            <a:ext cx="3086367" cy="4138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"/>
          <p:cNvCxnSpPr/>
          <p:nvPr/>
        </p:nvCxnSpPr>
        <p:spPr>
          <a:xfrm rot="10800000">
            <a:off x="2250469" y="6032587"/>
            <a:ext cx="1484953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4" name="Google Shape;304;p9"/>
          <p:cNvSpPr/>
          <p:nvPr/>
        </p:nvSpPr>
        <p:spPr>
          <a:xfrm>
            <a:off x="1031403" y="4840753"/>
            <a:ext cx="70243" cy="8793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1006675" y="4484612"/>
            <a:ext cx="4020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</a:t>
            </a:r>
            <a:endParaRPr/>
          </a:p>
        </p:txBody>
      </p:sp>
      <p:cxnSp>
        <p:nvCxnSpPr>
          <p:cNvPr id="306" name="Google Shape;306;p9"/>
          <p:cNvCxnSpPr/>
          <p:nvPr/>
        </p:nvCxnSpPr>
        <p:spPr>
          <a:xfrm rot="10800000">
            <a:off x="1809480" y="4585646"/>
            <a:ext cx="0" cy="764256"/>
          </a:xfrm>
          <a:prstGeom prst="straightConnector1">
            <a:avLst/>
          </a:prstGeom>
          <a:noFill/>
          <a:ln cap="flat" cmpd="sng" w="28575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7" name="Google Shape;307;p9"/>
          <p:cNvSpPr/>
          <p:nvPr/>
        </p:nvSpPr>
        <p:spPr>
          <a:xfrm>
            <a:off x="2538696" y="4068747"/>
            <a:ext cx="70243" cy="8793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2607013" y="3773923"/>
            <a:ext cx="402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</a:t>
            </a:r>
            <a:endParaRPr/>
          </a:p>
        </p:txBody>
      </p:sp>
      <p:sp>
        <p:nvSpPr>
          <p:cNvPr id="309" name="Google Shape;309;p9"/>
          <p:cNvSpPr txBox="1"/>
          <p:nvPr/>
        </p:nvSpPr>
        <p:spPr>
          <a:xfrm>
            <a:off x="0" y="82515"/>
            <a:ext cx="4093723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TOẠ ĐỘ CỦA MỘT VECTƠ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5249213" y="4986778"/>
            <a:ext cx="3457042" cy="447472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24321" l="-1231" r="0" t="-148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5249212" y="3709213"/>
            <a:ext cx="3457041" cy="447472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22664" l="0" r="0" t="-14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5249213" y="4360965"/>
            <a:ext cx="3457042" cy="447472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22664" l="0" r="0" t="-14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5249213" y="3083400"/>
            <a:ext cx="3457040" cy="447472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-22971" l="0" r="0" t="-162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5733108" y="1871222"/>
            <a:ext cx="4682247" cy="967902"/>
          </a:xfrm>
          <a:prstGeom prst="cloudCallout">
            <a:avLst>
              <a:gd fmla="val -20833" name="adj1"/>
              <a:gd fmla="val 62500" name="adj2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</p:txBody>
      </p:sp>
      <p:sp>
        <p:nvSpPr>
          <p:cNvPr id="315" name="Google Shape;315;p9"/>
          <p:cNvSpPr/>
          <p:nvPr/>
        </p:nvSpPr>
        <p:spPr>
          <a:xfrm>
            <a:off x="11376146" y="6220459"/>
            <a:ext cx="715335" cy="4870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133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Giải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7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2022-01-06T23:22:12Z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