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sldIdLst>
    <p:sldId id="280" r:id="rId2"/>
    <p:sldId id="257" r:id="rId3"/>
    <p:sldId id="270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8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2D3A9-367D-4272-AD50-7617E1B3F59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621B7-A839-43A2-9781-94C0BA39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21B7-A839-43A2-9781-94C0BA391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Tương</a:t>
            </a:r>
            <a:r>
              <a:rPr lang="en-US" baseline="0" smtClean="0"/>
              <a:t> tác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21B7-A839-43A2-9781-94C0BA391B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21B7-A839-43A2-9781-94C0BA391B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Tương</a:t>
            </a:r>
            <a:r>
              <a:rPr lang="en-US" baseline="0" smtClean="0"/>
              <a:t> tác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21B7-A839-43A2-9781-94C0BA391B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Tương</a:t>
            </a:r>
            <a:r>
              <a:rPr lang="en-US" baseline="0" smtClean="0"/>
              <a:t> tác (ý nghĩa)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21B7-A839-43A2-9781-94C0BA391B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7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1FE0-00E3-43E4-B445-B68F359388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046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8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5E73-DBA7-482F-8DFA-CAFD3624080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6CED-DF93-4EBD-AFBF-8ADF2113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1143000"/>
            <a:ext cx="72390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3810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CC0000"/>
                </a:solidFill>
                <a:latin typeface=".VnArabia" panose="020B7200000000000000" pitchFamily="34" charset="0"/>
              </a:rPr>
              <a:t>TiÕt 39 - Bµi 25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90600" y="1905000"/>
            <a:ext cx="75438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 dirty="0" err="1">
                <a:solidFill>
                  <a:srgbClr val="800080"/>
                </a:solidFill>
                <a:latin typeface=".VnBahamasBH" panose="020BE200000000000000" pitchFamily="34" charset="0"/>
              </a:rPr>
              <a:t>kh¸ng</a:t>
            </a:r>
            <a:r>
              <a:rPr lang="en-US" altLang="vi-VN" sz="4400" dirty="0">
                <a:solidFill>
                  <a:srgbClr val="800080"/>
                </a:solidFill>
                <a:latin typeface=".VnBahamasBH" panose="020BE200000000000000" pitchFamily="34" charset="0"/>
              </a:rPr>
              <a:t> </a:t>
            </a:r>
            <a:r>
              <a:rPr lang="en-US" altLang="vi-VN" sz="4400" dirty="0" err="1">
                <a:solidFill>
                  <a:srgbClr val="800080"/>
                </a:solidFill>
                <a:latin typeface=".VnBahamasBH" panose="020BE200000000000000" pitchFamily="34" charset="0"/>
              </a:rPr>
              <a:t>chiÕn</a:t>
            </a:r>
            <a:r>
              <a:rPr lang="en-US" altLang="vi-VN" sz="4400" dirty="0">
                <a:solidFill>
                  <a:srgbClr val="800080"/>
                </a:solidFill>
                <a:latin typeface=".VnBahamasBH" panose="020BE200000000000000" pitchFamily="34" charset="0"/>
              </a:rPr>
              <a:t> lan </a:t>
            </a:r>
            <a:r>
              <a:rPr lang="en-US" altLang="vi-VN" sz="4400" dirty="0" err="1">
                <a:solidFill>
                  <a:srgbClr val="800080"/>
                </a:solidFill>
                <a:latin typeface=".VnBahamasBH" panose="020BE200000000000000" pitchFamily="34" charset="0"/>
              </a:rPr>
              <a:t>réng</a:t>
            </a:r>
            <a:r>
              <a:rPr lang="en-US" altLang="vi-VN" sz="4400" dirty="0">
                <a:solidFill>
                  <a:srgbClr val="800080"/>
                </a:solidFill>
                <a:latin typeface=".VnBahamasBH" panose="020BE200000000000000" pitchFamily="34" charset="0"/>
              </a:rPr>
              <a:t> ra </a:t>
            </a:r>
            <a:r>
              <a:rPr lang="en-US" altLang="vi-VN" sz="4400" dirty="0" err="1">
                <a:solidFill>
                  <a:srgbClr val="800080"/>
                </a:solidFill>
                <a:latin typeface=".VnBahamasBH" panose="020BE200000000000000" pitchFamily="34" charset="0"/>
              </a:rPr>
              <a:t>toµn</a:t>
            </a:r>
            <a:r>
              <a:rPr lang="en-US" altLang="vi-VN" sz="4400" dirty="0">
                <a:solidFill>
                  <a:srgbClr val="800080"/>
                </a:solidFill>
                <a:latin typeface=".VnBahamasBH" panose="020BE200000000000000" pitchFamily="34" charset="0"/>
              </a:rPr>
              <a:t> </a:t>
            </a:r>
            <a:r>
              <a:rPr lang="en-US" altLang="vi-VN" sz="4400" dirty="0" err="1">
                <a:solidFill>
                  <a:srgbClr val="800080"/>
                </a:solidFill>
                <a:latin typeface=".VnBahamasBH" panose="020BE200000000000000" pitchFamily="34" charset="0"/>
              </a:rPr>
              <a:t>quèc</a:t>
            </a:r>
            <a:r>
              <a:rPr lang="en-US" altLang="vi-VN" sz="4400" dirty="0">
                <a:solidFill>
                  <a:srgbClr val="800080"/>
                </a:solidFill>
                <a:latin typeface=".VnBahamasBH" panose="020BE200000000000000" pitchFamily="34" charset="0"/>
              </a:rPr>
              <a:t> (1873 - 1884)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i="1" dirty="0">
                <a:solidFill>
                  <a:srgbClr val="663300"/>
                </a:solidFill>
                <a:latin typeface=".VnTimeH" panose="020B7200000000000000" pitchFamily="34" charset="0"/>
              </a:rPr>
              <a:t>(</a:t>
            </a:r>
            <a:r>
              <a:rPr lang="en-US" altLang="vi-VN" sz="3600" b="1" i="1" dirty="0" err="1">
                <a:solidFill>
                  <a:srgbClr val="663300"/>
                </a:solidFill>
                <a:latin typeface=".VnTimeH" panose="020B7200000000000000" pitchFamily="34" charset="0"/>
              </a:rPr>
              <a:t>TiÕp</a:t>
            </a:r>
            <a:r>
              <a:rPr lang="en-US" altLang="vi-VN" sz="3600" b="1" i="1" dirty="0">
                <a:solidFill>
                  <a:srgbClr val="663300"/>
                </a:solidFill>
                <a:latin typeface=".VnTimeH" panose="020B7200000000000000" pitchFamily="34" charset="0"/>
              </a:rPr>
              <a:t> theo)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4419600"/>
            <a:ext cx="9296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900" b="1" dirty="0" smtClean="0">
                <a:solidFill>
                  <a:srgbClr val="0000CC"/>
                </a:solidFill>
                <a:latin typeface=".VnTimeH" panose="020B7200000000000000" pitchFamily="34" charset="0"/>
              </a:rPr>
              <a:t>II.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thùc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d©n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ph¸p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®¸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nh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b¾c k×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lÇn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thø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hai.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nh©n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d©n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b¾c k×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tiÕp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tôc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kh¸ng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chiÕn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trong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nh÷ng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2900" b="1" dirty="0" err="1">
                <a:solidFill>
                  <a:srgbClr val="0000CC"/>
                </a:solidFill>
                <a:latin typeface=".VnTimeH" panose="020B7200000000000000" pitchFamily="34" charset="0"/>
              </a:rPr>
              <a:t>n¨m</a:t>
            </a:r>
            <a:r>
              <a:rPr lang="en-US" altLang="vi-VN" sz="2900" b="1" dirty="0">
                <a:solidFill>
                  <a:srgbClr val="0000CC"/>
                </a:solidFill>
                <a:latin typeface=".VnTimeH" panose="020B7200000000000000" pitchFamily="34" charset="0"/>
              </a:rPr>
              <a:t> 1882 - 1884</a:t>
            </a:r>
            <a:r>
              <a:rPr lang="en-US" altLang="vi-VN" sz="3000" b="1" dirty="0">
                <a:solidFill>
                  <a:srgbClr val="0000CC"/>
                </a:solidFill>
                <a:latin typeface=".VnTimeH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633350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 thiệu nhân vật lịch sử: Hoàng Diệu</a:t>
            </a:r>
            <a:endParaRPr lang="en-US" sz="35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752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Sự nghiệp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Trải qua nhiều chức vụ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Là Tổng đốc Hà Ninh, phụ trách thành Hà Nội, các vùng phụ cận (1879 – 1882)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4114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09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 thiệu nhân vật lịch sử: Hoàng Diệu</a:t>
            </a:r>
            <a:endParaRPr lang="en-US" sz="35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61"/>
            <a:ext cx="4114800" cy="481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1752600"/>
            <a:ext cx="5005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Quyết tử với quân Pháp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25/4/1882, ông chỉ huy nhân dân Hà Nội chống Pháp, dù triều đình chấp nhận đầu hàng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Trưa hôm đó, thành Hà Nội mất, ông tự vẫn, bảo toàn khí tiết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897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 thiệu nhân vật lịch sử: Hoàng Diệu</a:t>
            </a:r>
            <a:endParaRPr lang="en-US" sz="35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61"/>
            <a:ext cx="4114800" cy="481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4510" y="2521059"/>
            <a:ext cx="5005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Nổi tiếng với chiến thuật “vườn không nhà trống”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Có công lớn trong trận Cầu Giấy lần thứ nhất (1873)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r="23380"/>
          <a:stretch/>
        </p:blipFill>
        <p:spPr>
          <a:xfrm>
            <a:off x="0" y="989637"/>
            <a:ext cx="4114800" cy="48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88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marL="342900" indent="-342900">
              <a:buAutoNum type="arabicParenR"/>
            </a:pP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dân Pháp đánh chiếm Bắc Kì lần thứ hai (1882)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Triều đình cầu cứu nhà Thanh, cử người ra Hà Nội thương lượng với Pháp, ra lệnh quân ta rút lên mạn ngược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Thừa dịp, quân Thanh kéo vào nước ta; quân Pháp chiếm các tỉnh Bắc Kì</a:t>
            </a:r>
          </a:p>
        </p:txBody>
      </p:sp>
    </p:spTree>
    <p:extLst>
      <p:ext uri="{BB962C8B-B14F-4D97-AF65-F5344CB8AC3E}">
        <p14:creationId xmlns:p14="http://schemas.microsoft.com/office/powerpoint/2010/main" val="7425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 Nhân dân Bắc Kì tiếp tục kháng Pháp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 dân tích cực phối hợp với quan quân triều đình kháng chiến: Tự đốt nhà, tạo bức tường lửa chặn giặc, không bán lương thực cho giặc,... bất chấp lệnh giải tán của triều đình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Diễn biến trận Cầu Giấy lần thứ 2 (1883)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19/5/1883, hơn 500 quân Pháp kéo ra Cầu Giấy, lọt vào trận địa mai phục của quân ta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 Cờ đen phối hợp với quân của Hoàng Tá Viêm đổ ra đánh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Kết quả trận Cầu Giấy lần thứ 2 (1883)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 ta giành thắng lợi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 sĩ quan, lính Pháp (gồm Ri-vi-e) bị giết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quân Pháp hoang mang, dao động</a:t>
            </a:r>
          </a:p>
          <a:p>
            <a:pPr marL="457200" indent="-457200" algn="just">
              <a:buFontTx/>
              <a:buChar char="-"/>
            </a:pPr>
            <a:endParaRPr lang="en-US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00FF"/>
                </a:solidFill>
                <a:latin typeface=".VnArabia" panose="020B7200000000000000" pitchFamily="34" charset="0"/>
              </a:rPr>
              <a:t>2. Nh©n d©n B¾c K× tiÕp tôc kh¸ng Ph¸p</a:t>
            </a:r>
          </a:p>
        </p:txBody>
      </p:sp>
      <p:pic>
        <p:nvPicPr>
          <p:cNvPr id="9219" name="Picture 10" descr="Chien truong Ha noi 1873 va 1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AutoShape 11"/>
          <p:cNvSpPr>
            <a:spLocks noChangeArrowheads="1"/>
          </p:cNvSpPr>
          <p:nvPr/>
        </p:nvSpPr>
        <p:spPr bwMode="auto">
          <a:xfrm rot="-593242">
            <a:off x="1987550" y="3884613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 rot="1468772">
            <a:off x="817563" y="3897313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510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981200" y="6019800"/>
            <a:ext cx="2057400" cy="838200"/>
          </a:xfrm>
          <a:prstGeom prst="wedgeRoundRectCallout">
            <a:avLst>
              <a:gd name="adj1" fmla="val -105787"/>
              <a:gd name="adj2" fmla="val -29753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0000"/>
                </a:solidFill>
              </a:rPr>
              <a:t>Cầu Giấy</a:t>
            </a:r>
          </a:p>
        </p:txBody>
      </p:sp>
      <p:grpSp>
        <p:nvGrpSpPr>
          <p:cNvPr id="16412" name="Group 28"/>
          <p:cNvGrpSpPr>
            <a:grpSpLocks/>
          </p:cNvGrpSpPr>
          <p:nvPr/>
        </p:nvGrpSpPr>
        <p:grpSpPr bwMode="auto">
          <a:xfrm rot="-4775449">
            <a:off x="407193" y="3098007"/>
            <a:ext cx="785813" cy="533400"/>
            <a:chOff x="4873" y="1526"/>
            <a:chExt cx="328" cy="78"/>
          </a:xfrm>
        </p:grpSpPr>
        <p:sp>
          <p:nvSpPr>
            <p:cNvPr id="9228" name="Freeform 29"/>
            <p:cNvSpPr>
              <a:spLocks/>
            </p:cNvSpPr>
            <p:nvPr/>
          </p:nvSpPr>
          <p:spPr bwMode="auto">
            <a:xfrm rot="-10648719">
              <a:off x="4937" y="1526"/>
              <a:ext cx="264" cy="75"/>
            </a:xfrm>
            <a:custGeom>
              <a:avLst/>
              <a:gdLst>
                <a:gd name="T0" fmla="*/ 0 w 206"/>
                <a:gd name="T1" fmla="*/ 19 h 75"/>
                <a:gd name="T2" fmla="*/ 0 w 206"/>
                <a:gd name="T3" fmla="*/ 67 h 75"/>
                <a:gd name="T4" fmla="*/ 12 w 206"/>
                <a:gd name="T5" fmla="*/ 69 h 75"/>
                <a:gd name="T6" fmla="*/ 246 w 206"/>
                <a:gd name="T7" fmla="*/ 19 h 75"/>
                <a:gd name="T8" fmla="*/ 264 w 206"/>
                <a:gd name="T9" fmla="*/ 7 h 75"/>
                <a:gd name="T10" fmla="*/ 258 w 206"/>
                <a:gd name="T11" fmla="*/ 1 h 75"/>
                <a:gd name="T12" fmla="*/ 254 w 206"/>
                <a:gd name="T13" fmla="*/ 1 h 75"/>
                <a:gd name="T14" fmla="*/ 0 w 206"/>
                <a:gd name="T15" fmla="*/ 19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75">
                  <a:moveTo>
                    <a:pt x="0" y="19"/>
                  </a:moveTo>
                  <a:lnTo>
                    <a:pt x="0" y="67"/>
                  </a:lnTo>
                  <a:cubicBezTo>
                    <a:pt x="3" y="75"/>
                    <a:pt x="3" y="71"/>
                    <a:pt x="9" y="69"/>
                  </a:cubicBezTo>
                  <a:lnTo>
                    <a:pt x="192" y="19"/>
                  </a:lnTo>
                  <a:cubicBezTo>
                    <a:pt x="197" y="15"/>
                    <a:pt x="206" y="7"/>
                    <a:pt x="206" y="7"/>
                  </a:cubicBezTo>
                  <a:cubicBezTo>
                    <a:pt x="182" y="28"/>
                    <a:pt x="195" y="20"/>
                    <a:pt x="201" y="1"/>
                  </a:cubicBezTo>
                  <a:cubicBezTo>
                    <a:pt x="201" y="0"/>
                    <a:pt x="199" y="1"/>
                    <a:pt x="198" y="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29" name="Freeform 30"/>
            <p:cNvSpPr>
              <a:spLocks/>
            </p:cNvSpPr>
            <p:nvPr/>
          </p:nvSpPr>
          <p:spPr bwMode="auto">
            <a:xfrm rot="-10127712">
              <a:off x="4873" y="1556"/>
              <a:ext cx="123" cy="48"/>
            </a:xfrm>
            <a:custGeom>
              <a:avLst/>
              <a:gdLst>
                <a:gd name="T0" fmla="*/ 0 w 240"/>
                <a:gd name="T1" fmla="*/ 0 h 144"/>
                <a:gd name="T2" fmla="*/ 22 w 240"/>
                <a:gd name="T3" fmla="*/ 0 h 144"/>
                <a:gd name="T4" fmla="*/ 123 w 240"/>
                <a:gd name="T5" fmla="*/ 0 h 144"/>
                <a:gd name="T6" fmla="*/ 49 w 240"/>
                <a:gd name="T7" fmla="*/ 48 h 144"/>
                <a:gd name="T8" fmla="*/ 49 w 240"/>
                <a:gd name="T9" fmla="*/ 16 h 144"/>
                <a:gd name="T10" fmla="*/ 0 w 240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144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lnTo>
                    <a:pt x="240" y="0"/>
                  </a:lnTo>
                  <a:lnTo>
                    <a:pt x="96" y="144"/>
                  </a:lnTo>
                  <a:lnTo>
                    <a:pt x="9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6415" name="Group 31"/>
          <p:cNvGrpSpPr>
            <a:grpSpLocks/>
          </p:cNvGrpSpPr>
          <p:nvPr/>
        </p:nvGrpSpPr>
        <p:grpSpPr bwMode="auto">
          <a:xfrm rot="-9416962">
            <a:off x="228600" y="3657600"/>
            <a:ext cx="447675" cy="371475"/>
            <a:chOff x="4873" y="1526"/>
            <a:chExt cx="328" cy="78"/>
          </a:xfrm>
        </p:grpSpPr>
        <p:sp>
          <p:nvSpPr>
            <p:cNvPr id="9226" name="Freeform 32"/>
            <p:cNvSpPr>
              <a:spLocks/>
            </p:cNvSpPr>
            <p:nvPr/>
          </p:nvSpPr>
          <p:spPr bwMode="auto">
            <a:xfrm rot="-10648719">
              <a:off x="4937" y="1526"/>
              <a:ext cx="264" cy="75"/>
            </a:xfrm>
            <a:custGeom>
              <a:avLst/>
              <a:gdLst>
                <a:gd name="T0" fmla="*/ 0 w 206"/>
                <a:gd name="T1" fmla="*/ 19 h 75"/>
                <a:gd name="T2" fmla="*/ 0 w 206"/>
                <a:gd name="T3" fmla="*/ 67 h 75"/>
                <a:gd name="T4" fmla="*/ 12 w 206"/>
                <a:gd name="T5" fmla="*/ 69 h 75"/>
                <a:gd name="T6" fmla="*/ 246 w 206"/>
                <a:gd name="T7" fmla="*/ 19 h 75"/>
                <a:gd name="T8" fmla="*/ 264 w 206"/>
                <a:gd name="T9" fmla="*/ 7 h 75"/>
                <a:gd name="T10" fmla="*/ 258 w 206"/>
                <a:gd name="T11" fmla="*/ 1 h 75"/>
                <a:gd name="T12" fmla="*/ 254 w 206"/>
                <a:gd name="T13" fmla="*/ 1 h 75"/>
                <a:gd name="T14" fmla="*/ 0 w 206"/>
                <a:gd name="T15" fmla="*/ 19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75">
                  <a:moveTo>
                    <a:pt x="0" y="19"/>
                  </a:moveTo>
                  <a:lnTo>
                    <a:pt x="0" y="67"/>
                  </a:lnTo>
                  <a:cubicBezTo>
                    <a:pt x="3" y="75"/>
                    <a:pt x="3" y="71"/>
                    <a:pt x="9" y="69"/>
                  </a:cubicBezTo>
                  <a:lnTo>
                    <a:pt x="192" y="19"/>
                  </a:lnTo>
                  <a:cubicBezTo>
                    <a:pt x="197" y="15"/>
                    <a:pt x="206" y="7"/>
                    <a:pt x="206" y="7"/>
                  </a:cubicBezTo>
                  <a:cubicBezTo>
                    <a:pt x="182" y="28"/>
                    <a:pt x="195" y="20"/>
                    <a:pt x="201" y="1"/>
                  </a:cubicBezTo>
                  <a:cubicBezTo>
                    <a:pt x="201" y="0"/>
                    <a:pt x="199" y="1"/>
                    <a:pt x="198" y="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27" name="Freeform 33"/>
            <p:cNvSpPr>
              <a:spLocks/>
            </p:cNvSpPr>
            <p:nvPr/>
          </p:nvSpPr>
          <p:spPr bwMode="auto">
            <a:xfrm rot="-10127712">
              <a:off x="4873" y="1556"/>
              <a:ext cx="123" cy="48"/>
            </a:xfrm>
            <a:custGeom>
              <a:avLst/>
              <a:gdLst>
                <a:gd name="T0" fmla="*/ 0 w 240"/>
                <a:gd name="T1" fmla="*/ 0 h 144"/>
                <a:gd name="T2" fmla="*/ 22 w 240"/>
                <a:gd name="T3" fmla="*/ 0 h 144"/>
                <a:gd name="T4" fmla="*/ 123 w 240"/>
                <a:gd name="T5" fmla="*/ 0 h 144"/>
                <a:gd name="T6" fmla="*/ 49 w 240"/>
                <a:gd name="T7" fmla="*/ 48 h 144"/>
                <a:gd name="T8" fmla="*/ 49 w 240"/>
                <a:gd name="T9" fmla="*/ 16 h 144"/>
                <a:gd name="T10" fmla="*/ 0 w 240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144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lnTo>
                    <a:pt x="240" y="0"/>
                  </a:lnTo>
                  <a:lnTo>
                    <a:pt x="96" y="144"/>
                  </a:lnTo>
                  <a:lnTo>
                    <a:pt x="9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647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 Nhân dân Bắc Kì tiếp tục kháng Pháp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Triều đình chủ trương thương lượng, hi vọng Pháp rút quân</a:t>
            </a:r>
          </a:p>
          <a:p>
            <a:pPr algn="just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Cuối tháng 7/1883, quân Pháp có thêm viện binh, tấn công thẳng vào cửa biển Thuận An, cửa ngõ kinh thành Huế</a:t>
            </a:r>
          </a:p>
        </p:txBody>
      </p:sp>
    </p:spTree>
    <p:extLst>
      <p:ext uri="{BB962C8B-B14F-4D97-AF65-F5344CB8AC3E}">
        <p14:creationId xmlns:p14="http://schemas.microsoft.com/office/powerpoint/2010/main" val="4164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 Pháp tấn công cửa biển Thuận An</a:t>
            </a:r>
            <a:endParaRPr lang="en-US" sz="3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Hiệp ước Pa-tơ-nốt. Nhà nước phong kiến Việt Nam sụp đổ (1884)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 18/8/1883, quân Pháp bắn phá dữ dội các pháo đài ở cửa biển Thuận An, đổ bộ vào đây ngày 20/8.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Triều đình xin đình chiến; buộc chấp nhận hiệp ước Hác-măng ngày 25/8/1883</a:t>
            </a:r>
          </a:p>
        </p:txBody>
      </p:sp>
    </p:spTree>
    <p:extLst>
      <p:ext uri="{BB962C8B-B14F-4D97-AF65-F5344CB8AC3E}">
        <p14:creationId xmlns:p14="http://schemas.microsoft.com/office/powerpoint/2010/main" val="38711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699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Nội dung hiệp ước Hác-măng (1883)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8600" y="830997"/>
            <a:ext cx="8686800" cy="60270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Triều đình Huế thừa nhận Pháp bảo hộ Bắc Kì và Trung Kì; cắt tỉnh Bình Thuận khỏi Trung Kì, nhập vào Nam Kì; nhập 3 tỉnh Thanh – Nghệ - Tĩnh vào Bắc Kì; chỉ được cai quản Trung Kì, nhưng mọi việc phải thông qua Khâm sứ Pháp; công sứ Pháp ở Bắc Kì kiểm soát công việc của quan lại triều đình, nắm quyền trị an, nội vụ; Pháp nắm mọi việc giao thiệp với nước ngoài; triều đình phải rút quân ở Bắc Kì về Trung Kì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833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marL="342900" indent="-342900">
              <a:buAutoNum type="arabicParenR"/>
            </a:pPr>
            <a:r>
              <a:rPr lang="en-US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dân Pháp đánh chiếm Bắc Kì lần thứ hai (1882)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 ước Giáp Tuất (1874) gây nên làn sóng phản đối mạnh trong nhân dân</a:t>
            </a:r>
          </a:p>
          <a:p>
            <a:pPr algn="just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Hiệp ước Pa-tơ-nốt. Nhà nước phong kiến Việt Nam sụp đổ (1884)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 triều đình kí Hiệp ước Hác-măng đẩy mạnh phong trào chống Pháp của nhân dân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 sĩ phu là quan lại triều đình phản đối lệnh bãi binh</a:t>
            </a:r>
          </a:p>
          <a:p>
            <a:pPr marL="457200" indent="-457200" algn="just">
              <a:buFont typeface="Wingdings"/>
              <a:buChar char="è"/>
            </a:pP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Cơ sở để phái kháng chiến (Tôn Thất Thuyết đứng đầu) hành động</a:t>
            </a:r>
          </a:p>
        </p:txBody>
      </p:sp>
    </p:spTree>
    <p:extLst>
      <p:ext uri="{BB962C8B-B14F-4D97-AF65-F5344CB8AC3E}">
        <p14:creationId xmlns:p14="http://schemas.microsoft.com/office/powerpoint/2010/main" val="3457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Hiệp ước Pa-tơ-nốt. Nhà nước phong kiến Việt Nam sụp đổ (1884)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6/6/1884, Pháp bắt triều đình Huế kí hiệp ước Pa-tơ-nốt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Nội dung hiệp ước giống hiệp ước Hác-măng, chỉ sửa ranh giới Trung Kì để xoa dịu dư luận, lấy lòng vua quan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Ý nghĩa của hiệp ước Pa-tơ-nốt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Chấm dứt sự tồn tại của nhà Nguyễn với tư cách quốc gia độc lập (trở thành chế độ thuộc địa nửa phong kiến), kéo dài đến cách mạng tháng 8/1945 </a:t>
            </a:r>
          </a:p>
          <a:p>
            <a:pPr algn="just"/>
            <a:endParaRPr lang="en-US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495800" y="381000"/>
            <a:ext cx="4583113" cy="6467475"/>
            <a:chOff x="192" y="192"/>
            <a:chExt cx="2790" cy="3828"/>
          </a:xfrm>
        </p:grpSpPr>
        <p:pic>
          <p:nvPicPr>
            <p:cNvPr id="1640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274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2778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024901" y="-15875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ƯỚC PA-TƠ-NỐT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4495800" y="0"/>
            <a:ext cx="0" cy="6858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0" y="381000"/>
            <a:ext cx="4419600" cy="6477000"/>
            <a:chOff x="192" y="192"/>
            <a:chExt cx="2790" cy="3828"/>
          </a:xfrm>
        </p:grpSpPr>
        <p:pic>
          <p:nvPicPr>
            <p:cNvPr id="1640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274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2778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Text Box 10"/>
          <p:cNvSpPr txBox="1">
            <a:spLocks noChangeArrowheads="1"/>
          </p:cNvSpPr>
          <p:nvPr/>
        </p:nvSpPr>
        <p:spPr bwMode="auto">
          <a:xfrm rot="-3555623">
            <a:off x="827882" y="1388269"/>
            <a:ext cx="183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§©t b¶o hé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 rot="-2079814">
            <a:off x="849313" y="5389563"/>
            <a:ext cx="24114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300" b="1"/>
              <a:t> </a:t>
            </a:r>
            <a:r>
              <a:rPr lang="en-US" altLang="vi-VN" sz="2300" b="1">
                <a:latin typeface=".VnTime" panose="020B7200000000000000" pitchFamily="34" charset="0"/>
              </a:rPr>
              <a:t>§Êt thuéc Ph¸p</a:t>
            </a:r>
            <a:endParaRPr lang="en-US" altLang="vi-VN" sz="2300" b="1"/>
          </a:p>
        </p:txBody>
      </p:sp>
      <p:sp>
        <p:nvSpPr>
          <p:cNvPr id="16392" name="Rectangle 12"/>
          <p:cNvSpPr>
            <a:spLocks noGrp="1" noChangeArrowheads="1"/>
          </p:cNvSpPr>
          <p:nvPr>
            <p:ph type="title"/>
          </p:nvPr>
        </p:nvSpPr>
        <p:spPr>
          <a:xfrm>
            <a:off x="169025" y="-2292"/>
            <a:ext cx="4491037" cy="4254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vi-VN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ƯỚC HÁC MĂNG</a:t>
            </a:r>
            <a:endParaRPr lang="en-US" altLang="vi-VN" sz="2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181600" y="1981200"/>
            <a:ext cx="31242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      </a:t>
            </a:r>
            <a:r>
              <a:rPr lang="en-US" altLang="vi-VN" sz="1600" b="1">
                <a:latin typeface=".VnTime" panose="020B7200000000000000" pitchFamily="34" charset="0"/>
              </a:rPr>
              <a:t>Vïng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latin typeface=".VnTime" panose="020B7200000000000000" pitchFamily="34" charset="0"/>
              </a:rPr>
              <a:t>             ®Êt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latin typeface=".VnTime" panose="020B7200000000000000" pitchFamily="34" charset="0"/>
              </a:rPr>
              <a:t>                  cai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latin typeface=".VnTime" panose="020B7200000000000000" pitchFamily="34" charset="0"/>
              </a:rPr>
              <a:t>                       qu¶n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latin typeface=".VnTime" panose="020B7200000000000000" pitchFamily="34" charset="0"/>
              </a:rPr>
              <a:t>                               cña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latin typeface=".VnTime" panose="020B7200000000000000" pitchFamily="34" charset="0"/>
              </a:rPr>
              <a:t>                                  triÒu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latin typeface=".VnTime" panose="020B7200000000000000" pitchFamily="34" charset="0"/>
              </a:rPr>
              <a:t>                                   ®×nh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latin typeface=".VnTime" panose="020B7200000000000000" pitchFamily="34" charset="0"/>
              </a:rPr>
              <a:t>                                   HuÕ</a:t>
            </a:r>
            <a:endParaRPr lang="en-US" altLang="vi-VN" sz="16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246688" y="1127125"/>
            <a:ext cx="183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§Êt b¶o hé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 rot="-2079814">
            <a:off x="5595938" y="5399088"/>
            <a:ext cx="1593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 </a:t>
            </a:r>
            <a:r>
              <a:rPr lang="en-US" altLang="vi-VN" sz="2400" b="1">
                <a:latin typeface=".VnTime" panose="020B7200000000000000" pitchFamily="34" charset="0"/>
              </a:rPr>
              <a:t>§Êt thuéc Ph¸p</a:t>
            </a:r>
            <a:endParaRPr lang="en-US" altLang="vi-VN" sz="2000" b="1"/>
          </a:p>
        </p:txBody>
      </p:sp>
      <p:grpSp>
        <p:nvGrpSpPr>
          <p:cNvPr id="16396" name="Group 16"/>
          <p:cNvGrpSpPr>
            <a:grpSpLocks/>
          </p:cNvGrpSpPr>
          <p:nvPr/>
        </p:nvGrpSpPr>
        <p:grpSpPr bwMode="auto">
          <a:xfrm>
            <a:off x="1447800" y="2819400"/>
            <a:ext cx="1752600" cy="2259013"/>
            <a:chOff x="1008" y="1776"/>
            <a:chExt cx="1152" cy="1556"/>
          </a:xfrm>
        </p:grpSpPr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1488" y="2072"/>
              <a:ext cx="672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latin typeface=".VnTime" panose="020B7200000000000000" pitchFamily="34" charset="0"/>
                </a:rPr>
                <a:t>cai</a:t>
              </a:r>
            </a:p>
            <a:p>
              <a:pPr eaLnBrk="1" hangingPunct="1"/>
              <a:r>
                <a:rPr lang="en-US" altLang="vi-VN" b="1">
                  <a:latin typeface=".VnTime" panose="020B7200000000000000" pitchFamily="34" charset="0"/>
                </a:rPr>
                <a:t>qu¶n  cña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1008" y="1776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b="1">
                  <a:latin typeface=".VnTime" panose="020B7200000000000000" pitchFamily="34" charset="0"/>
                </a:rPr>
                <a:t>Vïng ®Êt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440" y="2639"/>
              <a:ext cx="576" cy="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latin typeface=".VnTime" panose="020B7200000000000000" pitchFamily="34" charset="0"/>
                </a:rPr>
                <a:t>  triÒu</a:t>
              </a:r>
            </a:p>
            <a:p>
              <a:pPr eaLnBrk="1" hangingPunct="1"/>
              <a:r>
                <a:rPr lang="en-US" altLang="vi-VN" sz="2000" b="1">
                  <a:latin typeface=".VnTime" panose="020B7200000000000000" pitchFamily="34" charset="0"/>
                </a:rPr>
                <a:t>   ®×nh</a:t>
              </a:r>
            </a:p>
            <a:p>
              <a:pPr eaLnBrk="1" hangingPunct="1"/>
              <a:r>
                <a:rPr lang="en-US" altLang="vi-VN" sz="2000" b="1">
                  <a:latin typeface=".VnTime" panose="020B7200000000000000" pitchFamily="34" charset="0"/>
                </a:rPr>
                <a:t>   HuÕ</a:t>
              </a:r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495800" y="2743200"/>
            <a:ext cx="1371600" cy="3081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ViÖt Nam lµ n­ưíc  thuéc ®Þa nöa phong kiÕn</a:t>
            </a:r>
          </a:p>
        </p:txBody>
      </p:sp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228600" y="2895600"/>
            <a:ext cx="1143000" cy="265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ViÖt Nam lµ nưíc  thuéc ®Þa</a:t>
            </a:r>
          </a:p>
        </p:txBody>
      </p:sp>
      <p:sp>
        <p:nvSpPr>
          <p:cNvPr id="51222" name="Freeform 22"/>
          <p:cNvSpPr>
            <a:spLocks/>
          </p:cNvSpPr>
          <p:nvPr/>
        </p:nvSpPr>
        <p:spPr bwMode="auto">
          <a:xfrm>
            <a:off x="5464175" y="1706563"/>
            <a:ext cx="2216150" cy="4084637"/>
          </a:xfrm>
          <a:custGeom>
            <a:avLst/>
            <a:gdLst>
              <a:gd name="T0" fmla="*/ 644525 w 1396"/>
              <a:gd name="T1" fmla="*/ 122237 h 2573"/>
              <a:gd name="T2" fmla="*/ 234950 w 1396"/>
              <a:gd name="T3" fmla="*/ 15875 h 2573"/>
              <a:gd name="T4" fmla="*/ 287338 w 1396"/>
              <a:gd name="T5" fmla="*/ 109537 h 2573"/>
              <a:gd name="T6" fmla="*/ 339725 w 1396"/>
              <a:gd name="T7" fmla="*/ 188912 h 2573"/>
              <a:gd name="T8" fmla="*/ 220663 w 1396"/>
              <a:gd name="T9" fmla="*/ 347662 h 2573"/>
              <a:gd name="T10" fmla="*/ 49213 w 1396"/>
              <a:gd name="T11" fmla="*/ 519112 h 2573"/>
              <a:gd name="T12" fmla="*/ 9525 w 1396"/>
              <a:gd name="T13" fmla="*/ 585787 h 2573"/>
              <a:gd name="T14" fmla="*/ 207963 w 1396"/>
              <a:gd name="T15" fmla="*/ 719137 h 2573"/>
              <a:gd name="T16" fmla="*/ 500063 w 1396"/>
              <a:gd name="T17" fmla="*/ 996950 h 2573"/>
              <a:gd name="T18" fmla="*/ 684213 w 1396"/>
              <a:gd name="T19" fmla="*/ 1209675 h 2573"/>
              <a:gd name="T20" fmla="*/ 884238 w 1396"/>
              <a:gd name="T21" fmla="*/ 1420812 h 2573"/>
              <a:gd name="T22" fmla="*/ 1042988 w 1396"/>
              <a:gd name="T23" fmla="*/ 1738312 h 2573"/>
              <a:gd name="T24" fmla="*/ 1189038 w 1396"/>
              <a:gd name="T25" fmla="*/ 1765300 h 2573"/>
              <a:gd name="T26" fmla="*/ 1268413 w 1396"/>
              <a:gd name="T27" fmla="*/ 1804987 h 2573"/>
              <a:gd name="T28" fmla="*/ 1320800 w 1396"/>
              <a:gd name="T29" fmla="*/ 2176462 h 2573"/>
              <a:gd name="T30" fmla="*/ 1400175 w 1396"/>
              <a:gd name="T31" fmla="*/ 2387600 h 2573"/>
              <a:gd name="T32" fmla="*/ 1347788 w 1396"/>
              <a:gd name="T33" fmla="*/ 2547937 h 2573"/>
              <a:gd name="T34" fmla="*/ 1400175 w 1396"/>
              <a:gd name="T35" fmla="*/ 3170237 h 2573"/>
              <a:gd name="T36" fmla="*/ 1293813 w 1396"/>
              <a:gd name="T37" fmla="*/ 3368675 h 2573"/>
              <a:gd name="T38" fmla="*/ 1373188 w 1396"/>
              <a:gd name="T39" fmla="*/ 3779837 h 2573"/>
              <a:gd name="T40" fmla="*/ 1546225 w 1396"/>
              <a:gd name="T41" fmla="*/ 4044950 h 2573"/>
              <a:gd name="T42" fmla="*/ 1692275 w 1396"/>
              <a:gd name="T43" fmla="*/ 3898900 h 2573"/>
              <a:gd name="T44" fmla="*/ 1970088 w 1396"/>
              <a:gd name="T45" fmla="*/ 3740150 h 2573"/>
              <a:gd name="T46" fmla="*/ 2049463 w 1396"/>
              <a:gd name="T47" fmla="*/ 3621087 h 2573"/>
              <a:gd name="T48" fmla="*/ 2103438 w 1396"/>
              <a:gd name="T49" fmla="*/ 3302000 h 2573"/>
              <a:gd name="T50" fmla="*/ 2182813 w 1396"/>
              <a:gd name="T51" fmla="*/ 3157537 h 2573"/>
              <a:gd name="T52" fmla="*/ 2009775 w 1396"/>
              <a:gd name="T53" fmla="*/ 2347912 h 2573"/>
              <a:gd name="T54" fmla="*/ 1744663 w 1396"/>
              <a:gd name="T55" fmla="*/ 1963737 h 2573"/>
              <a:gd name="T56" fmla="*/ 1493838 w 1396"/>
              <a:gd name="T57" fmla="*/ 1725612 h 2573"/>
              <a:gd name="T58" fmla="*/ 1439863 w 1396"/>
              <a:gd name="T59" fmla="*/ 1658937 h 2573"/>
              <a:gd name="T60" fmla="*/ 1082675 w 1396"/>
              <a:gd name="T61" fmla="*/ 1314450 h 2573"/>
              <a:gd name="T62" fmla="*/ 1003300 w 1396"/>
              <a:gd name="T63" fmla="*/ 1116012 h 2573"/>
              <a:gd name="T64" fmla="*/ 671513 w 1396"/>
              <a:gd name="T65" fmla="*/ 652462 h 2573"/>
              <a:gd name="T66" fmla="*/ 790575 w 1396"/>
              <a:gd name="T67" fmla="*/ 334962 h 25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96" h="2573">
                <a:moveTo>
                  <a:pt x="523" y="160"/>
                </a:moveTo>
                <a:cubicBezTo>
                  <a:pt x="469" y="143"/>
                  <a:pt x="464" y="95"/>
                  <a:pt x="406" y="77"/>
                </a:cubicBezTo>
                <a:cubicBezTo>
                  <a:pt x="366" y="50"/>
                  <a:pt x="327" y="17"/>
                  <a:pt x="281" y="2"/>
                </a:cubicBezTo>
                <a:cubicBezTo>
                  <a:pt x="237" y="5"/>
                  <a:pt x="191" y="0"/>
                  <a:pt x="148" y="10"/>
                </a:cubicBezTo>
                <a:cubicBezTo>
                  <a:pt x="138" y="12"/>
                  <a:pt x="126" y="26"/>
                  <a:pt x="131" y="35"/>
                </a:cubicBezTo>
                <a:cubicBezTo>
                  <a:pt x="141" y="53"/>
                  <a:pt x="164" y="58"/>
                  <a:pt x="181" y="69"/>
                </a:cubicBezTo>
                <a:cubicBezTo>
                  <a:pt x="189" y="74"/>
                  <a:pt x="206" y="85"/>
                  <a:pt x="206" y="85"/>
                </a:cubicBezTo>
                <a:cubicBezTo>
                  <a:pt x="209" y="96"/>
                  <a:pt x="207" y="110"/>
                  <a:pt x="214" y="119"/>
                </a:cubicBezTo>
                <a:cubicBezTo>
                  <a:pt x="219" y="126"/>
                  <a:pt x="237" y="118"/>
                  <a:pt x="239" y="127"/>
                </a:cubicBezTo>
                <a:cubicBezTo>
                  <a:pt x="259" y="223"/>
                  <a:pt x="206" y="211"/>
                  <a:pt x="139" y="219"/>
                </a:cubicBezTo>
                <a:cubicBezTo>
                  <a:pt x="94" y="230"/>
                  <a:pt x="67" y="220"/>
                  <a:pt x="39" y="261"/>
                </a:cubicBezTo>
                <a:cubicBezTo>
                  <a:pt x="36" y="283"/>
                  <a:pt x="40" y="307"/>
                  <a:pt x="31" y="327"/>
                </a:cubicBezTo>
                <a:cubicBezTo>
                  <a:pt x="27" y="335"/>
                  <a:pt x="11" y="328"/>
                  <a:pt x="6" y="336"/>
                </a:cubicBezTo>
                <a:cubicBezTo>
                  <a:pt x="0" y="345"/>
                  <a:pt x="6" y="358"/>
                  <a:pt x="6" y="369"/>
                </a:cubicBezTo>
                <a:cubicBezTo>
                  <a:pt x="26" y="374"/>
                  <a:pt x="49" y="377"/>
                  <a:pt x="64" y="394"/>
                </a:cubicBezTo>
                <a:cubicBezTo>
                  <a:pt x="121" y="458"/>
                  <a:pt x="68" y="436"/>
                  <a:pt x="131" y="453"/>
                </a:cubicBezTo>
                <a:cubicBezTo>
                  <a:pt x="170" y="492"/>
                  <a:pt x="209" y="503"/>
                  <a:pt x="264" y="511"/>
                </a:cubicBezTo>
                <a:cubicBezTo>
                  <a:pt x="297" y="560"/>
                  <a:pt x="263" y="594"/>
                  <a:pt x="315" y="628"/>
                </a:cubicBezTo>
                <a:cubicBezTo>
                  <a:pt x="356" y="690"/>
                  <a:pt x="328" y="674"/>
                  <a:pt x="390" y="686"/>
                </a:cubicBezTo>
                <a:cubicBezTo>
                  <a:pt x="399" y="725"/>
                  <a:pt x="398" y="739"/>
                  <a:pt x="431" y="762"/>
                </a:cubicBezTo>
                <a:cubicBezTo>
                  <a:pt x="442" y="792"/>
                  <a:pt x="496" y="872"/>
                  <a:pt x="523" y="887"/>
                </a:cubicBezTo>
                <a:cubicBezTo>
                  <a:pt x="533" y="893"/>
                  <a:pt x="546" y="892"/>
                  <a:pt x="557" y="895"/>
                </a:cubicBezTo>
                <a:cubicBezTo>
                  <a:pt x="581" y="932"/>
                  <a:pt x="615" y="958"/>
                  <a:pt x="640" y="995"/>
                </a:cubicBezTo>
                <a:cubicBezTo>
                  <a:pt x="644" y="1029"/>
                  <a:pt x="633" y="1071"/>
                  <a:pt x="657" y="1095"/>
                </a:cubicBezTo>
                <a:cubicBezTo>
                  <a:pt x="669" y="1107"/>
                  <a:pt x="707" y="1112"/>
                  <a:pt x="707" y="1112"/>
                </a:cubicBezTo>
                <a:cubicBezTo>
                  <a:pt x="769" y="1160"/>
                  <a:pt x="706" y="1126"/>
                  <a:pt x="749" y="1112"/>
                </a:cubicBezTo>
                <a:cubicBezTo>
                  <a:pt x="757" y="1109"/>
                  <a:pt x="766" y="1117"/>
                  <a:pt x="774" y="1120"/>
                </a:cubicBezTo>
                <a:cubicBezTo>
                  <a:pt x="782" y="1126"/>
                  <a:pt x="794" y="1128"/>
                  <a:pt x="799" y="1137"/>
                </a:cubicBezTo>
                <a:cubicBezTo>
                  <a:pt x="840" y="1203"/>
                  <a:pt x="787" y="1177"/>
                  <a:pt x="840" y="1196"/>
                </a:cubicBezTo>
                <a:cubicBezTo>
                  <a:pt x="834" y="1246"/>
                  <a:pt x="810" y="1322"/>
                  <a:pt x="832" y="1371"/>
                </a:cubicBezTo>
                <a:cubicBezTo>
                  <a:pt x="840" y="1390"/>
                  <a:pt x="872" y="1381"/>
                  <a:pt x="891" y="1388"/>
                </a:cubicBezTo>
                <a:cubicBezTo>
                  <a:pt x="917" y="1429"/>
                  <a:pt x="908" y="1465"/>
                  <a:pt x="882" y="1504"/>
                </a:cubicBezTo>
                <a:cubicBezTo>
                  <a:pt x="860" y="1574"/>
                  <a:pt x="888" y="1487"/>
                  <a:pt x="865" y="1555"/>
                </a:cubicBezTo>
                <a:cubicBezTo>
                  <a:pt x="859" y="1572"/>
                  <a:pt x="849" y="1605"/>
                  <a:pt x="849" y="1605"/>
                </a:cubicBezTo>
                <a:cubicBezTo>
                  <a:pt x="858" y="1772"/>
                  <a:pt x="851" y="1726"/>
                  <a:pt x="891" y="1838"/>
                </a:cubicBezTo>
                <a:cubicBezTo>
                  <a:pt x="877" y="1930"/>
                  <a:pt x="882" y="1877"/>
                  <a:pt x="882" y="1997"/>
                </a:cubicBezTo>
                <a:cubicBezTo>
                  <a:pt x="893" y="2027"/>
                  <a:pt x="918" y="2095"/>
                  <a:pt x="874" y="2114"/>
                </a:cubicBezTo>
                <a:cubicBezTo>
                  <a:pt x="856" y="2122"/>
                  <a:pt x="835" y="2119"/>
                  <a:pt x="815" y="2122"/>
                </a:cubicBezTo>
                <a:cubicBezTo>
                  <a:pt x="802" y="2163"/>
                  <a:pt x="793" y="2189"/>
                  <a:pt x="840" y="2206"/>
                </a:cubicBezTo>
                <a:cubicBezTo>
                  <a:pt x="864" y="2271"/>
                  <a:pt x="860" y="2294"/>
                  <a:pt x="865" y="2381"/>
                </a:cubicBezTo>
                <a:cubicBezTo>
                  <a:pt x="870" y="2457"/>
                  <a:pt x="837" y="2548"/>
                  <a:pt x="916" y="2573"/>
                </a:cubicBezTo>
                <a:cubicBezTo>
                  <a:pt x="942" y="2567"/>
                  <a:pt x="954" y="2568"/>
                  <a:pt x="974" y="2548"/>
                </a:cubicBezTo>
                <a:cubicBezTo>
                  <a:pt x="1011" y="2511"/>
                  <a:pt x="968" y="2530"/>
                  <a:pt x="1016" y="2515"/>
                </a:cubicBezTo>
                <a:cubicBezTo>
                  <a:pt x="1027" y="2482"/>
                  <a:pt x="1032" y="2467"/>
                  <a:pt x="1066" y="2456"/>
                </a:cubicBezTo>
                <a:cubicBezTo>
                  <a:pt x="1098" y="2434"/>
                  <a:pt x="1133" y="2431"/>
                  <a:pt x="1166" y="2414"/>
                </a:cubicBezTo>
                <a:cubicBezTo>
                  <a:pt x="1195" y="2400"/>
                  <a:pt x="1215" y="2374"/>
                  <a:pt x="1241" y="2356"/>
                </a:cubicBezTo>
                <a:cubicBezTo>
                  <a:pt x="1252" y="2339"/>
                  <a:pt x="1264" y="2323"/>
                  <a:pt x="1275" y="2306"/>
                </a:cubicBezTo>
                <a:cubicBezTo>
                  <a:pt x="1280" y="2298"/>
                  <a:pt x="1291" y="2281"/>
                  <a:pt x="1291" y="2281"/>
                </a:cubicBezTo>
                <a:cubicBezTo>
                  <a:pt x="1297" y="2232"/>
                  <a:pt x="1301" y="2186"/>
                  <a:pt x="1316" y="2139"/>
                </a:cubicBezTo>
                <a:cubicBezTo>
                  <a:pt x="1319" y="2119"/>
                  <a:pt x="1317" y="2098"/>
                  <a:pt x="1325" y="2080"/>
                </a:cubicBezTo>
                <a:cubicBezTo>
                  <a:pt x="1329" y="2071"/>
                  <a:pt x="1345" y="2072"/>
                  <a:pt x="1350" y="2064"/>
                </a:cubicBezTo>
                <a:cubicBezTo>
                  <a:pt x="1364" y="2042"/>
                  <a:pt x="1366" y="2014"/>
                  <a:pt x="1375" y="1989"/>
                </a:cubicBezTo>
                <a:cubicBezTo>
                  <a:pt x="1365" y="1855"/>
                  <a:pt x="1396" y="1681"/>
                  <a:pt x="1316" y="1563"/>
                </a:cubicBezTo>
                <a:cubicBezTo>
                  <a:pt x="1306" y="1532"/>
                  <a:pt x="1266" y="1479"/>
                  <a:pt x="1266" y="1479"/>
                </a:cubicBezTo>
                <a:cubicBezTo>
                  <a:pt x="1257" y="1394"/>
                  <a:pt x="1252" y="1376"/>
                  <a:pt x="1183" y="1329"/>
                </a:cubicBezTo>
                <a:cubicBezTo>
                  <a:pt x="1160" y="1295"/>
                  <a:pt x="1133" y="1260"/>
                  <a:pt x="1099" y="1237"/>
                </a:cubicBezTo>
                <a:cubicBezTo>
                  <a:pt x="1070" y="1192"/>
                  <a:pt x="1017" y="1161"/>
                  <a:pt x="974" y="1129"/>
                </a:cubicBezTo>
                <a:cubicBezTo>
                  <a:pt x="955" y="1069"/>
                  <a:pt x="983" y="1139"/>
                  <a:pt x="941" y="1087"/>
                </a:cubicBezTo>
                <a:cubicBezTo>
                  <a:pt x="935" y="1080"/>
                  <a:pt x="938" y="1069"/>
                  <a:pt x="932" y="1062"/>
                </a:cubicBezTo>
                <a:cubicBezTo>
                  <a:pt x="926" y="1054"/>
                  <a:pt x="915" y="1052"/>
                  <a:pt x="907" y="1045"/>
                </a:cubicBezTo>
                <a:cubicBezTo>
                  <a:pt x="800" y="950"/>
                  <a:pt x="903" y="1030"/>
                  <a:pt x="824" y="970"/>
                </a:cubicBezTo>
                <a:cubicBezTo>
                  <a:pt x="807" y="922"/>
                  <a:pt x="726" y="858"/>
                  <a:pt x="682" y="828"/>
                </a:cubicBezTo>
                <a:cubicBezTo>
                  <a:pt x="665" y="781"/>
                  <a:pt x="648" y="778"/>
                  <a:pt x="615" y="745"/>
                </a:cubicBezTo>
                <a:cubicBezTo>
                  <a:pt x="621" y="731"/>
                  <a:pt x="630" y="718"/>
                  <a:pt x="632" y="703"/>
                </a:cubicBezTo>
                <a:cubicBezTo>
                  <a:pt x="637" y="653"/>
                  <a:pt x="543" y="585"/>
                  <a:pt x="507" y="561"/>
                </a:cubicBezTo>
                <a:cubicBezTo>
                  <a:pt x="472" y="510"/>
                  <a:pt x="442" y="469"/>
                  <a:pt x="423" y="411"/>
                </a:cubicBezTo>
                <a:cubicBezTo>
                  <a:pt x="435" y="297"/>
                  <a:pt x="426" y="364"/>
                  <a:pt x="473" y="294"/>
                </a:cubicBezTo>
                <a:cubicBezTo>
                  <a:pt x="482" y="267"/>
                  <a:pt x="486" y="236"/>
                  <a:pt x="498" y="211"/>
                </a:cubicBezTo>
                <a:cubicBezTo>
                  <a:pt x="529" y="148"/>
                  <a:pt x="504" y="223"/>
                  <a:pt x="523" y="160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0" name="Freeform 23"/>
          <p:cNvSpPr>
            <a:spLocks/>
          </p:cNvSpPr>
          <p:nvPr/>
        </p:nvSpPr>
        <p:spPr bwMode="auto">
          <a:xfrm>
            <a:off x="1570038" y="2743200"/>
            <a:ext cx="1401762" cy="2705100"/>
          </a:xfrm>
          <a:custGeom>
            <a:avLst/>
            <a:gdLst>
              <a:gd name="T0" fmla="*/ 341312 w 883"/>
              <a:gd name="T1" fmla="*/ 41275 h 1704"/>
              <a:gd name="T2" fmla="*/ 274637 w 883"/>
              <a:gd name="T3" fmla="*/ 66675 h 1704"/>
              <a:gd name="T4" fmla="*/ 234950 w 883"/>
              <a:gd name="T5" fmla="*/ 53975 h 1704"/>
              <a:gd name="T6" fmla="*/ 195262 w 883"/>
              <a:gd name="T7" fmla="*/ 26988 h 1704"/>
              <a:gd name="T8" fmla="*/ 115887 w 883"/>
              <a:gd name="T9" fmla="*/ 1588 h 1704"/>
              <a:gd name="T10" fmla="*/ 23812 w 883"/>
              <a:gd name="T11" fmla="*/ 14288 h 1704"/>
              <a:gd name="T12" fmla="*/ 36512 w 883"/>
              <a:gd name="T13" fmla="*/ 212725 h 1704"/>
              <a:gd name="T14" fmla="*/ 88900 w 883"/>
              <a:gd name="T15" fmla="*/ 239713 h 1704"/>
              <a:gd name="T16" fmla="*/ 182562 w 883"/>
              <a:gd name="T17" fmla="*/ 306388 h 1704"/>
              <a:gd name="T18" fmla="*/ 288925 w 883"/>
              <a:gd name="T19" fmla="*/ 490538 h 1704"/>
              <a:gd name="T20" fmla="*/ 301625 w 883"/>
              <a:gd name="T21" fmla="*/ 584200 h 1704"/>
              <a:gd name="T22" fmla="*/ 354012 w 883"/>
              <a:gd name="T23" fmla="*/ 611188 h 1704"/>
              <a:gd name="T24" fmla="*/ 368300 w 883"/>
              <a:gd name="T25" fmla="*/ 715963 h 1704"/>
              <a:gd name="T26" fmla="*/ 566737 w 883"/>
              <a:gd name="T27" fmla="*/ 782638 h 1704"/>
              <a:gd name="T28" fmla="*/ 579437 w 883"/>
              <a:gd name="T29" fmla="*/ 876300 h 1704"/>
              <a:gd name="T30" fmla="*/ 633412 w 883"/>
              <a:gd name="T31" fmla="*/ 955675 h 1704"/>
              <a:gd name="T32" fmla="*/ 646112 w 883"/>
              <a:gd name="T33" fmla="*/ 995363 h 1704"/>
              <a:gd name="T34" fmla="*/ 619125 w 883"/>
              <a:gd name="T35" fmla="*/ 1035050 h 1704"/>
              <a:gd name="T36" fmla="*/ 658812 w 883"/>
              <a:gd name="T37" fmla="*/ 1074738 h 1704"/>
              <a:gd name="T38" fmla="*/ 685800 w 883"/>
              <a:gd name="T39" fmla="*/ 1114425 h 1704"/>
              <a:gd name="T40" fmla="*/ 725487 w 883"/>
              <a:gd name="T41" fmla="*/ 1127125 h 1704"/>
              <a:gd name="T42" fmla="*/ 673100 w 883"/>
              <a:gd name="T43" fmla="*/ 1485900 h 1704"/>
              <a:gd name="T44" fmla="*/ 738187 w 883"/>
              <a:gd name="T45" fmla="*/ 1830388 h 1704"/>
              <a:gd name="T46" fmla="*/ 725487 w 883"/>
              <a:gd name="T47" fmla="*/ 2001838 h 1704"/>
              <a:gd name="T48" fmla="*/ 858837 w 883"/>
              <a:gd name="T49" fmla="*/ 2346325 h 1704"/>
              <a:gd name="T50" fmla="*/ 898525 w 883"/>
              <a:gd name="T51" fmla="*/ 2373313 h 1704"/>
              <a:gd name="T52" fmla="*/ 1082675 w 883"/>
              <a:gd name="T53" fmla="*/ 2386013 h 1704"/>
              <a:gd name="T54" fmla="*/ 1176337 w 883"/>
              <a:gd name="T55" fmla="*/ 2663825 h 1704"/>
              <a:gd name="T56" fmla="*/ 1216025 w 883"/>
              <a:gd name="T57" fmla="*/ 2705100 h 1704"/>
              <a:gd name="T58" fmla="*/ 1401762 w 883"/>
              <a:gd name="T59" fmla="*/ 2624138 h 1704"/>
              <a:gd name="T60" fmla="*/ 1401762 w 883"/>
              <a:gd name="T61" fmla="*/ 2054225 h 1704"/>
              <a:gd name="T62" fmla="*/ 1387475 w 883"/>
              <a:gd name="T63" fmla="*/ 1419225 h 1704"/>
              <a:gd name="T64" fmla="*/ 1308100 w 883"/>
              <a:gd name="T65" fmla="*/ 1246188 h 1704"/>
              <a:gd name="T66" fmla="*/ 1282700 w 883"/>
              <a:gd name="T67" fmla="*/ 1206500 h 1704"/>
              <a:gd name="T68" fmla="*/ 1243012 w 883"/>
              <a:gd name="T69" fmla="*/ 1166813 h 1704"/>
              <a:gd name="T70" fmla="*/ 1216025 w 883"/>
              <a:gd name="T71" fmla="*/ 1087438 h 1704"/>
              <a:gd name="T72" fmla="*/ 1082675 w 883"/>
              <a:gd name="T73" fmla="*/ 941388 h 1704"/>
              <a:gd name="T74" fmla="*/ 990600 w 883"/>
              <a:gd name="T75" fmla="*/ 835025 h 1704"/>
              <a:gd name="T76" fmla="*/ 884237 w 883"/>
              <a:gd name="T77" fmla="*/ 742950 h 1704"/>
              <a:gd name="T78" fmla="*/ 738187 w 883"/>
              <a:gd name="T79" fmla="*/ 584200 h 1704"/>
              <a:gd name="T80" fmla="*/ 685800 w 883"/>
              <a:gd name="T81" fmla="*/ 517525 h 1704"/>
              <a:gd name="T82" fmla="*/ 633412 w 883"/>
              <a:gd name="T83" fmla="*/ 450850 h 1704"/>
              <a:gd name="T84" fmla="*/ 566737 w 883"/>
              <a:gd name="T85" fmla="*/ 385763 h 1704"/>
              <a:gd name="T86" fmla="*/ 500062 w 883"/>
              <a:gd name="T87" fmla="*/ 319088 h 1704"/>
              <a:gd name="T88" fmla="*/ 473075 w 883"/>
              <a:gd name="T89" fmla="*/ 279400 h 1704"/>
              <a:gd name="T90" fmla="*/ 393700 w 883"/>
              <a:gd name="T91" fmla="*/ 225425 h 1704"/>
              <a:gd name="T92" fmla="*/ 341312 w 883"/>
              <a:gd name="T93" fmla="*/ 41275 h 17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83" h="1704">
                <a:moveTo>
                  <a:pt x="215" y="26"/>
                </a:moveTo>
                <a:cubicBezTo>
                  <a:pt x="154" y="4"/>
                  <a:pt x="226" y="21"/>
                  <a:pt x="173" y="42"/>
                </a:cubicBezTo>
                <a:cubicBezTo>
                  <a:pt x="165" y="45"/>
                  <a:pt x="156" y="37"/>
                  <a:pt x="148" y="34"/>
                </a:cubicBezTo>
                <a:cubicBezTo>
                  <a:pt x="140" y="28"/>
                  <a:pt x="132" y="21"/>
                  <a:pt x="123" y="17"/>
                </a:cubicBezTo>
                <a:cubicBezTo>
                  <a:pt x="107" y="10"/>
                  <a:pt x="73" y="1"/>
                  <a:pt x="73" y="1"/>
                </a:cubicBezTo>
                <a:cubicBezTo>
                  <a:pt x="54" y="4"/>
                  <a:pt x="33" y="0"/>
                  <a:pt x="15" y="9"/>
                </a:cubicBezTo>
                <a:cubicBezTo>
                  <a:pt x="0" y="17"/>
                  <a:pt x="13" y="120"/>
                  <a:pt x="23" y="134"/>
                </a:cubicBezTo>
                <a:cubicBezTo>
                  <a:pt x="30" y="144"/>
                  <a:pt x="46" y="144"/>
                  <a:pt x="56" y="151"/>
                </a:cubicBezTo>
                <a:cubicBezTo>
                  <a:pt x="76" y="164"/>
                  <a:pt x="115" y="193"/>
                  <a:pt x="115" y="193"/>
                </a:cubicBezTo>
                <a:cubicBezTo>
                  <a:pt x="130" y="241"/>
                  <a:pt x="138" y="281"/>
                  <a:pt x="182" y="309"/>
                </a:cubicBezTo>
                <a:cubicBezTo>
                  <a:pt x="185" y="329"/>
                  <a:pt x="181" y="351"/>
                  <a:pt x="190" y="368"/>
                </a:cubicBezTo>
                <a:cubicBezTo>
                  <a:pt x="196" y="379"/>
                  <a:pt x="217" y="374"/>
                  <a:pt x="223" y="385"/>
                </a:cubicBezTo>
                <a:cubicBezTo>
                  <a:pt x="233" y="405"/>
                  <a:pt x="224" y="430"/>
                  <a:pt x="232" y="451"/>
                </a:cubicBezTo>
                <a:cubicBezTo>
                  <a:pt x="248" y="494"/>
                  <a:pt x="329" y="490"/>
                  <a:pt x="357" y="493"/>
                </a:cubicBezTo>
                <a:cubicBezTo>
                  <a:pt x="360" y="513"/>
                  <a:pt x="358" y="533"/>
                  <a:pt x="365" y="552"/>
                </a:cubicBezTo>
                <a:cubicBezTo>
                  <a:pt x="372" y="571"/>
                  <a:pt x="399" y="602"/>
                  <a:pt x="399" y="602"/>
                </a:cubicBezTo>
                <a:cubicBezTo>
                  <a:pt x="402" y="610"/>
                  <a:pt x="409" y="618"/>
                  <a:pt x="407" y="627"/>
                </a:cubicBezTo>
                <a:cubicBezTo>
                  <a:pt x="405" y="637"/>
                  <a:pt x="388" y="642"/>
                  <a:pt x="390" y="652"/>
                </a:cubicBezTo>
                <a:cubicBezTo>
                  <a:pt x="392" y="664"/>
                  <a:pt x="407" y="668"/>
                  <a:pt x="415" y="677"/>
                </a:cubicBezTo>
                <a:cubicBezTo>
                  <a:pt x="421" y="685"/>
                  <a:pt x="424" y="696"/>
                  <a:pt x="432" y="702"/>
                </a:cubicBezTo>
                <a:cubicBezTo>
                  <a:pt x="439" y="707"/>
                  <a:pt x="449" y="707"/>
                  <a:pt x="457" y="710"/>
                </a:cubicBezTo>
                <a:cubicBezTo>
                  <a:pt x="447" y="922"/>
                  <a:pt x="457" y="829"/>
                  <a:pt x="424" y="936"/>
                </a:cubicBezTo>
                <a:cubicBezTo>
                  <a:pt x="429" y="1023"/>
                  <a:pt x="421" y="1084"/>
                  <a:pt x="465" y="1153"/>
                </a:cubicBezTo>
                <a:cubicBezTo>
                  <a:pt x="462" y="1189"/>
                  <a:pt x="457" y="1225"/>
                  <a:pt x="457" y="1261"/>
                </a:cubicBezTo>
                <a:cubicBezTo>
                  <a:pt x="457" y="1382"/>
                  <a:pt x="463" y="1401"/>
                  <a:pt x="541" y="1478"/>
                </a:cubicBezTo>
                <a:cubicBezTo>
                  <a:pt x="548" y="1485"/>
                  <a:pt x="556" y="1493"/>
                  <a:pt x="566" y="1495"/>
                </a:cubicBezTo>
                <a:cubicBezTo>
                  <a:pt x="604" y="1502"/>
                  <a:pt x="643" y="1500"/>
                  <a:pt x="682" y="1503"/>
                </a:cubicBezTo>
                <a:cubicBezTo>
                  <a:pt x="743" y="1543"/>
                  <a:pt x="715" y="1618"/>
                  <a:pt x="741" y="1678"/>
                </a:cubicBezTo>
                <a:cubicBezTo>
                  <a:pt x="746" y="1689"/>
                  <a:pt x="758" y="1695"/>
                  <a:pt x="766" y="1704"/>
                </a:cubicBezTo>
                <a:cubicBezTo>
                  <a:pt x="833" y="1696"/>
                  <a:pt x="849" y="1703"/>
                  <a:pt x="883" y="1653"/>
                </a:cubicBezTo>
                <a:cubicBezTo>
                  <a:pt x="871" y="1531"/>
                  <a:pt x="856" y="1418"/>
                  <a:pt x="883" y="1294"/>
                </a:cubicBezTo>
                <a:cubicBezTo>
                  <a:pt x="880" y="1161"/>
                  <a:pt x="879" y="1027"/>
                  <a:pt x="874" y="894"/>
                </a:cubicBezTo>
                <a:cubicBezTo>
                  <a:pt x="872" y="851"/>
                  <a:pt x="859" y="809"/>
                  <a:pt x="824" y="785"/>
                </a:cubicBezTo>
                <a:cubicBezTo>
                  <a:pt x="819" y="777"/>
                  <a:pt x="814" y="768"/>
                  <a:pt x="808" y="760"/>
                </a:cubicBezTo>
                <a:cubicBezTo>
                  <a:pt x="801" y="751"/>
                  <a:pt x="790" y="745"/>
                  <a:pt x="783" y="735"/>
                </a:cubicBezTo>
                <a:cubicBezTo>
                  <a:pt x="778" y="727"/>
                  <a:pt x="770" y="694"/>
                  <a:pt x="766" y="685"/>
                </a:cubicBezTo>
                <a:cubicBezTo>
                  <a:pt x="749" y="651"/>
                  <a:pt x="713" y="613"/>
                  <a:pt x="682" y="593"/>
                </a:cubicBezTo>
                <a:cubicBezTo>
                  <a:pt x="643" y="535"/>
                  <a:pt x="666" y="554"/>
                  <a:pt x="624" y="526"/>
                </a:cubicBezTo>
                <a:cubicBezTo>
                  <a:pt x="574" y="453"/>
                  <a:pt x="658" y="569"/>
                  <a:pt x="557" y="468"/>
                </a:cubicBezTo>
                <a:cubicBezTo>
                  <a:pt x="524" y="435"/>
                  <a:pt x="498" y="401"/>
                  <a:pt x="465" y="368"/>
                </a:cubicBezTo>
                <a:cubicBezTo>
                  <a:pt x="445" y="305"/>
                  <a:pt x="475" y="380"/>
                  <a:pt x="432" y="326"/>
                </a:cubicBezTo>
                <a:cubicBezTo>
                  <a:pt x="386" y="268"/>
                  <a:pt x="471" y="333"/>
                  <a:pt x="399" y="284"/>
                </a:cubicBezTo>
                <a:cubicBezTo>
                  <a:pt x="353" y="217"/>
                  <a:pt x="413" y="298"/>
                  <a:pt x="357" y="243"/>
                </a:cubicBezTo>
                <a:cubicBezTo>
                  <a:pt x="296" y="184"/>
                  <a:pt x="386" y="249"/>
                  <a:pt x="315" y="201"/>
                </a:cubicBezTo>
                <a:cubicBezTo>
                  <a:pt x="309" y="193"/>
                  <a:pt x="306" y="183"/>
                  <a:pt x="298" y="176"/>
                </a:cubicBezTo>
                <a:cubicBezTo>
                  <a:pt x="283" y="163"/>
                  <a:pt x="248" y="142"/>
                  <a:pt x="248" y="142"/>
                </a:cubicBezTo>
                <a:cubicBezTo>
                  <a:pt x="235" y="101"/>
                  <a:pt x="248" y="57"/>
                  <a:pt x="215" y="26"/>
                </a:cubicBezTo>
                <a:close/>
              </a:path>
            </a:pathLst>
          </a:custGeom>
          <a:noFill/>
          <a:ln w="38100" cmpd="sng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  <p:bldP spid="51214" grpId="0"/>
      <p:bldP spid="512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.VnArabia" panose="020B7200000000000000" pitchFamily="34" charset="0"/>
                <a:cs typeface="Arial" panose="020B0604020202020204" pitchFamily="34" charset="0"/>
              </a:rPr>
              <a:t>Bµi</a:t>
            </a:r>
            <a:r>
              <a:rPr lang="en-US" altLang="vi-VN" sz="3200" b="1" dirty="0">
                <a:solidFill>
                  <a:srgbClr val="0000FF"/>
                </a:solidFill>
                <a:latin typeface=".VnArabia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Arabia" panose="020B7200000000000000" pitchFamily="34" charset="0"/>
                <a:cs typeface="Arial" panose="020B0604020202020204" pitchFamily="34" charset="0"/>
              </a:rPr>
              <a:t>tËp</a:t>
            </a:r>
            <a:endParaRPr lang="en-US" altLang="vi-VN" sz="3200" b="1" dirty="0">
              <a:solidFill>
                <a:srgbClr val="0000FF"/>
              </a:solidFill>
              <a:latin typeface=".VnArabia" panose="020B7200000000000000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</a:t>
            </a:r>
            <a:r>
              <a:rPr lang="en-US" altLang="vi-VN" sz="2800" b="1" u="sng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1: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H·y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nèi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thêi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gian (</a:t>
            </a:r>
            <a:r>
              <a:rPr lang="en-US" altLang="vi-VN" sz="2800" b="1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cét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A) </a:t>
            </a:r>
            <a:r>
              <a:rPr lang="en-US" altLang="vi-VN" sz="2800" b="1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víi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sù </a:t>
            </a:r>
            <a:r>
              <a:rPr lang="en-US" altLang="vi-VN" sz="2800" b="1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kiÖn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(</a:t>
            </a:r>
            <a:r>
              <a:rPr lang="en-US" altLang="vi-VN" sz="2800" b="1" dirty="0" err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cét</a:t>
            </a:r>
            <a:r>
              <a:rPr lang="en-US" altLang="vi-VN" sz="2800" b="1" dirty="0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B) sao cho ®óng:</a:t>
            </a:r>
          </a:p>
        </p:txBody>
      </p:sp>
      <p:pic>
        <p:nvPicPr>
          <p:cNvPr id="20483" name="Picture 6" descr="amaryllis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0390">
            <a:off x="-228600" y="-152400"/>
            <a:ext cx="133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848" name="Group 152"/>
          <p:cNvGraphicFramePr>
            <a:graphicFrameLocks noGrp="1"/>
          </p:cNvGraphicFramePr>
          <p:nvPr>
            <p:ph/>
          </p:nvPr>
        </p:nvGraphicFramePr>
        <p:xfrm>
          <a:off x="228600" y="1828800"/>
          <a:ext cx="2590800" cy="5026148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3607679132"/>
                    </a:ext>
                  </a:extLst>
                </a:gridCol>
              </a:tblGrid>
              <a:tr h="457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anose="020B7200000000000000" pitchFamily="34" charset="0"/>
                        </a:rPr>
                        <a:t>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569647"/>
                  </a:ext>
                </a:extLst>
              </a:tr>
              <a:tr h="487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Thêi gian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31773"/>
                  </a:ext>
                </a:extLst>
              </a:tr>
              <a:tr h="542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1.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Ngµy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 3/4/1882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15176"/>
                  </a:ext>
                </a:extLst>
              </a:tr>
              <a:tr h="546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2. Ngµy 25/4/1882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993153"/>
                  </a:ext>
                </a:extLst>
              </a:tr>
              <a:tr h="542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3. Ngµy 19/5/1883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42418"/>
                  </a:ext>
                </a:extLst>
              </a:tr>
              <a:tr h="657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4. Ngµy 18/8/1883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6985"/>
                  </a:ext>
                </a:extLst>
              </a:tr>
              <a:tr h="896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5. Ngµy 25/8/1883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850054"/>
                  </a:ext>
                </a:extLst>
              </a:tr>
              <a:tr h="896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6.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Ngµy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.VnTime" panose="020B7200000000000000" pitchFamily="34" charset="0"/>
                        </a:rPr>
                        <a:t> 6/6/1884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3273"/>
                  </a:ext>
                </a:extLst>
              </a:tr>
            </a:tbl>
          </a:graphicData>
        </a:graphic>
      </p:graphicFrame>
      <p:graphicFrame>
        <p:nvGraphicFramePr>
          <p:cNvPr id="29849" name="Group 153"/>
          <p:cNvGraphicFramePr>
            <a:graphicFrameLocks noGrp="1"/>
          </p:cNvGraphicFramePr>
          <p:nvPr/>
        </p:nvGraphicFramePr>
        <p:xfrm>
          <a:off x="4114800" y="1828800"/>
          <a:ext cx="4876800" cy="4994323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2217391394"/>
                    </a:ext>
                  </a:extLst>
                </a:gridCol>
              </a:tblGrid>
              <a:tr h="457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anose="020B7200000000000000" pitchFamily="34" charset="0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679445"/>
                  </a:ext>
                </a:extLst>
              </a:tr>
              <a:tr h="487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Sù kiÖn lÞch sö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566018"/>
                  </a:ext>
                </a:extLst>
              </a:tr>
              <a:tr h="533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" panose="020B7200000000000000" pitchFamily="34" charset="0"/>
                        </a:rPr>
                        <a:t>a) TrËn CÇu GiÊy, Ri-vi-e bá m¹ng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0857"/>
                  </a:ext>
                </a:extLst>
              </a:tr>
              <a:tr h="533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" panose="020B7200000000000000" pitchFamily="34" charset="0"/>
                        </a:rPr>
                        <a:t>b) Qu©n Ph¸p ®æ bé lªn Hµ Néi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439376"/>
                  </a:ext>
                </a:extLst>
              </a:tr>
              <a:tr h="533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" panose="020B7200000000000000" pitchFamily="34" charset="0"/>
                        </a:rPr>
                        <a:t>c) HiÖp ­íc H¸c-m¨ng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40485"/>
                  </a:ext>
                </a:extLst>
              </a:tr>
              <a:tr h="685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" panose="020B7200000000000000" pitchFamily="34" charset="0"/>
                        </a:rPr>
                        <a:t>d) HiÖp ­íc Pa-t¬-nèt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92466"/>
                  </a:ext>
                </a:extLst>
              </a:tr>
              <a:tr h="884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" panose="020B7200000000000000" pitchFamily="34" charset="0"/>
                        </a:rPr>
                        <a:t>e) Ri-vi-e göi tèi hËu th­ cho Tæng ®èc Hoµng DiÖu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338383"/>
                  </a:ext>
                </a:extLst>
              </a:tr>
              <a:tr h="879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" panose="020B7200000000000000" pitchFamily="34" charset="0"/>
                        </a:rPr>
                        <a:t>g) Ph¸p ®¸nh chiÕm c¸c ph¸o ®µi ë ThuËn An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195793"/>
                  </a:ext>
                </a:extLst>
              </a:tr>
            </a:tbl>
          </a:graphicData>
        </a:graphic>
      </p:graphicFrame>
      <p:sp>
        <p:nvSpPr>
          <p:cNvPr id="29836" name="Line 140"/>
          <p:cNvSpPr>
            <a:spLocks noChangeShapeType="1"/>
          </p:cNvSpPr>
          <p:nvPr/>
        </p:nvSpPr>
        <p:spPr bwMode="auto">
          <a:xfrm>
            <a:off x="2819400" y="2971800"/>
            <a:ext cx="1295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837" name="Line 141"/>
          <p:cNvSpPr>
            <a:spLocks noChangeShapeType="1"/>
          </p:cNvSpPr>
          <p:nvPr/>
        </p:nvSpPr>
        <p:spPr bwMode="auto">
          <a:xfrm>
            <a:off x="2819400" y="3505200"/>
            <a:ext cx="12954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838" name="Line 142"/>
          <p:cNvSpPr>
            <a:spLocks noChangeShapeType="1"/>
          </p:cNvSpPr>
          <p:nvPr/>
        </p:nvSpPr>
        <p:spPr bwMode="auto">
          <a:xfrm flipV="1">
            <a:off x="2819400" y="2971800"/>
            <a:ext cx="1295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839" name="Line 143"/>
          <p:cNvSpPr>
            <a:spLocks noChangeShapeType="1"/>
          </p:cNvSpPr>
          <p:nvPr/>
        </p:nvSpPr>
        <p:spPr bwMode="auto">
          <a:xfrm>
            <a:off x="2819400" y="4724400"/>
            <a:ext cx="1295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841" name="Line 145"/>
          <p:cNvSpPr>
            <a:spLocks noChangeShapeType="1"/>
          </p:cNvSpPr>
          <p:nvPr/>
        </p:nvSpPr>
        <p:spPr bwMode="auto">
          <a:xfrm flipV="1">
            <a:off x="2819400" y="4038600"/>
            <a:ext cx="1295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842" name="Line 146"/>
          <p:cNvSpPr>
            <a:spLocks noChangeShapeType="1"/>
          </p:cNvSpPr>
          <p:nvPr/>
        </p:nvSpPr>
        <p:spPr bwMode="auto">
          <a:xfrm flipV="1">
            <a:off x="2819400" y="4724400"/>
            <a:ext cx="1295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3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98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98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9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9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7086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u="sng" cap="all" spc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5000" b="1" u="sng" cap="all" spc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362200"/>
            <a:ext cx="7086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-  Trả lời câu hỏi cuối bài (SGK/124).</a:t>
            </a:r>
          </a:p>
          <a:p>
            <a:pPr algn="just">
              <a:lnSpc>
                <a:spcPts val="3240"/>
              </a:lnSpc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- Đọc trước bài 26: “Phong trào kháng chiến chống Pháp trong những năm cuối thế kỉ XIX”.</a:t>
            </a:r>
          </a:p>
          <a:p>
            <a:pPr algn="just">
              <a:lnSpc>
                <a:spcPts val="3240"/>
              </a:lnSpc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- Tìm hiểu về 2 nhân vật lịch sử ở bài sau: Hàm Nghi và Tôn Thất Thuyết.</a:t>
            </a:r>
            <a:endParaRPr lang="en-US" sz="27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8556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tỉnh Nam Kì thuộc quyền cai quản của Pháp</a:t>
            </a:r>
            <a:endParaRPr lang="en-US" sz="3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77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marL="342900" indent="-342900">
              <a:buAutoNum type="arabicParenR"/>
            </a:pP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dân Pháp đánh chiếm Bắc Kì lần thứ hai (1882)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 ước Giáp Tuất (1874) gây nên làn sóng phản đối mạnh trong nhân dân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Tình hình đất nước: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 tế ngày càng kiệt quệ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 dân đói khổ, giặc cướp nổi lên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đề nghị duy tân, cải cách bị khước từ</a:t>
            </a: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 rối loạn cực độ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516709" y="2590800"/>
            <a:ext cx="533400" cy="1143000"/>
          </a:xfrm>
          <a:prstGeom prst="rightBrace">
            <a:avLst>
              <a:gd name="adj1" fmla="val 47727"/>
              <a:gd name="adj2" fmla="val 4774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87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marL="342900" indent="-342900">
              <a:buAutoNum type="arabicParenR"/>
            </a:pPr>
            <a:r>
              <a:rPr lang="en-US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dân Pháp đánh chiếm Bắc Kì lần thứ hai (1882)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Nguyên nhân thực dân Pháp chiếm Bắc Kì lần 2:</a:t>
            </a:r>
          </a:p>
          <a:p>
            <a:pPr marL="342900" indent="-3429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nhân sâu xa: Tư bản Pháp phát triển, cần tài nguyên khoáng sản ở Bắc Kì</a:t>
            </a: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=&gt;Pháp quyết tâm xâm chiếm</a:t>
            </a:r>
          </a:p>
          <a:p>
            <a:pPr marL="342900" indent="-342900" algn="just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nhân trực tiếp: Pháp lấy cớ triều đình vi phạm Hiệp ước 1874 (giao thiệp với nhà Thanh mà không hỏi ý Pháp)</a:t>
            </a: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=&gt;Ngày 3/4/1882, Ri-vi-e chỉ huy quân Pháp đổ bộ lên Hà Nội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 Pháp tấn công thành Hà Nội</a:t>
            </a:r>
            <a:endParaRPr lang="en-US" sz="3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16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dân Pháp đánh Bắc Kì lần thứ hai. Nhân dân Bắc Kì tiếp tục kháng chiến trong những năm 1882 – 1884</a:t>
            </a:r>
          </a:p>
          <a:p>
            <a:pPr marL="342900" indent="-342900">
              <a:buAutoNum type="arabicParenR"/>
            </a:pP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dân Pháp đánh chiếm Bắc Kì lần thứ hai (1882)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Diễn biến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25/4/1882, Ri-vi-e gửi tối hậu thư cho Tổng đốc Hoàng Diệu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Tối hậu thư của Ri-vi-e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700" dirty="0"/>
              <a:t>Phá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các hàng rào </a:t>
            </a:r>
            <a:r>
              <a:rPr lang="vi-VN" sz="2700" dirty="0" smtClean="0"/>
              <a:t>phòng </a:t>
            </a:r>
            <a:r>
              <a:rPr lang="vi-VN" sz="2700" dirty="0"/>
              <a:t>thủ trong thành.</a:t>
            </a:r>
          </a:p>
          <a:p>
            <a:r>
              <a:rPr lang="en-US" sz="2700" dirty="0" smtClean="0"/>
              <a:t>- </a:t>
            </a:r>
            <a:r>
              <a:rPr lang="vi-VN" sz="2700" dirty="0" smtClean="0"/>
              <a:t>Giải </a:t>
            </a:r>
            <a:r>
              <a:rPr lang="vi-VN" sz="2700" dirty="0"/>
              <a:t>giới binh lính.</a:t>
            </a:r>
          </a:p>
          <a:p>
            <a:r>
              <a:rPr lang="en-US" sz="2700" dirty="0" smtClean="0"/>
              <a:t>- </a:t>
            </a:r>
            <a:r>
              <a:rPr lang="vi-VN" sz="2700" dirty="0" smtClean="0"/>
              <a:t>Đúng </a:t>
            </a:r>
            <a:r>
              <a:rPr lang="vi-VN" sz="2700" dirty="0"/>
              <a:t>8 giờ các </a:t>
            </a:r>
            <a:r>
              <a:rPr lang="en-US" sz="2700" dirty="0" smtClean="0"/>
              <a:t>q</a:t>
            </a:r>
            <a:r>
              <a:rPr lang="vi-VN" sz="2700" dirty="0" smtClean="0"/>
              <a:t>uan </a:t>
            </a:r>
            <a:r>
              <a:rPr lang="vi-VN" sz="2700" dirty="0"/>
              <a:t>văn võ trong thành </a:t>
            </a:r>
            <a:r>
              <a:rPr lang="vi-VN" sz="2700" dirty="0" smtClean="0"/>
              <a:t>phải đến </a:t>
            </a:r>
            <a:r>
              <a:rPr lang="vi-VN" sz="2700" dirty="0"/>
              <a:t>trình diện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Ri-vi-e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Sau đó, quân Pháp sẽ vào thành kiểm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2700" dirty="0" smtClean="0"/>
              <a:t>.</a:t>
            </a:r>
            <a:endParaRPr lang="en-US" sz="27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 Pháp tấn công mà không đợi trả lời. Quân ta anh dũng chống cự, nhưng chỉ cầm cự được gần một buổi sáng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Kết quả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 trưa, thành Hà Nội thất thủ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 Diệu thắt cổ tự tử, bảo toàn khí tiết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 thiệu nhân vật lịch sử: Hoàng Diệu</a:t>
            </a:r>
            <a:endParaRPr lang="en-US" sz="35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6482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0480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Tổng đốc thành Hà Nội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Hoàng Diệu</a:t>
            </a: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(1829 – 1882)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72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 thiệu nhân vật lịch sử: Hoàng Diệu</a:t>
            </a:r>
            <a:endParaRPr lang="en-US" sz="35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838200"/>
            <a:ext cx="4106214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1752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Xuất thân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Sinh ra trong gia đình có truyền thống nho giáo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Có 7 anh em, đều là những người tài giỏi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572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1654</Words>
  <Application>Microsoft Office PowerPoint</Application>
  <PresentationFormat>On-screen Show (4:3)</PresentationFormat>
  <Paragraphs>145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.VnArabia</vt:lpstr>
      <vt:lpstr>.VnBahamasBH</vt:lpstr>
      <vt:lpstr>.VnTime</vt:lpstr>
      <vt:lpstr>.VnTimeH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HIỆP ƯỚC HÁC MĂNG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8</dc:title>
  <dc:creator>Windows User</dc:creator>
  <cp:lastModifiedBy>MyPC</cp:lastModifiedBy>
  <cp:revision>19</cp:revision>
  <dcterms:created xsi:type="dcterms:W3CDTF">2018-01-17T02:38:20Z</dcterms:created>
  <dcterms:modified xsi:type="dcterms:W3CDTF">2021-02-03T04:20:13Z</dcterms:modified>
</cp:coreProperties>
</file>