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5" r:id="rId2"/>
    <p:sldId id="257" r:id="rId3"/>
    <p:sldId id="256" r:id="rId4"/>
    <p:sldId id="260" r:id="rId5"/>
    <p:sldId id="258" r:id="rId6"/>
    <p:sldId id="267" r:id="rId7"/>
    <p:sldId id="269" r:id="rId8"/>
    <p:sldId id="270" r:id="rId9"/>
    <p:sldId id="271" r:id="rId10"/>
    <p:sldId id="268" r:id="rId11"/>
    <p:sldId id="263" r:id="rId12"/>
    <p:sldId id="272" r:id="rId13"/>
    <p:sldId id="273" r:id="rId14"/>
    <p:sldId id="274" r:id="rId15"/>
    <p:sldId id="275" r:id="rId16"/>
    <p:sldId id="276" r:id="rId17"/>
    <p:sldId id="277" r:id="rId18"/>
    <p:sldId id="278" r:id="rId19"/>
    <p:sldId id="279" r:id="rId20"/>
    <p:sldId id="281" r:id="rId21"/>
    <p:sldId id="280" r:id="rId22"/>
    <p:sldId id="259" r:id="rId23"/>
    <p:sldId id="282" r:id="rId24"/>
    <p:sldId id="266" r:id="rId25"/>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One Little Font"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2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svg"/><Relationship Id="rId3"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17.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4.pn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12.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5.sv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6.sv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5.sv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7.svg"/><Relationship Id="rId4" Type="http://schemas.openxmlformats.org/officeDocument/2006/relationships/image" Target="../media/image18.png"/><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3.svg"/><Relationship Id="rId5" Type="http://schemas.openxmlformats.org/officeDocument/2006/relationships/image" Target="../media/image4.svg"/><Relationship Id="rId10" Type="http://schemas.openxmlformats.org/officeDocument/2006/relationships/image" Target="../media/image15.png"/><Relationship Id="rId9"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svg"/><Relationship Id="rId3"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17.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2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43.svg"/><Relationship Id="rId5" Type="http://schemas.openxmlformats.org/officeDocument/2006/relationships/image" Target="../media/image4.svg"/><Relationship Id="rId10" Type="http://schemas.openxmlformats.org/officeDocument/2006/relationships/image" Target="../media/image15.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0.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0.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0.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svg"/><Relationship Id="rId5" Type="http://schemas.openxmlformats.org/officeDocument/2006/relationships/image" Target="../media/image10.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28700"/>
            <a:ext cx="1892167" cy="19060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3006" y="6717023"/>
            <a:ext cx="5403413" cy="575596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18437" y="-888933"/>
            <a:ext cx="4481726" cy="4453716"/>
          </a:xfrm>
          <a:prstGeom prst="rect">
            <a:avLst/>
          </a:prstGeom>
        </p:spPr>
      </p:pic>
      <p:sp>
        <p:nvSpPr>
          <p:cNvPr id="5" name="TextBox 5"/>
          <p:cNvSpPr txBox="1"/>
          <p:nvPr/>
        </p:nvSpPr>
        <p:spPr>
          <a:xfrm>
            <a:off x="2571796" y="3316082"/>
            <a:ext cx="13605251" cy="3118674"/>
          </a:xfrm>
          <a:prstGeom prst="rect">
            <a:avLst/>
          </a:prstGeom>
        </p:spPr>
        <p:txBody>
          <a:bodyPr wrap="square" lIns="0" tIns="0" rIns="0" bIns="0" rtlCol="0" anchor="t">
            <a:spAutoFit/>
          </a:bodyPr>
          <a:lstStyle/>
          <a:p>
            <a:pPr algn="ctr">
              <a:lnSpc>
                <a:spcPct val="150000"/>
              </a:lnSpc>
            </a:pPr>
            <a:r>
              <a:rPr lang="en-US" sz="7200" b="1" dirty="0" smtClean="0">
                <a:solidFill>
                  <a:srgbClr val="5B101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20969" y="4152900"/>
            <a:ext cx="1262143" cy="111699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9514" b="36801"/>
          <a:stretch>
            <a:fillRect/>
          </a:stretch>
        </p:blipFill>
        <p:spPr>
          <a:xfrm rot="-2788314">
            <a:off x="549997" y="3361452"/>
            <a:ext cx="392348" cy="4066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4632" y="7304666"/>
            <a:ext cx="3425532" cy="329279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9514" b="36801"/>
          <a:stretch>
            <a:fillRect/>
          </a:stretch>
        </p:blipFill>
        <p:spPr>
          <a:xfrm rot="-2788314">
            <a:off x="3251703" y="543101"/>
            <a:ext cx="392348" cy="40665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a:off x="2362200" y="3512012"/>
            <a:ext cx="13465482" cy="2851673"/>
            <a:chOff x="0" y="0"/>
            <a:chExt cx="4081635" cy="2038325"/>
          </a:xfrm>
        </p:grpSpPr>
        <p:sp>
          <p:nvSpPr>
            <p:cNvPr id="3" name="Freeform 3"/>
            <p:cNvSpPr/>
            <p:nvPr/>
          </p:nvSpPr>
          <p:spPr>
            <a:xfrm>
              <a:off x="0" y="0"/>
              <a:ext cx="4081635" cy="2038326"/>
            </a:xfrm>
            <a:custGeom>
              <a:avLst/>
              <a:gdLst/>
              <a:ahLst/>
              <a:cxnLst/>
              <a:rect l="l" t="t" r="r" b="b"/>
              <a:pathLst>
                <a:path w="4081635" h="2038326">
                  <a:moveTo>
                    <a:pt x="3957175" y="2038325"/>
                  </a:moveTo>
                  <a:lnTo>
                    <a:pt x="124460" y="2038325"/>
                  </a:lnTo>
                  <a:cubicBezTo>
                    <a:pt x="55880" y="2038325"/>
                    <a:pt x="0" y="1982445"/>
                    <a:pt x="0" y="1913865"/>
                  </a:cubicBezTo>
                  <a:lnTo>
                    <a:pt x="0" y="124460"/>
                  </a:lnTo>
                  <a:cubicBezTo>
                    <a:pt x="0" y="55880"/>
                    <a:pt x="55880" y="0"/>
                    <a:pt x="124460" y="0"/>
                  </a:cubicBezTo>
                  <a:lnTo>
                    <a:pt x="3957175" y="0"/>
                  </a:lnTo>
                  <a:cubicBezTo>
                    <a:pt x="4025755" y="0"/>
                    <a:pt x="4081635" y="55880"/>
                    <a:pt x="4081635" y="124460"/>
                  </a:cubicBezTo>
                  <a:lnTo>
                    <a:pt x="4081635" y="1913866"/>
                  </a:lnTo>
                  <a:cubicBezTo>
                    <a:pt x="4081635" y="1982445"/>
                    <a:pt x="4025755" y="2038326"/>
                    <a:pt x="3957175" y="2038326"/>
                  </a:cubicBezTo>
                  <a:close/>
                </a:path>
              </a:pathLst>
            </a:custGeom>
            <a:solidFill>
              <a:srgbClr val="EFA3B6"/>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a:off x="0" y="7501478"/>
            <a:ext cx="2915116" cy="289163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867" y="2465508"/>
            <a:ext cx="1736666" cy="17493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91092">
            <a:off x="15191563" y="5751242"/>
            <a:ext cx="1030702" cy="103070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3860">
            <a:off x="993691" y="1323074"/>
            <a:ext cx="1000351" cy="1000351"/>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flipH="1" flipV="1">
            <a:off x="15372884" y="0"/>
            <a:ext cx="2915116" cy="2891638"/>
          </a:xfrm>
          <a:prstGeom prst="rect">
            <a:avLst/>
          </a:prstGeom>
        </p:spPr>
      </p:pic>
      <p:sp>
        <p:nvSpPr>
          <p:cNvPr id="11" name="TextBox 4"/>
          <p:cNvSpPr txBox="1"/>
          <p:nvPr/>
        </p:nvSpPr>
        <p:spPr>
          <a:xfrm>
            <a:off x="5431861" y="4769018"/>
            <a:ext cx="7326160" cy="859210"/>
          </a:xfrm>
          <a:prstGeom prst="rect">
            <a:avLst/>
          </a:prstGeom>
        </p:spPr>
        <p:txBody>
          <a:bodyPr wrap="square" lIns="0" tIns="0" rIns="0" bIns="0" rtlCol="0" anchor="t">
            <a:spAutoFit/>
          </a:bodyPr>
          <a:lstStyle/>
          <a:p>
            <a:pPr algn="ctr">
              <a:lnSpc>
                <a:spcPts val="6719"/>
              </a:lnSpc>
            </a:pPr>
            <a:r>
              <a:rPr lang="en-US" sz="8200" b="1" dirty="0" smtClean="0">
                <a:solidFill>
                  <a:srgbClr val="5B1010"/>
                </a:solidFill>
                <a:latin typeface="Arial" panose="020B0604020202020204" pitchFamily="34" charset="0"/>
                <a:cs typeface="Arial" panose="020B0604020202020204" pitchFamily="34" charset="0"/>
              </a:rPr>
              <a:t>II. LUYỆN TẬP</a:t>
            </a:r>
            <a:endParaRPr lang="en-US" sz="8200" b="1" dirty="0">
              <a:solidFill>
                <a:srgbClr val="5B1010"/>
              </a:solidFill>
              <a:latin typeface="One Little Font"/>
            </a:endParaRPr>
          </a:p>
        </p:txBody>
      </p:sp>
    </p:spTree>
    <p:extLst>
      <p:ext uri="{BB962C8B-B14F-4D97-AF65-F5344CB8AC3E}">
        <p14:creationId xmlns:p14="http://schemas.microsoft.com/office/powerpoint/2010/main" val="2841439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88954" y="-1425747"/>
            <a:ext cx="2699093" cy="6477000"/>
            <a:chOff x="0" y="0"/>
            <a:chExt cx="2354580" cy="3800525"/>
          </a:xfrm>
        </p:grpSpPr>
        <p:sp>
          <p:nvSpPr>
            <p:cNvPr id="3" name="Freeform 3"/>
            <p:cNvSpPr/>
            <p:nvPr/>
          </p:nvSpPr>
          <p:spPr>
            <a:xfrm>
              <a:off x="0" y="0"/>
              <a:ext cx="2353310" cy="3800525"/>
            </a:xfrm>
            <a:custGeom>
              <a:avLst/>
              <a:gdLst/>
              <a:ahLst/>
              <a:cxnLst/>
              <a:rect l="l" t="t" r="r" b="b"/>
              <a:pathLst>
                <a:path w="2353310" h="3800525">
                  <a:moveTo>
                    <a:pt x="784860" y="3733215"/>
                  </a:moveTo>
                  <a:cubicBezTo>
                    <a:pt x="905510" y="3773855"/>
                    <a:pt x="1042670" y="3800525"/>
                    <a:pt x="1177290" y="3800525"/>
                  </a:cubicBezTo>
                  <a:cubicBezTo>
                    <a:pt x="1311910" y="3800525"/>
                    <a:pt x="1441450" y="3777665"/>
                    <a:pt x="1560830" y="3737025"/>
                  </a:cubicBezTo>
                  <a:cubicBezTo>
                    <a:pt x="1563370" y="3735755"/>
                    <a:pt x="1565910" y="3735755"/>
                    <a:pt x="1568450" y="3734485"/>
                  </a:cubicBezTo>
                  <a:cubicBezTo>
                    <a:pt x="2016760" y="3571925"/>
                    <a:pt x="2346960" y="3142665"/>
                    <a:pt x="2353310" y="2638148"/>
                  </a:cubicBezTo>
                  <a:lnTo>
                    <a:pt x="2353310" y="0"/>
                  </a:lnTo>
                  <a:lnTo>
                    <a:pt x="0" y="0"/>
                  </a:lnTo>
                  <a:lnTo>
                    <a:pt x="0" y="2636162"/>
                  </a:lnTo>
                  <a:cubicBezTo>
                    <a:pt x="6350" y="3145205"/>
                    <a:pt x="331470" y="3574465"/>
                    <a:pt x="784860" y="3733215"/>
                  </a:cubicBezTo>
                  <a:close/>
                </a:path>
              </a:pathLst>
            </a:custGeom>
            <a:solidFill>
              <a:srgbClr val="C9A3EF"/>
            </a:solidFill>
          </p:spPr>
        </p:sp>
      </p:grpSp>
      <p:sp>
        <p:nvSpPr>
          <p:cNvPr id="4" name="TextBox 4"/>
          <p:cNvSpPr txBox="1"/>
          <p:nvPr/>
        </p:nvSpPr>
        <p:spPr>
          <a:xfrm>
            <a:off x="6679442" y="773776"/>
            <a:ext cx="10951191" cy="2077492"/>
          </a:xfrm>
          <a:prstGeom prst="rect">
            <a:avLst/>
          </a:prstGeom>
        </p:spPr>
        <p:txBody>
          <a:bodyPr wrap="square" lIns="0" tIns="0" rIns="0" bIns="0" rtlCol="0" anchor="t">
            <a:spAutoFit/>
          </a:bodyPr>
          <a:lstStyle/>
          <a:p>
            <a:pPr>
              <a:lnSpc>
                <a:spcPct val="150000"/>
              </a:lnSpc>
            </a:pPr>
            <a:r>
              <a:rPr lang="vi-VN" sz="4500" b="1" i="1" dirty="0" smtClean="0">
                <a:solidFill>
                  <a:srgbClr val="5B1010"/>
                </a:solidFill>
              </a:rPr>
              <a:t>Chỉ </a:t>
            </a:r>
            <a:r>
              <a:rPr lang="vi-VN" sz="4500" b="1" i="1" dirty="0">
                <a:solidFill>
                  <a:srgbClr val="5B1010"/>
                </a:solidFill>
              </a:rPr>
              <a:t>ra phép liên kết câu và liên kết </a:t>
            </a:r>
            <a:r>
              <a:rPr lang="vi-VN" sz="4500" b="1" i="1" dirty="0" smtClean="0">
                <a:solidFill>
                  <a:srgbClr val="5B1010"/>
                </a:solidFill>
              </a:rPr>
              <a:t>đoạn trong các trường hợp (SGK/tr49 – 50)</a:t>
            </a:r>
            <a:endParaRPr lang="en-US" sz="4500" b="1" i="1" dirty="0">
              <a:solidFill>
                <a:srgbClr val="5B1010"/>
              </a:solidFill>
            </a:endParaRPr>
          </a:p>
        </p:txBody>
      </p:sp>
      <p:sp>
        <p:nvSpPr>
          <p:cNvPr id="5" name="TextBox 5"/>
          <p:cNvSpPr txBox="1"/>
          <p:nvPr/>
        </p:nvSpPr>
        <p:spPr>
          <a:xfrm>
            <a:off x="1219200" y="1380319"/>
            <a:ext cx="4038600" cy="859210"/>
          </a:xfrm>
          <a:prstGeom prst="rect">
            <a:avLst/>
          </a:prstGeom>
        </p:spPr>
        <p:txBody>
          <a:bodyPr wrap="square" lIns="0" tIns="0" rIns="0" bIns="0" rtlCol="0" anchor="t">
            <a:spAutoFit/>
          </a:bodyPr>
          <a:lstStyle/>
          <a:p>
            <a:pPr algn="ctr">
              <a:lnSpc>
                <a:spcPts val="6719"/>
              </a:lnSpc>
            </a:pPr>
            <a:r>
              <a:rPr lang="en-US" sz="5600" b="1" dirty="0">
                <a:solidFill>
                  <a:srgbClr val="5B1010"/>
                </a:solidFill>
                <a:latin typeface="Arial" panose="020B0604020202020204" pitchFamily="34" charset="0"/>
                <a:cs typeface="Arial" panose="020B0604020202020204" pitchFamily="34" charset="0"/>
              </a:rPr>
              <a:t> </a:t>
            </a:r>
            <a:r>
              <a:rPr lang="en-US" sz="5600" b="1" dirty="0" smtClean="0">
                <a:solidFill>
                  <a:srgbClr val="5B1010"/>
                </a:solidFill>
                <a:latin typeface="Arial" panose="020B0604020202020204" pitchFamily="34" charset="0"/>
                <a:cs typeface="Arial" panose="020B0604020202020204" pitchFamily="34" charset="0"/>
              </a:rPr>
              <a:t>BÀI TẬP 1</a:t>
            </a:r>
            <a:endParaRPr lang="en-US" sz="56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67031" y="5671944"/>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3442733" y="8638721"/>
            <a:ext cx="440801" cy="45687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80374" y="5829300"/>
            <a:ext cx="3614790" cy="44577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241878" y="338809"/>
            <a:ext cx="850954" cy="86993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sp>
        <p:nvSpPr>
          <p:cNvPr id="12" name="Rectangle 11"/>
          <p:cNvSpPr/>
          <p:nvPr/>
        </p:nvSpPr>
        <p:spPr>
          <a:xfrm>
            <a:off x="3663133" y="3434544"/>
            <a:ext cx="14177824" cy="3970318"/>
          </a:xfrm>
          <a:prstGeom prst="rect">
            <a:avLst/>
          </a:prstGeom>
        </p:spPr>
        <p:txBody>
          <a:bodyPr wrap="square">
            <a:spAutoFit/>
          </a:bodyPr>
          <a:lstStyle/>
          <a:p>
            <a:pPr algn="just">
              <a:lnSpc>
                <a:spcPct val="150000"/>
              </a:lnSpc>
            </a:pPr>
            <a:r>
              <a:rPr lang="vi-VN" sz="4200" b="1" dirty="0" smtClean="0">
                <a:solidFill>
                  <a:srgbClr val="000000"/>
                </a:solidFill>
              </a:rPr>
              <a:t>a.</a:t>
            </a:r>
          </a:p>
          <a:p>
            <a:pPr algn="just">
              <a:lnSpc>
                <a:spcPct val="150000"/>
              </a:lnSpc>
            </a:pPr>
            <a:r>
              <a:rPr lang="vi-VN" sz="4200" b="1" dirty="0" smtClean="0">
                <a:solidFill>
                  <a:srgbClr val="000000"/>
                </a:solidFill>
              </a:rPr>
              <a:t>- </a:t>
            </a:r>
            <a:r>
              <a:rPr lang="vi-VN" sz="4200" b="1" dirty="0">
                <a:solidFill>
                  <a:srgbClr val="000000"/>
                </a:solidFill>
              </a:rPr>
              <a:t>Liên kết câu: </a:t>
            </a:r>
            <a:r>
              <a:rPr lang="vi-VN" sz="4200" dirty="0">
                <a:solidFill>
                  <a:srgbClr val="000000"/>
                </a:solidFill>
              </a:rPr>
              <a:t>lặp từ: </a:t>
            </a:r>
            <a:r>
              <a:rPr lang="vi-VN" sz="4200" i="1" dirty="0">
                <a:solidFill>
                  <a:srgbClr val="000000"/>
                </a:solidFill>
              </a:rPr>
              <a:t>trường học - trường học</a:t>
            </a:r>
          </a:p>
          <a:p>
            <a:pPr algn="just">
              <a:lnSpc>
                <a:spcPct val="150000"/>
              </a:lnSpc>
            </a:pPr>
            <a:r>
              <a:rPr lang="vi-VN" sz="4200" b="1" dirty="0">
                <a:solidFill>
                  <a:srgbClr val="000000"/>
                </a:solidFill>
              </a:rPr>
              <a:t>- Liên kết đoạn: </a:t>
            </a:r>
            <a:r>
              <a:rPr lang="vi-VN" sz="4200" dirty="0">
                <a:solidFill>
                  <a:srgbClr val="000000"/>
                </a:solidFill>
              </a:rPr>
              <a:t>phép thế: </a:t>
            </a:r>
            <a:r>
              <a:rPr lang="vi-VN" sz="4200" i="1" dirty="0">
                <a:solidFill>
                  <a:srgbClr val="000000"/>
                </a:solidFill>
              </a:rPr>
              <a:t>trường học của chúng ta phải hơn hẳn trường học của thực dân và phong kiến </a:t>
            </a:r>
            <a:r>
              <a:rPr lang="vi-VN" sz="4200" dirty="0">
                <a:solidFill>
                  <a:srgbClr val="000000"/>
                </a:solidFill>
              </a:rPr>
              <a:t>- </a:t>
            </a:r>
            <a:r>
              <a:rPr lang="vi-VN" sz="4200" i="1" dirty="0">
                <a:solidFill>
                  <a:srgbClr val="000000"/>
                </a:solidFill>
              </a:rPr>
              <a:t>như thế</a:t>
            </a:r>
            <a:endParaRPr lang="vi-VN" sz="4200" b="0" i="1" dirty="0">
              <a:solidFill>
                <a:srgbClr val="00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67031" y="5671944"/>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570728" y="548418"/>
            <a:ext cx="440801" cy="45687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05156" y="190500"/>
            <a:ext cx="850954" cy="86993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sp>
        <p:nvSpPr>
          <p:cNvPr id="12" name="Rectangle 11"/>
          <p:cNvSpPr/>
          <p:nvPr/>
        </p:nvSpPr>
        <p:spPr>
          <a:xfrm>
            <a:off x="1600200" y="625467"/>
            <a:ext cx="15773400" cy="8817799"/>
          </a:xfrm>
          <a:prstGeom prst="rect">
            <a:avLst/>
          </a:prstGeom>
        </p:spPr>
        <p:txBody>
          <a:bodyPr wrap="square">
            <a:spAutoFit/>
          </a:bodyPr>
          <a:lstStyle/>
          <a:p>
            <a:pPr algn="just">
              <a:lnSpc>
                <a:spcPct val="150000"/>
              </a:lnSpc>
            </a:pPr>
            <a:r>
              <a:rPr lang="vi-VN" sz="4200" b="1" dirty="0">
                <a:solidFill>
                  <a:srgbClr val="000000"/>
                </a:solidFill>
              </a:rPr>
              <a:t>b</a:t>
            </a:r>
            <a:r>
              <a:rPr lang="vi-VN" sz="4200" b="1" dirty="0" smtClean="0">
                <a:solidFill>
                  <a:srgbClr val="000000"/>
                </a:solidFill>
              </a:rPr>
              <a:t>.</a:t>
            </a:r>
          </a:p>
          <a:p>
            <a:pPr algn="just">
              <a:lnSpc>
                <a:spcPct val="150000"/>
              </a:lnSpc>
            </a:pPr>
            <a:r>
              <a:rPr lang="vi-VN" sz="4200" b="1" dirty="0">
                <a:solidFill>
                  <a:srgbClr val="000000"/>
                </a:solidFill>
              </a:rPr>
              <a:t>- Liên kết câu: </a:t>
            </a:r>
            <a:r>
              <a:rPr lang="vi-VN" sz="4200" dirty="0">
                <a:solidFill>
                  <a:srgbClr val="000000"/>
                </a:solidFill>
              </a:rPr>
              <a:t>lặp từ: </a:t>
            </a:r>
            <a:r>
              <a:rPr lang="vi-VN" sz="4200" i="1" dirty="0">
                <a:solidFill>
                  <a:srgbClr val="000000"/>
                </a:solidFill>
              </a:rPr>
              <a:t>Văn nghệ - văn </a:t>
            </a:r>
            <a:r>
              <a:rPr lang="vi-VN" sz="4200" i="1" dirty="0" smtClean="0">
                <a:solidFill>
                  <a:srgbClr val="000000"/>
                </a:solidFill>
              </a:rPr>
              <a:t>nghệ</a:t>
            </a:r>
            <a:endParaRPr lang="vi-VN" sz="4200" i="1" dirty="0">
              <a:solidFill>
                <a:srgbClr val="000000"/>
              </a:solidFill>
            </a:endParaRPr>
          </a:p>
          <a:p>
            <a:pPr algn="just">
              <a:lnSpc>
                <a:spcPct val="150000"/>
              </a:lnSpc>
            </a:pPr>
            <a:r>
              <a:rPr lang="vi-VN" sz="4200" b="1" dirty="0">
                <a:solidFill>
                  <a:srgbClr val="000000"/>
                </a:solidFill>
              </a:rPr>
              <a:t>- Liên kết đoạn: </a:t>
            </a:r>
            <a:r>
              <a:rPr lang="vi-VN" sz="4200" dirty="0">
                <a:solidFill>
                  <a:srgbClr val="000000"/>
                </a:solidFill>
              </a:rPr>
              <a:t>lặp từ: </a:t>
            </a:r>
            <a:r>
              <a:rPr lang="vi-VN" sz="4200" i="1" dirty="0">
                <a:solidFill>
                  <a:srgbClr val="000000"/>
                </a:solidFill>
              </a:rPr>
              <a:t>sự sống - Sự sống; văn nghệ - Văn </a:t>
            </a:r>
            <a:r>
              <a:rPr lang="vi-VN" sz="4200" i="1" dirty="0" smtClean="0">
                <a:solidFill>
                  <a:srgbClr val="000000"/>
                </a:solidFill>
              </a:rPr>
              <a:t>nghệ</a:t>
            </a:r>
            <a:endParaRPr lang="vi-VN" sz="4200" i="1" dirty="0">
              <a:solidFill>
                <a:srgbClr val="000000"/>
              </a:solidFill>
            </a:endParaRPr>
          </a:p>
          <a:p>
            <a:pPr algn="just">
              <a:lnSpc>
                <a:spcPct val="150000"/>
              </a:lnSpc>
            </a:pPr>
            <a:r>
              <a:rPr lang="vi-VN" sz="4200" b="1" dirty="0" smtClean="0">
                <a:solidFill>
                  <a:srgbClr val="000000"/>
                </a:solidFill>
              </a:rPr>
              <a:t>c.</a:t>
            </a:r>
          </a:p>
          <a:p>
            <a:pPr algn="just">
              <a:lnSpc>
                <a:spcPct val="150000"/>
              </a:lnSpc>
            </a:pPr>
            <a:r>
              <a:rPr lang="vi-VN" sz="4200" b="1" dirty="0" smtClean="0">
                <a:solidFill>
                  <a:srgbClr val="000000"/>
                </a:solidFill>
              </a:rPr>
              <a:t>- Liên </a:t>
            </a:r>
            <a:r>
              <a:rPr lang="vi-VN" sz="4200" b="1" dirty="0">
                <a:solidFill>
                  <a:srgbClr val="000000"/>
                </a:solidFill>
              </a:rPr>
              <a:t>kết câu: </a:t>
            </a:r>
            <a:r>
              <a:rPr lang="vi-VN" sz="4200" dirty="0">
                <a:solidFill>
                  <a:srgbClr val="000000"/>
                </a:solidFill>
              </a:rPr>
              <a:t>lặp từ: </a:t>
            </a:r>
            <a:r>
              <a:rPr lang="vi-VN" sz="4200" i="1" dirty="0">
                <a:solidFill>
                  <a:srgbClr val="000000"/>
                </a:solidFill>
              </a:rPr>
              <a:t>thời gian - thời gian - thời gian; con người - con người - Con </a:t>
            </a:r>
            <a:r>
              <a:rPr lang="vi-VN" sz="4200" i="1" dirty="0" smtClean="0">
                <a:solidFill>
                  <a:srgbClr val="000000"/>
                </a:solidFill>
              </a:rPr>
              <a:t>người</a:t>
            </a:r>
            <a:endParaRPr lang="vi-VN" sz="4200" i="1" dirty="0">
              <a:solidFill>
                <a:srgbClr val="000000"/>
              </a:solidFill>
            </a:endParaRPr>
          </a:p>
          <a:p>
            <a:pPr algn="just">
              <a:lnSpc>
                <a:spcPct val="150000"/>
              </a:lnSpc>
            </a:pPr>
            <a:r>
              <a:rPr lang="vi-VN" sz="4200" b="1" dirty="0" smtClean="0">
                <a:solidFill>
                  <a:srgbClr val="000000"/>
                </a:solidFill>
              </a:rPr>
              <a:t>d.</a:t>
            </a:r>
          </a:p>
          <a:p>
            <a:pPr algn="just">
              <a:lnSpc>
                <a:spcPct val="150000"/>
              </a:lnSpc>
            </a:pPr>
            <a:r>
              <a:rPr lang="vi-VN" sz="4200" b="1" dirty="0" smtClean="0">
                <a:solidFill>
                  <a:srgbClr val="000000"/>
                </a:solidFill>
              </a:rPr>
              <a:t>- Liên </a:t>
            </a:r>
            <a:r>
              <a:rPr lang="vi-VN" sz="4200" b="1" dirty="0">
                <a:solidFill>
                  <a:srgbClr val="000000"/>
                </a:solidFill>
              </a:rPr>
              <a:t>kết câu: sử dụng các cặp từ trái nghĩa: </a:t>
            </a:r>
            <a:r>
              <a:rPr lang="vi-VN" sz="4200" i="1" dirty="0">
                <a:solidFill>
                  <a:srgbClr val="000000"/>
                </a:solidFill>
              </a:rPr>
              <a:t>yếu đuối - mạnh; hiền lành - ác</a:t>
            </a:r>
            <a:endParaRPr lang="vi-VN" sz="4200" i="1" dirty="0">
              <a:solidFill>
                <a:srgbClr val="000000"/>
              </a:solidFill>
              <a:effectLst/>
            </a:endParaRPr>
          </a:p>
        </p:txBody>
      </p:sp>
    </p:spTree>
    <p:extLst>
      <p:ext uri="{BB962C8B-B14F-4D97-AF65-F5344CB8AC3E}">
        <p14:creationId xmlns:p14="http://schemas.microsoft.com/office/powerpoint/2010/main" val="14460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 calcmode="lin" valueType="num">
                                      <p:cBhvr additive="base">
                                        <p:cTn id="3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additive="base">
                                        <p:cTn id="3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55555" y="-892348"/>
            <a:ext cx="2699093" cy="5410201"/>
            <a:chOff x="0" y="0"/>
            <a:chExt cx="2354580" cy="3800525"/>
          </a:xfrm>
        </p:grpSpPr>
        <p:sp>
          <p:nvSpPr>
            <p:cNvPr id="3" name="Freeform 3"/>
            <p:cNvSpPr/>
            <p:nvPr/>
          </p:nvSpPr>
          <p:spPr>
            <a:xfrm>
              <a:off x="0" y="0"/>
              <a:ext cx="2353310" cy="3800525"/>
            </a:xfrm>
            <a:custGeom>
              <a:avLst/>
              <a:gdLst/>
              <a:ahLst/>
              <a:cxnLst/>
              <a:rect l="l" t="t" r="r" b="b"/>
              <a:pathLst>
                <a:path w="2353310" h="3800525">
                  <a:moveTo>
                    <a:pt x="784860" y="3733215"/>
                  </a:moveTo>
                  <a:cubicBezTo>
                    <a:pt x="905510" y="3773855"/>
                    <a:pt x="1042670" y="3800525"/>
                    <a:pt x="1177290" y="3800525"/>
                  </a:cubicBezTo>
                  <a:cubicBezTo>
                    <a:pt x="1311910" y="3800525"/>
                    <a:pt x="1441450" y="3777665"/>
                    <a:pt x="1560830" y="3737025"/>
                  </a:cubicBezTo>
                  <a:cubicBezTo>
                    <a:pt x="1563370" y="3735755"/>
                    <a:pt x="1565910" y="3735755"/>
                    <a:pt x="1568450" y="3734485"/>
                  </a:cubicBezTo>
                  <a:cubicBezTo>
                    <a:pt x="2016760" y="3571925"/>
                    <a:pt x="2346960" y="3142665"/>
                    <a:pt x="2353310" y="2638148"/>
                  </a:cubicBezTo>
                  <a:lnTo>
                    <a:pt x="2353310" y="0"/>
                  </a:lnTo>
                  <a:lnTo>
                    <a:pt x="0" y="0"/>
                  </a:lnTo>
                  <a:lnTo>
                    <a:pt x="0" y="2636162"/>
                  </a:lnTo>
                  <a:cubicBezTo>
                    <a:pt x="6350" y="3145205"/>
                    <a:pt x="331470" y="3574465"/>
                    <a:pt x="784860" y="3733215"/>
                  </a:cubicBezTo>
                  <a:close/>
                </a:path>
              </a:pathLst>
            </a:custGeom>
            <a:solidFill>
              <a:srgbClr val="C9A3EF"/>
            </a:solidFill>
          </p:spPr>
        </p:sp>
      </p:grpSp>
      <p:sp>
        <p:nvSpPr>
          <p:cNvPr id="4" name="TextBox 4"/>
          <p:cNvSpPr txBox="1"/>
          <p:nvPr/>
        </p:nvSpPr>
        <p:spPr>
          <a:xfrm>
            <a:off x="5439772" y="546114"/>
            <a:ext cx="12202234" cy="3393942"/>
          </a:xfrm>
          <a:prstGeom prst="rect">
            <a:avLst/>
          </a:prstGeom>
        </p:spPr>
        <p:txBody>
          <a:bodyPr wrap="square" lIns="0" tIns="0" rIns="0" bIns="0" rtlCol="0" anchor="t">
            <a:spAutoFit/>
          </a:bodyPr>
          <a:lstStyle/>
          <a:p>
            <a:pPr algn="just">
              <a:lnSpc>
                <a:spcPct val="125000"/>
              </a:lnSpc>
            </a:pPr>
            <a:r>
              <a:rPr lang="vi-VN" sz="4500" b="1" i="1" dirty="0" smtClean="0">
                <a:solidFill>
                  <a:srgbClr val="5B1010"/>
                </a:solidFill>
              </a:rPr>
              <a:t>	</a:t>
            </a:r>
            <a:r>
              <a:rPr lang="vi-VN" sz="4500" b="1" dirty="0" smtClean="0">
                <a:solidFill>
                  <a:srgbClr val="5B1010"/>
                </a:solidFill>
              </a:rPr>
              <a:t>Tìm trong hai câu dưới đây những cặp từ trái nghĩa phân biệt đặc điểm của thời gian vật lí với đặc điểm của thời gian tâm lí, giúp cho hai câu ấy liên kết chặt chẽ với nhau.</a:t>
            </a:r>
            <a:endParaRPr lang="en-US" sz="4500" b="1" dirty="0">
              <a:solidFill>
                <a:srgbClr val="5B1010"/>
              </a:solidFill>
            </a:endParaRPr>
          </a:p>
        </p:txBody>
      </p:sp>
      <p:sp>
        <p:nvSpPr>
          <p:cNvPr id="5" name="TextBox 5"/>
          <p:cNvSpPr txBox="1"/>
          <p:nvPr/>
        </p:nvSpPr>
        <p:spPr>
          <a:xfrm>
            <a:off x="685801" y="1383875"/>
            <a:ext cx="4038600" cy="859210"/>
          </a:xfrm>
          <a:prstGeom prst="rect">
            <a:avLst/>
          </a:prstGeom>
        </p:spPr>
        <p:txBody>
          <a:bodyPr wrap="square" lIns="0" tIns="0" rIns="0" bIns="0" rtlCol="0" anchor="t">
            <a:spAutoFit/>
          </a:bodyPr>
          <a:lstStyle/>
          <a:p>
            <a:pPr algn="ctr">
              <a:lnSpc>
                <a:spcPts val="6719"/>
              </a:lnSpc>
            </a:pPr>
            <a:r>
              <a:rPr lang="en-US" sz="5600" b="1" dirty="0">
                <a:solidFill>
                  <a:srgbClr val="5B1010"/>
                </a:solidFill>
                <a:latin typeface="Arial" panose="020B0604020202020204" pitchFamily="34" charset="0"/>
                <a:cs typeface="Arial" panose="020B0604020202020204" pitchFamily="34" charset="0"/>
              </a:rPr>
              <a:t> </a:t>
            </a:r>
            <a:r>
              <a:rPr lang="en-US" sz="5600" b="1" dirty="0" smtClean="0">
                <a:solidFill>
                  <a:srgbClr val="5B1010"/>
                </a:solidFill>
                <a:latin typeface="Arial" panose="020B0604020202020204" pitchFamily="34" charset="0"/>
                <a:cs typeface="Arial" panose="020B0604020202020204" pitchFamily="34" charset="0"/>
              </a:rPr>
              <a:t>BÀI TẬP </a:t>
            </a:r>
            <a:r>
              <a:rPr lang="vi-VN" sz="5600" b="1" dirty="0" smtClean="0">
                <a:solidFill>
                  <a:srgbClr val="5B1010"/>
                </a:solidFill>
                <a:latin typeface="Arial" panose="020B0604020202020204" pitchFamily="34" charset="0"/>
                <a:cs typeface="Arial" panose="020B0604020202020204" pitchFamily="34" charset="0"/>
              </a:rPr>
              <a:t>2</a:t>
            </a:r>
            <a:endParaRPr lang="en-US" sz="56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67031" y="5671944"/>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3442733" y="8638721"/>
            <a:ext cx="440801" cy="45687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80374" y="5829300"/>
            <a:ext cx="3614790" cy="44577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298924" y="394404"/>
            <a:ext cx="850954" cy="86993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sp>
        <p:nvSpPr>
          <p:cNvPr id="10" name="TextBox 9"/>
          <p:cNvSpPr txBox="1"/>
          <p:nvPr/>
        </p:nvSpPr>
        <p:spPr>
          <a:xfrm>
            <a:off x="3810000" y="4297475"/>
            <a:ext cx="13634267" cy="4339650"/>
          </a:xfrm>
          <a:prstGeom prst="rect">
            <a:avLst/>
          </a:prstGeom>
          <a:noFill/>
        </p:spPr>
        <p:txBody>
          <a:bodyPr wrap="square" rtlCol="0">
            <a:spAutoFit/>
          </a:bodyPr>
          <a:lstStyle/>
          <a:p>
            <a:pPr algn="just">
              <a:lnSpc>
                <a:spcPct val="150000"/>
              </a:lnSpc>
            </a:pPr>
            <a:r>
              <a:rPr lang="vi-VN" sz="3200" i="1" dirty="0" smtClean="0"/>
              <a:t>Thời gian vật lí vô hình, giá lạnh, đi trên một con đường thẳng tắp, đều đặn như một cái máy (tuyệt hảo vì không bao giờ hư), tạo tác và phá hủy mọi sinh vật, mọi hiện hữu. Trong khi đó, thời gian tâm lí lại hữu hình, nóng bỏng, quay theo một hình tròn, lúc nhanh lúc chậm với bao nhiêu kỉ niệm nhớ thương về dĩ vãng, cũng bao nhiêu dự trù lo lắng cho tương lai. </a:t>
            </a:r>
          </a:p>
          <a:p>
            <a:pPr algn="r">
              <a:lnSpc>
                <a:spcPct val="150000"/>
              </a:lnSpc>
            </a:pPr>
            <a:r>
              <a:rPr lang="vi-VN" sz="2400" b="1" i="1" dirty="0" smtClean="0"/>
              <a:t>(Thời gian là gì? , trong tạp chí Tia sáng)</a:t>
            </a:r>
            <a:endParaRPr lang="en-US" sz="2400" b="1" i="1" dirty="0"/>
          </a:p>
        </p:txBody>
      </p:sp>
    </p:spTree>
    <p:extLst>
      <p:ext uri="{BB962C8B-B14F-4D97-AF65-F5344CB8AC3E}">
        <p14:creationId xmlns:p14="http://schemas.microsoft.com/office/powerpoint/2010/main" val="32255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1385831" y="871344"/>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1061381" y="8297037"/>
            <a:ext cx="631002" cy="65401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600445644"/>
              </p:ext>
            </p:extLst>
          </p:nvPr>
        </p:nvGraphicFramePr>
        <p:xfrm>
          <a:off x="2895600" y="861570"/>
          <a:ext cx="12940410" cy="5958330"/>
        </p:xfrm>
        <a:graphic>
          <a:graphicData uri="http://schemas.openxmlformats.org/drawingml/2006/table">
            <a:tbl>
              <a:tblPr firstRow="1" bandRow="1">
                <a:tableStyleId>{5940675A-B579-460E-94D1-54222C63F5DA}</a:tableStyleId>
              </a:tblPr>
              <a:tblGrid>
                <a:gridCol w="6470205">
                  <a:extLst>
                    <a:ext uri="{9D8B030D-6E8A-4147-A177-3AD203B41FA5}">
                      <a16:colId xmlns:a16="http://schemas.microsoft.com/office/drawing/2014/main" val="2417990099"/>
                    </a:ext>
                  </a:extLst>
                </a:gridCol>
                <a:gridCol w="6470205">
                  <a:extLst>
                    <a:ext uri="{9D8B030D-6E8A-4147-A177-3AD203B41FA5}">
                      <a16:colId xmlns:a16="http://schemas.microsoft.com/office/drawing/2014/main" val="542964592"/>
                    </a:ext>
                  </a:extLst>
                </a:gridCol>
              </a:tblGrid>
              <a:tr h="1191666">
                <a:tc>
                  <a:txBody>
                    <a:bodyPr/>
                    <a:lstStyle/>
                    <a:p>
                      <a:pPr algn="ctr"/>
                      <a:r>
                        <a:rPr lang="vi-VN" sz="4200" b="1" dirty="0" smtClean="0">
                          <a:solidFill>
                            <a:srgbClr val="FF0000"/>
                          </a:solidFill>
                        </a:rPr>
                        <a:t>THỜI</a:t>
                      </a:r>
                      <a:r>
                        <a:rPr lang="vi-VN" sz="4200" b="1" baseline="0" dirty="0" smtClean="0">
                          <a:solidFill>
                            <a:srgbClr val="FF0000"/>
                          </a:solidFill>
                        </a:rPr>
                        <a:t> GIAN VẬT LÍ</a:t>
                      </a:r>
                      <a:endParaRPr lang="en-US" sz="4200" b="1" dirty="0">
                        <a:solidFill>
                          <a:srgbClr val="FF0000"/>
                        </a:solidFill>
                      </a:endParaRPr>
                    </a:p>
                  </a:txBody>
                  <a:tcPr anchor="ctr">
                    <a:solidFill>
                      <a:schemeClr val="accent2">
                        <a:lumMod val="40000"/>
                        <a:lumOff val="60000"/>
                      </a:schemeClr>
                    </a:solidFill>
                  </a:tcPr>
                </a:tc>
                <a:tc>
                  <a:txBody>
                    <a:bodyPr/>
                    <a:lstStyle/>
                    <a:p>
                      <a:pPr algn="ctr"/>
                      <a:r>
                        <a:rPr lang="vi-VN" sz="4200" b="1" dirty="0" smtClean="0">
                          <a:solidFill>
                            <a:srgbClr val="FF0000"/>
                          </a:solidFill>
                        </a:rPr>
                        <a:t>THỜI</a:t>
                      </a:r>
                      <a:r>
                        <a:rPr lang="vi-VN" sz="4200" b="1" baseline="0" dirty="0" smtClean="0">
                          <a:solidFill>
                            <a:srgbClr val="FF0000"/>
                          </a:solidFill>
                        </a:rPr>
                        <a:t> GIAN TÂM LÍ</a:t>
                      </a:r>
                      <a:endParaRPr lang="en-US" sz="4200" b="1" dirty="0">
                        <a:solidFill>
                          <a:srgbClr val="FF0000"/>
                        </a:solidFill>
                      </a:endParaRPr>
                    </a:p>
                  </a:txBody>
                  <a:tcPr anchor="ctr">
                    <a:solidFill>
                      <a:schemeClr val="accent2">
                        <a:lumMod val="40000"/>
                        <a:lumOff val="60000"/>
                      </a:schemeClr>
                    </a:solidFill>
                  </a:tcPr>
                </a:tc>
                <a:extLst>
                  <a:ext uri="{0D108BD9-81ED-4DB2-BD59-A6C34878D82A}">
                    <a16:rowId xmlns:a16="http://schemas.microsoft.com/office/drawing/2014/main" val="3216884199"/>
                  </a:ext>
                </a:extLst>
              </a:tr>
              <a:tr h="1191666">
                <a:tc>
                  <a:txBody>
                    <a:bodyPr/>
                    <a:lstStyle/>
                    <a:p>
                      <a:pPr algn="ctr"/>
                      <a:r>
                        <a:rPr lang="vi-VN" sz="3800" dirty="0" smtClean="0"/>
                        <a:t> Vô</a:t>
                      </a:r>
                      <a:r>
                        <a:rPr lang="vi-VN" sz="3800" baseline="0" dirty="0" smtClean="0"/>
                        <a:t> hình</a:t>
                      </a:r>
                      <a:endParaRPr lang="en-US" sz="3800" dirty="0"/>
                    </a:p>
                  </a:txBody>
                  <a:tcPr anchor="ctr">
                    <a:solidFill>
                      <a:schemeClr val="bg1">
                        <a:lumMod val="95000"/>
                      </a:schemeClr>
                    </a:solidFill>
                  </a:tcPr>
                </a:tc>
                <a:tc>
                  <a:txBody>
                    <a:bodyPr/>
                    <a:lstStyle/>
                    <a:p>
                      <a:pPr algn="ctr"/>
                      <a:r>
                        <a:rPr lang="vi-VN" sz="3800" dirty="0" smtClean="0"/>
                        <a:t>Hữu</a:t>
                      </a:r>
                      <a:r>
                        <a:rPr lang="vi-VN" sz="3800" baseline="0" dirty="0" smtClean="0"/>
                        <a:t> hình</a:t>
                      </a:r>
                      <a:endParaRPr lang="en-US" sz="3800" dirty="0"/>
                    </a:p>
                  </a:txBody>
                  <a:tcPr anchor="ctr">
                    <a:solidFill>
                      <a:schemeClr val="bg1">
                        <a:lumMod val="95000"/>
                      </a:schemeClr>
                    </a:solidFill>
                  </a:tcPr>
                </a:tc>
                <a:extLst>
                  <a:ext uri="{0D108BD9-81ED-4DB2-BD59-A6C34878D82A}">
                    <a16:rowId xmlns:a16="http://schemas.microsoft.com/office/drawing/2014/main" val="388102601"/>
                  </a:ext>
                </a:extLst>
              </a:tr>
              <a:tr h="1191666">
                <a:tc>
                  <a:txBody>
                    <a:bodyPr/>
                    <a:lstStyle/>
                    <a:p>
                      <a:pPr algn="ctr"/>
                      <a:r>
                        <a:rPr lang="vi-VN" sz="3800" dirty="0" smtClean="0"/>
                        <a:t>Giá</a:t>
                      </a:r>
                      <a:r>
                        <a:rPr lang="vi-VN" sz="3800" baseline="0" dirty="0" smtClean="0"/>
                        <a:t> lạnh</a:t>
                      </a:r>
                      <a:endParaRPr lang="en-US" sz="3800" dirty="0"/>
                    </a:p>
                  </a:txBody>
                  <a:tcPr anchor="ctr">
                    <a:solidFill>
                      <a:schemeClr val="bg1">
                        <a:lumMod val="95000"/>
                      </a:schemeClr>
                    </a:solidFill>
                  </a:tcPr>
                </a:tc>
                <a:tc>
                  <a:txBody>
                    <a:bodyPr/>
                    <a:lstStyle/>
                    <a:p>
                      <a:pPr algn="ctr"/>
                      <a:r>
                        <a:rPr lang="vi-VN" sz="3800" dirty="0" smtClean="0"/>
                        <a:t>Nóng</a:t>
                      </a:r>
                      <a:r>
                        <a:rPr lang="vi-VN" sz="3800" baseline="0" dirty="0" smtClean="0"/>
                        <a:t> bỏng</a:t>
                      </a:r>
                      <a:endParaRPr lang="en-US" sz="3800" dirty="0"/>
                    </a:p>
                  </a:txBody>
                  <a:tcPr anchor="ctr">
                    <a:solidFill>
                      <a:schemeClr val="bg1">
                        <a:lumMod val="95000"/>
                      </a:schemeClr>
                    </a:solidFill>
                  </a:tcPr>
                </a:tc>
                <a:extLst>
                  <a:ext uri="{0D108BD9-81ED-4DB2-BD59-A6C34878D82A}">
                    <a16:rowId xmlns:a16="http://schemas.microsoft.com/office/drawing/2014/main" val="2767765334"/>
                  </a:ext>
                </a:extLst>
              </a:tr>
              <a:tr h="1191666">
                <a:tc>
                  <a:txBody>
                    <a:bodyPr/>
                    <a:lstStyle/>
                    <a:p>
                      <a:pPr algn="ctr"/>
                      <a:r>
                        <a:rPr lang="vi-VN" sz="3800" dirty="0" smtClean="0"/>
                        <a:t>Thẳng</a:t>
                      </a:r>
                      <a:r>
                        <a:rPr lang="vi-VN" sz="3800" baseline="0" dirty="0" smtClean="0"/>
                        <a:t> tắp</a:t>
                      </a:r>
                      <a:endParaRPr lang="en-US" sz="3800" dirty="0"/>
                    </a:p>
                  </a:txBody>
                  <a:tcPr anchor="ctr">
                    <a:solidFill>
                      <a:schemeClr val="bg1">
                        <a:lumMod val="95000"/>
                      </a:schemeClr>
                    </a:solidFill>
                  </a:tcPr>
                </a:tc>
                <a:tc>
                  <a:txBody>
                    <a:bodyPr/>
                    <a:lstStyle/>
                    <a:p>
                      <a:pPr algn="ctr"/>
                      <a:r>
                        <a:rPr lang="vi-VN" sz="3800" dirty="0" smtClean="0"/>
                        <a:t>Hình</a:t>
                      </a:r>
                      <a:r>
                        <a:rPr lang="vi-VN" sz="3800" baseline="0" dirty="0" smtClean="0"/>
                        <a:t> tròn</a:t>
                      </a:r>
                      <a:endParaRPr lang="en-US" sz="3800" dirty="0"/>
                    </a:p>
                  </a:txBody>
                  <a:tcPr anchor="ctr">
                    <a:solidFill>
                      <a:schemeClr val="bg1">
                        <a:lumMod val="95000"/>
                      </a:schemeClr>
                    </a:solidFill>
                  </a:tcPr>
                </a:tc>
                <a:extLst>
                  <a:ext uri="{0D108BD9-81ED-4DB2-BD59-A6C34878D82A}">
                    <a16:rowId xmlns:a16="http://schemas.microsoft.com/office/drawing/2014/main" val="316834959"/>
                  </a:ext>
                </a:extLst>
              </a:tr>
              <a:tr h="1191666">
                <a:tc>
                  <a:txBody>
                    <a:bodyPr/>
                    <a:lstStyle/>
                    <a:p>
                      <a:pPr algn="ctr"/>
                      <a:r>
                        <a:rPr lang="vi-VN" sz="3800" dirty="0" smtClean="0"/>
                        <a:t>Đều</a:t>
                      </a:r>
                      <a:r>
                        <a:rPr lang="vi-VN" sz="3800" baseline="0" dirty="0" smtClean="0"/>
                        <a:t> đặn</a:t>
                      </a:r>
                      <a:endParaRPr lang="en-US" sz="3800" dirty="0"/>
                    </a:p>
                  </a:txBody>
                  <a:tcPr anchor="ctr">
                    <a:solidFill>
                      <a:schemeClr val="bg1">
                        <a:lumMod val="95000"/>
                      </a:schemeClr>
                    </a:solidFill>
                  </a:tcPr>
                </a:tc>
                <a:tc>
                  <a:txBody>
                    <a:bodyPr/>
                    <a:lstStyle/>
                    <a:p>
                      <a:pPr algn="ctr"/>
                      <a:r>
                        <a:rPr lang="vi-VN" sz="3800" dirty="0" smtClean="0"/>
                        <a:t>Lúc</a:t>
                      </a:r>
                      <a:r>
                        <a:rPr lang="vi-VN" sz="3800" baseline="0" dirty="0" smtClean="0"/>
                        <a:t> nhanh lúc chậm</a:t>
                      </a:r>
                      <a:endParaRPr lang="en-US" sz="3800" dirty="0"/>
                    </a:p>
                  </a:txBody>
                  <a:tcPr anchor="ctr">
                    <a:solidFill>
                      <a:schemeClr val="bg1">
                        <a:lumMod val="95000"/>
                      </a:schemeClr>
                    </a:solidFill>
                  </a:tcPr>
                </a:tc>
                <a:extLst>
                  <a:ext uri="{0D108BD9-81ED-4DB2-BD59-A6C34878D82A}">
                    <a16:rowId xmlns:a16="http://schemas.microsoft.com/office/drawing/2014/main" val="3995846469"/>
                  </a:ext>
                </a:extLst>
              </a:tr>
            </a:tbl>
          </a:graphicData>
        </a:graphic>
      </p:graphicFrame>
      <p:pic>
        <p:nvPicPr>
          <p:cNvPr id="13"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21200" y="426603"/>
            <a:ext cx="850954" cy="869934"/>
          </a:xfrm>
          <a:prstGeom prst="rect">
            <a:avLst/>
          </a:prstGeom>
        </p:spPr>
      </p:pic>
      <p:sp>
        <p:nvSpPr>
          <p:cNvPr id="14" name="Rectangle 13"/>
          <p:cNvSpPr/>
          <p:nvPr/>
        </p:nvSpPr>
        <p:spPr>
          <a:xfrm>
            <a:off x="2076869" y="6819900"/>
            <a:ext cx="14577871" cy="3000821"/>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en-US" sz="4200" b="1" i="1" dirty="0" err="1" smtClean="0">
                <a:solidFill>
                  <a:srgbClr val="000000"/>
                </a:solidFill>
                <a:latin typeface="Arial" panose="020B0604020202020204" pitchFamily="34" charset="0"/>
                <a:cs typeface="Arial" panose="020B0604020202020204" pitchFamily="34" charset="0"/>
              </a:rPr>
              <a:t>Đoạn</a:t>
            </a:r>
            <a:r>
              <a:rPr lang="en-US" sz="4200" b="1" i="1" dirty="0" smtClean="0">
                <a:solidFill>
                  <a:srgbClr val="000000"/>
                </a:solidFill>
                <a:latin typeface="Arial" panose="020B0604020202020204" pitchFamily="34" charset="0"/>
                <a:cs typeface="Arial" panose="020B0604020202020204" pitchFamily="34" charset="0"/>
              </a:rPr>
              <a:t> </a:t>
            </a:r>
            <a:r>
              <a:rPr lang="en-US" sz="4200" b="1" i="1" dirty="0">
                <a:solidFill>
                  <a:srgbClr val="000000"/>
                </a:solidFill>
                <a:latin typeface="Arial" panose="020B0604020202020204" pitchFamily="34" charset="0"/>
                <a:cs typeface="Arial" panose="020B0604020202020204" pitchFamily="34" charset="0"/>
              </a:rPr>
              <a:t>văn có </a:t>
            </a:r>
            <a:r>
              <a:rPr lang="en-US" sz="4200" b="1" i="1" dirty="0" err="1">
                <a:solidFill>
                  <a:srgbClr val="000000"/>
                </a:solidFill>
                <a:latin typeface="Arial" panose="020B0604020202020204" pitchFamily="34" charset="0"/>
                <a:cs typeface="Arial" panose="020B0604020202020204" pitchFamily="34" charset="0"/>
              </a:rPr>
              <a:t>chủ</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đề</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phân</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biệt</a:t>
            </a:r>
            <a:r>
              <a:rPr lang="en-US" sz="4200" b="1" i="1" dirty="0">
                <a:solidFill>
                  <a:srgbClr val="000000"/>
                </a:solidFill>
                <a:latin typeface="Arial" panose="020B0604020202020204" pitchFamily="34" charset="0"/>
                <a:cs typeface="Arial" panose="020B0604020202020204" pitchFamily="34" charset="0"/>
              </a:rPr>
              <a:t> thời </a:t>
            </a:r>
            <a:r>
              <a:rPr lang="en-US" sz="4200" b="1" i="1" dirty="0" err="1">
                <a:solidFill>
                  <a:srgbClr val="000000"/>
                </a:solidFill>
                <a:latin typeface="Arial" panose="020B0604020202020204" pitchFamily="34" charset="0"/>
                <a:cs typeface="Arial" panose="020B0604020202020204" pitchFamily="34" charset="0"/>
              </a:rPr>
              <a:t>gian</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vật</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lí</a:t>
            </a:r>
            <a:r>
              <a:rPr lang="en-US" sz="4200" b="1" i="1" dirty="0">
                <a:solidFill>
                  <a:srgbClr val="000000"/>
                </a:solidFill>
                <a:latin typeface="Arial" panose="020B0604020202020204" pitchFamily="34" charset="0"/>
                <a:cs typeface="Arial" panose="020B0604020202020204" pitchFamily="34" charset="0"/>
              </a:rPr>
              <a:t>, thời </a:t>
            </a:r>
            <a:r>
              <a:rPr lang="en-US" sz="4200" b="1" i="1" dirty="0" err="1">
                <a:solidFill>
                  <a:srgbClr val="000000"/>
                </a:solidFill>
                <a:latin typeface="Arial" panose="020B0604020202020204" pitchFamily="34" charset="0"/>
                <a:cs typeface="Arial" panose="020B0604020202020204" pitchFamily="34" charset="0"/>
              </a:rPr>
              <a:t>gian</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mối</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quan</a:t>
            </a:r>
            <a:r>
              <a:rPr lang="en-US" sz="4200" b="1" i="1" dirty="0">
                <a:solidFill>
                  <a:srgbClr val="000000"/>
                </a:solidFill>
                <a:latin typeface="Arial" panose="020B0604020202020204" pitchFamily="34" charset="0"/>
                <a:cs typeface="Arial" panose="020B0604020202020204" pitchFamily="34" charset="0"/>
              </a:rPr>
              <a:t> hệ </a:t>
            </a:r>
            <a:r>
              <a:rPr lang="en-US" sz="4200" b="1" i="1" dirty="0" err="1">
                <a:solidFill>
                  <a:srgbClr val="000000"/>
                </a:solidFill>
                <a:latin typeface="Arial" panose="020B0604020202020204" pitchFamily="34" charset="0"/>
                <a:cs typeface="Arial" panose="020B0604020202020204" pitchFamily="34" charset="0"/>
              </a:rPr>
              <a:t>giữa</a:t>
            </a:r>
            <a:r>
              <a:rPr lang="en-US" sz="4200" b="1" i="1" dirty="0">
                <a:solidFill>
                  <a:srgbClr val="000000"/>
                </a:solidFill>
                <a:latin typeface="Arial" panose="020B0604020202020204" pitchFamily="34" charset="0"/>
                <a:cs typeface="Arial" panose="020B0604020202020204" pitchFamily="34" charset="0"/>
              </a:rPr>
              <a:t> các </a:t>
            </a:r>
            <a:r>
              <a:rPr lang="en-US" sz="4200" b="1" i="1" dirty="0" err="1">
                <a:solidFill>
                  <a:srgbClr val="000000"/>
                </a:solidFill>
                <a:latin typeface="Arial" panose="020B0604020202020204" pitchFamily="34" charset="0"/>
                <a:cs typeface="Arial" panose="020B0604020202020204" pitchFamily="34" charset="0"/>
              </a:rPr>
              <a:t>cặp</a:t>
            </a:r>
            <a:r>
              <a:rPr lang="en-US" sz="4200" b="1" i="1" dirty="0">
                <a:solidFill>
                  <a:srgbClr val="000000"/>
                </a:solidFill>
                <a:latin typeface="Arial" panose="020B0604020202020204" pitchFamily="34" charset="0"/>
                <a:cs typeface="Arial" panose="020B0604020202020204" pitchFamily="34" charset="0"/>
              </a:rPr>
              <a:t> từ </a:t>
            </a:r>
            <a:r>
              <a:rPr lang="en-US" sz="4200" b="1" i="1" dirty="0" err="1">
                <a:solidFill>
                  <a:srgbClr val="000000"/>
                </a:solidFill>
                <a:latin typeface="Arial" panose="020B0604020202020204" pitchFamily="34" charset="0"/>
                <a:cs typeface="Arial" panose="020B0604020202020204" pitchFamily="34" charset="0"/>
              </a:rPr>
              <a:t>trái</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nghĩa</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tạo</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ra</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mối</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liên</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kết</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chặt</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giữa</a:t>
            </a:r>
            <a:r>
              <a:rPr lang="en-US" sz="4200" b="1" i="1" dirty="0">
                <a:solidFill>
                  <a:srgbClr val="000000"/>
                </a:solidFill>
                <a:latin typeface="Arial" panose="020B0604020202020204" pitchFamily="34" charset="0"/>
                <a:cs typeface="Arial" panose="020B0604020202020204" pitchFamily="34" charset="0"/>
              </a:rPr>
              <a:t> </a:t>
            </a:r>
            <a:r>
              <a:rPr lang="en-US" sz="4200" b="1" i="1" dirty="0" err="1">
                <a:solidFill>
                  <a:srgbClr val="000000"/>
                </a:solidFill>
                <a:latin typeface="Arial" panose="020B0604020202020204" pitchFamily="34" charset="0"/>
                <a:cs typeface="Arial" panose="020B0604020202020204" pitchFamily="34" charset="0"/>
              </a:rPr>
              <a:t>hai</a:t>
            </a:r>
            <a:r>
              <a:rPr lang="en-US" sz="4200" b="1" i="1" dirty="0">
                <a:solidFill>
                  <a:srgbClr val="000000"/>
                </a:solidFill>
                <a:latin typeface="Arial" panose="020B0604020202020204" pitchFamily="34" charset="0"/>
                <a:cs typeface="Arial" panose="020B0604020202020204" pitchFamily="34" charset="0"/>
              </a:rPr>
              <a:t> câu </a:t>
            </a:r>
            <a:r>
              <a:rPr lang="en-US" sz="4200" b="1" i="1" dirty="0" smtClean="0">
                <a:solidFill>
                  <a:srgbClr val="000000"/>
                </a:solidFill>
                <a:latin typeface="Arial" panose="020B0604020202020204" pitchFamily="34" charset="0"/>
                <a:cs typeface="Arial" panose="020B0604020202020204" pitchFamily="34" charset="0"/>
              </a:rPr>
              <a:t>văn</a:t>
            </a:r>
            <a:r>
              <a:rPr lang="vi-VN" sz="4200" b="1" i="1" dirty="0" smtClean="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1616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88954" y="-1425747"/>
            <a:ext cx="2699093" cy="6477000"/>
            <a:chOff x="0" y="0"/>
            <a:chExt cx="2354580" cy="3800525"/>
          </a:xfrm>
        </p:grpSpPr>
        <p:sp>
          <p:nvSpPr>
            <p:cNvPr id="3" name="Freeform 3"/>
            <p:cNvSpPr/>
            <p:nvPr/>
          </p:nvSpPr>
          <p:spPr>
            <a:xfrm>
              <a:off x="0" y="0"/>
              <a:ext cx="2353310" cy="3800525"/>
            </a:xfrm>
            <a:custGeom>
              <a:avLst/>
              <a:gdLst/>
              <a:ahLst/>
              <a:cxnLst/>
              <a:rect l="l" t="t" r="r" b="b"/>
              <a:pathLst>
                <a:path w="2353310" h="3800525">
                  <a:moveTo>
                    <a:pt x="784860" y="3733215"/>
                  </a:moveTo>
                  <a:cubicBezTo>
                    <a:pt x="905510" y="3773855"/>
                    <a:pt x="1042670" y="3800525"/>
                    <a:pt x="1177290" y="3800525"/>
                  </a:cubicBezTo>
                  <a:cubicBezTo>
                    <a:pt x="1311910" y="3800525"/>
                    <a:pt x="1441450" y="3777665"/>
                    <a:pt x="1560830" y="3737025"/>
                  </a:cubicBezTo>
                  <a:cubicBezTo>
                    <a:pt x="1563370" y="3735755"/>
                    <a:pt x="1565910" y="3735755"/>
                    <a:pt x="1568450" y="3734485"/>
                  </a:cubicBezTo>
                  <a:cubicBezTo>
                    <a:pt x="2016760" y="3571925"/>
                    <a:pt x="2346960" y="3142665"/>
                    <a:pt x="2353310" y="2638148"/>
                  </a:cubicBezTo>
                  <a:lnTo>
                    <a:pt x="2353310" y="0"/>
                  </a:lnTo>
                  <a:lnTo>
                    <a:pt x="0" y="0"/>
                  </a:lnTo>
                  <a:lnTo>
                    <a:pt x="0" y="2636162"/>
                  </a:lnTo>
                  <a:cubicBezTo>
                    <a:pt x="6350" y="3145205"/>
                    <a:pt x="331470" y="3574465"/>
                    <a:pt x="784860" y="3733215"/>
                  </a:cubicBezTo>
                  <a:close/>
                </a:path>
              </a:pathLst>
            </a:custGeom>
            <a:solidFill>
              <a:srgbClr val="C9A3EF"/>
            </a:solidFill>
          </p:spPr>
        </p:sp>
      </p:grpSp>
      <p:sp>
        <p:nvSpPr>
          <p:cNvPr id="4" name="TextBox 4"/>
          <p:cNvSpPr txBox="1"/>
          <p:nvPr/>
        </p:nvSpPr>
        <p:spPr>
          <a:xfrm>
            <a:off x="6679442" y="773776"/>
            <a:ext cx="10951191" cy="3116238"/>
          </a:xfrm>
          <a:prstGeom prst="rect">
            <a:avLst/>
          </a:prstGeom>
        </p:spPr>
        <p:txBody>
          <a:bodyPr wrap="square" lIns="0" tIns="0" rIns="0" bIns="0" rtlCol="0" anchor="t">
            <a:spAutoFit/>
          </a:bodyPr>
          <a:lstStyle/>
          <a:p>
            <a:pPr algn="just">
              <a:lnSpc>
                <a:spcPct val="150000"/>
              </a:lnSpc>
            </a:pPr>
            <a:r>
              <a:rPr lang="vi-VN" sz="4500" b="1" i="1" dirty="0" smtClean="0">
                <a:solidFill>
                  <a:srgbClr val="5B1010"/>
                </a:solidFill>
              </a:rPr>
              <a:t>	Chỉ ra các lỗi liên kết nội dung trong những đoạn trích và nêu cách sửa lỗi ấy (SGK/tr50)</a:t>
            </a:r>
            <a:endParaRPr lang="en-US" sz="4500" b="1" i="1" dirty="0">
              <a:solidFill>
                <a:srgbClr val="5B1010"/>
              </a:solidFill>
            </a:endParaRPr>
          </a:p>
        </p:txBody>
      </p:sp>
      <p:sp>
        <p:nvSpPr>
          <p:cNvPr id="5" name="TextBox 5"/>
          <p:cNvSpPr txBox="1"/>
          <p:nvPr/>
        </p:nvSpPr>
        <p:spPr>
          <a:xfrm>
            <a:off x="1219200" y="1380319"/>
            <a:ext cx="4038600" cy="859210"/>
          </a:xfrm>
          <a:prstGeom prst="rect">
            <a:avLst/>
          </a:prstGeom>
        </p:spPr>
        <p:txBody>
          <a:bodyPr wrap="square" lIns="0" tIns="0" rIns="0" bIns="0" rtlCol="0" anchor="t">
            <a:spAutoFit/>
          </a:bodyPr>
          <a:lstStyle/>
          <a:p>
            <a:pPr algn="ctr">
              <a:lnSpc>
                <a:spcPts val="6719"/>
              </a:lnSpc>
            </a:pPr>
            <a:r>
              <a:rPr lang="en-US" sz="5600" b="1" dirty="0">
                <a:solidFill>
                  <a:srgbClr val="5B1010"/>
                </a:solidFill>
                <a:latin typeface="Arial" panose="020B0604020202020204" pitchFamily="34" charset="0"/>
                <a:cs typeface="Arial" panose="020B0604020202020204" pitchFamily="34" charset="0"/>
              </a:rPr>
              <a:t> </a:t>
            </a:r>
            <a:r>
              <a:rPr lang="en-US" sz="5600" b="1" dirty="0" smtClean="0">
                <a:solidFill>
                  <a:srgbClr val="5B1010"/>
                </a:solidFill>
                <a:latin typeface="Arial" panose="020B0604020202020204" pitchFamily="34" charset="0"/>
                <a:cs typeface="Arial" panose="020B0604020202020204" pitchFamily="34" charset="0"/>
              </a:rPr>
              <a:t>BÀI TẬP </a:t>
            </a:r>
            <a:r>
              <a:rPr lang="vi-VN" sz="5600" b="1" dirty="0" smtClean="0">
                <a:solidFill>
                  <a:srgbClr val="5B1010"/>
                </a:solidFill>
                <a:latin typeface="Arial" panose="020B0604020202020204" pitchFamily="34" charset="0"/>
                <a:cs typeface="Arial" panose="020B0604020202020204" pitchFamily="34" charset="0"/>
              </a:rPr>
              <a:t>3</a:t>
            </a:r>
            <a:endParaRPr lang="en-US" sz="56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67031" y="5671944"/>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2816452" y="8395606"/>
            <a:ext cx="440801" cy="45687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80374" y="5829300"/>
            <a:ext cx="3614790" cy="44577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241878" y="338809"/>
            <a:ext cx="850954" cy="86993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sp>
        <p:nvSpPr>
          <p:cNvPr id="13" name="TextBox 12"/>
          <p:cNvSpPr txBox="1"/>
          <p:nvPr/>
        </p:nvSpPr>
        <p:spPr>
          <a:xfrm>
            <a:off x="3451476" y="3856463"/>
            <a:ext cx="14392132" cy="5747727"/>
          </a:xfrm>
          <a:prstGeom prst="rect">
            <a:avLst/>
          </a:prstGeom>
          <a:noFill/>
        </p:spPr>
        <p:txBody>
          <a:bodyPr wrap="square" rtlCol="0">
            <a:spAutoFit/>
          </a:bodyPr>
          <a:lstStyle/>
          <a:p>
            <a:pPr marL="514350" indent="-514350" algn="just">
              <a:lnSpc>
                <a:spcPct val="150000"/>
              </a:lnSpc>
              <a:buAutoNum type="alphaLcPeriod"/>
            </a:pPr>
            <a:r>
              <a:rPr lang="vi-VN" sz="3500" dirty="0" smtClean="0"/>
              <a:t>Cắm đi một mình trong đêm. Trận địa đại đội 2 ở phía bãi bồi bên một dòng sông. Hai bố con cùng viết đơn xin ra mặt trận. Mùa thu hoạch lạc đã vào chặng cuối.</a:t>
            </a:r>
          </a:p>
          <a:p>
            <a:pPr marL="514350" indent="-514350" algn="just">
              <a:lnSpc>
                <a:spcPct val="150000"/>
              </a:lnSpc>
              <a:buAutoNum type="alphaLcPeriod"/>
            </a:pPr>
            <a:r>
              <a:rPr lang="vi-VN" sz="3500" dirty="0"/>
              <a:t>Năm 19 tuổi chị đẻ đứa con trai, sau đó chồng mắc bệnh, ốm liền trong hai năm rồi chết. Chị làm quần quật phụng dưỡng cha mẹ chồng, hầu hạ chồng, bú mớm cho con . Có những ngày ngắn ngủi cơn bệnh tạm lui, chồng chị yêu thương chị vô cùng</a:t>
            </a:r>
            <a:r>
              <a:rPr lang="vi-VN" sz="3500" dirty="0" smtClean="0"/>
              <a:t>.</a:t>
            </a:r>
            <a:endParaRPr lang="vi-VN" sz="3500" dirty="0"/>
          </a:p>
        </p:txBody>
      </p:sp>
    </p:spTree>
    <p:extLst>
      <p:ext uri="{BB962C8B-B14F-4D97-AF65-F5344CB8AC3E}">
        <p14:creationId xmlns:p14="http://schemas.microsoft.com/office/powerpoint/2010/main" val="35564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779880" y="533181"/>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672281" y="8729962"/>
            <a:ext cx="631002" cy="65401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pic>
        <p:nvPicPr>
          <p:cNvPr id="13"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21200" y="426603"/>
            <a:ext cx="850954" cy="869934"/>
          </a:xfrm>
          <a:prstGeom prst="rect">
            <a:avLst/>
          </a:prstGeom>
        </p:spPr>
      </p:pic>
      <p:sp>
        <p:nvSpPr>
          <p:cNvPr id="2" name="TextBox 1"/>
          <p:cNvSpPr txBox="1"/>
          <p:nvPr/>
        </p:nvSpPr>
        <p:spPr>
          <a:xfrm>
            <a:off x="1817584" y="583625"/>
            <a:ext cx="15435577" cy="3208571"/>
          </a:xfrm>
          <a:prstGeom prst="rect">
            <a:avLst/>
          </a:prstGeom>
          <a:noFill/>
        </p:spPr>
        <p:txBody>
          <a:bodyPr wrap="square" rtlCol="0">
            <a:spAutoFit/>
          </a:bodyPr>
          <a:lstStyle/>
          <a:p>
            <a:pPr algn="just">
              <a:lnSpc>
                <a:spcPct val="150000"/>
              </a:lnSpc>
            </a:pPr>
            <a:r>
              <a:rPr lang="vi-VN" sz="4500" b="1" i="1" dirty="0" smtClean="0"/>
              <a:t>a. Cắm đi một mình trong đêm. Trận địa đại đội 2 ở phía bãi bồi bên một dòng sông . Hai bố con cùng viết đơn xin ra mặt trận. Mùa thu hoạch lạc đã vào chặng cuối.</a:t>
            </a:r>
            <a:endParaRPr lang="en-US" sz="4500" b="1" i="1" dirty="0"/>
          </a:p>
        </p:txBody>
      </p:sp>
      <p:sp>
        <p:nvSpPr>
          <p:cNvPr id="3" name="Rectangle 2"/>
          <p:cNvSpPr/>
          <p:nvPr/>
        </p:nvSpPr>
        <p:spPr>
          <a:xfrm>
            <a:off x="1503978" y="3792196"/>
            <a:ext cx="15518652" cy="5909310"/>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b="1" dirty="0">
                <a:solidFill>
                  <a:srgbClr val="000000"/>
                </a:solidFill>
              </a:rPr>
              <a:t>Theo sự diễn đạt này, các câu vi phạm liên kết nội dung: </a:t>
            </a:r>
            <a:r>
              <a:rPr lang="vi-VN" sz="4200" dirty="0">
                <a:solidFill>
                  <a:srgbClr val="000000"/>
                </a:solidFill>
              </a:rPr>
              <a:t>không cùng chung một chủ </a:t>
            </a:r>
            <a:r>
              <a:rPr lang="vi-VN" sz="4200" dirty="0" smtClean="0">
                <a:solidFill>
                  <a:srgbClr val="000000"/>
                </a:solidFill>
              </a:rPr>
              <a:t>đề.</a:t>
            </a:r>
            <a:endParaRPr lang="vi-VN" sz="4200" dirty="0">
              <a:solidFill>
                <a:srgbClr val="000000"/>
              </a:solidFill>
            </a:endParaRPr>
          </a:p>
          <a:p>
            <a:pPr marL="571500" indent="-571500" algn="just">
              <a:lnSpc>
                <a:spcPct val="150000"/>
              </a:lnSpc>
              <a:buFont typeface="Symbol" panose="05050102010706020507" pitchFamily="18" charset="2"/>
              <a:buChar char="Þ"/>
            </a:pPr>
            <a:r>
              <a:rPr lang="vi-VN" sz="4200" b="1" dirty="0" smtClean="0">
                <a:solidFill>
                  <a:srgbClr val="FF0000"/>
                </a:solidFill>
              </a:rPr>
              <a:t>Sửa</a:t>
            </a:r>
            <a:r>
              <a:rPr lang="vi-VN" sz="4200" b="1" dirty="0">
                <a:solidFill>
                  <a:srgbClr val="FF0000"/>
                </a:solidFill>
              </a:rPr>
              <a:t>: </a:t>
            </a:r>
            <a:r>
              <a:rPr lang="vi-VN" sz="4200" dirty="0">
                <a:solidFill>
                  <a:srgbClr val="000000"/>
                </a:solidFill>
              </a:rPr>
              <a:t>Cắm bơi một mình trong đêm. Trận địa đại đội 2 của anh, ở phía bãi bồi nên một dòng sông. Anh nhớ lại hồi đầu mùa lạc hai bố con anh cùng viết đơn xin ra mặt trận. Bây giờ, mùa thu hoạch lạc đã vào trận cuối</a:t>
            </a:r>
            <a:r>
              <a:rPr lang="vi-VN" dirty="0" smtClean="0">
                <a:solidFill>
                  <a:srgbClr val="000000"/>
                </a:solidFill>
                <a:latin typeface="Open Sans"/>
              </a:rPr>
              <a:t>.</a:t>
            </a:r>
          </a:p>
        </p:txBody>
      </p:sp>
    </p:spTree>
    <p:extLst>
      <p:ext uri="{BB962C8B-B14F-4D97-AF65-F5344CB8AC3E}">
        <p14:creationId xmlns:p14="http://schemas.microsoft.com/office/powerpoint/2010/main" val="383437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779880" y="533181"/>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672281" y="8729962"/>
            <a:ext cx="631002" cy="65401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pic>
        <p:nvPicPr>
          <p:cNvPr id="13"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21200" y="426603"/>
            <a:ext cx="850954" cy="869934"/>
          </a:xfrm>
          <a:prstGeom prst="rect">
            <a:avLst/>
          </a:prstGeom>
        </p:spPr>
      </p:pic>
      <p:sp>
        <p:nvSpPr>
          <p:cNvPr id="2" name="TextBox 1"/>
          <p:cNvSpPr txBox="1"/>
          <p:nvPr/>
        </p:nvSpPr>
        <p:spPr>
          <a:xfrm>
            <a:off x="1817584" y="583625"/>
            <a:ext cx="15435577" cy="4835491"/>
          </a:xfrm>
          <a:prstGeom prst="rect">
            <a:avLst/>
          </a:prstGeom>
          <a:noFill/>
        </p:spPr>
        <p:txBody>
          <a:bodyPr wrap="square" rtlCol="0">
            <a:spAutoFit/>
          </a:bodyPr>
          <a:lstStyle/>
          <a:p>
            <a:pPr algn="just">
              <a:lnSpc>
                <a:spcPct val="150000"/>
              </a:lnSpc>
            </a:pPr>
            <a:r>
              <a:rPr lang="vi-VN" sz="4200" b="1" i="1" dirty="0" smtClean="0"/>
              <a:t>b. Năm 19 tuổi chị đẻ đứa con trai, sau đó chồng mắc bệnh, ốm liền trong hai năm rồi chết. Chị làm quần quật phụng dưỡng cha mẹ chồng, hầu hạ chồng, bú mớm cho con . Có những ngày ngắn ngủi cơn bệnh tạm lui, chồng chị yêu thương chị vô cùng.</a:t>
            </a:r>
            <a:endParaRPr lang="en-US" sz="4200" b="1" i="1" dirty="0"/>
          </a:p>
        </p:txBody>
      </p:sp>
      <p:sp>
        <p:nvSpPr>
          <p:cNvPr id="3" name="Rectangle 2"/>
          <p:cNvSpPr/>
          <p:nvPr/>
        </p:nvSpPr>
        <p:spPr>
          <a:xfrm>
            <a:off x="1505115" y="5576138"/>
            <a:ext cx="15518652" cy="191154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b="1" dirty="0">
                <a:solidFill>
                  <a:srgbClr val="000000"/>
                </a:solidFill>
              </a:rPr>
              <a:t>Câu này vi phạm liên kết nội dung: </a:t>
            </a:r>
            <a:r>
              <a:rPr lang="vi-VN" sz="4200" dirty="0">
                <a:solidFill>
                  <a:srgbClr val="000000"/>
                </a:solidFill>
              </a:rPr>
              <a:t>trình tự sự việc trong các câu không hợp lí</a:t>
            </a:r>
            <a:r>
              <a:rPr lang="vi-VN" sz="4200" dirty="0" smtClean="0">
                <a:solidFill>
                  <a:srgbClr val="000000"/>
                </a:solidFill>
              </a:rPr>
              <a:t>.</a:t>
            </a:r>
          </a:p>
        </p:txBody>
      </p:sp>
    </p:spTree>
    <p:extLst>
      <p:ext uri="{BB962C8B-B14F-4D97-AF65-F5344CB8AC3E}">
        <p14:creationId xmlns:p14="http://schemas.microsoft.com/office/powerpoint/2010/main" val="23984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779880" y="533181"/>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672281" y="8729962"/>
            <a:ext cx="631002" cy="65401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pic>
        <p:nvPicPr>
          <p:cNvPr id="13"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21200" y="426603"/>
            <a:ext cx="850954" cy="869934"/>
          </a:xfrm>
          <a:prstGeom prst="rect">
            <a:avLst/>
          </a:prstGeom>
        </p:spPr>
      </p:pic>
      <p:sp>
        <p:nvSpPr>
          <p:cNvPr id="2" name="TextBox 1"/>
          <p:cNvSpPr txBox="1"/>
          <p:nvPr/>
        </p:nvSpPr>
        <p:spPr>
          <a:xfrm>
            <a:off x="1720431" y="330890"/>
            <a:ext cx="15435577" cy="4835491"/>
          </a:xfrm>
          <a:prstGeom prst="rect">
            <a:avLst/>
          </a:prstGeom>
          <a:noFill/>
        </p:spPr>
        <p:txBody>
          <a:bodyPr wrap="square" rtlCol="0">
            <a:spAutoFit/>
          </a:bodyPr>
          <a:lstStyle/>
          <a:p>
            <a:pPr algn="just">
              <a:lnSpc>
                <a:spcPct val="150000"/>
              </a:lnSpc>
            </a:pPr>
            <a:r>
              <a:rPr lang="vi-VN" sz="4200" b="1" i="1" dirty="0" smtClean="0"/>
              <a:t>b. Năm 19 tuổi chị đẻ đứa con trai, sau đó chồng mắc bệnh, ốm liền trong hai năm rồi chết. Chị làm quần quật phụng dưỡng cha mẹ chồng, hầu hạ chồng, bú mớm cho con . Có những ngày ngắn ngủi cơn bệnh tạm lui, chồng chị yêu thương chị vô cùng.</a:t>
            </a:r>
            <a:endParaRPr lang="en-US" sz="4200" b="1" i="1" dirty="0"/>
          </a:p>
        </p:txBody>
      </p:sp>
      <p:sp>
        <p:nvSpPr>
          <p:cNvPr id="3" name="Rectangle 2"/>
          <p:cNvSpPr/>
          <p:nvPr/>
        </p:nvSpPr>
        <p:spPr>
          <a:xfrm>
            <a:off x="1287523" y="5067300"/>
            <a:ext cx="15868485" cy="4820037"/>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b="1" dirty="0" smtClean="0">
                <a:solidFill>
                  <a:srgbClr val="FF0000"/>
                </a:solidFill>
              </a:rPr>
              <a:t>Sửa</a:t>
            </a:r>
            <a:r>
              <a:rPr lang="vi-VN" sz="4200" b="1" dirty="0">
                <a:solidFill>
                  <a:srgbClr val="FF0000"/>
                </a:solidFill>
              </a:rPr>
              <a:t>: </a:t>
            </a:r>
            <a:r>
              <a:rPr lang="vi-VN" sz="4200" dirty="0">
                <a:solidFill>
                  <a:srgbClr val="000000"/>
                </a:solidFill>
              </a:rPr>
              <a:t>Năm 19 tuổi chị đẻ đứa con trai, sau đó chồng mắc bệnh, ốm liên hai năm rồi chết. Trong những ngày ngắn ngủi cơn bệnh tạm lui, chồng chị yêu thương chị vô cùng. Và suốt thời gian đó, chị làm quần quật phụng dưỡng cha mẹ chồng, hầu hạ chồng, bú mớm cho con</a:t>
            </a:r>
            <a:r>
              <a:rPr lang="vi-VN" sz="4200" dirty="0" smtClean="0">
                <a:solidFill>
                  <a:srgbClr val="000000"/>
                </a:solidFill>
              </a:rPr>
              <a:t>.</a:t>
            </a:r>
          </a:p>
        </p:txBody>
      </p:sp>
    </p:spTree>
    <p:extLst>
      <p:ext uri="{BB962C8B-B14F-4D97-AF65-F5344CB8AC3E}">
        <p14:creationId xmlns:p14="http://schemas.microsoft.com/office/powerpoint/2010/main" val="8561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888954" y="-1425747"/>
            <a:ext cx="2699093" cy="6477000"/>
            <a:chOff x="0" y="0"/>
            <a:chExt cx="2354580" cy="3800525"/>
          </a:xfrm>
        </p:grpSpPr>
        <p:sp>
          <p:nvSpPr>
            <p:cNvPr id="3" name="Freeform 3"/>
            <p:cNvSpPr/>
            <p:nvPr/>
          </p:nvSpPr>
          <p:spPr>
            <a:xfrm>
              <a:off x="0" y="0"/>
              <a:ext cx="2353310" cy="3800525"/>
            </a:xfrm>
            <a:custGeom>
              <a:avLst/>
              <a:gdLst/>
              <a:ahLst/>
              <a:cxnLst/>
              <a:rect l="l" t="t" r="r" b="b"/>
              <a:pathLst>
                <a:path w="2353310" h="3800525">
                  <a:moveTo>
                    <a:pt x="784860" y="3733215"/>
                  </a:moveTo>
                  <a:cubicBezTo>
                    <a:pt x="905510" y="3773855"/>
                    <a:pt x="1042670" y="3800525"/>
                    <a:pt x="1177290" y="3800525"/>
                  </a:cubicBezTo>
                  <a:cubicBezTo>
                    <a:pt x="1311910" y="3800525"/>
                    <a:pt x="1441450" y="3777665"/>
                    <a:pt x="1560830" y="3737025"/>
                  </a:cubicBezTo>
                  <a:cubicBezTo>
                    <a:pt x="1563370" y="3735755"/>
                    <a:pt x="1565910" y="3735755"/>
                    <a:pt x="1568450" y="3734485"/>
                  </a:cubicBezTo>
                  <a:cubicBezTo>
                    <a:pt x="2016760" y="3571925"/>
                    <a:pt x="2346960" y="3142665"/>
                    <a:pt x="2353310" y="2638148"/>
                  </a:cubicBezTo>
                  <a:lnTo>
                    <a:pt x="2353310" y="0"/>
                  </a:lnTo>
                  <a:lnTo>
                    <a:pt x="0" y="0"/>
                  </a:lnTo>
                  <a:lnTo>
                    <a:pt x="0" y="2636162"/>
                  </a:lnTo>
                  <a:cubicBezTo>
                    <a:pt x="6350" y="3145205"/>
                    <a:pt x="331470" y="3574465"/>
                    <a:pt x="784860" y="3733215"/>
                  </a:cubicBezTo>
                  <a:close/>
                </a:path>
              </a:pathLst>
            </a:custGeom>
            <a:solidFill>
              <a:srgbClr val="C9A3EF"/>
            </a:solidFill>
          </p:spPr>
        </p:sp>
      </p:grpSp>
      <p:sp>
        <p:nvSpPr>
          <p:cNvPr id="4" name="TextBox 4"/>
          <p:cNvSpPr txBox="1"/>
          <p:nvPr/>
        </p:nvSpPr>
        <p:spPr>
          <a:xfrm>
            <a:off x="6679442" y="773776"/>
            <a:ext cx="10951191" cy="3116238"/>
          </a:xfrm>
          <a:prstGeom prst="rect">
            <a:avLst/>
          </a:prstGeom>
        </p:spPr>
        <p:txBody>
          <a:bodyPr wrap="square" lIns="0" tIns="0" rIns="0" bIns="0" rtlCol="0" anchor="t">
            <a:spAutoFit/>
          </a:bodyPr>
          <a:lstStyle/>
          <a:p>
            <a:pPr algn="just">
              <a:lnSpc>
                <a:spcPct val="150000"/>
              </a:lnSpc>
            </a:pPr>
            <a:r>
              <a:rPr lang="vi-VN" sz="4500" b="1" i="1" dirty="0" smtClean="0">
                <a:solidFill>
                  <a:srgbClr val="5B1010"/>
                </a:solidFill>
              </a:rPr>
              <a:t>	Chỉ ra và nêu cách sửa các lỗi liên kết hình thức trong những đoạn trích (SGK/tr51) </a:t>
            </a:r>
            <a:endParaRPr lang="en-US" sz="4500" b="1" i="1" dirty="0">
              <a:solidFill>
                <a:srgbClr val="5B1010"/>
              </a:solidFill>
            </a:endParaRPr>
          </a:p>
        </p:txBody>
      </p:sp>
      <p:sp>
        <p:nvSpPr>
          <p:cNvPr id="5" name="TextBox 5"/>
          <p:cNvSpPr txBox="1"/>
          <p:nvPr/>
        </p:nvSpPr>
        <p:spPr>
          <a:xfrm>
            <a:off x="1219200" y="1380319"/>
            <a:ext cx="4038600" cy="859210"/>
          </a:xfrm>
          <a:prstGeom prst="rect">
            <a:avLst/>
          </a:prstGeom>
        </p:spPr>
        <p:txBody>
          <a:bodyPr wrap="square" lIns="0" tIns="0" rIns="0" bIns="0" rtlCol="0" anchor="t">
            <a:spAutoFit/>
          </a:bodyPr>
          <a:lstStyle/>
          <a:p>
            <a:pPr algn="ctr">
              <a:lnSpc>
                <a:spcPts val="6719"/>
              </a:lnSpc>
            </a:pPr>
            <a:r>
              <a:rPr lang="en-US" sz="5600" b="1" dirty="0">
                <a:solidFill>
                  <a:srgbClr val="5B1010"/>
                </a:solidFill>
                <a:latin typeface="Arial" panose="020B0604020202020204" pitchFamily="34" charset="0"/>
                <a:cs typeface="Arial" panose="020B0604020202020204" pitchFamily="34" charset="0"/>
              </a:rPr>
              <a:t> </a:t>
            </a:r>
            <a:r>
              <a:rPr lang="en-US" sz="5600" b="1" dirty="0" smtClean="0">
                <a:solidFill>
                  <a:srgbClr val="5B1010"/>
                </a:solidFill>
                <a:latin typeface="Arial" panose="020B0604020202020204" pitchFamily="34" charset="0"/>
                <a:cs typeface="Arial" panose="020B0604020202020204" pitchFamily="34" charset="0"/>
              </a:rPr>
              <a:t>BÀI TẬP </a:t>
            </a:r>
            <a:r>
              <a:rPr lang="vi-VN" sz="5600" b="1" dirty="0">
                <a:solidFill>
                  <a:srgbClr val="5B1010"/>
                </a:solidFill>
                <a:latin typeface="Arial" panose="020B0604020202020204" pitchFamily="34" charset="0"/>
                <a:cs typeface="Arial" panose="020B0604020202020204" pitchFamily="34" charset="0"/>
              </a:rPr>
              <a:t>4</a:t>
            </a:r>
            <a:endParaRPr lang="en-US" sz="56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67031" y="5671944"/>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3442733" y="8638721"/>
            <a:ext cx="440801" cy="456879"/>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80374" y="5829300"/>
            <a:ext cx="3614790" cy="44577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241878" y="338809"/>
            <a:ext cx="850954" cy="86993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sp>
        <p:nvSpPr>
          <p:cNvPr id="10" name="TextBox 9"/>
          <p:cNvSpPr txBox="1"/>
          <p:nvPr/>
        </p:nvSpPr>
        <p:spPr>
          <a:xfrm>
            <a:off x="4100825" y="3890014"/>
            <a:ext cx="13706011" cy="5747727"/>
          </a:xfrm>
          <a:prstGeom prst="rect">
            <a:avLst/>
          </a:prstGeom>
          <a:noFill/>
        </p:spPr>
        <p:txBody>
          <a:bodyPr wrap="square" rtlCol="0">
            <a:spAutoFit/>
          </a:bodyPr>
          <a:lstStyle/>
          <a:p>
            <a:pPr marL="514350" indent="-514350" algn="just">
              <a:lnSpc>
                <a:spcPct val="150000"/>
              </a:lnSpc>
              <a:buAutoNum type="alphaLcPeriod"/>
            </a:pPr>
            <a:r>
              <a:rPr lang="vi-VN" sz="3500" dirty="0" smtClean="0"/>
              <a:t>Với bộ răng khỏe cứng, loài nhện khổng lồ này có thể cắn thủng cả giày da. Mọi biện pháp chống lại nó vẫn chưa có kết quả vì chúng sống sâu dưới mặt đất. Hiện nay, người ta vẫn đang thử tìm cách bắt chúng để lấy nọc điều trị cho những người bị nó cắn.</a:t>
            </a:r>
          </a:p>
          <a:p>
            <a:pPr marL="514350" indent="-514350" algn="just">
              <a:lnSpc>
                <a:spcPct val="150000"/>
              </a:lnSpc>
              <a:buAutoNum type="alphaLcPeriod"/>
            </a:pPr>
            <a:r>
              <a:rPr lang="vi-VN" sz="3500" dirty="0" smtClean="0"/>
              <a:t>Tại văn phòng, đồng chí Bộ trưởng đã gặp gỡ một số bà con nông dân để trao đổi ý kiến. Mỗi lúc bà con kéo đến hội trường càng đông.</a:t>
            </a:r>
            <a:endParaRPr lang="en-US" sz="3500" dirty="0"/>
          </a:p>
        </p:txBody>
      </p:sp>
    </p:spTree>
    <p:extLst>
      <p:ext uri="{BB962C8B-B14F-4D97-AF65-F5344CB8AC3E}">
        <p14:creationId xmlns:p14="http://schemas.microsoft.com/office/powerpoint/2010/main" val="9268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sp>
        <p:nvSpPr>
          <p:cNvPr id="2" name="AutoShape 2"/>
          <p:cNvSpPr/>
          <p:nvPr/>
        </p:nvSpPr>
        <p:spPr>
          <a:xfrm>
            <a:off x="3220063" y="863606"/>
            <a:ext cx="12177264" cy="1757688"/>
          </a:xfrm>
          <a:prstGeom prst="rect">
            <a:avLst/>
          </a:prstGeom>
          <a:solidFill>
            <a:srgbClr val="EFA3B6"/>
          </a:solidFill>
        </p:spPr>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49514" b="36801"/>
          <a:stretch>
            <a:fillRect/>
          </a:stretch>
        </p:blipFill>
        <p:spPr>
          <a:xfrm rot="3245373">
            <a:off x="977715" y="390808"/>
            <a:ext cx="912319" cy="94559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49514" b="36801"/>
          <a:stretch>
            <a:fillRect/>
          </a:stretch>
        </p:blipFill>
        <p:spPr>
          <a:xfrm rot="-2788314">
            <a:off x="2528045" y="1612774"/>
            <a:ext cx="508968" cy="52753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7992657"/>
            <a:ext cx="1148670" cy="118572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75815" y="7385416"/>
            <a:ext cx="3730486" cy="358593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32223" flipH="1" flipV="1">
            <a:off x="15551196" y="-49590"/>
            <a:ext cx="3416209" cy="1772158"/>
          </a:xfrm>
          <a:prstGeom prst="rect">
            <a:avLst/>
          </a:prstGeom>
        </p:spPr>
      </p:pic>
      <p:sp>
        <p:nvSpPr>
          <p:cNvPr id="10" name="TextBox 10"/>
          <p:cNvSpPr txBox="1"/>
          <p:nvPr/>
        </p:nvSpPr>
        <p:spPr>
          <a:xfrm>
            <a:off x="6832195" y="1529975"/>
            <a:ext cx="4953000" cy="696601"/>
          </a:xfrm>
          <a:prstGeom prst="rect">
            <a:avLst/>
          </a:prstGeom>
        </p:spPr>
        <p:txBody>
          <a:bodyPr wrap="square" lIns="0" tIns="0" rIns="0" bIns="0" rtlCol="0" anchor="t">
            <a:spAutoFit/>
          </a:bodyPr>
          <a:lstStyle/>
          <a:p>
            <a:pPr marL="0" lvl="0" indent="0">
              <a:lnSpc>
                <a:spcPts val="5280"/>
              </a:lnSpc>
            </a:pPr>
            <a:r>
              <a:rPr lang="en-US" sz="6400" b="1" dirty="0" smtClean="0">
                <a:solidFill>
                  <a:srgbClr val="5B1010"/>
                </a:solidFill>
                <a:latin typeface="Arial" panose="020B0604020202020204" pitchFamily="34" charset="0"/>
                <a:cs typeface="Arial" panose="020B0604020202020204" pitchFamily="34" charset="0"/>
              </a:rPr>
              <a:t>KHỞI ĐỘNG</a:t>
            </a:r>
            <a:endParaRPr lang="en-US" sz="6400" b="1" dirty="0">
              <a:solidFill>
                <a:srgbClr val="5B1010"/>
              </a:solidFill>
              <a:latin typeface="Arial" panose="020B0604020202020204" pitchFamily="34" charset="0"/>
              <a:cs typeface="Arial" panose="020B0604020202020204" pitchFamily="34" charset="0"/>
            </a:endParaRPr>
          </a:p>
        </p:txBody>
      </p:sp>
      <p:sp>
        <p:nvSpPr>
          <p:cNvPr id="3" name="TextBox 2"/>
          <p:cNvSpPr txBox="1"/>
          <p:nvPr/>
        </p:nvSpPr>
        <p:spPr>
          <a:xfrm>
            <a:off x="3220063" y="2986547"/>
            <a:ext cx="12316192" cy="830997"/>
          </a:xfrm>
          <a:prstGeom prst="rect">
            <a:avLst/>
          </a:prstGeom>
          <a:noFill/>
        </p:spPr>
        <p:txBody>
          <a:bodyPr wrap="none" rtlCol="0">
            <a:spAutoFit/>
          </a:bodyPr>
          <a:lstStyle/>
          <a:p>
            <a:pPr algn="ctr"/>
            <a:r>
              <a:rPr lang="en-US" sz="4800" b="1" i="1" dirty="0" err="1" smtClean="0">
                <a:latin typeface="Arial" panose="020B0604020202020204" pitchFamily="34" charset="0"/>
                <a:cs typeface="Arial" panose="020B0604020202020204" pitchFamily="34" charset="0"/>
              </a:rPr>
              <a:t>Xác</a:t>
            </a:r>
            <a:r>
              <a:rPr lang="en-US" sz="4800" b="1" i="1" dirty="0" smtClean="0">
                <a:latin typeface="Arial" panose="020B0604020202020204" pitchFamily="34" charset="0"/>
                <a:cs typeface="Arial" panose="020B0604020202020204" pitchFamily="34" charset="0"/>
              </a:rPr>
              <a:t> định </a:t>
            </a:r>
            <a:r>
              <a:rPr lang="en-US" sz="4800" b="1" i="1" dirty="0" err="1" smtClean="0">
                <a:latin typeface="Arial" panose="020B0604020202020204" pitchFamily="34" charset="0"/>
                <a:cs typeface="Arial" panose="020B0604020202020204" pitchFamily="34" charset="0"/>
              </a:rPr>
              <a:t>phép</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liên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kết</a:t>
            </a:r>
            <a:r>
              <a:rPr lang="en-US" sz="4800" b="1" i="1" dirty="0" smtClean="0">
                <a:latin typeface="Arial" panose="020B0604020202020204" pitchFamily="34" charset="0"/>
                <a:cs typeface="Arial" panose="020B0604020202020204" pitchFamily="34" charset="0"/>
              </a:rPr>
              <a:t> trong các câu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11" name="Rectangle 10"/>
          <p:cNvSpPr/>
          <p:nvPr/>
        </p:nvSpPr>
        <p:spPr>
          <a:xfrm>
            <a:off x="1575739" y="4085963"/>
            <a:ext cx="16080526" cy="3000821"/>
          </a:xfrm>
          <a:prstGeom prst="rect">
            <a:avLst/>
          </a:prstGeom>
        </p:spPr>
        <p:txBody>
          <a:bodyPr wrap="square">
            <a:spAutoFit/>
          </a:bodyPr>
          <a:lstStyle/>
          <a:p>
            <a:pPr marL="571500" indent="-571500">
              <a:lnSpc>
                <a:spcPct val="150000"/>
              </a:lnSpc>
              <a:buFontTx/>
              <a:buChar char="-"/>
            </a:pPr>
            <a:r>
              <a:rPr lang="vi-VN" sz="4200" dirty="0" smtClean="0"/>
              <a:t>Người </a:t>
            </a:r>
            <a:r>
              <a:rPr lang="vi-VN" sz="4200" dirty="0"/>
              <a:t>yếu đuối thường hay hiền lành. Muốn ác phải là kẻ mạnh</a:t>
            </a:r>
            <a:r>
              <a:rPr lang="vi-VN" sz="4200" dirty="0" smtClean="0"/>
              <a:t>.</a:t>
            </a:r>
            <a:endParaRPr lang="en-US" sz="4200" dirty="0" smtClean="0"/>
          </a:p>
          <a:p>
            <a:pPr marL="571500" indent="-571500">
              <a:lnSpc>
                <a:spcPct val="150000"/>
              </a:lnSpc>
              <a:buFontTx/>
              <a:buChar char="-"/>
            </a:pPr>
            <a:r>
              <a:rPr lang="vi-VN" sz="4200" dirty="0"/>
              <a:t>Cô Hằng là cô hàng xóm của tôi. Nhà cô ấy có rất nhiều hoa.</a:t>
            </a:r>
          </a:p>
          <a:p>
            <a:pPr marL="571500" indent="-571500">
              <a:lnSpc>
                <a:spcPct val="150000"/>
              </a:lnSpc>
              <a:buFontTx/>
              <a:buChar char="-"/>
            </a:pPr>
            <a:r>
              <a:rPr lang="vi-VN" sz="4200" dirty="0"/>
              <a:t>Tôi thấy cô ấy rất xinh. Còn bạn tôi lại bảo cô ấy đẹp</a:t>
            </a:r>
            <a:r>
              <a:rPr lang="vi-VN" sz="4200" dirty="0" smtClean="0"/>
              <a:t>.</a:t>
            </a:r>
            <a:endParaRPr lang="vi-VN" sz="4200"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779880" y="533181"/>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672281" y="8729962"/>
            <a:ext cx="631002" cy="65401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pic>
        <p:nvPicPr>
          <p:cNvPr id="13"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21200" y="426603"/>
            <a:ext cx="850954" cy="869934"/>
          </a:xfrm>
          <a:prstGeom prst="rect">
            <a:avLst/>
          </a:prstGeom>
        </p:spPr>
      </p:pic>
      <p:sp>
        <p:nvSpPr>
          <p:cNvPr id="2" name="TextBox 1"/>
          <p:cNvSpPr txBox="1"/>
          <p:nvPr/>
        </p:nvSpPr>
        <p:spPr>
          <a:xfrm>
            <a:off x="1644800" y="426603"/>
            <a:ext cx="15435577" cy="5157694"/>
          </a:xfrm>
          <a:prstGeom prst="rect">
            <a:avLst/>
          </a:prstGeom>
          <a:noFill/>
        </p:spPr>
        <p:txBody>
          <a:bodyPr wrap="square" rtlCol="0">
            <a:spAutoFit/>
          </a:bodyPr>
          <a:lstStyle/>
          <a:p>
            <a:pPr algn="just">
              <a:lnSpc>
                <a:spcPct val="150000"/>
              </a:lnSpc>
            </a:pPr>
            <a:r>
              <a:rPr lang="vi-VN" sz="4500" b="1" i="1" dirty="0"/>
              <a:t>a. Với bộ răng khỏe cứng, loài nhện khổng lồ này có thể cắn thủng cả giày da. Mọi biện pháp chống lại nó vẫn chưa có kết quả vì chúng sống sâu dưới mặt đất. Hiện nay, người ta vẫn đang thử tìm cách bắt chúng để lấy nọc điều trị cho những người bị nó cắn.</a:t>
            </a:r>
          </a:p>
        </p:txBody>
      </p:sp>
      <p:sp>
        <p:nvSpPr>
          <p:cNvPr id="4" name="Rectangle 3"/>
          <p:cNvSpPr/>
          <p:nvPr/>
        </p:nvSpPr>
        <p:spPr>
          <a:xfrm>
            <a:off x="1280432" y="5753100"/>
            <a:ext cx="16164311" cy="2031325"/>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200" dirty="0" err="1" smtClean="0">
                <a:solidFill>
                  <a:srgbClr val="000000"/>
                </a:solidFill>
                <a:latin typeface="Arial" panose="020B0604020202020204" pitchFamily="34" charset="0"/>
                <a:cs typeface="Arial" panose="020B0604020202020204" pitchFamily="34" charset="0"/>
              </a:rPr>
              <a:t>Lỗi</a:t>
            </a:r>
            <a:r>
              <a:rPr lang="en-US" sz="4200" dirty="0" smtClean="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thay</a:t>
            </a:r>
            <a:r>
              <a:rPr lang="en-US" sz="4200" dirty="0">
                <a:solidFill>
                  <a:srgbClr val="000000"/>
                </a:solidFill>
                <a:latin typeface="Arial" panose="020B0604020202020204" pitchFamily="34" charset="0"/>
                <a:cs typeface="Arial" panose="020B0604020202020204" pitchFamily="34" charset="0"/>
              </a:rPr>
              <a:t> thế, từ nó trong câu 2 </a:t>
            </a:r>
            <a:r>
              <a:rPr lang="en-US" sz="4200" dirty="0" err="1">
                <a:solidFill>
                  <a:srgbClr val="000000"/>
                </a:solidFill>
                <a:latin typeface="Arial" panose="020B0604020202020204" pitchFamily="34" charset="0"/>
                <a:cs typeface="Arial" panose="020B0604020202020204" pitchFamily="34" charset="0"/>
              </a:rPr>
              <a:t>không</a:t>
            </a:r>
            <a:r>
              <a:rPr lang="en-US" sz="4200" dirty="0">
                <a:solidFill>
                  <a:srgbClr val="000000"/>
                </a:solidFill>
                <a:latin typeface="Arial" panose="020B0604020202020204" pitchFamily="34" charset="0"/>
                <a:cs typeface="Arial" panose="020B0604020202020204" pitchFamily="34" charset="0"/>
              </a:rPr>
              <a:t> thể </a:t>
            </a:r>
            <a:r>
              <a:rPr lang="en-US" sz="4200" dirty="0" err="1">
                <a:solidFill>
                  <a:srgbClr val="000000"/>
                </a:solidFill>
                <a:latin typeface="Arial" panose="020B0604020202020204" pitchFamily="34" charset="0"/>
                <a:cs typeface="Arial" panose="020B0604020202020204" pitchFamily="34" charset="0"/>
              </a:rPr>
              <a:t>thay</a:t>
            </a:r>
            <a:r>
              <a:rPr lang="en-US" sz="4200" dirty="0">
                <a:solidFill>
                  <a:srgbClr val="000000"/>
                </a:solidFill>
                <a:latin typeface="Arial" panose="020B0604020202020204" pitchFamily="34" charset="0"/>
                <a:cs typeface="Arial" panose="020B0604020202020204" pitchFamily="34" charset="0"/>
              </a:rPr>
              <a:t> thế </a:t>
            </a:r>
            <a:r>
              <a:rPr lang="en-US" sz="4200" dirty="0" err="1">
                <a:solidFill>
                  <a:srgbClr val="000000"/>
                </a:solidFill>
                <a:latin typeface="Arial" panose="020B0604020202020204" pitchFamily="34" charset="0"/>
                <a:cs typeface="Arial" panose="020B0604020202020204" pitchFamily="34" charset="0"/>
              </a:rPr>
              <a:t>cho</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loài</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nhện</a:t>
            </a:r>
            <a:r>
              <a:rPr lang="en-US" sz="4200" dirty="0">
                <a:solidFill>
                  <a:srgbClr val="000000"/>
                </a:solidFill>
                <a:latin typeface="Arial" panose="020B0604020202020204" pitchFamily="34" charset="0"/>
                <a:cs typeface="Arial" panose="020B0604020202020204" pitchFamily="34" charset="0"/>
              </a:rPr>
              <a:t>. </a:t>
            </a:r>
            <a:endParaRPr lang="vi-VN" sz="42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Þ"/>
            </a:pPr>
            <a:r>
              <a:rPr lang="en-US" sz="4200" b="1" dirty="0" err="1" smtClean="0">
                <a:solidFill>
                  <a:srgbClr val="FF0000"/>
                </a:solidFill>
                <a:latin typeface="Arial" panose="020B0604020202020204" pitchFamily="34" charset="0"/>
                <a:cs typeface="Arial" panose="020B0604020202020204" pitchFamily="34" charset="0"/>
              </a:rPr>
              <a:t>Chữa</a:t>
            </a:r>
            <a:r>
              <a:rPr lang="vi-VN" sz="4200" b="1" dirty="0" smtClean="0">
                <a:solidFill>
                  <a:srgbClr val="FF0000"/>
                </a:solidFill>
                <a:latin typeface="Arial" panose="020B0604020202020204" pitchFamily="34" charset="0"/>
                <a:cs typeface="Arial" panose="020B0604020202020204" pitchFamily="34" charset="0"/>
              </a:rPr>
              <a:t> lỗi</a:t>
            </a:r>
            <a:r>
              <a:rPr lang="en-US" sz="4200" b="1" dirty="0" smtClean="0">
                <a:solidFill>
                  <a:srgbClr val="FF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thay</a:t>
            </a:r>
            <a:r>
              <a:rPr lang="en-US" sz="4200" dirty="0">
                <a:solidFill>
                  <a:srgbClr val="000000"/>
                </a:solidFill>
                <a:latin typeface="Arial" panose="020B0604020202020204" pitchFamily="34" charset="0"/>
                <a:cs typeface="Arial" panose="020B0604020202020204" pitchFamily="34" charset="0"/>
              </a:rPr>
              <a:t> nó bằng </a:t>
            </a:r>
            <a:r>
              <a:rPr lang="en-US" sz="4200" dirty="0" err="1" smtClean="0">
                <a:solidFill>
                  <a:srgbClr val="000000"/>
                </a:solidFill>
                <a:latin typeface="Arial" panose="020B0604020202020204" pitchFamily="34" charset="0"/>
                <a:cs typeface="Arial" panose="020B0604020202020204" pitchFamily="34" charset="0"/>
              </a:rPr>
              <a:t>chúng</a:t>
            </a:r>
            <a:r>
              <a:rPr lang="vi-VN" sz="4200" dirty="0" smtClean="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89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4370157">
            <a:off x="779880" y="533181"/>
            <a:ext cx="633666" cy="65677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49514" b="36801"/>
          <a:stretch>
            <a:fillRect/>
          </a:stretch>
        </p:blipFill>
        <p:spPr>
          <a:xfrm rot="-2788314">
            <a:off x="672281" y="8729962"/>
            <a:ext cx="631002" cy="65401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932223" flipH="1" flipV="1">
            <a:off x="15181805" y="9362397"/>
            <a:ext cx="2565103" cy="1330647"/>
          </a:xfrm>
          <a:prstGeom prst="rect">
            <a:avLst/>
          </a:prstGeom>
        </p:spPr>
      </p:pic>
      <p:pic>
        <p:nvPicPr>
          <p:cNvPr id="13"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221200" y="426603"/>
            <a:ext cx="850954" cy="869934"/>
          </a:xfrm>
          <a:prstGeom prst="rect">
            <a:avLst/>
          </a:prstGeom>
        </p:spPr>
      </p:pic>
      <p:sp>
        <p:nvSpPr>
          <p:cNvPr id="2" name="TextBox 1"/>
          <p:cNvSpPr txBox="1"/>
          <p:nvPr/>
        </p:nvSpPr>
        <p:spPr>
          <a:xfrm>
            <a:off x="1720431" y="330890"/>
            <a:ext cx="15435577" cy="3080202"/>
          </a:xfrm>
          <a:prstGeom prst="rect">
            <a:avLst/>
          </a:prstGeom>
          <a:noFill/>
        </p:spPr>
        <p:txBody>
          <a:bodyPr wrap="square" rtlCol="0">
            <a:spAutoFit/>
          </a:bodyPr>
          <a:lstStyle/>
          <a:p>
            <a:pPr algn="just">
              <a:lnSpc>
                <a:spcPct val="150000"/>
              </a:lnSpc>
            </a:pPr>
            <a:r>
              <a:rPr lang="vi-VN" sz="4500" b="1" i="1" dirty="0"/>
              <a:t>b. Tại văn phòng, đồng chí Bộ trưởng đã gặp gỡ một số bà con nông dân để trao đổi ý kiến. Mỗi lúc bà con kéo đến hội trường càng đông.</a:t>
            </a:r>
          </a:p>
        </p:txBody>
      </p:sp>
      <p:sp>
        <p:nvSpPr>
          <p:cNvPr id="4" name="Rectangle 3"/>
          <p:cNvSpPr/>
          <p:nvPr/>
        </p:nvSpPr>
        <p:spPr>
          <a:xfrm>
            <a:off x="1954534" y="3695700"/>
            <a:ext cx="14967369" cy="3970318"/>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solidFill>
                  <a:srgbClr val="000000"/>
                </a:solidFill>
              </a:rPr>
              <a:t>Lỗi dùng từ không thống nhất, từ hội trường và văn phòng không đồng nghĩa, không thể thế cho nhau.</a:t>
            </a:r>
          </a:p>
          <a:p>
            <a:pPr marL="571500" indent="-571500" algn="just">
              <a:lnSpc>
                <a:spcPct val="150000"/>
              </a:lnSpc>
              <a:buFont typeface="Symbol" panose="05050102010706020507" pitchFamily="18" charset="2"/>
              <a:buChar char="Þ"/>
            </a:pPr>
            <a:r>
              <a:rPr lang="vi-VN" sz="4200" b="1" dirty="0" smtClean="0">
                <a:solidFill>
                  <a:srgbClr val="FF0000"/>
                </a:solidFill>
              </a:rPr>
              <a:t>Chữa lỗi: </a:t>
            </a:r>
            <a:r>
              <a:rPr lang="vi-VN" sz="4200" dirty="0">
                <a:solidFill>
                  <a:srgbClr val="000000"/>
                </a:solidFill>
              </a:rPr>
              <a:t>bỏ từ hội trường trong câu 2 hoặc thay từ này bằng từ văn phòng</a:t>
            </a:r>
            <a:r>
              <a:rPr lang="vi-VN" sz="4200" dirty="0" smtClean="0">
                <a:solidFill>
                  <a:srgbClr val="000000"/>
                </a:solidFill>
              </a:rPr>
              <a:t>.</a:t>
            </a:r>
          </a:p>
        </p:txBody>
      </p:sp>
    </p:spTree>
    <p:extLst>
      <p:ext uri="{BB962C8B-B14F-4D97-AF65-F5344CB8AC3E}">
        <p14:creationId xmlns:p14="http://schemas.microsoft.com/office/powerpoint/2010/main" val="269077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425782" y="-397082"/>
            <a:ext cx="4643494" cy="7495059"/>
            <a:chOff x="0" y="0"/>
            <a:chExt cx="2354580" cy="3800525"/>
          </a:xfrm>
        </p:grpSpPr>
        <p:sp>
          <p:nvSpPr>
            <p:cNvPr id="3" name="Freeform 3"/>
            <p:cNvSpPr/>
            <p:nvPr/>
          </p:nvSpPr>
          <p:spPr>
            <a:xfrm>
              <a:off x="0" y="0"/>
              <a:ext cx="2353310" cy="3800525"/>
            </a:xfrm>
            <a:custGeom>
              <a:avLst/>
              <a:gdLst/>
              <a:ahLst/>
              <a:cxnLst/>
              <a:rect l="l" t="t" r="r" b="b"/>
              <a:pathLst>
                <a:path w="2353310" h="3800525">
                  <a:moveTo>
                    <a:pt x="784860" y="3733215"/>
                  </a:moveTo>
                  <a:cubicBezTo>
                    <a:pt x="905510" y="3773855"/>
                    <a:pt x="1042670" y="3800525"/>
                    <a:pt x="1177290" y="3800525"/>
                  </a:cubicBezTo>
                  <a:cubicBezTo>
                    <a:pt x="1311910" y="3800525"/>
                    <a:pt x="1441450" y="3777665"/>
                    <a:pt x="1560830" y="3737025"/>
                  </a:cubicBezTo>
                  <a:cubicBezTo>
                    <a:pt x="1563370" y="3735755"/>
                    <a:pt x="1565910" y="3735755"/>
                    <a:pt x="1568450" y="3734485"/>
                  </a:cubicBezTo>
                  <a:cubicBezTo>
                    <a:pt x="2016760" y="3571925"/>
                    <a:pt x="2346960" y="3142665"/>
                    <a:pt x="2353310" y="2638148"/>
                  </a:cubicBezTo>
                  <a:lnTo>
                    <a:pt x="2353310" y="0"/>
                  </a:lnTo>
                  <a:lnTo>
                    <a:pt x="0" y="0"/>
                  </a:lnTo>
                  <a:lnTo>
                    <a:pt x="0" y="2636162"/>
                  </a:lnTo>
                  <a:cubicBezTo>
                    <a:pt x="6350" y="3145205"/>
                    <a:pt x="331470" y="3574465"/>
                    <a:pt x="784860" y="3733215"/>
                  </a:cubicBezTo>
                  <a:close/>
                </a:path>
              </a:pathLst>
            </a:custGeom>
            <a:solidFill>
              <a:srgbClr val="C9A3EF"/>
            </a:solidFill>
          </p:spPr>
        </p:sp>
      </p:grpSp>
      <p:grpSp>
        <p:nvGrpSpPr>
          <p:cNvPr id="4" name="Group 4"/>
          <p:cNvGrpSpPr/>
          <p:nvPr/>
        </p:nvGrpSpPr>
        <p:grpSpPr>
          <a:xfrm>
            <a:off x="1178759" y="8682038"/>
            <a:ext cx="5137541" cy="111827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A3B6"/>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03061" y="7039892"/>
            <a:ext cx="4688936" cy="2404145"/>
          </a:xfrm>
          <a:prstGeom prst="rect">
            <a:avLst/>
          </a:prstGeom>
        </p:spPr>
      </p:pic>
      <p:sp>
        <p:nvSpPr>
          <p:cNvPr id="7" name="TextBox 7"/>
          <p:cNvSpPr txBox="1"/>
          <p:nvPr/>
        </p:nvSpPr>
        <p:spPr>
          <a:xfrm>
            <a:off x="7912454" y="2391173"/>
            <a:ext cx="8994856" cy="2096664"/>
          </a:xfrm>
          <a:prstGeom prst="rect">
            <a:avLst/>
          </a:prstGeom>
        </p:spPr>
        <p:txBody>
          <a:bodyPr lIns="0" tIns="0" rIns="0" bIns="0" rtlCol="0" anchor="t">
            <a:spAutoFit/>
          </a:bodyPr>
          <a:lstStyle/>
          <a:p>
            <a:pPr algn="just">
              <a:lnSpc>
                <a:spcPct val="150000"/>
              </a:lnSpc>
            </a:pPr>
            <a:r>
              <a:rPr lang="vi-VN" sz="4800" b="1" i="1" dirty="0" smtClean="0">
                <a:solidFill>
                  <a:srgbClr val="5B1010"/>
                </a:solidFill>
              </a:rPr>
              <a:t>Em hãy viết một đoạn văn có sử dụng phép liên kết câu.</a:t>
            </a:r>
            <a:endParaRPr lang="en-US" sz="4800" b="1" i="1" dirty="0">
              <a:solidFill>
                <a:srgbClr val="5B1010"/>
              </a:solidFill>
            </a:endParaRPr>
          </a:p>
        </p:txBody>
      </p:sp>
      <p:sp>
        <p:nvSpPr>
          <p:cNvPr id="8" name="TextBox 8"/>
          <p:cNvSpPr txBox="1"/>
          <p:nvPr/>
        </p:nvSpPr>
        <p:spPr>
          <a:xfrm>
            <a:off x="381000" y="3009900"/>
            <a:ext cx="6334869" cy="859210"/>
          </a:xfrm>
          <a:prstGeom prst="rect">
            <a:avLst/>
          </a:prstGeom>
        </p:spPr>
        <p:txBody>
          <a:bodyPr lIns="0" tIns="0" rIns="0" bIns="0" rtlCol="0" anchor="t">
            <a:spAutoFit/>
          </a:bodyPr>
          <a:lstStyle/>
          <a:p>
            <a:pPr algn="ctr">
              <a:lnSpc>
                <a:spcPts val="6719"/>
              </a:lnSpc>
            </a:pPr>
            <a:r>
              <a:rPr lang="vi-VN" sz="6400" b="1" dirty="0" smtClean="0">
                <a:solidFill>
                  <a:srgbClr val="5B1010"/>
                </a:solidFill>
              </a:rPr>
              <a:t>VẬN DỤNG</a:t>
            </a:r>
            <a:endParaRPr lang="en-US" sz="6400" b="1" dirty="0">
              <a:solidFill>
                <a:srgbClr val="5B1010"/>
              </a:solidFill>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9514" b="36801"/>
          <a:stretch>
            <a:fillRect/>
          </a:stretch>
        </p:blipFill>
        <p:spPr>
          <a:xfrm rot="4370157">
            <a:off x="1174667" y="6249658"/>
            <a:ext cx="633666" cy="65677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49514" b="36801"/>
          <a:stretch>
            <a:fillRect/>
          </a:stretch>
        </p:blipFill>
        <p:spPr>
          <a:xfrm rot="-2788314">
            <a:off x="6694564" y="8712734"/>
            <a:ext cx="440801" cy="456879"/>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41442" y="223632"/>
            <a:ext cx="1418008" cy="125493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36366" b="40745"/>
          <a:stretch>
            <a:fillRect/>
          </a:stretch>
        </p:blipFill>
        <p:spPr>
          <a:xfrm flipH="1">
            <a:off x="15460834" y="6987128"/>
            <a:ext cx="4579225" cy="45423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a:off x="4648200" y="2147728"/>
            <a:ext cx="12611100" cy="7186771"/>
            <a:chOff x="0" y="0"/>
            <a:chExt cx="8477691" cy="4965700"/>
          </a:xfrm>
        </p:grpSpPr>
        <p:sp>
          <p:nvSpPr>
            <p:cNvPr id="3" name="Freeform 3"/>
            <p:cNvSpPr/>
            <p:nvPr/>
          </p:nvSpPr>
          <p:spPr>
            <a:xfrm>
              <a:off x="0" y="0"/>
              <a:ext cx="8477691" cy="4965700"/>
            </a:xfrm>
            <a:custGeom>
              <a:avLst/>
              <a:gdLst/>
              <a:ahLst/>
              <a:cxnLst/>
              <a:rect l="l" t="t" r="r" b="b"/>
              <a:pathLst>
                <a:path w="8477691" h="4965700">
                  <a:moveTo>
                    <a:pt x="8477691" y="0"/>
                  </a:moveTo>
                  <a:lnTo>
                    <a:pt x="8477691" y="4965700"/>
                  </a:lnTo>
                  <a:lnTo>
                    <a:pt x="896620" y="4965700"/>
                  </a:lnTo>
                  <a:lnTo>
                    <a:pt x="896620" y="3385820"/>
                  </a:lnTo>
                  <a:lnTo>
                    <a:pt x="0" y="2487930"/>
                  </a:lnTo>
                  <a:lnTo>
                    <a:pt x="896620" y="1591310"/>
                  </a:lnTo>
                  <a:lnTo>
                    <a:pt x="896620" y="0"/>
                  </a:lnTo>
                  <a:lnTo>
                    <a:pt x="8477691" y="0"/>
                  </a:lnTo>
                  <a:close/>
                </a:path>
              </a:pathLst>
            </a:custGeom>
            <a:solidFill>
              <a:srgbClr val="EFA3B6"/>
            </a:solidFill>
          </p:spPr>
        </p:sp>
      </p:grpSp>
      <p:sp>
        <p:nvSpPr>
          <p:cNvPr id="4" name="TextBox 4"/>
          <p:cNvSpPr txBox="1"/>
          <p:nvPr/>
        </p:nvSpPr>
        <p:spPr>
          <a:xfrm>
            <a:off x="7376186" y="3186311"/>
            <a:ext cx="8777310" cy="820738"/>
          </a:xfrm>
          <a:prstGeom prst="rect">
            <a:avLst/>
          </a:prstGeom>
        </p:spPr>
        <p:txBody>
          <a:bodyPr wrap="square" lIns="0" tIns="0" rIns="0" bIns="0" rtlCol="0" anchor="t">
            <a:spAutoFit/>
          </a:bodyPr>
          <a:lstStyle/>
          <a:p>
            <a:pPr marL="0" lvl="0" indent="0" algn="ctr">
              <a:lnSpc>
                <a:spcPts val="6399"/>
              </a:lnSpc>
            </a:pPr>
            <a:r>
              <a:rPr lang="vi-VN" sz="6399" b="1" dirty="0" smtClean="0">
                <a:solidFill>
                  <a:srgbClr val="5E3023"/>
                </a:solidFill>
              </a:rPr>
              <a:t>HƯỚNG DẪN VỀ NHÀ</a:t>
            </a:r>
            <a:endParaRPr lang="en-US" sz="6399" b="1" dirty="0">
              <a:solidFill>
                <a:srgbClr val="5E3023"/>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037717" y="63228"/>
            <a:ext cx="1418008" cy="125493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7908">
            <a:off x="16437423" y="8464772"/>
            <a:ext cx="1239424" cy="123942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76400" y="2078086"/>
            <a:ext cx="1094614" cy="1119029"/>
          </a:xfrm>
          <a:prstGeom prst="rect">
            <a:avLst/>
          </a:prstGeom>
        </p:spPr>
      </p:pic>
      <p:pic>
        <p:nvPicPr>
          <p:cNvPr id="12"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43028" y="4246501"/>
            <a:ext cx="5077345" cy="6037656"/>
          </a:xfrm>
          <a:prstGeom prst="rect">
            <a:avLst/>
          </a:prstGeom>
        </p:spPr>
      </p:pic>
      <p:sp>
        <p:nvSpPr>
          <p:cNvPr id="13" name="Rectangle 12"/>
          <p:cNvSpPr/>
          <p:nvPr/>
        </p:nvSpPr>
        <p:spPr>
          <a:xfrm>
            <a:off x="6679258" y="4246501"/>
            <a:ext cx="9474238" cy="4278094"/>
          </a:xfrm>
          <a:prstGeom prst="rect">
            <a:avLst/>
          </a:prstGeom>
        </p:spPr>
        <p:txBody>
          <a:bodyPr wrap="square">
            <a:spAutoFit/>
          </a:bodyPr>
          <a:lstStyle/>
          <a:p>
            <a:pPr marL="571500" indent="-571500" algn="just">
              <a:lnSpc>
                <a:spcPct val="200000"/>
              </a:lnSpc>
              <a:spcBef>
                <a:spcPts val="600"/>
              </a:spcBef>
              <a:spcAft>
                <a:spcPts val="600"/>
              </a:spcAft>
              <a:buFontTx/>
              <a:buChar char="-"/>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Tx/>
              <a:buChar char="-"/>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vi-VN" sz="4200"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200000"/>
              </a:lnSpc>
              <a:spcBef>
                <a:spcPts val="600"/>
              </a:spcBef>
              <a:spcAft>
                <a:spcPts val="600"/>
              </a:spcAft>
              <a:buFontTx/>
              <a:buChar char="-"/>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53419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28700"/>
            <a:ext cx="1892167" cy="19060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3006" y="6717023"/>
            <a:ext cx="5403413" cy="575596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18437" y="-888933"/>
            <a:ext cx="4481726" cy="4453716"/>
          </a:xfrm>
          <a:prstGeom prst="rect">
            <a:avLst/>
          </a:prstGeom>
        </p:spPr>
      </p:pic>
      <p:sp>
        <p:nvSpPr>
          <p:cNvPr id="5" name="TextBox 5"/>
          <p:cNvSpPr txBox="1"/>
          <p:nvPr/>
        </p:nvSpPr>
        <p:spPr>
          <a:xfrm>
            <a:off x="2571796" y="3316082"/>
            <a:ext cx="13605251" cy="3118674"/>
          </a:xfrm>
          <a:prstGeom prst="rect">
            <a:avLst/>
          </a:prstGeom>
        </p:spPr>
        <p:txBody>
          <a:bodyPr wrap="square" lIns="0" tIns="0" rIns="0" bIns="0" rtlCol="0" anchor="t">
            <a:spAutoFit/>
          </a:bodyPr>
          <a:lstStyle/>
          <a:p>
            <a:pPr algn="ctr">
              <a:lnSpc>
                <a:spcPct val="150000"/>
              </a:lnSpc>
            </a:pPr>
            <a:r>
              <a:rPr lang="en-US" sz="7200" b="1" dirty="0" smtClean="0">
                <a:solidFill>
                  <a:srgbClr val="5B1010"/>
                </a:solidFill>
                <a:latin typeface="Arial" panose="020B0604020202020204" pitchFamily="34" charset="0"/>
                <a:cs typeface="Arial" panose="020B0604020202020204" pitchFamily="34" charset="0"/>
              </a:rPr>
              <a:t>CẢM ƠN CÁC EM ĐÃ</a:t>
            </a:r>
          </a:p>
          <a:p>
            <a:pPr algn="ctr">
              <a:lnSpc>
                <a:spcPct val="150000"/>
              </a:lnSpc>
            </a:pPr>
            <a:r>
              <a:rPr lang="en-US" sz="7200" b="1" dirty="0" smtClean="0">
                <a:solidFill>
                  <a:srgbClr val="5B1010"/>
                </a:solidFill>
                <a:latin typeface="Arial" panose="020B0604020202020204" pitchFamily="34" charset="0"/>
                <a:cs typeface="Arial" panose="020B0604020202020204" pitchFamily="34" charset="0"/>
              </a:rPr>
              <a:t> LẮNG NGHE BÀI GIẢNG!</a:t>
            </a:r>
            <a:endParaRPr lang="en-US" sz="72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20969" y="4152900"/>
            <a:ext cx="1262143" cy="111699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9514" b="36801"/>
          <a:stretch>
            <a:fillRect/>
          </a:stretch>
        </p:blipFill>
        <p:spPr>
          <a:xfrm rot="-2788314">
            <a:off x="549997" y="3361452"/>
            <a:ext cx="392348" cy="40665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74632" y="7304666"/>
            <a:ext cx="3425532" cy="329279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49514" b="36801"/>
          <a:stretch>
            <a:fillRect/>
          </a:stretch>
        </p:blipFill>
        <p:spPr>
          <a:xfrm rot="-2788314">
            <a:off x="3251703" y="543101"/>
            <a:ext cx="392348" cy="406659"/>
          </a:xfrm>
          <a:prstGeom prst="rect">
            <a:avLst/>
          </a:prstGeom>
        </p:spPr>
      </p:pic>
    </p:spTree>
    <p:extLst>
      <p:ext uri="{BB962C8B-B14F-4D97-AF65-F5344CB8AC3E}">
        <p14:creationId xmlns:p14="http://schemas.microsoft.com/office/powerpoint/2010/main" val="380943376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74914" y="-1313840"/>
            <a:ext cx="5968771" cy="593146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flipV="1">
            <a:off x="-1955686" y="6292567"/>
            <a:ext cx="5968771" cy="5931466"/>
          </a:xfrm>
          <a:prstGeom prst="rect">
            <a:avLst/>
          </a:prstGeom>
        </p:spPr>
      </p:pic>
      <p:sp>
        <p:nvSpPr>
          <p:cNvPr id="4" name="TextBox 4"/>
          <p:cNvSpPr txBox="1"/>
          <p:nvPr/>
        </p:nvSpPr>
        <p:spPr>
          <a:xfrm>
            <a:off x="7282187" y="2350286"/>
            <a:ext cx="3618046" cy="859210"/>
          </a:xfrm>
          <a:prstGeom prst="rect">
            <a:avLst/>
          </a:prstGeom>
        </p:spPr>
        <p:txBody>
          <a:bodyPr wrap="square" lIns="0" tIns="0" rIns="0" bIns="0" rtlCol="0" anchor="t">
            <a:spAutoFit/>
          </a:bodyPr>
          <a:lstStyle/>
          <a:p>
            <a:pPr algn="ctr">
              <a:lnSpc>
                <a:spcPts val="6719"/>
              </a:lnSpc>
            </a:pPr>
            <a:r>
              <a:rPr lang="en-US" sz="7200" dirty="0" err="1" smtClean="0">
                <a:solidFill>
                  <a:srgbClr val="5B1010"/>
                </a:solidFill>
                <a:latin typeface="Arial" panose="020B0604020202020204" pitchFamily="34" charset="0"/>
                <a:cs typeface="Arial" panose="020B0604020202020204" pitchFamily="34" charset="0"/>
              </a:rPr>
              <a:t>Tiết</a:t>
            </a:r>
            <a:r>
              <a:rPr lang="en-US" sz="7200" dirty="0" smtClean="0">
                <a:solidFill>
                  <a:srgbClr val="5B1010"/>
                </a:solidFill>
                <a:latin typeface="Arial" panose="020B0604020202020204" pitchFamily="34" charset="0"/>
                <a:cs typeface="Arial" panose="020B0604020202020204" pitchFamily="34" charset="0"/>
              </a:rPr>
              <a:t>…</a:t>
            </a:r>
            <a:r>
              <a:rPr lang="en-US" sz="4800" dirty="0" smtClean="0">
                <a:solidFill>
                  <a:srgbClr val="5B1010"/>
                </a:solidFill>
                <a:latin typeface="One Little Font"/>
              </a:rPr>
              <a:t> </a:t>
            </a:r>
            <a:endParaRPr lang="en-US" sz="4800" dirty="0">
              <a:solidFill>
                <a:srgbClr val="5B1010"/>
              </a:solidFill>
              <a:latin typeface="One Little Font"/>
            </a:endParaRPr>
          </a:p>
        </p:txBody>
      </p:sp>
      <p:sp>
        <p:nvSpPr>
          <p:cNvPr id="5" name="TextBox 5"/>
          <p:cNvSpPr txBox="1"/>
          <p:nvPr/>
        </p:nvSpPr>
        <p:spPr>
          <a:xfrm>
            <a:off x="1495153" y="3617445"/>
            <a:ext cx="15192114" cy="3970318"/>
          </a:xfrm>
          <a:prstGeom prst="rect">
            <a:avLst/>
          </a:prstGeom>
        </p:spPr>
        <p:txBody>
          <a:bodyPr wrap="square" lIns="0" tIns="0" rIns="0" bIns="0" rtlCol="0" anchor="t">
            <a:spAutoFit/>
          </a:bodyPr>
          <a:lstStyle/>
          <a:p>
            <a:pPr algn="ctr">
              <a:lnSpc>
                <a:spcPct val="150000"/>
              </a:lnSpc>
            </a:pPr>
            <a:r>
              <a:rPr lang="en-US" sz="8600" b="1" dirty="0" smtClean="0">
                <a:solidFill>
                  <a:srgbClr val="5B1010"/>
                </a:solidFill>
                <a:latin typeface="Arial" panose="020B0604020202020204" pitchFamily="34" charset="0"/>
                <a:cs typeface="Arial" panose="020B0604020202020204" pitchFamily="34" charset="0"/>
              </a:rPr>
              <a:t>LIÊN KẾT CÂU VÀ LIÊN KẾT ĐOẠN VĂN (LUYỆN TẬP)</a:t>
            </a:r>
            <a:endParaRPr lang="en-US" sz="8600" b="1" dirty="0">
              <a:solidFill>
                <a:srgbClr val="5B101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40958" y="5037630"/>
            <a:ext cx="1418008" cy="125493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49514" b="36801"/>
          <a:stretch>
            <a:fillRect/>
          </a:stretch>
        </p:blipFill>
        <p:spPr>
          <a:xfrm rot="3245373">
            <a:off x="1196996" y="150667"/>
            <a:ext cx="790129" cy="818949"/>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49514" b="36801"/>
          <a:stretch>
            <a:fillRect/>
          </a:stretch>
        </p:blipFill>
        <p:spPr>
          <a:xfrm rot="-2788314">
            <a:off x="1935022" y="1396769"/>
            <a:ext cx="440801" cy="456879"/>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875" y="2658755"/>
            <a:ext cx="994825" cy="1026916"/>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757326" y="7114788"/>
            <a:ext cx="4375249" cy="4407302"/>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a:off x="4648200" y="2147728"/>
            <a:ext cx="12611100" cy="7186771"/>
            <a:chOff x="0" y="0"/>
            <a:chExt cx="8477691" cy="4965700"/>
          </a:xfrm>
        </p:grpSpPr>
        <p:sp>
          <p:nvSpPr>
            <p:cNvPr id="3" name="Freeform 3"/>
            <p:cNvSpPr/>
            <p:nvPr/>
          </p:nvSpPr>
          <p:spPr>
            <a:xfrm>
              <a:off x="0" y="0"/>
              <a:ext cx="8477691" cy="4965700"/>
            </a:xfrm>
            <a:custGeom>
              <a:avLst/>
              <a:gdLst/>
              <a:ahLst/>
              <a:cxnLst/>
              <a:rect l="l" t="t" r="r" b="b"/>
              <a:pathLst>
                <a:path w="8477691" h="4965700">
                  <a:moveTo>
                    <a:pt x="8477691" y="0"/>
                  </a:moveTo>
                  <a:lnTo>
                    <a:pt x="8477691" y="4965700"/>
                  </a:lnTo>
                  <a:lnTo>
                    <a:pt x="896620" y="4965700"/>
                  </a:lnTo>
                  <a:lnTo>
                    <a:pt x="896620" y="3385820"/>
                  </a:lnTo>
                  <a:lnTo>
                    <a:pt x="0" y="2487930"/>
                  </a:lnTo>
                  <a:lnTo>
                    <a:pt x="896620" y="1591310"/>
                  </a:lnTo>
                  <a:lnTo>
                    <a:pt x="896620" y="0"/>
                  </a:lnTo>
                  <a:lnTo>
                    <a:pt x="8477691" y="0"/>
                  </a:lnTo>
                  <a:close/>
                </a:path>
              </a:pathLst>
            </a:custGeom>
            <a:solidFill>
              <a:srgbClr val="EFA3B6"/>
            </a:solidFill>
          </p:spPr>
        </p:sp>
      </p:grpSp>
      <p:sp>
        <p:nvSpPr>
          <p:cNvPr id="4" name="TextBox 4"/>
          <p:cNvSpPr txBox="1"/>
          <p:nvPr/>
        </p:nvSpPr>
        <p:spPr>
          <a:xfrm>
            <a:off x="7376186" y="3186311"/>
            <a:ext cx="8777310" cy="820738"/>
          </a:xfrm>
          <a:prstGeom prst="rect">
            <a:avLst/>
          </a:prstGeom>
        </p:spPr>
        <p:txBody>
          <a:bodyPr wrap="square" lIns="0" tIns="0" rIns="0" bIns="0" rtlCol="0" anchor="t">
            <a:spAutoFit/>
          </a:bodyPr>
          <a:lstStyle/>
          <a:p>
            <a:pPr marL="0" lvl="0" indent="0" algn="ctr">
              <a:lnSpc>
                <a:spcPts val="6399"/>
              </a:lnSpc>
            </a:pPr>
            <a:r>
              <a:rPr lang="vi-VN" sz="6399" b="1" dirty="0" smtClean="0">
                <a:solidFill>
                  <a:srgbClr val="5E3023"/>
                </a:solidFill>
              </a:rPr>
              <a:t>NỘI DUNG BÀI HỌC</a:t>
            </a:r>
            <a:endParaRPr lang="en-US" sz="6399" b="1" dirty="0">
              <a:solidFill>
                <a:srgbClr val="5E3023"/>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037717" y="63228"/>
            <a:ext cx="1418008" cy="125493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7908">
            <a:off x="16437423" y="8464772"/>
            <a:ext cx="1239424" cy="123942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76400" y="2078086"/>
            <a:ext cx="1094614" cy="1119029"/>
          </a:xfrm>
          <a:prstGeom prst="rect">
            <a:avLst/>
          </a:prstGeom>
        </p:spPr>
      </p:pic>
      <p:pic>
        <p:nvPicPr>
          <p:cNvPr id="12"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43028" y="4246501"/>
            <a:ext cx="5077345" cy="6037656"/>
          </a:xfrm>
          <a:prstGeom prst="rect">
            <a:avLst/>
          </a:prstGeom>
        </p:spPr>
      </p:pic>
      <p:sp>
        <p:nvSpPr>
          <p:cNvPr id="13" name="Rectangle 12"/>
          <p:cNvSpPr/>
          <p:nvPr/>
        </p:nvSpPr>
        <p:spPr>
          <a:xfrm>
            <a:off x="6679258" y="4246501"/>
            <a:ext cx="9474238" cy="3425874"/>
          </a:xfrm>
          <a:prstGeom prst="rect">
            <a:avLst/>
          </a:prstGeom>
        </p:spPr>
        <p:txBody>
          <a:bodyPr wrap="square">
            <a:spAutoFit/>
          </a:bodyPr>
          <a:lstStyle/>
          <a:p>
            <a:pPr marL="857250" indent="-857250" algn="just">
              <a:lnSpc>
                <a:spcPct val="200000"/>
              </a:lnSpc>
              <a:spcBef>
                <a:spcPts val="600"/>
              </a:spcBef>
              <a:spcAft>
                <a:spcPts val="600"/>
              </a:spcAft>
              <a:buAutoNum type="romanUcPeriod"/>
            </a:pPr>
            <a:r>
              <a:rPr lang="vi-VN" sz="5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LÍ THUYẾT</a:t>
            </a:r>
          </a:p>
          <a:p>
            <a:pPr marL="857250" indent="-857250" algn="just">
              <a:lnSpc>
                <a:spcPct val="200000"/>
              </a:lnSpc>
              <a:spcBef>
                <a:spcPts val="600"/>
              </a:spcBef>
              <a:spcAft>
                <a:spcPts val="600"/>
              </a:spcAft>
              <a:buAutoNum type="romanUcPeriod"/>
            </a:pPr>
            <a:r>
              <a:rPr lang="vi-VN" sz="5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NỘI DUNG BÀI HỌC</a:t>
            </a:r>
            <a:endParaRPr lang="en-US" sz="5600" b="1"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grpSp>
        <p:nvGrpSpPr>
          <p:cNvPr id="2" name="Group 2"/>
          <p:cNvGrpSpPr/>
          <p:nvPr/>
        </p:nvGrpSpPr>
        <p:grpSpPr>
          <a:xfrm>
            <a:off x="2362200" y="3512012"/>
            <a:ext cx="13465482" cy="2851673"/>
            <a:chOff x="0" y="0"/>
            <a:chExt cx="4081635" cy="2038325"/>
          </a:xfrm>
        </p:grpSpPr>
        <p:sp>
          <p:nvSpPr>
            <p:cNvPr id="3" name="Freeform 3"/>
            <p:cNvSpPr/>
            <p:nvPr/>
          </p:nvSpPr>
          <p:spPr>
            <a:xfrm>
              <a:off x="0" y="0"/>
              <a:ext cx="4081635" cy="2038326"/>
            </a:xfrm>
            <a:custGeom>
              <a:avLst/>
              <a:gdLst/>
              <a:ahLst/>
              <a:cxnLst/>
              <a:rect l="l" t="t" r="r" b="b"/>
              <a:pathLst>
                <a:path w="4081635" h="2038326">
                  <a:moveTo>
                    <a:pt x="3957175" y="2038325"/>
                  </a:moveTo>
                  <a:lnTo>
                    <a:pt x="124460" y="2038325"/>
                  </a:lnTo>
                  <a:cubicBezTo>
                    <a:pt x="55880" y="2038325"/>
                    <a:pt x="0" y="1982445"/>
                    <a:pt x="0" y="1913865"/>
                  </a:cubicBezTo>
                  <a:lnTo>
                    <a:pt x="0" y="124460"/>
                  </a:lnTo>
                  <a:cubicBezTo>
                    <a:pt x="0" y="55880"/>
                    <a:pt x="55880" y="0"/>
                    <a:pt x="124460" y="0"/>
                  </a:cubicBezTo>
                  <a:lnTo>
                    <a:pt x="3957175" y="0"/>
                  </a:lnTo>
                  <a:cubicBezTo>
                    <a:pt x="4025755" y="0"/>
                    <a:pt x="4081635" y="55880"/>
                    <a:pt x="4081635" y="124460"/>
                  </a:cubicBezTo>
                  <a:lnTo>
                    <a:pt x="4081635" y="1913866"/>
                  </a:lnTo>
                  <a:cubicBezTo>
                    <a:pt x="4081635" y="1982445"/>
                    <a:pt x="4025755" y="2038326"/>
                    <a:pt x="3957175" y="2038326"/>
                  </a:cubicBezTo>
                  <a:close/>
                </a:path>
              </a:pathLst>
            </a:custGeom>
            <a:solidFill>
              <a:srgbClr val="EFA3B6"/>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a:off x="0" y="7501478"/>
            <a:ext cx="2915116" cy="289163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3867" y="2465508"/>
            <a:ext cx="1736666" cy="17493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91092">
            <a:off x="15191563" y="5751242"/>
            <a:ext cx="1030702" cy="103070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3860">
            <a:off x="993691" y="1323074"/>
            <a:ext cx="1000351" cy="1000351"/>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flipH="1" flipV="1">
            <a:off x="15372884" y="0"/>
            <a:ext cx="2915116" cy="2891638"/>
          </a:xfrm>
          <a:prstGeom prst="rect">
            <a:avLst/>
          </a:prstGeom>
        </p:spPr>
      </p:pic>
      <p:sp>
        <p:nvSpPr>
          <p:cNvPr id="11" name="TextBox 4"/>
          <p:cNvSpPr txBox="1"/>
          <p:nvPr/>
        </p:nvSpPr>
        <p:spPr>
          <a:xfrm>
            <a:off x="5627841" y="4690014"/>
            <a:ext cx="6934200" cy="975267"/>
          </a:xfrm>
          <a:prstGeom prst="rect">
            <a:avLst/>
          </a:prstGeom>
        </p:spPr>
        <p:txBody>
          <a:bodyPr wrap="square" lIns="0" tIns="0" rIns="0" bIns="0" rtlCol="0" anchor="t">
            <a:spAutoFit/>
          </a:bodyPr>
          <a:lstStyle/>
          <a:p>
            <a:pPr algn="ctr">
              <a:lnSpc>
                <a:spcPts val="6719"/>
              </a:lnSpc>
            </a:pPr>
            <a:r>
              <a:rPr lang="en-US" sz="8200" b="1" dirty="0" smtClean="0">
                <a:solidFill>
                  <a:srgbClr val="5B1010"/>
                </a:solidFill>
                <a:latin typeface="Arial" panose="020B0604020202020204" pitchFamily="34" charset="0"/>
                <a:cs typeface="Arial" panose="020B0604020202020204" pitchFamily="34" charset="0"/>
              </a:rPr>
              <a:t>I. LÍ THUYẾT </a:t>
            </a:r>
            <a:endParaRPr lang="en-US" sz="8200" b="1" dirty="0">
              <a:solidFill>
                <a:srgbClr val="5B1010"/>
              </a:solidFill>
              <a:latin typeface="One Little Fon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a:off x="0" y="7501478"/>
            <a:ext cx="2915116" cy="289163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2569" y="8267700"/>
            <a:ext cx="1736666" cy="174938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flipH="1" flipV="1">
            <a:off x="15372884" y="0"/>
            <a:ext cx="2915116" cy="2891638"/>
          </a:xfrm>
          <a:prstGeom prst="rect">
            <a:avLst/>
          </a:prstGeom>
        </p:spPr>
      </p:pic>
      <p:sp>
        <p:nvSpPr>
          <p:cNvPr id="11" name="TextBox 4"/>
          <p:cNvSpPr txBox="1"/>
          <p:nvPr/>
        </p:nvSpPr>
        <p:spPr>
          <a:xfrm>
            <a:off x="1212569" y="1412836"/>
            <a:ext cx="7045180" cy="859210"/>
          </a:xfrm>
          <a:prstGeom prst="rect">
            <a:avLst/>
          </a:prstGeom>
        </p:spPr>
        <p:txBody>
          <a:bodyPr wrap="square" lIns="0" tIns="0" rIns="0" bIns="0" rtlCol="0" anchor="t">
            <a:spAutoFit/>
          </a:bodyPr>
          <a:lstStyle/>
          <a:p>
            <a:pPr algn="ctr">
              <a:lnSpc>
                <a:spcPts val="6719"/>
              </a:lnSpc>
            </a:pPr>
            <a:r>
              <a:rPr lang="en-US" sz="5600" b="1" dirty="0" smtClean="0">
                <a:solidFill>
                  <a:srgbClr val="5B1010"/>
                </a:solidFill>
                <a:latin typeface="Arial" panose="020B0604020202020204" pitchFamily="34" charset="0"/>
                <a:cs typeface="Arial" panose="020B0604020202020204" pitchFamily="34" charset="0"/>
              </a:rPr>
              <a:t>1. </a:t>
            </a:r>
            <a:r>
              <a:rPr lang="en-US" sz="5600" b="1" dirty="0" err="1" smtClean="0">
                <a:solidFill>
                  <a:srgbClr val="5B1010"/>
                </a:solidFill>
                <a:latin typeface="Arial" panose="020B0604020202020204" pitchFamily="34" charset="0"/>
                <a:cs typeface="Arial" panose="020B0604020202020204" pitchFamily="34" charset="0"/>
              </a:rPr>
              <a:t>Liên</a:t>
            </a:r>
            <a:r>
              <a:rPr lang="en-US" sz="5600" b="1" dirty="0" smtClean="0">
                <a:solidFill>
                  <a:srgbClr val="5B1010"/>
                </a:solidFill>
                <a:latin typeface="Arial" panose="020B0604020202020204" pitchFamily="34" charset="0"/>
                <a:cs typeface="Arial" panose="020B0604020202020204" pitchFamily="34" charset="0"/>
              </a:rPr>
              <a:t> </a:t>
            </a:r>
            <a:r>
              <a:rPr lang="en-US" sz="5600" b="1" dirty="0" err="1" smtClean="0">
                <a:solidFill>
                  <a:srgbClr val="5B1010"/>
                </a:solidFill>
                <a:latin typeface="Arial" panose="020B0604020202020204" pitchFamily="34" charset="0"/>
                <a:cs typeface="Arial" panose="020B0604020202020204" pitchFamily="34" charset="0"/>
              </a:rPr>
              <a:t>kết</a:t>
            </a:r>
            <a:r>
              <a:rPr lang="en-US" sz="5600" b="1" dirty="0" smtClean="0">
                <a:solidFill>
                  <a:srgbClr val="5B1010"/>
                </a:solidFill>
                <a:latin typeface="Arial" panose="020B0604020202020204" pitchFamily="34" charset="0"/>
                <a:cs typeface="Arial" panose="020B0604020202020204" pitchFamily="34" charset="0"/>
              </a:rPr>
              <a:t> </a:t>
            </a:r>
            <a:r>
              <a:rPr lang="en-US" sz="5600" b="1" dirty="0" err="1" smtClean="0">
                <a:solidFill>
                  <a:srgbClr val="5B1010"/>
                </a:solidFill>
                <a:latin typeface="Arial" panose="020B0604020202020204" pitchFamily="34" charset="0"/>
                <a:cs typeface="Arial" panose="020B0604020202020204" pitchFamily="34" charset="0"/>
              </a:rPr>
              <a:t>nội</a:t>
            </a:r>
            <a:r>
              <a:rPr lang="en-US" sz="5600" b="1" dirty="0" smtClean="0">
                <a:solidFill>
                  <a:srgbClr val="5B1010"/>
                </a:solidFill>
                <a:latin typeface="Arial" panose="020B0604020202020204" pitchFamily="34" charset="0"/>
                <a:cs typeface="Arial" panose="020B0604020202020204" pitchFamily="34" charset="0"/>
              </a:rPr>
              <a:t> dung</a:t>
            </a:r>
            <a:endParaRPr lang="en-US" sz="5600" b="1" dirty="0">
              <a:solidFill>
                <a:srgbClr val="5B1010"/>
              </a:solidFill>
              <a:latin typeface="One Little Font"/>
            </a:endParaRPr>
          </a:p>
        </p:txBody>
      </p:sp>
      <p:pic>
        <p:nvPicPr>
          <p:cNvPr id="12"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3860">
            <a:off x="15950801" y="1202906"/>
            <a:ext cx="1000351" cy="1000351"/>
          </a:xfrm>
          <a:prstGeom prst="rect">
            <a:avLst/>
          </a:prstGeom>
        </p:spPr>
      </p:pic>
      <p:sp>
        <p:nvSpPr>
          <p:cNvPr id="4" name="Rectangle 3"/>
          <p:cNvSpPr/>
          <p:nvPr/>
        </p:nvSpPr>
        <p:spPr>
          <a:xfrm>
            <a:off x="1868815" y="2272046"/>
            <a:ext cx="14583014" cy="3970318"/>
          </a:xfrm>
          <a:prstGeom prst="rect">
            <a:avLst/>
          </a:prstGeom>
        </p:spPr>
        <p:txBody>
          <a:bodyPr wrap="square">
            <a:spAutoFit/>
          </a:bodyPr>
          <a:lstStyle/>
          <a:p>
            <a:pPr marL="571500" indent="-571500" algn="just">
              <a:lnSpc>
                <a:spcPct val="150000"/>
              </a:lnSpc>
              <a:buFontTx/>
              <a:buChar char="-"/>
            </a:pPr>
            <a:r>
              <a:rPr lang="vi-VN" sz="4200" dirty="0" smtClean="0">
                <a:solidFill>
                  <a:srgbClr val="000000"/>
                </a:solidFill>
              </a:rPr>
              <a:t>Các </a:t>
            </a:r>
            <a:r>
              <a:rPr lang="en-US" sz="4200" dirty="0" err="1" smtClean="0">
                <a:solidFill>
                  <a:srgbClr val="000000"/>
                </a:solidFill>
                <a:latin typeface="Arial" panose="020B0604020202020204" pitchFamily="34" charset="0"/>
                <a:cs typeface="Arial" panose="020B0604020202020204" pitchFamily="34" charset="0"/>
              </a:rPr>
              <a:t>đoạn</a:t>
            </a:r>
            <a:r>
              <a:rPr lang="en-US" sz="4200" dirty="0" smtClean="0">
                <a:solidFill>
                  <a:srgbClr val="000000"/>
                </a:solidFill>
                <a:latin typeface="Arial" panose="020B0604020202020204" pitchFamily="34" charset="0"/>
                <a:cs typeface="Arial" panose="020B0604020202020204" pitchFamily="34" charset="0"/>
              </a:rPr>
              <a:t> văn</a:t>
            </a:r>
            <a:r>
              <a:rPr lang="vi-VN" sz="4200" dirty="0" smtClean="0">
                <a:solidFill>
                  <a:srgbClr val="000000"/>
                </a:solidFill>
                <a:latin typeface="Arial" panose="020B0604020202020204" pitchFamily="34" charset="0"/>
                <a:cs typeface="Arial" panose="020B0604020202020204" pitchFamily="34" charset="0"/>
              </a:rPr>
              <a:t> </a:t>
            </a:r>
            <a:r>
              <a:rPr lang="vi-VN" sz="4200" dirty="0">
                <a:solidFill>
                  <a:srgbClr val="000000"/>
                </a:solidFill>
              </a:rPr>
              <a:t>phải phục vụ chủ đề chung của </a:t>
            </a:r>
            <a:r>
              <a:rPr lang="en-US" sz="4200" dirty="0" smtClean="0">
                <a:solidFill>
                  <a:srgbClr val="000000"/>
                </a:solidFill>
                <a:latin typeface="Arial" panose="020B0604020202020204" pitchFamily="34" charset="0"/>
                <a:cs typeface="Arial" panose="020B0604020202020204" pitchFamily="34" charset="0"/>
              </a:rPr>
              <a:t>văn bản</a:t>
            </a:r>
            <a:r>
              <a:rPr lang="vi-VN" sz="4200" dirty="0" smtClean="0">
                <a:solidFill>
                  <a:srgbClr val="000000"/>
                </a:solidFill>
              </a:rPr>
              <a:t>, </a:t>
            </a:r>
            <a:r>
              <a:rPr lang="vi-VN" sz="4200" dirty="0">
                <a:solidFill>
                  <a:srgbClr val="000000"/>
                </a:solidFill>
              </a:rPr>
              <a:t>các câu phải </a:t>
            </a:r>
            <a:r>
              <a:rPr lang="vi-VN" sz="4200" dirty="0" smtClean="0">
                <a:solidFill>
                  <a:srgbClr val="000000"/>
                </a:solidFill>
              </a:rPr>
              <a:t>p</a:t>
            </a:r>
            <a:r>
              <a:rPr lang="en-US" sz="4200" dirty="0" err="1" smtClean="0">
                <a:solidFill>
                  <a:srgbClr val="000000"/>
                </a:solidFill>
                <a:latin typeface="Arial" panose="020B0604020202020204" pitchFamily="34" charset="0"/>
                <a:cs typeface="Arial" panose="020B0604020202020204" pitchFamily="34" charset="0"/>
              </a:rPr>
              <a:t>hục</a:t>
            </a:r>
            <a:r>
              <a:rPr lang="en-US" sz="4200" dirty="0" smtClean="0">
                <a:solidFill>
                  <a:srgbClr val="000000"/>
                </a:solidFill>
              </a:rPr>
              <a:t> </a:t>
            </a:r>
            <a:r>
              <a:rPr lang="vi-VN" sz="4200" dirty="0" smtClean="0">
                <a:solidFill>
                  <a:srgbClr val="000000"/>
                </a:solidFill>
              </a:rPr>
              <a:t>vụ </a:t>
            </a:r>
            <a:r>
              <a:rPr lang="vi-VN" sz="4200" dirty="0">
                <a:solidFill>
                  <a:srgbClr val="000000"/>
                </a:solidFill>
              </a:rPr>
              <a:t>chủ đề của </a:t>
            </a:r>
            <a:r>
              <a:rPr lang="en-US" sz="4200" dirty="0" err="1" smtClean="0">
                <a:solidFill>
                  <a:srgbClr val="000000"/>
                </a:solidFill>
                <a:latin typeface="Arial" panose="020B0604020202020204" pitchFamily="34" charset="0"/>
                <a:cs typeface="Arial" panose="020B0604020202020204" pitchFamily="34" charset="0"/>
              </a:rPr>
              <a:t>đoạn</a:t>
            </a:r>
            <a:r>
              <a:rPr lang="en-US" sz="4200" dirty="0" smtClean="0">
                <a:solidFill>
                  <a:srgbClr val="000000"/>
                </a:solidFill>
                <a:latin typeface="Arial" panose="020B0604020202020204" pitchFamily="34" charset="0"/>
                <a:cs typeface="Arial" panose="020B0604020202020204" pitchFamily="34" charset="0"/>
              </a:rPr>
              <a:t> văn</a:t>
            </a:r>
            <a:r>
              <a:rPr lang="vi-VN" sz="4200" dirty="0" smtClean="0">
                <a:solidFill>
                  <a:srgbClr val="000000"/>
                </a:solidFill>
              </a:rPr>
              <a:t>.</a:t>
            </a:r>
            <a:endParaRPr lang="en-US" sz="4200" dirty="0" smtClean="0">
              <a:solidFill>
                <a:srgbClr val="000000"/>
              </a:solidFill>
            </a:endParaRPr>
          </a:p>
          <a:p>
            <a:pPr marL="571500" indent="-571500" algn="just">
              <a:lnSpc>
                <a:spcPct val="150000"/>
              </a:lnSpc>
              <a:buFontTx/>
              <a:buChar char="-"/>
            </a:pPr>
            <a:r>
              <a:rPr lang="vi-VN" sz="4200" dirty="0" smtClean="0">
                <a:solidFill>
                  <a:srgbClr val="000000"/>
                </a:solidFill>
              </a:rPr>
              <a:t>Các </a:t>
            </a:r>
            <a:r>
              <a:rPr lang="en-US" sz="4200" dirty="0" err="1" smtClean="0">
                <a:solidFill>
                  <a:srgbClr val="000000"/>
                </a:solidFill>
                <a:latin typeface="Arial" panose="020B0604020202020204" pitchFamily="34" charset="0"/>
                <a:cs typeface="Arial" panose="020B0604020202020204" pitchFamily="34" charset="0"/>
              </a:rPr>
              <a:t>đoạn</a:t>
            </a:r>
            <a:r>
              <a:rPr lang="en-US" sz="4200" dirty="0" smtClean="0">
                <a:solidFill>
                  <a:srgbClr val="000000"/>
                </a:solidFill>
                <a:latin typeface="Arial" panose="020B0604020202020204" pitchFamily="34" charset="0"/>
                <a:cs typeface="Arial" panose="020B0604020202020204" pitchFamily="34" charset="0"/>
              </a:rPr>
              <a:t> văn</a:t>
            </a:r>
            <a:r>
              <a:rPr lang="vi-VN" sz="4200" dirty="0" smtClean="0">
                <a:solidFill>
                  <a:srgbClr val="000000"/>
                </a:solidFill>
                <a:latin typeface="Arial" panose="020B0604020202020204" pitchFamily="34" charset="0"/>
                <a:cs typeface="Arial" panose="020B0604020202020204" pitchFamily="34" charset="0"/>
              </a:rPr>
              <a:t> </a:t>
            </a:r>
            <a:r>
              <a:rPr lang="vi-VN" sz="4200" dirty="0">
                <a:solidFill>
                  <a:srgbClr val="000000"/>
                </a:solidFill>
              </a:rPr>
              <a:t>và các câu phải được sắp xếp theo trình tự hợp lí.</a:t>
            </a:r>
            <a:endParaRPr lang="vi-VN" sz="4200" b="0" i="0" dirty="0">
              <a:solidFill>
                <a:srgbClr val="000000"/>
              </a:solidFill>
              <a:effectLst/>
            </a:endParaRPr>
          </a:p>
        </p:txBody>
      </p:sp>
    </p:spTree>
    <p:extLst>
      <p:ext uri="{BB962C8B-B14F-4D97-AF65-F5344CB8AC3E}">
        <p14:creationId xmlns:p14="http://schemas.microsoft.com/office/powerpoint/2010/main" val="33222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a:off x="0" y="7501478"/>
            <a:ext cx="2915116" cy="289163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2569" y="8267700"/>
            <a:ext cx="1736666" cy="174938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flipH="1" flipV="1">
            <a:off x="15372884" y="0"/>
            <a:ext cx="2915116" cy="2891638"/>
          </a:xfrm>
          <a:prstGeom prst="rect">
            <a:avLst/>
          </a:prstGeom>
        </p:spPr>
      </p:pic>
      <p:sp>
        <p:nvSpPr>
          <p:cNvPr id="11" name="TextBox 4"/>
          <p:cNvSpPr txBox="1"/>
          <p:nvPr/>
        </p:nvSpPr>
        <p:spPr>
          <a:xfrm>
            <a:off x="1212569" y="1412836"/>
            <a:ext cx="7045180" cy="859210"/>
          </a:xfrm>
          <a:prstGeom prst="rect">
            <a:avLst/>
          </a:prstGeom>
        </p:spPr>
        <p:txBody>
          <a:bodyPr wrap="square" lIns="0" tIns="0" rIns="0" bIns="0" rtlCol="0" anchor="t">
            <a:spAutoFit/>
          </a:bodyPr>
          <a:lstStyle/>
          <a:p>
            <a:pPr algn="ctr">
              <a:lnSpc>
                <a:spcPts val="6719"/>
              </a:lnSpc>
            </a:pPr>
            <a:r>
              <a:rPr lang="en-US" sz="5600" b="1" dirty="0">
                <a:solidFill>
                  <a:srgbClr val="5B1010"/>
                </a:solidFill>
                <a:latin typeface="Arial" panose="020B0604020202020204" pitchFamily="34" charset="0"/>
                <a:cs typeface="Arial" panose="020B0604020202020204" pitchFamily="34" charset="0"/>
              </a:rPr>
              <a:t>2</a:t>
            </a:r>
            <a:r>
              <a:rPr lang="en-US" sz="5600" b="1" dirty="0" smtClean="0">
                <a:solidFill>
                  <a:srgbClr val="5B1010"/>
                </a:solidFill>
                <a:latin typeface="Arial" panose="020B0604020202020204" pitchFamily="34" charset="0"/>
                <a:cs typeface="Arial" panose="020B0604020202020204" pitchFamily="34" charset="0"/>
              </a:rPr>
              <a:t>. </a:t>
            </a:r>
            <a:r>
              <a:rPr lang="en-US" sz="5600" b="1" dirty="0" err="1" smtClean="0">
                <a:solidFill>
                  <a:srgbClr val="5B1010"/>
                </a:solidFill>
                <a:latin typeface="Arial" panose="020B0604020202020204" pitchFamily="34" charset="0"/>
                <a:cs typeface="Arial" panose="020B0604020202020204" pitchFamily="34" charset="0"/>
              </a:rPr>
              <a:t>Liên</a:t>
            </a:r>
            <a:r>
              <a:rPr lang="en-US" sz="5600" b="1" dirty="0" smtClean="0">
                <a:solidFill>
                  <a:srgbClr val="5B1010"/>
                </a:solidFill>
                <a:latin typeface="Arial" panose="020B0604020202020204" pitchFamily="34" charset="0"/>
                <a:cs typeface="Arial" panose="020B0604020202020204" pitchFamily="34" charset="0"/>
              </a:rPr>
              <a:t> </a:t>
            </a:r>
            <a:r>
              <a:rPr lang="en-US" sz="5600" b="1" dirty="0" err="1" smtClean="0">
                <a:solidFill>
                  <a:srgbClr val="5B1010"/>
                </a:solidFill>
                <a:latin typeface="Arial" panose="020B0604020202020204" pitchFamily="34" charset="0"/>
                <a:cs typeface="Arial" panose="020B0604020202020204" pitchFamily="34" charset="0"/>
              </a:rPr>
              <a:t>kết</a:t>
            </a:r>
            <a:r>
              <a:rPr lang="en-US" sz="5600" b="1" dirty="0" smtClean="0">
                <a:solidFill>
                  <a:srgbClr val="5B1010"/>
                </a:solidFill>
                <a:latin typeface="Arial" panose="020B0604020202020204" pitchFamily="34" charset="0"/>
                <a:cs typeface="Arial" panose="020B0604020202020204" pitchFamily="34" charset="0"/>
              </a:rPr>
              <a:t> </a:t>
            </a:r>
            <a:r>
              <a:rPr lang="en-US" sz="5600" b="1" dirty="0" err="1" smtClean="0">
                <a:solidFill>
                  <a:srgbClr val="5B1010"/>
                </a:solidFill>
                <a:latin typeface="Arial" panose="020B0604020202020204" pitchFamily="34" charset="0"/>
                <a:cs typeface="Arial" panose="020B0604020202020204" pitchFamily="34" charset="0"/>
              </a:rPr>
              <a:t>hình</a:t>
            </a:r>
            <a:r>
              <a:rPr lang="en-US" sz="5600" b="1" dirty="0" smtClean="0">
                <a:solidFill>
                  <a:srgbClr val="5B1010"/>
                </a:solidFill>
                <a:latin typeface="Arial" panose="020B0604020202020204" pitchFamily="34" charset="0"/>
                <a:cs typeface="Arial" panose="020B0604020202020204" pitchFamily="34" charset="0"/>
              </a:rPr>
              <a:t> </a:t>
            </a:r>
            <a:r>
              <a:rPr lang="en-US" sz="5600" b="1" dirty="0" err="1" smtClean="0">
                <a:solidFill>
                  <a:srgbClr val="5B1010"/>
                </a:solidFill>
                <a:latin typeface="Arial" panose="020B0604020202020204" pitchFamily="34" charset="0"/>
                <a:cs typeface="Arial" panose="020B0604020202020204" pitchFamily="34" charset="0"/>
              </a:rPr>
              <a:t>thức</a:t>
            </a:r>
            <a:endParaRPr lang="en-US" sz="5600" b="1" dirty="0">
              <a:solidFill>
                <a:srgbClr val="5B1010"/>
              </a:solidFill>
              <a:latin typeface="One Little Font"/>
            </a:endParaRPr>
          </a:p>
        </p:txBody>
      </p:sp>
      <p:pic>
        <p:nvPicPr>
          <p:cNvPr id="12"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3860">
            <a:off x="15950801" y="1202906"/>
            <a:ext cx="1000351" cy="1000351"/>
          </a:xfrm>
          <a:prstGeom prst="rect">
            <a:avLst/>
          </a:prstGeom>
        </p:spPr>
      </p:pic>
      <p:sp>
        <p:nvSpPr>
          <p:cNvPr id="4" name="Rectangle 3"/>
          <p:cNvSpPr/>
          <p:nvPr/>
        </p:nvSpPr>
        <p:spPr>
          <a:xfrm>
            <a:off x="1868815" y="2272046"/>
            <a:ext cx="14583014" cy="5909310"/>
          </a:xfrm>
          <a:prstGeom prst="rect">
            <a:avLst/>
          </a:prstGeom>
        </p:spPr>
        <p:txBody>
          <a:bodyPr wrap="square">
            <a:spAutoFit/>
          </a:bodyPr>
          <a:lstStyle/>
          <a:p>
            <a:pPr marL="571500" indent="-571500" algn="just">
              <a:lnSpc>
                <a:spcPct val="150000"/>
              </a:lnSpc>
              <a:buFontTx/>
              <a:buChar char="-"/>
            </a:pPr>
            <a:r>
              <a:rPr lang="vi-VN" sz="4200" b="1" i="1" dirty="0">
                <a:solidFill>
                  <a:srgbClr val="000000"/>
                </a:solidFill>
              </a:rPr>
              <a:t>Các câu và các đoạn văn được </a:t>
            </a:r>
            <a:r>
              <a:rPr lang="en-US" sz="4200" b="1" i="1" dirty="0" err="1" smtClean="0">
                <a:solidFill>
                  <a:srgbClr val="000000"/>
                </a:solidFill>
                <a:latin typeface="Arial" panose="020B0604020202020204" pitchFamily="34" charset="0"/>
                <a:cs typeface="Arial" panose="020B0604020202020204" pitchFamily="34" charset="0"/>
              </a:rPr>
              <a:t>liên</a:t>
            </a:r>
            <a:r>
              <a:rPr lang="en-US" sz="4200" b="1" i="1" dirty="0" smtClean="0">
                <a:solidFill>
                  <a:srgbClr val="000000"/>
                </a:solidFill>
                <a:latin typeface="Arial" panose="020B0604020202020204" pitchFamily="34" charset="0"/>
                <a:cs typeface="Arial" panose="020B0604020202020204" pitchFamily="34" charset="0"/>
              </a:rPr>
              <a:t> </a:t>
            </a:r>
            <a:r>
              <a:rPr lang="en-US" sz="4200" b="1" i="1" dirty="0" err="1" smtClean="0">
                <a:solidFill>
                  <a:srgbClr val="000000"/>
                </a:solidFill>
                <a:latin typeface="Arial" panose="020B0604020202020204" pitchFamily="34" charset="0"/>
                <a:cs typeface="Arial" panose="020B0604020202020204" pitchFamily="34" charset="0"/>
              </a:rPr>
              <a:t>kết</a:t>
            </a:r>
            <a:r>
              <a:rPr lang="vi-VN" sz="4200" b="1" i="1" dirty="0" smtClean="0">
                <a:solidFill>
                  <a:srgbClr val="000000"/>
                </a:solidFill>
                <a:latin typeface="Arial" panose="020B0604020202020204" pitchFamily="34" charset="0"/>
                <a:cs typeface="Arial" panose="020B0604020202020204" pitchFamily="34" charset="0"/>
              </a:rPr>
              <a:t> </a:t>
            </a:r>
            <a:r>
              <a:rPr lang="vi-VN" sz="4200" b="1" i="1" dirty="0">
                <a:solidFill>
                  <a:srgbClr val="000000"/>
                </a:solidFill>
              </a:rPr>
              <a:t>bằng 1 số </a:t>
            </a:r>
            <a:r>
              <a:rPr lang="vi-VN" sz="4200" b="1" i="1" dirty="0" smtClean="0">
                <a:solidFill>
                  <a:srgbClr val="000000"/>
                </a:solidFill>
              </a:rPr>
              <a:t>b</a:t>
            </a:r>
            <a:r>
              <a:rPr lang="en-US" sz="4200" b="1" i="1" dirty="0" err="1" smtClean="0">
                <a:solidFill>
                  <a:srgbClr val="000000"/>
                </a:solidFill>
                <a:latin typeface="Arial" panose="020B0604020202020204" pitchFamily="34" charset="0"/>
                <a:cs typeface="Arial" panose="020B0604020202020204" pitchFamily="34" charset="0"/>
              </a:rPr>
              <a:t>iện</a:t>
            </a:r>
            <a:r>
              <a:rPr lang="en-US" sz="4200" b="1" i="1" dirty="0" smtClean="0">
                <a:solidFill>
                  <a:srgbClr val="000000"/>
                </a:solidFill>
              </a:rPr>
              <a:t> </a:t>
            </a:r>
            <a:r>
              <a:rPr lang="vi-VN" sz="4200" b="1" i="1" dirty="0" smtClean="0">
                <a:solidFill>
                  <a:srgbClr val="000000"/>
                </a:solidFill>
              </a:rPr>
              <a:t>pháp </a:t>
            </a:r>
            <a:r>
              <a:rPr lang="vi-VN" sz="4200" b="1" i="1" dirty="0">
                <a:solidFill>
                  <a:srgbClr val="000000"/>
                </a:solidFill>
              </a:rPr>
              <a:t>chính như</a:t>
            </a:r>
            <a:r>
              <a:rPr lang="vi-VN" sz="4200" b="1" i="1" dirty="0" smtClean="0">
                <a:solidFill>
                  <a:srgbClr val="000000"/>
                </a:solidFill>
              </a:rPr>
              <a:t>:</a:t>
            </a:r>
            <a:endParaRPr lang="en-US" sz="4200" b="1" i="1" dirty="0" smtClean="0">
              <a:solidFill>
                <a:srgbClr val="000000"/>
              </a:solidFill>
            </a:endParaRPr>
          </a:p>
          <a:p>
            <a:pPr marL="1485900" lvl="2" indent="-571500" algn="just">
              <a:lnSpc>
                <a:spcPct val="150000"/>
              </a:lnSpc>
              <a:buFont typeface="Wingdings" panose="05000000000000000000" pitchFamily="2" charset="2"/>
              <a:buChar char="§"/>
            </a:pPr>
            <a:r>
              <a:rPr lang="vi-VN" sz="4200" dirty="0" smtClean="0">
                <a:solidFill>
                  <a:srgbClr val="000000"/>
                </a:solidFill>
              </a:rPr>
              <a:t>Lặp </a:t>
            </a:r>
            <a:r>
              <a:rPr lang="vi-VN" sz="4200" dirty="0">
                <a:solidFill>
                  <a:srgbClr val="000000"/>
                </a:solidFill>
              </a:rPr>
              <a:t>từ ngữ</a:t>
            </a:r>
            <a:r>
              <a:rPr lang="vi-VN" sz="4200" dirty="0" smtClean="0">
                <a:solidFill>
                  <a:srgbClr val="000000"/>
                </a:solidFill>
              </a:rPr>
              <a:t>.</a:t>
            </a:r>
            <a:endParaRPr lang="vi-VN" sz="4200" dirty="0">
              <a:solidFill>
                <a:srgbClr val="000000"/>
              </a:solidFill>
            </a:endParaRPr>
          </a:p>
          <a:p>
            <a:pPr marL="1485900" lvl="2" indent="-571500" algn="just">
              <a:lnSpc>
                <a:spcPct val="150000"/>
              </a:lnSpc>
              <a:buFont typeface="Wingdings" panose="05000000000000000000" pitchFamily="2" charset="2"/>
              <a:buChar char="§"/>
            </a:pPr>
            <a:r>
              <a:rPr lang="vi-VN" sz="4200" dirty="0" smtClean="0">
                <a:solidFill>
                  <a:srgbClr val="000000"/>
                </a:solidFill>
              </a:rPr>
              <a:t>Phép </a:t>
            </a:r>
            <a:r>
              <a:rPr lang="vi-VN" sz="4200" dirty="0">
                <a:solidFill>
                  <a:srgbClr val="000000"/>
                </a:solidFill>
              </a:rPr>
              <a:t>đồng nghĩa, trái nghĩa, liên tưởng</a:t>
            </a:r>
            <a:r>
              <a:rPr lang="vi-VN" sz="4200" dirty="0" smtClean="0">
                <a:solidFill>
                  <a:srgbClr val="000000"/>
                </a:solidFill>
              </a:rPr>
              <a:t>.</a:t>
            </a:r>
            <a:endParaRPr lang="vi-VN" sz="4200" dirty="0">
              <a:solidFill>
                <a:srgbClr val="000000"/>
              </a:solidFill>
            </a:endParaRPr>
          </a:p>
          <a:p>
            <a:pPr marL="1485900" lvl="2" indent="-571500" algn="just">
              <a:lnSpc>
                <a:spcPct val="150000"/>
              </a:lnSpc>
              <a:buFont typeface="Wingdings" panose="05000000000000000000" pitchFamily="2" charset="2"/>
              <a:buChar char="§"/>
            </a:pPr>
            <a:r>
              <a:rPr lang="vi-VN" sz="4200" dirty="0" smtClean="0">
                <a:solidFill>
                  <a:srgbClr val="000000"/>
                </a:solidFill>
              </a:rPr>
              <a:t>Phép </a:t>
            </a:r>
            <a:r>
              <a:rPr lang="vi-VN" sz="4200" dirty="0">
                <a:solidFill>
                  <a:srgbClr val="000000"/>
                </a:solidFill>
              </a:rPr>
              <a:t>thế</a:t>
            </a:r>
            <a:r>
              <a:rPr lang="vi-VN" sz="4200" dirty="0" smtClean="0">
                <a:solidFill>
                  <a:srgbClr val="000000"/>
                </a:solidFill>
              </a:rPr>
              <a:t>.</a:t>
            </a:r>
            <a:endParaRPr lang="vi-VN" sz="4200" dirty="0">
              <a:solidFill>
                <a:srgbClr val="000000"/>
              </a:solidFill>
            </a:endParaRPr>
          </a:p>
          <a:p>
            <a:pPr marL="1485900" lvl="2" indent="-571500" algn="just">
              <a:lnSpc>
                <a:spcPct val="150000"/>
              </a:lnSpc>
              <a:buFont typeface="Wingdings" panose="05000000000000000000" pitchFamily="2" charset="2"/>
              <a:buChar char="§"/>
            </a:pPr>
            <a:r>
              <a:rPr lang="vi-VN" sz="4200" dirty="0" smtClean="0">
                <a:solidFill>
                  <a:srgbClr val="000000"/>
                </a:solidFill>
              </a:rPr>
              <a:t>Phép </a:t>
            </a:r>
            <a:r>
              <a:rPr lang="vi-VN" sz="4200" dirty="0">
                <a:solidFill>
                  <a:srgbClr val="000000"/>
                </a:solidFill>
              </a:rPr>
              <a:t>nối.</a:t>
            </a:r>
            <a:endParaRPr lang="vi-VN" sz="4200" b="0" i="0" dirty="0">
              <a:solidFill>
                <a:srgbClr val="000000"/>
              </a:solidFill>
              <a:effectLst/>
            </a:endParaRPr>
          </a:p>
        </p:txBody>
      </p:sp>
    </p:spTree>
    <p:extLst>
      <p:ext uri="{BB962C8B-B14F-4D97-AF65-F5344CB8AC3E}">
        <p14:creationId xmlns:p14="http://schemas.microsoft.com/office/powerpoint/2010/main" val="39530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4">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4">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a:off x="0" y="7501478"/>
            <a:ext cx="2915116" cy="289163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14400" y="8072602"/>
            <a:ext cx="1736666" cy="174938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flipH="1" flipV="1">
            <a:off x="15372884" y="0"/>
            <a:ext cx="2915116" cy="2891638"/>
          </a:xfrm>
          <a:prstGeom prst="rect">
            <a:avLst/>
          </a:prstGeom>
        </p:spPr>
      </p:pic>
      <p:sp>
        <p:nvSpPr>
          <p:cNvPr id="11" name="TextBox 4"/>
          <p:cNvSpPr txBox="1"/>
          <p:nvPr/>
        </p:nvSpPr>
        <p:spPr>
          <a:xfrm>
            <a:off x="5154452" y="672099"/>
            <a:ext cx="7045180" cy="859210"/>
          </a:xfrm>
          <a:prstGeom prst="rect">
            <a:avLst/>
          </a:prstGeom>
        </p:spPr>
        <p:txBody>
          <a:bodyPr wrap="square" lIns="0" tIns="0" rIns="0" bIns="0" rtlCol="0" anchor="t">
            <a:spAutoFit/>
          </a:bodyPr>
          <a:lstStyle/>
          <a:p>
            <a:pPr algn="ctr">
              <a:lnSpc>
                <a:spcPts val="6719"/>
              </a:lnSpc>
            </a:pPr>
            <a:r>
              <a:rPr lang="en-US" sz="5600" b="1" dirty="0" smtClean="0">
                <a:solidFill>
                  <a:srgbClr val="FF0000"/>
                </a:solidFill>
                <a:latin typeface="Arial" panose="020B0604020202020204" pitchFamily="34" charset="0"/>
                <a:cs typeface="Arial" panose="020B0604020202020204" pitchFamily="34" charset="0"/>
              </a:rPr>
              <a:t>THẢO LUẬN NHÓM</a:t>
            </a:r>
            <a:endParaRPr lang="en-US" sz="5600" b="1" dirty="0">
              <a:solidFill>
                <a:srgbClr val="FF0000"/>
              </a:solidFill>
              <a:latin typeface="One Little Font"/>
            </a:endParaRPr>
          </a:p>
        </p:txBody>
      </p:sp>
      <p:pic>
        <p:nvPicPr>
          <p:cNvPr id="12"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3860">
            <a:off x="15950801" y="1202906"/>
            <a:ext cx="1000351" cy="1000351"/>
          </a:xfrm>
          <a:prstGeom prst="rect">
            <a:avLst/>
          </a:prstGeom>
        </p:spPr>
      </p:pic>
      <p:sp>
        <p:nvSpPr>
          <p:cNvPr id="2" name="Rectangle 1"/>
          <p:cNvSpPr/>
          <p:nvPr/>
        </p:nvSpPr>
        <p:spPr>
          <a:xfrm>
            <a:off x="1981200" y="1411131"/>
            <a:ext cx="14689210" cy="7848302"/>
          </a:xfrm>
          <a:prstGeom prst="rect">
            <a:avLst/>
          </a:prstGeom>
        </p:spPr>
        <p:txBody>
          <a:bodyPr wrap="square">
            <a:spAutoFit/>
          </a:bodyPr>
          <a:lstStyle/>
          <a:p>
            <a:pPr>
              <a:lnSpc>
                <a:spcPct val="150000"/>
              </a:lnSpc>
              <a:spcBef>
                <a:spcPts val="600"/>
              </a:spcBef>
              <a:spcAft>
                <a:spcPts val="600"/>
              </a:spcAft>
            </a:pPr>
            <a:r>
              <a:rPr lang="it-IT" sz="4200" b="1" dirty="0" smtClean="0">
                <a:latin typeface="Arial" panose="020B0604020202020204" pitchFamily="34" charset="0"/>
                <a:ea typeface="Times New Roman" panose="02020603050405020304" pitchFamily="18" charset="0"/>
                <a:cs typeface="Arial" panose="020B0604020202020204" pitchFamily="34" charset="0"/>
              </a:rPr>
              <a:t>Cho ví dụ:</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600"/>
              </a:spcBef>
              <a:spcAft>
                <a:spcPts val="600"/>
              </a:spcAft>
              <a:buFont typeface="Times New Roman" panose="02020603050405020304" pitchFamily="18" charset="0"/>
              <a:buChar char="-"/>
              <a:tabLst>
                <a:tab pos="228600" algn="l"/>
              </a:tabLst>
            </a:pPr>
            <a:r>
              <a:rPr lang="it-IT" sz="3800" i="1" dirty="0">
                <a:latin typeface="Arial" panose="020B0604020202020204" pitchFamily="34" charset="0"/>
                <a:ea typeface="Times New Roman" panose="02020603050405020304" pitchFamily="18" charset="0"/>
                <a:cs typeface="Arial" panose="020B0604020202020204" pitchFamily="34" charset="0"/>
              </a:rPr>
              <a:t>Mùa thu đã về. Nắng thu vàng óng trải dài trên những con đường làng. </a:t>
            </a:r>
            <a:r>
              <a:rPr lang="en-US" sz="3800" i="1" dirty="0" err="1">
                <a:latin typeface="Arial" panose="020B0604020202020204" pitchFamily="34" charset="0"/>
                <a:ea typeface="Times New Roman" panose="02020603050405020304" pitchFamily="18" charset="0"/>
                <a:cs typeface="Arial" panose="020B0604020202020204" pitchFamily="34" charset="0"/>
              </a:rPr>
              <a:t>Gió</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thu</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nhè</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nhẹ</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thoang</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thoảng</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mùi</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hương</a:t>
            </a:r>
            <a:r>
              <a:rPr lang="en-US" sz="3800" i="1" dirty="0">
                <a:latin typeface="Arial" panose="020B0604020202020204" pitchFamily="34" charset="0"/>
                <a:ea typeface="Times New Roman" panose="02020603050405020304" pitchFamily="18" charset="0"/>
                <a:cs typeface="Arial" panose="020B0604020202020204" pitchFamily="34" charset="0"/>
              </a:rPr>
              <a:t> </a:t>
            </a:r>
            <a:r>
              <a:rPr lang="en-US" sz="3800" i="1" dirty="0" err="1">
                <a:latin typeface="Arial" panose="020B0604020202020204" pitchFamily="34" charset="0"/>
                <a:ea typeface="Times New Roman" panose="02020603050405020304" pitchFamily="18" charset="0"/>
                <a:cs typeface="Arial" panose="020B0604020202020204" pitchFamily="34" charset="0"/>
              </a:rPr>
              <a:t>cốm</a:t>
            </a:r>
            <a:r>
              <a:rPr lang="en-US" sz="3800" i="1"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600"/>
              </a:spcBef>
              <a:spcAft>
                <a:spcPts val="600"/>
              </a:spcAft>
              <a:buFont typeface="Times New Roman" panose="02020603050405020304" pitchFamily="18" charset="0"/>
              <a:buChar char="-"/>
              <a:tabLst>
                <a:tab pos="228600" algn="l"/>
              </a:tabLst>
            </a:pPr>
            <a:r>
              <a:rPr lang="fr-FR" sz="3800" i="1" dirty="0" err="1">
                <a:latin typeface="Arial" panose="020B0604020202020204" pitchFamily="34" charset="0"/>
                <a:ea typeface="Times New Roman" panose="02020603050405020304" pitchFamily="18" charset="0"/>
                <a:cs typeface="Arial" panose="020B0604020202020204" pitchFamily="34" charset="0"/>
              </a:rPr>
              <a:t>Các</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bạn</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học</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sinh</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đang</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đến</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trường.Cây</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đa</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cổ</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thụ</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đầu</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làng</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bốn</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mùa</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xanh</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tốt</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Không</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hiểu</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sao</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cá</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chết</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trắng</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cả</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ao</a:t>
            </a:r>
            <a:r>
              <a:rPr lang="fr-FR" sz="3800" i="1" dirty="0">
                <a:latin typeface="Arial" panose="020B0604020202020204" pitchFamily="34" charset="0"/>
                <a:ea typeface="Times New Roman" panose="02020603050405020304" pitchFamily="18" charset="0"/>
                <a:cs typeface="Arial" panose="020B0604020202020204" pitchFamily="34" charset="0"/>
              </a:rPr>
              <a:t>. Con </a:t>
            </a:r>
            <a:r>
              <a:rPr lang="fr-FR" sz="3800" i="1" dirty="0" err="1">
                <a:latin typeface="Arial" panose="020B0604020202020204" pitchFamily="34" charset="0"/>
                <a:ea typeface="Times New Roman" panose="02020603050405020304" pitchFamily="18" charset="0"/>
                <a:cs typeface="Arial" panose="020B0604020202020204" pitchFamily="34" charset="0"/>
              </a:rPr>
              <a:t>cò</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bỗng</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ngẩng</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lên</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ngơ</a:t>
            </a:r>
            <a:r>
              <a:rPr lang="fr-FR" sz="3800" i="1" dirty="0">
                <a:latin typeface="Arial" panose="020B0604020202020204" pitchFamily="34" charset="0"/>
                <a:ea typeface="Times New Roman" panose="02020603050405020304" pitchFamily="18" charset="0"/>
                <a:cs typeface="Arial" panose="020B0604020202020204" pitchFamily="34" charset="0"/>
              </a:rPr>
              <a:t> </a:t>
            </a:r>
            <a:r>
              <a:rPr lang="fr-FR" sz="3800" i="1" dirty="0" err="1">
                <a:latin typeface="Arial" panose="020B0604020202020204" pitchFamily="34" charset="0"/>
                <a:ea typeface="Times New Roman" panose="02020603050405020304" pitchFamily="18" charset="0"/>
                <a:cs typeface="Arial" panose="020B0604020202020204" pitchFamily="34" charset="0"/>
              </a:rPr>
              <a:t>ngác</a:t>
            </a:r>
            <a:r>
              <a:rPr lang="fr-FR" sz="3800" i="1" dirty="0">
                <a:latin typeface="Arial" panose="020B0604020202020204" pitchFamily="34" charset="0"/>
                <a:ea typeface="Times New Roman" panose="02020603050405020304" pitchFamily="18" charset="0"/>
                <a:cs typeface="Arial" panose="020B0604020202020204" pitchFamily="34" charset="0"/>
              </a:rPr>
              <a:t>.</a:t>
            </a:r>
            <a:endParaRPr lang="en-US" sz="3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fr-FR" sz="4200" i="1" dirty="0">
                <a:latin typeface="Arial" panose="020B0604020202020204" pitchFamily="34" charset="0"/>
                <a:ea typeface="Times New Roman" panose="02020603050405020304" pitchFamily="18" charset="0"/>
                <a:cs typeface="Arial" panose="020B0604020202020204" pitchFamily="34" charset="0"/>
              </a:rPr>
              <a:t>	</a:t>
            </a:r>
            <a:r>
              <a:rPr lang="fr-FR" sz="4200" i="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Trong</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a:latin typeface="Arial" panose="020B0604020202020204" pitchFamily="34" charset="0"/>
                <a:ea typeface="Times New Roman" panose="02020603050405020304" pitchFamily="18" charset="0"/>
                <a:cs typeface="Arial" panose="020B0604020202020204" pitchFamily="34" charset="0"/>
              </a:rPr>
              <a:t>2 </a:t>
            </a:r>
            <a:r>
              <a:rPr lang="fr-FR" sz="4200" b="1" dirty="0" err="1">
                <a:latin typeface="Arial" panose="020B0604020202020204" pitchFamily="34" charset="0"/>
                <a:ea typeface="Times New Roman" panose="02020603050405020304" pitchFamily="18" charset="0"/>
                <a:cs typeface="Arial" panose="020B0604020202020204" pitchFamily="34" charset="0"/>
              </a:rPr>
              <a:t>ví</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dụ</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trên</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ví</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dụ</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nào</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được</a:t>
            </a:r>
            <a:r>
              <a:rPr lang="fr-FR" sz="4200" b="1" dirty="0">
                <a:latin typeface="Arial" panose="020B0604020202020204" pitchFamily="34" charset="0"/>
                <a:ea typeface="Times New Roman" panose="02020603050405020304" pitchFamily="18" charset="0"/>
                <a:cs typeface="Arial" panose="020B0604020202020204" pitchFamily="34" charset="0"/>
              </a:rPr>
              <a:t> coi là </a:t>
            </a:r>
            <a:r>
              <a:rPr lang="fr-FR" sz="4200" b="1" dirty="0" err="1">
                <a:latin typeface="Arial" panose="020B0604020202020204" pitchFamily="34" charset="0"/>
                <a:ea typeface="Times New Roman" panose="02020603050405020304" pitchFamily="18" charset="0"/>
                <a:cs typeface="Arial" panose="020B0604020202020204" pitchFamily="34" charset="0"/>
              </a:rPr>
              <a:t>đoạn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văn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ví</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dụ</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nào</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không</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được</a:t>
            </a:r>
            <a:r>
              <a:rPr lang="fr-FR" sz="4200" b="1" dirty="0">
                <a:latin typeface="Arial" panose="020B0604020202020204" pitchFamily="34" charset="0"/>
                <a:ea typeface="Times New Roman" panose="02020603050405020304" pitchFamily="18" charset="0"/>
                <a:cs typeface="Arial" panose="020B0604020202020204" pitchFamily="34" charset="0"/>
              </a:rPr>
              <a:t> coi là </a:t>
            </a:r>
            <a:r>
              <a:rPr lang="fr-FR" sz="4200" b="1" dirty="0" err="1">
                <a:latin typeface="Arial" panose="020B0604020202020204" pitchFamily="34" charset="0"/>
                <a:ea typeface="Times New Roman" panose="02020603050405020304" pitchFamily="18" charset="0"/>
                <a:cs typeface="Arial" panose="020B0604020202020204" pitchFamily="34" charset="0"/>
              </a:rPr>
              <a:t>đoạn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văn</a:t>
            </a:r>
            <a:r>
              <a:rPr lang="fr-FR" sz="4200" b="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7559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F6"/>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a:off x="0" y="7501478"/>
            <a:ext cx="2915116" cy="289163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14400" y="8072602"/>
            <a:ext cx="1736666" cy="174938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6366" b="40745"/>
          <a:stretch>
            <a:fillRect/>
          </a:stretch>
        </p:blipFill>
        <p:spPr>
          <a:xfrm flipH="1" flipV="1">
            <a:off x="15372884" y="0"/>
            <a:ext cx="2915116" cy="2891638"/>
          </a:xfrm>
          <a:prstGeom prst="rect">
            <a:avLst/>
          </a:prstGeom>
        </p:spPr>
      </p:pic>
      <p:sp>
        <p:nvSpPr>
          <p:cNvPr id="11" name="TextBox 4"/>
          <p:cNvSpPr txBox="1"/>
          <p:nvPr/>
        </p:nvSpPr>
        <p:spPr>
          <a:xfrm>
            <a:off x="5154452" y="672099"/>
            <a:ext cx="7045180" cy="859210"/>
          </a:xfrm>
          <a:prstGeom prst="rect">
            <a:avLst/>
          </a:prstGeom>
        </p:spPr>
        <p:txBody>
          <a:bodyPr wrap="square" lIns="0" tIns="0" rIns="0" bIns="0" rtlCol="0" anchor="t">
            <a:spAutoFit/>
          </a:bodyPr>
          <a:lstStyle/>
          <a:p>
            <a:pPr algn="ctr">
              <a:lnSpc>
                <a:spcPts val="6719"/>
              </a:lnSpc>
            </a:pPr>
            <a:r>
              <a:rPr lang="en-US" sz="5600" b="1" dirty="0" smtClean="0">
                <a:solidFill>
                  <a:srgbClr val="FF0000"/>
                </a:solidFill>
                <a:latin typeface="Arial" panose="020B0604020202020204" pitchFamily="34" charset="0"/>
                <a:cs typeface="Arial" panose="020B0604020202020204" pitchFamily="34" charset="0"/>
              </a:rPr>
              <a:t>THẢO LUẬN NHÓM</a:t>
            </a:r>
            <a:endParaRPr lang="en-US" sz="5600" b="1" dirty="0">
              <a:solidFill>
                <a:srgbClr val="FF0000"/>
              </a:solidFill>
              <a:latin typeface="One Little Font"/>
            </a:endParaRPr>
          </a:p>
        </p:txBody>
      </p:sp>
      <p:pic>
        <p:nvPicPr>
          <p:cNvPr id="12"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93860">
            <a:off x="15950801" y="1202906"/>
            <a:ext cx="1000351" cy="1000351"/>
          </a:xfrm>
          <a:prstGeom prst="rect">
            <a:avLst/>
          </a:prstGeom>
        </p:spPr>
      </p:pic>
      <p:sp>
        <p:nvSpPr>
          <p:cNvPr id="3" name="Rectangle 2"/>
          <p:cNvSpPr/>
          <p:nvPr/>
        </p:nvSpPr>
        <p:spPr>
          <a:xfrm>
            <a:off x="1782733" y="1568272"/>
            <a:ext cx="14066866" cy="3308598"/>
          </a:xfrm>
          <a:prstGeom prst="rect">
            <a:avLst/>
          </a:prstGeom>
        </p:spPr>
        <p:txBody>
          <a:bodyPr wrap="square">
            <a:spAutoFit/>
          </a:bodyPr>
          <a:lstStyle/>
          <a:p>
            <a:pPr marL="342900" marR="0" lvl="0" indent="-342900" algn="just">
              <a:lnSpc>
                <a:spcPct val="150000"/>
              </a:lnSpc>
              <a:spcBef>
                <a:spcPts val="600"/>
              </a:spcBef>
              <a:spcAft>
                <a:spcPts val="600"/>
              </a:spcAft>
              <a:buFont typeface="Times New Roman" panose="02020603050405020304" pitchFamily="18" charset="0"/>
              <a:buChar char="-"/>
              <a:tabLst>
                <a:tab pos="228600" algn="l"/>
              </a:tabLst>
            </a:pPr>
            <a:r>
              <a:rPr lang="fr-FR" sz="4200" b="1" i="1" u="sng" dirty="0" err="1">
                <a:latin typeface="Arial" panose="020B0604020202020204" pitchFamily="34" charset="0"/>
                <a:ea typeface="Times New Roman" panose="02020603050405020304" pitchFamily="18" charset="0"/>
                <a:cs typeface="Arial" panose="020B0604020202020204" pitchFamily="34" charset="0"/>
              </a:rPr>
              <a:t>Ví</a:t>
            </a:r>
            <a:r>
              <a:rPr lang="fr-FR" sz="4200" b="1" i="1" u="sng" dirty="0">
                <a:latin typeface="Arial" panose="020B0604020202020204" pitchFamily="34" charset="0"/>
                <a:ea typeface="Times New Roman" panose="02020603050405020304" pitchFamily="18" charset="0"/>
                <a:cs typeface="Arial" panose="020B0604020202020204" pitchFamily="34" charset="0"/>
              </a:rPr>
              <a:t> </a:t>
            </a:r>
            <a:r>
              <a:rPr lang="fr-FR" sz="4200" b="1" i="1" u="sng" dirty="0" err="1">
                <a:latin typeface="Arial" panose="020B0604020202020204" pitchFamily="34" charset="0"/>
                <a:ea typeface="Times New Roman" panose="02020603050405020304" pitchFamily="18" charset="0"/>
                <a:cs typeface="Arial" panose="020B0604020202020204" pitchFamily="34" charset="0"/>
              </a:rPr>
              <a:t>dụ</a:t>
            </a:r>
            <a:r>
              <a:rPr lang="fr-FR" sz="4200" b="1" i="1" u="sng" dirty="0">
                <a:latin typeface="Arial" panose="020B0604020202020204" pitchFamily="34" charset="0"/>
                <a:ea typeface="Times New Roman" panose="02020603050405020304" pitchFamily="18" charset="0"/>
                <a:cs typeface="Arial" panose="020B0604020202020204" pitchFamily="34" charset="0"/>
              </a:rPr>
              <a:t> 1:</a:t>
            </a:r>
            <a:r>
              <a:rPr lang="fr-FR" sz="4200" b="1" i="1" dirty="0">
                <a:latin typeface="Arial" panose="020B0604020202020204" pitchFamily="34" charset="0"/>
                <a:ea typeface="Times New Roman" panose="02020603050405020304" pitchFamily="18" charset="0"/>
                <a:cs typeface="Arial" panose="020B0604020202020204" pitchFamily="34" charset="0"/>
              </a:rPr>
              <a:t> </a:t>
            </a:r>
            <a:r>
              <a:rPr lang="fr-FR" sz="4200" b="1" dirty="0">
                <a:latin typeface="Arial" panose="020B0604020202020204" pitchFamily="34" charset="0"/>
                <a:ea typeface="Times New Roman" panose="02020603050405020304" pitchFamily="18" charset="0"/>
                <a:cs typeface="Arial" panose="020B0604020202020204" pitchFamily="34" charset="0"/>
              </a:rPr>
              <a:t>là </a:t>
            </a:r>
            <a:r>
              <a:rPr lang="fr-FR" sz="4200" b="1" dirty="0" err="1">
                <a:latin typeface="Arial" panose="020B0604020202020204" pitchFamily="34" charset="0"/>
                <a:ea typeface="Times New Roman" panose="02020603050405020304" pitchFamily="18" charset="0"/>
                <a:cs typeface="Arial" panose="020B0604020202020204" pitchFamily="34" charset="0"/>
              </a:rPr>
              <a:t>đoạn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văn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hoàn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chỉnh</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vì</a:t>
            </a:r>
            <a:r>
              <a:rPr lang="fr-FR" sz="4200" b="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028700" lvl="1" indent="-571500">
              <a:lnSpc>
                <a:spcPct val="150000"/>
              </a:lnSpc>
              <a:spcBef>
                <a:spcPts val="600"/>
              </a:spcBef>
              <a:spcAft>
                <a:spcPts val="600"/>
              </a:spcAft>
              <a:buFont typeface="Wingdings" panose="05000000000000000000" pitchFamily="2" charset="2"/>
              <a:buChar char="§"/>
            </a:pPr>
            <a:r>
              <a:rPr lang="fr-FR" sz="4200" dirty="0" err="1" smtClean="0">
                <a:latin typeface="Arial" panose="020B0604020202020204" pitchFamily="34" charset="0"/>
                <a:ea typeface="Times New Roman" panose="02020603050405020304" pitchFamily="18" charset="0"/>
                <a:cs typeface="Arial" panose="020B0604020202020204" pitchFamily="34" charset="0"/>
              </a:rPr>
              <a:t>Chủ</a:t>
            </a:r>
            <a:r>
              <a:rPr lang="fr-FR" sz="4200" dirty="0" smtClean="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nói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mùa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với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những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đặc</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điểm</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của</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nó</a:t>
            </a:r>
            <a:r>
              <a:rPr lang="fr-FR" sz="4200" dirty="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1028700" lvl="1" indent="-571500">
              <a:lnSpc>
                <a:spcPct val="150000"/>
              </a:lnSpc>
              <a:spcBef>
                <a:spcPts val="600"/>
              </a:spcBef>
              <a:spcAft>
                <a:spcPts val="600"/>
              </a:spcAft>
              <a:buFont typeface="Wingdings" panose="05000000000000000000" pitchFamily="2" charset="2"/>
              <a:buChar char="§"/>
            </a:pPr>
            <a:r>
              <a:rPr lang="en-US" sz="4200" dirty="0" err="1" smtClean="0">
                <a:latin typeface="Arial" panose="020B0604020202020204" pitchFamily="34" charset="0"/>
                <a:ea typeface="Times New Roman" panose="02020603050405020304" pitchFamily="18" charset="0"/>
                <a:cs typeface="Arial" panose="020B0604020202020204" pitchFamily="34" charset="0"/>
              </a:rPr>
              <a:t>Hình</a:t>
            </a:r>
            <a:r>
              <a:rPr lang="en-US" sz="4200" dirty="0" smtClean="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thức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lặp</a:t>
            </a:r>
            <a:r>
              <a:rPr lang="en-US" sz="4200" dirty="0">
                <a:latin typeface="Arial" panose="020B0604020202020204" pitchFamily="34" charset="0"/>
                <a:ea typeface="Times New Roman" panose="02020603050405020304" pitchFamily="18" charset="0"/>
                <a:cs typeface="Arial" panose="020B0604020202020204" pitchFamily="34" charset="0"/>
              </a:rPr>
              <a:t> từ </a:t>
            </a:r>
            <a:r>
              <a:rPr lang="en-US" sz="4200" dirty="0" err="1">
                <a:latin typeface="Arial" panose="020B0604020202020204" pitchFamily="34" charset="0"/>
                <a:ea typeface="Times New Roman" panose="02020603050405020304" pitchFamily="18" charset="0"/>
                <a:cs typeface="Arial" panose="020B0604020202020204" pitchFamily="34" charset="0"/>
              </a:rPr>
              <a:t>thu</a:t>
            </a:r>
            <a:r>
              <a:rPr lang="en-US" sz="4200" dirty="0">
                <a:latin typeface="Arial" panose="020B0604020202020204" pitchFamily="34" charset="0"/>
                <a:ea typeface="Times New Roman" panose="02020603050405020304" pitchFamily="18" charset="0"/>
                <a:cs typeface="Arial" panose="020B0604020202020204" pitchFamily="34" charset="0"/>
              </a:rPr>
              <a:t> trong câu 2, 3</a:t>
            </a:r>
            <a:r>
              <a:rPr lang="en-US" sz="4200" dirty="0" smtClean="0">
                <a:latin typeface="Arial" panose="020B0604020202020204" pitchFamily="34" charset="0"/>
                <a:ea typeface="Times New Roman" panose="02020603050405020304" pitchFamily="18" charset="0"/>
                <a:cs typeface="Arial" panose="020B0604020202020204" pitchFamily="34" charset="0"/>
              </a:rPr>
              <a:t>.</a:t>
            </a:r>
          </a:p>
        </p:txBody>
      </p:sp>
      <p:sp>
        <p:nvSpPr>
          <p:cNvPr id="9" name="Rectangle 8"/>
          <p:cNvSpPr/>
          <p:nvPr/>
        </p:nvSpPr>
        <p:spPr>
          <a:xfrm>
            <a:off x="1782732" y="4929067"/>
            <a:ext cx="15269621" cy="4278094"/>
          </a:xfrm>
          <a:prstGeom prst="rect">
            <a:avLst/>
          </a:prstGeom>
        </p:spPr>
        <p:txBody>
          <a:bodyPr wrap="square">
            <a:spAutoFit/>
          </a:bodyPr>
          <a:lstStyle/>
          <a:p>
            <a:pPr marL="342900" marR="0" lvl="0" indent="-342900" algn="just">
              <a:lnSpc>
                <a:spcPct val="150000"/>
              </a:lnSpc>
              <a:spcBef>
                <a:spcPts val="600"/>
              </a:spcBef>
              <a:spcAft>
                <a:spcPts val="600"/>
              </a:spcAft>
              <a:buFont typeface="Times New Roman" panose="02020603050405020304" pitchFamily="18" charset="0"/>
              <a:buChar char="-"/>
              <a:tabLst>
                <a:tab pos="228600" algn="l"/>
              </a:tabLst>
            </a:pPr>
            <a:r>
              <a:rPr lang="fr-FR" sz="4200" b="1" i="1" u="sng" dirty="0" err="1">
                <a:latin typeface="Arial" panose="020B0604020202020204" pitchFamily="34" charset="0"/>
                <a:ea typeface="Times New Roman" panose="02020603050405020304" pitchFamily="18" charset="0"/>
                <a:cs typeface="Arial" panose="020B0604020202020204" pitchFamily="34" charset="0"/>
              </a:rPr>
              <a:t>Ví</a:t>
            </a:r>
            <a:r>
              <a:rPr lang="fr-FR" sz="4200" b="1" i="1" u="sng" dirty="0">
                <a:latin typeface="Arial" panose="020B0604020202020204" pitchFamily="34" charset="0"/>
                <a:ea typeface="Times New Roman" panose="02020603050405020304" pitchFamily="18" charset="0"/>
                <a:cs typeface="Arial" panose="020B0604020202020204" pitchFamily="34" charset="0"/>
              </a:rPr>
              <a:t> </a:t>
            </a:r>
            <a:r>
              <a:rPr lang="fr-FR" sz="4200" b="1" i="1" u="sng" dirty="0" err="1">
                <a:latin typeface="Arial" panose="020B0604020202020204" pitchFamily="34" charset="0"/>
                <a:ea typeface="Times New Roman" panose="02020603050405020304" pitchFamily="18" charset="0"/>
                <a:cs typeface="Arial" panose="020B0604020202020204" pitchFamily="34" charset="0"/>
              </a:rPr>
              <a:t>dụ</a:t>
            </a:r>
            <a:r>
              <a:rPr lang="fr-FR" sz="4200" b="1" i="1" u="sng" dirty="0">
                <a:latin typeface="Arial" panose="020B0604020202020204" pitchFamily="34" charset="0"/>
                <a:ea typeface="Times New Roman" panose="02020603050405020304" pitchFamily="18" charset="0"/>
                <a:cs typeface="Arial" panose="020B0604020202020204" pitchFamily="34" charset="0"/>
              </a:rPr>
              <a:t> </a:t>
            </a:r>
            <a:r>
              <a:rPr lang="fr-FR" sz="4200" b="1" i="1" u="sng" dirty="0" smtClean="0">
                <a:latin typeface="Arial" panose="020B0604020202020204" pitchFamily="34" charset="0"/>
                <a:ea typeface="Times New Roman" panose="02020603050405020304" pitchFamily="18" charset="0"/>
                <a:cs typeface="Arial" panose="020B0604020202020204" pitchFamily="34" charset="0"/>
              </a:rPr>
              <a:t>2:</a:t>
            </a:r>
            <a:r>
              <a:rPr lang="fr-FR" sz="4200" b="1" i="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Không</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phải</a:t>
            </a:r>
            <a:r>
              <a:rPr lang="fr-FR" sz="4200" b="1" dirty="0">
                <a:latin typeface="Arial" panose="020B0604020202020204" pitchFamily="34" charset="0"/>
                <a:ea typeface="Times New Roman" panose="02020603050405020304" pitchFamily="18" charset="0"/>
                <a:cs typeface="Arial" panose="020B0604020202020204" pitchFamily="34" charset="0"/>
              </a:rPr>
              <a:t> là </a:t>
            </a:r>
            <a:r>
              <a:rPr lang="fr-FR" sz="4200" b="1" dirty="0" err="1">
                <a:latin typeface="Arial" panose="020B0604020202020204" pitchFamily="34" charset="0"/>
                <a:ea typeface="Times New Roman" panose="02020603050405020304" pitchFamily="18" charset="0"/>
                <a:cs typeface="Arial" panose="020B0604020202020204" pitchFamily="34" charset="0"/>
              </a:rPr>
              <a:t>đoạn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văn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mà</a:t>
            </a:r>
            <a:r>
              <a:rPr lang="fr-FR" sz="4200" b="1" dirty="0">
                <a:latin typeface="Arial" panose="020B0604020202020204" pitchFamily="34" charset="0"/>
                <a:ea typeface="Times New Roman" panose="02020603050405020304" pitchFamily="18" charset="0"/>
                <a:cs typeface="Arial" panose="020B0604020202020204" pitchFamily="34" charset="0"/>
              </a:rPr>
              <a:t> là </a:t>
            </a:r>
            <a:r>
              <a:rPr lang="fr-FR" sz="4200" b="1" dirty="0" err="1">
                <a:latin typeface="Arial" panose="020B0604020202020204" pitchFamily="34" charset="0"/>
                <a:ea typeface="Times New Roman" panose="02020603050405020304" pitchFamily="18" charset="0"/>
                <a:cs typeface="Arial" panose="020B0604020202020204" pitchFamily="34" charset="0"/>
              </a:rPr>
              <a:t>một</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chuỗi</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câu</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hỗn</a:t>
            </a:r>
            <a:r>
              <a:rPr lang="fr-FR" sz="4200" b="1" dirty="0">
                <a:latin typeface="Arial" panose="020B0604020202020204" pitchFamily="34" charset="0"/>
                <a:ea typeface="Times New Roman" panose="02020603050405020304" pitchFamily="18" charset="0"/>
                <a:cs typeface="Arial" panose="020B0604020202020204" pitchFamily="34" charset="0"/>
              </a:rPr>
              <a:t> </a:t>
            </a:r>
            <a:r>
              <a:rPr lang="fr-FR" sz="4200" b="1" dirty="0" err="1" smtClean="0">
                <a:latin typeface="Arial" panose="020B0604020202020204" pitchFamily="34" charset="0"/>
                <a:ea typeface="Times New Roman" panose="02020603050405020304" pitchFamily="18" charset="0"/>
                <a:cs typeface="Arial" panose="020B0604020202020204" pitchFamily="34" charset="0"/>
              </a:rPr>
              <a:t>độn</a:t>
            </a:r>
            <a:r>
              <a:rPr lang="fr-FR" sz="4200" b="1" dirty="0" smtClean="0">
                <a:latin typeface="Arial" panose="020B0604020202020204" pitchFamily="34" charset="0"/>
                <a:ea typeface="Times New Roman" panose="02020603050405020304" pitchFamily="18" charset="0"/>
                <a:cs typeface="Arial" panose="020B0604020202020204" pitchFamily="34" charset="0"/>
              </a:rPr>
              <a:t>, </a:t>
            </a:r>
            <a:r>
              <a:rPr lang="fr-FR" sz="4200" b="1" dirty="0" err="1">
                <a:latin typeface="Arial" panose="020B0604020202020204" pitchFamily="34" charset="0"/>
                <a:ea typeface="Times New Roman" panose="02020603050405020304" pitchFamily="18" charset="0"/>
                <a:cs typeface="Arial" panose="020B0604020202020204" pitchFamily="34" charset="0"/>
              </a:rPr>
              <a:t>vì</a:t>
            </a:r>
            <a:r>
              <a:rPr lang="fr-FR" sz="4200" b="1" dirty="0">
                <a:latin typeface="Arial" panose="020B0604020202020204" pitchFamily="34" charset="0"/>
                <a:ea typeface="Times New Roman" panose="02020603050405020304" pitchFamily="18" charset="0"/>
                <a:cs typeface="Arial" panose="020B0604020202020204" pitchFamily="34" charset="0"/>
              </a:rPr>
              <a:t>:</a:t>
            </a:r>
            <a:endParaRPr lang="en-US" sz="4200" b="1" dirty="0">
              <a:latin typeface="Arial" panose="020B0604020202020204" pitchFamily="34" charset="0"/>
              <a:ea typeface="Times New Roman" panose="02020603050405020304" pitchFamily="18" charset="0"/>
              <a:cs typeface="Arial" panose="020B0604020202020204" pitchFamily="34" charset="0"/>
            </a:endParaRPr>
          </a:p>
          <a:p>
            <a:pPr marL="1028700" lvl="1" indent="-571500">
              <a:lnSpc>
                <a:spcPct val="150000"/>
              </a:lnSpc>
              <a:spcBef>
                <a:spcPts val="600"/>
              </a:spcBef>
              <a:spcAft>
                <a:spcPts val="600"/>
              </a:spcAft>
              <a:buFont typeface="Wingdings" panose="05000000000000000000" pitchFamily="2" charset="2"/>
              <a:buChar char="§"/>
            </a:pPr>
            <a:r>
              <a:rPr lang="fr-FR" sz="4200" dirty="0" err="1" smtClean="0">
                <a:latin typeface="Arial" panose="020B0604020202020204" pitchFamily="34" charset="0"/>
                <a:ea typeface="Times New Roman" panose="02020603050405020304" pitchFamily="18" charset="0"/>
                <a:cs typeface="Arial" panose="020B0604020202020204" pitchFamily="34" charset="0"/>
              </a:rPr>
              <a:t>Không</a:t>
            </a:r>
            <a:r>
              <a:rPr lang="fr-FR" sz="4200" dirty="0" smtClean="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thông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báo</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vấn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hoàn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chỉnh</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mỗi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câu</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nói</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một</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vấn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đề</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không</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liên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quan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đến</a:t>
            </a:r>
            <a:r>
              <a:rPr lang="fr-FR" sz="4200" dirty="0">
                <a:latin typeface="Arial" panose="020B0604020202020204" pitchFamily="34" charset="0"/>
                <a:ea typeface="Times New Roman" panose="02020603050405020304" pitchFamily="18" charset="0"/>
                <a:cs typeface="Arial" panose="020B0604020202020204" pitchFamily="34" charset="0"/>
              </a:rPr>
              <a:t> </a:t>
            </a:r>
            <a:r>
              <a:rPr lang="fr-FR" sz="4200" dirty="0" err="1">
                <a:latin typeface="Arial" panose="020B0604020202020204" pitchFamily="34" charset="0"/>
                <a:ea typeface="Times New Roman" panose="02020603050405020304" pitchFamily="18" charset="0"/>
                <a:cs typeface="Arial" panose="020B0604020202020204" pitchFamily="34" charset="0"/>
              </a:rPr>
              <a:t>nhau</a:t>
            </a:r>
            <a:r>
              <a:rPr lang="fr-FR" sz="4200" dirty="0">
                <a:latin typeface="Arial" panose="020B0604020202020204" pitchFamily="34" charset="0"/>
                <a:ea typeface="Times New Roman" panose="02020603050405020304" pitchFamily="18" charset="0"/>
                <a:cs typeface="Arial" panose="020B0604020202020204" pitchFamily="34" charset="0"/>
              </a:rPr>
              <a:t>. </a:t>
            </a:r>
            <a:endParaRPr lang="en-US" sz="42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266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1424</Words>
  <PresentationFormat>Custom</PresentationFormat>
  <Paragraphs>89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Times New Roman</vt:lpstr>
      <vt:lpstr>Symbol</vt:lpstr>
      <vt:lpstr>Calibri</vt:lpstr>
      <vt:lpstr>Open Sans</vt:lpstr>
      <vt:lpstr>Wingdings</vt:lpstr>
      <vt:lpstr>One Little 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2021-12-09T15:25:06Z</dcterms:modified>
  <dc:identifier>DAEtUBLhDZE</dc:identifier>
</cp:coreProperties>
</file>