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sldIdLst>
    <p:sldId id="311" r:id="rId2"/>
    <p:sldId id="282" r:id="rId3"/>
    <p:sldId id="269" r:id="rId4"/>
    <p:sldId id="289" r:id="rId5"/>
    <p:sldId id="312" r:id="rId6"/>
    <p:sldId id="313" r:id="rId7"/>
    <p:sldId id="263" r:id="rId8"/>
    <p:sldId id="315" r:id="rId9"/>
    <p:sldId id="306" r:id="rId10"/>
    <p:sldId id="308" r:id="rId11"/>
    <p:sldId id="265" r:id="rId12"/>
    <p:sldId id="270" r:id="rId13"/>
    <p:sldId id="272" r:id="rId14"/>
    <p:sldId id="276" r:id="rId15"/>
    <p:sldId id="317" r:id="rId16"/>
    <p:sldId id="656" r:id="rId17"/>
    <p:sldId id="271" r:id="rId18"/>
    <p:sldId id="30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66"/>
    <a:srgbClr val="CCFFFF"/>
    <a:srgbClr val="FFCCFF"/>
    <a:srgbClr val="FF0000"/>
    <a:srgbClr val="CC0000"/>
    <a:srgbClr val="00FF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47" autoAdjust="0"/>
    <p:restoredTop sz="50000" autoAdjust="0"/>
  </p:normalViewPr>
  <p:slideViewPr>
    <p:cSldViewPr>
      <p:cViewPr varScale="1">
        <p:scale>
          <a:sx n="65" d="100"/>
          <a:sy n="65" d="100"/>
        </p:scale>
        <p:origin x="98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92DCE4-CB81-4211-A01F-83619AF3FD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37479-AA59-45A7-8766-C8313EDD97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7E69807-C05E-4F44-9E69-10165F41ECA2}" type="datetimeFigureOut">
              <a:rPr lang="en-US"/>
              <a:pPr>
                <a:defRPr/>
              </a:pPr>
              <a:t>9/29/2021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C2E894C-E056-4B61-979A-A1A08DE1D6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750D32B-218A-421B-9512-84AE17B96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0F110-98DE-46AB-B818-B99518ECFC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89BFF-903A-489E-9A0B-FF59D855DB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BA7235-D125-470D-93A7-EFCC2E5B87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B72C405-F43A-49EA-84A3-20BDB7A4A3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D78F97DB-B086-442B-858F-74BDF2EB4E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A75AA27F-3C1E-4D82-ACFC-13178D0ABD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78AC3132-D142-4998-810F-3819B2E0B2E9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FC60CD8D-ECF7-4D37-AFA5-54962970F3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E92BC8EC-A4CE-42EF-99BE-5B6FB3957A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28F1B9FB-B81D-45CD-8FD5-7A9EDAA573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fld id="{F055E764-A1EA-4A73-A91E-F222D72D27EF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DED51-6F76-48AE-9676-A581E8729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60E0F6-7436-4C69-8F6B-953E6ED3A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D9BA8-BA66-4AC7-A646-E58908FA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9532B-EB98-4BE4-93BD-4807FB4E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6B360-8959-4244-82E8-13A2AE9DF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78DC7-F067-4C05-B0AE-2A974849EB0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85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D1A4-8D4E-45F5-974D-67373EB46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2DCD7-36E3-419E-A85B-9B2A68F8A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E40F0-4E05-4DEB-AC2D-AB9CEB625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B5F37-D82D-4937-8DB2-FB5501630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7384E-0A08-4412-A438-00587F995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8FAC2-103D-484F-9AE7-46EEDF45EAC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398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7FB3AB-53E0-4D8F-BEDA-4236A95B4E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D36EC-5159-4732-BA8D-ECEED118C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6DCC5-12FF-46D0-AA3B-A2920429F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40DE9-7B13-4E27-9F10-D4AA3479E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E02B0-D8C8-4EFE-A6F0-F625D6B28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CB7BA-B74A-4797-BA65-526782293D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90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6ED9DA5-0F22-4072-8C64-941EABF026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FC41C92-B3B8-4FAA-A2B3-EE73385D65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D4FA947-0C22-4A35-83A5-3838299AA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B2762-A5E7-4EDC-A6E4-40B3539AF3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8245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485F2-D357-4908-8279-BB0C9EC93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13CDA-99D0-4443-B0D5-F392B4166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5E3D0-71ED-4A66-B5D9-D1EB18CE2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F4006-5B3B-4227-B89A-64A68A6F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D82D0-C385-476D-99E9-EA6E2CDA3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5983E-D8EF-48CF-8454-51E7508E1C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11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EC936-C23B-4BA3-A215-7D467BDD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38C6F-333D-45C9-91CA-E90B7B83D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540BB-05C4-4F2C-92ED-75E452E43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CFBD1-6602-4CEA-B131-421BB937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5C77E-EDFA-4B44-894A-D1FDEE227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04F93-3E2F-44CA-9B56-C27674A9539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0A92-2B76-4A29-97DB-EB071C039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6C32-BE35-4EA2-92AC-A1A25C74B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D17FB-1F4F-4821-88C6-887F5DE6F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77B44-27CD-4326-B221-B5DD46666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5C37C8-18E2-4311-8D71-935C594D8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9B839-4AE2-4460-B63B-0F662DDF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AE9F8-93EA-47C2-9B43-2385CBAB8B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409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3AAEB-C5A6-4628-9EED-715746AF2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F7029-8932-4144-A388-A71B4E1D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A2DB8-3321-4D65-92FF-7931E6A33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CDBF2D-912E-45EB-88C0-1A838178EB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29141-1D62-42F3-956B-85EED8C563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B37195-1ACC-4185-94B7-2D2BFE717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B458B2-0AA8-436E-B0DA-772E3D684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806D9-3E0D-478F-8C91-E974E326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327E4-EC9B-4033-83E9-D6E88A0A69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93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8136B-C451-47BB-9ACB-6E077107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0D58F0-E159-4E57-8531-E6AE3E08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86ECD-C5D7-433F-9D51-D1F874AF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9254F0-1608-43B7-B43D-4A0EC5095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359B-70DB-436D-A70B-AD7BB78090F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60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B37D6-A871-4C5D-B789-E76A62EAF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C7CB25-E1E9-49C7-836C-9F2DE907C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C3927-61B6-4644-B4A2-2F4727472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02FB7-F641-4266-8A43-76616C7976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210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4793E-0C4A-426B-B605-38AD1462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3A463-D570-499F-9B82-6E96A19D9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205D7-835A-4939-A93B-901C88F91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4F17D-108C-4223-BE6F-A331FF6E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55D8C-CC18-4CE8-A8DD-AEAF723EC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A19B9-8ECF-4883-BF45-C6DD820F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86E-5F24-4D77-95ED-2C2082F619B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2628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F27E1-0726-4099-9978-49D0DCBC8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A1189D-13FB-4920-BC8E-B37C22E32C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1E8B-05E0-4370-BA2D-15C95DF10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688B1-9238-4FA6-A363-971B1DA4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7856A-3C45-4804-9056-7C16C38A6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9FBACD-F858-4442-A4CB-21A1BA5FB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13B73-E722-4871-9FDE-B17EB4D398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9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41CB8-67C5-4085-B3CE-1953E361E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6E86EF-C8B5-4D70-9AD2-97BCEFD3E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A6EC9-D0F5-40D4-B265-0A1A0EB24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BA28C-09D4-45F1-837B-CDF1EDE884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C2244-F8B8-4C2D-B7BA-436EC4A4C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BFF09-5C6F-4025-A7D5-26B137B8DF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78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6.png"/><Relationship Id="rId5" Type="http://schemas.openxmlformats.org/officeDocument/2006/relationships/image" Target="../media/image41.png"/><Relationship Id="rId10" Type="http://schemas.openxmlformats.org/officeDocument/2006/relationships/image" Target="../media/image45.png"/><Relationship Id="rId4" Type="http://schemas.openxmlformats.org/officeDocument/2006/relationships/image" Target="../media/image4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50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20.png"/><Relationship Id="rId4" Type="http://schemas.openxmlformats.org/officeDocument/2006/relationships/image" Target="../media/image51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mjpainandtreatment.com/2014/09/answers-to-questions-about-tmj-disorders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tmjpainandtreatment.com/2014/09/answers-to-questions-about-tmj-disorders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tmjpainandtreatment.com/2014/09/answers-to-questions-about-tmj-disorders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tmjpainandtreatment.com/2014/09/answers-to-questions-about-tmj-disorders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tmjpainandtreatment.com/2014/09/answers-to-questions-about-tmj-disorders/" TargetMode="External"/><Relationship Id="rId3" Type="http://schemas.openxmlformats.org/officeDocument/2006/relationships/image" Target="../media/image54.png"/><Relationship Id="rId7" Type="http://schemas.openxmlformats.org/officeDocument/2006/relationships/image" Target="../media/image31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58.png"/><Relationship Id="rId5" Type="http://schemas.openxmlformats.org/officeDocument/2006/relationships/image" Target="../media/image56.png"/><Relationship Id="rId10" Type="http://schemas.openxmlformats.org/officeDocument/2006/relationships/image" Target="../media/image10.png"/><Relationship Id="rId4" Type="http://schemas.openxmlformats.org/officeDocument/2006/relationships/image" Target="../media/image55.png"/><Relationship Id="rId9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1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3.png"/><Relationship Id="rId11" Type="http://schemas.openxmlformats.org/officeDocument/2006/relationships/image" Target="../media/image7.jpeg"/><Relationship Id="rId5" Type="http://schemas.openxmlformats.org/officeDocument/2006/relationships/image" Target="../media/image62.png"/><Relationship Id="rId10" Type="http://schemas.openxmlformats.org/officeDocument/2006/relationships/hyperlink" Target="http://tmjpainandtreatment.com/2014/09/answers-to-questions-about-tmj-disorders/" TargetMode="External"/><Relationship Id="rId4" Type="http://schemas.openxmlformats.org/officeDocument/2006/relationships/image" Target="../media/image61.png"/><Relationship Id="rId9" Type="http://schemas.openxmlformats.org/officeDocument/2006/relationships/image" Target="../media/image5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tmjpainandtreatment.com/2014/09/answers-to-questions-about-tmj-disorders/" TargetMode="External"/><Relationship Id="rId3" Type="http://schemas.openxmlformats.org/officeDocument/2006/relationships/image" Target="../media/image67.png"/><Relationship Id="rId7" Type="http://schemas.openxmlformats.org/officeDocument/2006/relationships/image" Target="../media/image310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jpeg"/><Relationship Id="rId4" Type="http://schemas.openxmlformats.org/officeDocument/2006/relationships/hyperlink" Target="http://tmjpainandtreatment.com/2014/09/answers-to-questions-about-tmj-disorders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1.png"/><Relationship Id="rId7" Type="http://schemas.openxmlformats.org/officeDocument/2006/relationships/image" Target="../media/image6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5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png"/><Relationship Id="rId18" Type="http://schemas.openxmlformats.org/officeDocument/2006/relationships/oleObject" Target="../embeddings/oleObject3.bin"/><Relationship Id="rId3" Type="http://schemas.openxmlformats.org/officeDocument/2006/relationships/image" Target="../media/image11.wmf"/><Relationship Id="rId7" Type="http://schemas.openxmlformats.org/officeDocument/2006/relationships/image" Target="../media/image12.wmf"/><Relationship Id="rId12" Type="http://schemas.openxmlformats.org/officeDocument/2006/relationships/image" Target="../media/image3.png"/><Relationship Id="rId17" Type="http://schemas.openxmlformats.org/officeDocument/2006/relationships/image" Target="../media/image13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3.bin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27.png"/><Relationship Id="rId5" Type="http://schemas.openxmlformats.org/officeDocument/2006/relationships/image" Target="../media/image24.png"/><Relationship Id="rId15" Type="http://schemas.openxmlformats.org/officeDocument/2006/relationships/image" Target="../media/image28.png"/><Relationship Id="rId10" Type="http://schemas.openxmlformats.org/officeDocument/2006/relationships/image" Target="../media/image26.png"/><Relationship Id="rId19" Type="http://schemas.openxmlformats.org/officeDocument/2006/relationships/image" Target="../media/image13.wmf"/><Relationship Id="rId9" Type="http://schemas.openxmlformats.org/officeDocument/2006/relationships/image" Target="../media/image12.wmf"/><Relationship Id="rId1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20.png"/><Relationship Id="rId3" Type="http://schemas.openxmlformats.org/officeDocument/2006/relationships/image" Target="../media/image4.png"/><Relationship Id="rId7" Type="http://schemas.openxmlformats.org/officeDocument/2006/relationships/image" Target="../media/image32.png"/><Relationship Id="rId12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6.png"/><Relationship Id="rId5" Type="http://schemas.openxmlformats.org/officeDocument/2006/relationships/image" Target="../media/image14.wmf"/><Relationship Id="rId10" Type="http://schemas.openxmlformats.org/officeDocument/2006/relationships/image" Target="../media/image35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9.png"/><Relationship Id="rId7" Type="http://schemas.openxmlformats.org/officeDocument/2006/relationships/image" Target="../media/image10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2552A7-1A83-41B3-8953-05CF86AF57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7991475" cy="3162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8CDD444-9B7D-4CB0-9587-F23542685B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3429000"/>
            <a:ext cx="7991475" cy="3162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9273B7-929F-4A4E-ACD6-8840E55BEE9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7755"/>
          <a:stretch/>
        </p:blipFill>
        <p:spPr>
          <a:xfrm>
            <a:off x="8016875" y="0"/>
            <a:ext cx="4175126" cy="316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93A0FE-4D47-4C32-AF13-B16A86F256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7755"/>
          <a:stretch/>
        </p:blipFill>
        <p:spPr>
          <a:xfrm>
            <a:off x="7991474" y="3467100"/>
            <a:ext cx="4175126" cy="3162300"/>
          </a:xfrm>
          <a:prstGeom prst="rect">
            <a:avLst/>
          </a:prstGeom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B06A372D-D6C4-4C4C-BF69-335B5F109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700" y="1828800"/>
            <a:ext cx="12192000" cy="2609850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txBody>
          <a:bodyPr wrap="none" lIns="90000" tIns="46800" rIns="90000" bIns="46800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1FA4A488-51F4-43C9-A17F-55FAD8B321F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98909" y="2526625"/>
            <a:ext cx="10624956" cy="1804749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5000" b="1" dirty="0">
                <a:solidFill>
                  <a:srgbClr val="00B050"/>
                </a:solidFill>
                <a:ea typeface="ＭＳ Ｐゴシック" panose="020B0600070205080204" pitchFamily="50" charset="-128"/>
              </a:rPr>
              <a:t>Tổng hợp hai dao động điều hòa cùng phương, cùng tần số</a:t>
            </a:r>
            <a:endParaRPr lang="en-US" altLang="en-US" sz="5000" b="1" dirty="0">
              <a:solidFill>
                <a:srgbClr val="00B050"/>
              </a:solidFill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C225DB3D-1125-4F90-B7FD-03BAE6C8A30F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533400" y="1828800"/>
            <a:ext cx="3264618" cy="8509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</p:txBody>
      </p:sp>
    </p:spTree>
    <p:extLst>
      <p:ext uri="{BB962C8B-B14F-4D97-AF65-F5344CB8AC3E}">
        <p14:creationId xmlns:p14="http://schemas.microsoft.com/office/powerpoint/2010/main" val="2030995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>
            <a:extLst>
              <a:ext uri="{FF2B5EF4-FFF2-40B4-BE49-F238E27FC236}">
                <a16:creationId xmlns:a16="http://schemas.microsoft.com/office/drawing/2014/main" id="{616936C7-CA45-4D14-BA08-A39E340B6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9" y="676275"/>
            <a:ext cx="85344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800" i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Ảnh hưởng của độ lệch pha đến biên độ:</a:t>
            </a:r>
          </a:p>
        </p:txBody>
      </p:sp>
      <p:sp>
        <p:nvSpPr>
          <p:cNvPr id="25609" name="Line 9">
            <a:extLst>
              <a:ext uri="{FF2B5EF4-FFF2-40B4-BE49-F238E27FC236}">
                <a16:creationId xmlns:a16="http://schemas.microsoft.com/office/drawing/2014/main" id="{B60638C9-B580-4F09-ACDF-97A7DB2A7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2790825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F4590B55-34BA-4FF2-82CE-3C2CEC1FB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2393950"/>
            <a:ext cx="609600" cy="38100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AA572786-3BDF-4D4E-A014-9AFCB4D9F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76450" y="2174875"/>
            <a:ext cx="990600" cy="60960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14" name="Line 14">
            <a:extLst>
              <a:ext uri="{FF2B5EF4-FFF2-40B4-BE49-F238E27FC236}">
                <a16:creationId xmlns:a16="http://schemas.microsoft.com/office/drawing/2014/main" id="{D120C183-C958-46E5-AAC1-06763A3B39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1800225"/>
            <a:ext cx="1600200" cy="990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93CC134F-2749-4071-9142-7AF9A64FC0E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790825"/>
            <a:ext cx="2133600" cy="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67B40EE5-D830-40B7-8298-68DC0CA5FE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695575"/>
            <a:ext cx="1371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23" name="Line 23">
            <a:extLst>
              <a:ext uri="{FF2B5EF4-FFF2-40B4-BE49-F238E27FC236}">
                <a16:creationId xmlns:a16="http://schemas.microsoft.com/office/drawing/2014/main" id="{025E1664-A542-4C49-8F8F-B00145AF8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2714625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29" name="Line 29">
            <a:extLst>
              <a:ext uri="{FF2B5EF4-FFF2-40B4-BE49-F238E27FC236}">
                <a16:creationId xmlns:a16="http://schemas.microsoft.com/office/drawing/2014/main" id="{E8EEED9A-F7FF-4793-AE32-61C0C03F4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105025"/>
            <a:ext cx="381000" cy="762000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30" name="Line 30">
            <a:extLst>
              <a:ext uri="{FF2B5EF4-FFF2-40B4-BE49-F238E27FC236}">
                <a16:creationId xmlns:a16="http://schemas.microsoft.com/office/drawing/2014/main" id="{3592AC4A-9435-49CB-942A-9E9F67D1C5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2257425"/>
            <a:ext cx="990600" cy="60960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31" name="Line 31">
            <a:extLst>
              <a:ext uri="{FF2B5EF4-FFF2-40B4-BE49-F238E27FC236}">
                <a16:creationId xmlns:a16="http://schemas.microsoft.com/office/drawing/2014/main" id="{A6584A89-1595-42DE-ACCF-D9A43844AF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1495425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32" name="Line 32">
            <a:extLst>
              <a:ext uri="{FF2B5EF4-FFF2-40B4-BE49-F238E27FC236}">
                <a16:creationId xmlns:a16="http://schemas.microsoft.com/office/drawing/2014/main" id="{E74CC074-C3D1-4FBB-8869-1DE85F0BDF4F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0" y="147955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33" name="Line 33">
            <a:extLst>
              <a:ext uri="{FF2B5EF4-FFF2-40B4-BE49-F238E27FC236}">
                <a16:creationId xmlns:a16="http://schemas.microsoft.com/office/drawing/2014/main" id="{A66C52B6-1DAB-4E0D-B78B-79017723D3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2400" y="1495425"/>
            <a:ext cx="609600" cy="1371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43" name="Line 43">
            <a:extLst>
              <a:ext uri="{FF2B5EF4-FFF2-40B4-BE49-F238E27FC236}">
                <a16:creationId xmlns:a16="http://schemas.microsoft.com/office/drawing/2014/main" id="{36498F15-7091-4383-89B1-CC60EB1B7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72400" y="286702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44" name="Text Box 44">
            <a:extLst>
              <a:ext uri="{FF2B5EF4-FFF2-40B4-BE49-F238E27FC236}">
                <a16:creationId xmlns:a16="http://schemas.microsoft.com/office/drawing/2014/main" id="{F5FAEBF3-0F12-4F5A-BA39-1A70DDFCE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7081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45" name="Text Box 45">
            <a:extLst>
              <a:ext uri="{FF2B5EF4-FFF2-40B4-BE49-F238E27FC236}">
                <a16:creationId xmlns:a16="http://schemas.microsoft.com/office/drawing/2014/main" id="{4582E033-3C32-4E40-BA80-55FB6BC5A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2650" y="19367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46" name="Text Box 46">
            <a:extLst>
              <a:ext uri="{FF2B5EF4-FFF2-40B4-BE49-F238E27FC236}">
                <a16:creationId xmlns:a16="http://schemas.microsoft.com/office/drawing/2014/main" id="{E21A177E-54A7-45EA-BFB9-0326AE78F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500" y="14033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5647" name="Text Box 47">
            <a:extLst>
              <a:ext uri="{FF2B5EF4-FFF2-40B4-BE49-F238E27FC236}">
                <a16:creationId xmlns:a16="http://schemas.microsoft.com/office/drawing/2014/main" id="{D0D031F5-F2CA-44C3-A455-71B002804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667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48" name="Text Box 48">
            <a:extLst>
              <a:ext uri="{FF2B5EF4-FFF2-40B4-BE49-F238E27FC236}">
                <a16:creationId xmlns:a16="http://schemas.microsoft.com/office/drawing/2014/main" id="{222DD992-E77D-4FA5-8A58-400C1073E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1803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40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50" name="Text Box 50">
            <a:extLst>
              <a:ext uri="{FF2B5EF4-FFF2-40B4-BE49-F238E27FC236}">
                <a16:creationId xmlns:a16="http://schemas.microsoft.com/office/drawing/2014/main" id="{57133AE8-BB41-4870-88D6-FC590B79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5375" y="19367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51" name="Text Box 51">
            <a:extLst>
              <a:ext uri="{FF2B5EF4-FFF2-40B4-BE49-F238E27FC236}">
                <a16:creationId xmlns:a16="http://schemas.microsoft.com/office/drawing/2014/main" id="{2BB132AD-B25C-464C-AD49-23B29B268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257425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5652" name="Text Box 52">
            <a:extLst>
              <a:ext uri="{FF2B5EF4-FFF2-40B4-BE49-F238E27FC236}">
                <a16:creationId xmlns:a16="http://schemas.microsoft.com/office/drawing/2014/main" id="{72A38EAA-2E29-43E8-9B99-0769B31A0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72450" y="109855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5655" name="Line 55">
            <a:extLst>
              <a:ext uri="{FF2B5EF4-FFF2-40B4-BE49-F238E27FC236}">
                <a16:creationId xmlns:a16="http://schemas.microsoft.com/office/drawing/2014/main" id="{222E9D40-C0FA-4F31-B514-FDEB46A6C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790825"/>
            <a:ext cx="6858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56" name="Text Box 56">
            <a:extLst>
              <a:ext uri="{FF2B5EF4-FFF2-40B4-BE49-F238E27FC236}">
                <a16:creationId xmlns:a16="http://schemas.microsoft.com/office/drawing/2014/main" id="{9F667140-A028-42F3-9373-D190B2885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333625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2FC1D38-23BA-411A-BC50-F925E0D5C408}"/>
              </a:ext>
            </a:extLst>
          </p:cNvPr>
          <p:cNvGrpSpPr/>
          <p:nvPr/>
        </p:nvGrpSpPr>
        <p:grpSpPr>
          <a:xfrm>
            <a:off x="-294357" y="64868"/>
            <a:ext cx="12410157" cy="551276"/>
            <a:chOff x="74035" y="2267003"/>
            <a:chExt cx="10431860" cy="769541"/>
          </a:xfrm>
        </p:grpSpPr>
        <p:grpSp>
          <p:nvGrpSpPr>
            <p:cNvPr id="65" name="Group 70">
              <a:extLst>
                <a:ext uri="{FF2B5EF4-FFF2-40B4-BE49-F238E27FC236}">
                  <a16:creationId xmlns:a16="http://schemas.microsoft.com/office/drawing/2014/main" id="{2A6D01E9-8D51-4BA8-AE93-B9C3930EFC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68" name="Picture 67" descr="empty-green-rectangle">
                <a:extLst>
                  <a:ext uri="{FF2B5EF4-FFF2-40B4-BE49-F238E27FC236}">
                    <a16:creationId xmlns:a16="http://schemas.microsoft.com/office/drawing/2014/main" id="{4F2F485E-9142-47D9-A52E-203AEEE0C07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9" name="Picture 68" descr="green-top-faded">
                <a:extLst>
                  <a:ext uri="{FF2B5EF4-FFF2-40B4-BE49-F238E27FC236}">
                    <a16:creationId xmlns:a16="http://schemas.microsoft.com/office/drawing/2014/main" id="{FF1C7FD0-B9D3-409F-8C61-DFA3433009D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25D10350-EEFE-445C-AAA3-75740A65882D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5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III</a:t>
              </a:r>
              <a:endParaRPr lang="en-US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1026060">
              <a:extLst>
                <a:ext uri="{FF2B5EF4-FFF2-40B4-BE49-F238E27FC236}">
                  <a16:creationId xmlns:a16="http://schemas.microsoft.com/office/drawing/2014/main" id="{F062FF04-5C75-43AD-B65D-DDE66FA7B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4" y="2280389"/>
              <a:ext cx="9273711" cy="756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>
                  <a:cs typeface="Arial" panose="020B0604020202020204" pitchFamily="34" charset="0"/>
                </a:rPr>
                <a:t>Độ lệch pha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4A83C9B-3A9A-4A31-A909-9246FB43EFB5}"/>
              </a:ext>
            </a:extLst>
          </p:cNvPr>
          <p:cNvGrpSpPr/>
          <p:nvPr/>
        </p:nvGrpSpPr>
        <p:grpSpPr>
          <a:xfrm>
            <a:off x="219433" y="3175424"/>
            <a:ext cx="11879199" cy="643158"/>
            <a:chOff x="219433" y="3175424"/>
            <a:chExt cx="11879199" cy="64315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73520AB5-C5B1-4E95-BE4C-51B59E52D3F8}"/>
                </a:ext>
              </a:extLst>
            </p:cNvPr>
            <p:cNvGrpSpPr/>
            <p:nvPr/>
          </p:nvGrpSpPr>
          <p:grpSpPr>
            <a:xfrm>
              <a:off x="219433" y="3260888"/>
              <a:ext cx="9110476" cy="557694"/>
              <a:chOff x="219433" y="3260888"/>
              <a:chExt cx="9110476" cy="557694"/>
            </a:xfrm>
          </p:grpSpPr>
          <p:sp>
            <p:nvSpPr>
              <p:cNvPr id="25634" name="Rectangle 34">
                <a:extLst>
                  <a:ext uri="{FF2B5EF4-FFF2-40B4-BE49-F238E27FC236}">
                    <a16:creationId xmlns:a16="http://schemas.microsoft.com/office/drawing/2014/main" id="{E1A84171-8EC8-490D-8533-555E3505E4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433" y="3356917"/>
                <a:ext cx="405591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*Hai dao động </a:t>
                </a: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cùng pha </a:t>
                </a: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khi </a:t>
                </a:r>
              </a:p>
            </p:txBody>
          </p: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3E8F2A69-9555-4DC2-BE56-EBE43CCB8163}"/>
                  </a:ext>
                </a:extLst>
              </p:cNvPr>
              <p:cNvGrpSpPr/>
              <p:nvPr/>
            </p:nvGrpSpPr>
            <p:grpSpPr>
              <a:xfrm>
                <a:off x="4330701" y="3260888"/>
                <a:ext cx="4999208" cy="514054"/>
                <a:chOff x="4330701" y="3260888"/>
                <a:chExt cx="4999208" cy="514054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9" name="Object 20">
                      <a:extLst>
                        <a:ext uri="{FF2B5EF4-FFF2-40B4-BE49-F238E27FC236}">
                          <a16:creationId xmlns:a16="http://schemas.microsoft.com/office/drawing/2014/main" id="{B76E8929-910F-4B5B-95B4-5423C453B2BF}"/>
                        </a:ext>
                      </a:extLst>
                    </p:cNvPr>
                    <p:cNvSpPr txBox="1"/>
                    <p:nvPr/>
                  </p:nvSpPr>
                  <p:spPr bwMode="auto">
                    <a:xfrm>
                      <a:off x="4330701" y="3263767"/>
                      <a:ext cx="1717675" cy="511175"/>
                    </a:xfrm>
                    <a:prstGeom prst="rect">
                      <a:avLst/>
                    </a:prstGeom>
                    <a:solidFill>
                      <a:schemeClr val="accent6">
                        <a:lumMod val="20000"/>
                        <a:lumOff val="80000"/>
                      </a:schemeClr>
                    </a:solidFill>
                    <a:ln>
                      <a:noFill/>
                    </a:ln>
                  </p:spPr>
                  <p:txBody>
                    <a:bodyPr>
                      <a:norm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𝛥𝜑</m:t>
                            </m:r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=2</m:t>
                            </m:r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oMath>
                        </m:oMathPara>
                      </a14:m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39" name="Object 20">
                      <a:extLst>
                        <a:ext uri="{FF2B5EF4-FFF2-40B4-BE49-F238E27FC236}">
                          <a16:creationId xmlns:a16="http://schemas.microsoft.com/office/drawing/2014/main" id="{B76E8929-910F-4B5B-95B4-5423C453B2B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4330701" y="3263767"/>
                      <a:ext cx="1717675" cy="511175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Object 20">
                      <a:extLst>
                        <a:ext uri="{FF2B5EF4-FFF2-40B4-BE49-F238E27FC236}">
                          <a16:creationId xmlns:a16="http://schemas.microsoft.com/office/drawing/2014/main" id="{FE030EB0-A3A3-45E2-9F8B-38A60C5D0590}"/>
                        </a:ext>
                      </a:extLst>
                    </p:cNvPr>
                    <p:cNvSpPr txBox="1"/>
                    <p:nvPr/>
                  </p:nvSpPr>
                  <p:spPr bwMode="auto">
                    <a:xfrm>
                      <a:off x="6172200" y="3260888"/>
                      <a:ext cx="3157709" cy="398723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>
                      <a:no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=±1,±2..</m:t>
                            </m:r>
                          </m:oMath>
                        </m:oMathPara>
                      </a14:m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43" name="Object 20">
                      <a:extLst>
                        <a:ext uri="{FF2B5EF4-FFF2-40B4-BE49-F238E27FC236}">
                          <a16:creationId xmlns:a16="http://schemas.microsoft.com/office/drawing/2014/main" id="{FE030EB0-A3A3-45E2-9F8B-38A60C5D059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6172200" y="3260888"/>
                      <a:ext cx="3157709" cy="398723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b="-1538"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935F43E-8A21-4720-8640-E717E7145F12}"/>
                </a:ext>
              </a:extLst>
            </p:cNvPr>
            <p:cNvGrpSpPr/>
            <p:nvPr/>
          </p:nvGrpSpPr>
          <p:grpSpPr>
            <a:xfrm>
              <a:off x="8726713" y="3175424"/>
              <a:ext cx="3371919" cy="637134"/>
              <a:chOff x="8726713" y="3175424"/>
              <a:chExt cx="3371919" cy="637134"/>
            </a:xfrm>
          </p:grpSpPr>
          <p:pic>
            <p:nvPicPr>
              <p:cNvPr id="70" name="Picture 69" descr="empty-red-rectangle">
                <a:extLst>
                  <a:ext uri="{FF2B5EF4-FFF2-40B4-BE49-F238E27FC236}">
                    <a16:creationId xmlns:a16="http://schemas.microsoft.com/office/drawing/2014/main" id="{8B68C908-BE2A-45B4-9E99-953EB7BC80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26713" y="3175424"/>
                <a:ext cx="3070610" cy="637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1" name="Object 60">
                    <a:extLst>
                      <a:ext uri="{FF2B5EF4-FFF2-40B4-BE49-F238E27FC236}">
                        <a16:creationId xmlns:a16="http://schemas.microsoft.com/office/drawing/2014/main" id="{8DB0CEA9-D03F-4E03-A542-5071ABBD57BA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9193508" y="3266891"/>
                    <a:ext cx="2905124" cy="46037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 lnSpcReduction="10000"/>
                  </a:bodyPr>
                  <a:lstStyle/>
                  <a:p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sz="25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sub>
                        </m:sSub>
                        <m:r>
                          <a:rPr lang="en-US" sz="25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a14:m>
                    <a:r>
                      <a:rPr lang="en-US" sz="2500" i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= A</a:t>
                    </a:r>
                    <a:r>
                      <a:rPr lang="en-US" sz="2500" i="1" baseline="-25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</a:t>
                    </a:r>
                    <a:r>
                      <a:rPr lang="en-US" sz="2500" i="1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+ A</a:t>
                    </a:r>
                    <a:r>
                      <a:rPr lang="en-US" sz="2500" i="1" baseline="-2500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</a:p>
                </p:txBody>
              </p:sp>
            </mc:Choice>
            <mc:Fallback xmlns="">
              <p:sp>
                <p:nvSpPr>
                  <p:cNvPr id="71" name="Object 60">
                    <a:extLst>
                      <a:ext uri="{FF2B5EF4-FFF2-40B4-BE49-F238E27FC236}">
                        <a16:creationId xmlns:a16="http://schemas.microsoft.com/office/drawing/2014/main" id="{8DB0CEA9-D03F-4E03-A542-5071ABBD57B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9193508" y="3266891"/>
                    <a:ext cx="2905124" cy="460376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t="-20000" b="-26667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78D1704-14A0-4C6A-A172-CA6DEBEDF394}"/>
              </a:ext>
            </a:extLst>
          </p:cNvPr>
          <p:cNvGrpSpPr/>
          <p:nvPr/>
        </p:nvGrpSpPr>
        <p:grpSpPr>
          <a:xfrm>
            <a:off x="172280" y="5187818"/>
            <a:ext cx="12168784" cy="920933"/>
            <a:chOff x="172280" y="5187818"/>
            <a:chExt cx="12168784" cy="92093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B0E57A4-6591-4B08-91E0-4FEC11023C10}"/>
                </a:ext>
              </a:extLst>
            </p:cNvPr>
            <p:cNvGrpSpPr/>
            <p:nvPr/>
          </p:nvGrpSpPr>
          <p:grpSpPr>
            <a:xfrm>
              <a:off x="172280" y="5228441"/>
              <a:ext cx="9089819" cy="779462"/>
              <a:chOff x="172280" y="5228441"/>
              <a:chExt cx="9089819" cy="77946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Object 35">
                    <a:extLst>
                      <a:ext uri="{FF2B5EF4-FFF2-40B4-BE49-F238E27FC236}">
                        <a16:creationId xmlns:a16="http://schemas.microsoft.com/office/drawing/2014/main" id="{9E4DBA1C-A58A-419D-8CA8-64F2A923B3B6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384307" y="5228441"/>
                    <a:ext cx="2651125" cy="779462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𝛥𝜑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=(2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f>
                            <m:f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1" name="Object 35">
                    <a:extLst>
                      <a:ext uri="{FF2B5EF4-FFF2-40B4-BE49-F238E27FC236}">
                        <a16:creationId xmlns:a16="http://schemas.microsoft.com/office/drawing/2014/main" id="{9E4DBA1C-A58A-419D-8CA8-64F2A923B3B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384307" y="5228441"/>
                    <a:ext cx="2651125" cy="779462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8" name="Rectangle 34">
                <a:extLst>
                  <a:ext uri="{FF2B5EF4-FFF2-40B4-BE49-F238E27FC236}">
                    <a16:creationId xmlns:a16="http://schemas.microsoft.com/office/drawing/2014/main" id="{B96D92A8-E1BE-4AAE-83EB-D13D1DF634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280" y="5341092"/>
                <a:ext cx="422743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*Hai dao động </a:t>
                </a: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vuông pha </a:t>
                </a: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khi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Object 20">
                    <a:extLst>
                      <a:ext uri="{FF2B5EF4-FFF2-40B4-BE49-F238E27FC236}">
                        <a16:creationId xmlns:a16="http://schemas.microsoft.com/office/drawing/2014/main" id="{A72B2CF8-700E-4BF2-9238-E9FA118D3862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7082800" y="5341092"/>
                    <a:ext cx="2179299" cy="41317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=0,±1,..</m:t>
                          </m:r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4" name="Object 20">
                    <a:extLst>
                      <a:ext uri="{FF2B5EF4-FFF2-40B4-BE49-F238E27FC236}">
                        <a16:creationId xmlns:a16="http://schemas.microsoft.com/office/drawing/2014/main" id="{A72B2CF8-700E-4BF2-9238-E9FA118D386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082800" y="5341092"/>
                    <a:ext cx="2179299" cy="41317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C5CC339-9343-4228-A910-F78A061FDB82}"/>
                </a:ext>
              </a:extLst>
            </p:cNvPr>
            <p:cNvGrpSpPr/>
            <p:nvPr/>
          </p:nvGrpSpPr>
          <p:grpSpPr>
            <a:xfrm>
              <a:off x="8828089" y="5187818"/>
              <a:ext cx="3512975" cy="920933"/>
              <a:chOff x="8828089" y="5187818"/>
              <a:chExt cx="3512975" cy="920933"/>
            </a:xfrm>
          </p:grpSpPr>
          <p:pic>
            <p:nvPicPr>
              <p:cNvPr id="73" name="Picture 72" descr="empty-red-rectangle">
                <a:extLst>
                  <a:ext uri="{FF2B5EF4-FFF2-40B4-BE49-F238E27FC236}">
                    <a16:creationId xmlns:a16="http://schemas.microsoft.com/office/drawing/2014/main" id="{5BBAD48C-85CA-45C6-8397-442FE23F0AF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28089" y="5216998"/>
                <a:ext cx="3099115" cy="8917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Object 40">
                    <a:extLst>
                      <a:ext uri="{FF2B5EF4-FFF2-40B4-BE49-F238E27FC236}">
                        <a16:creationId xmlns:a16="http://schemas.microsoft.com/office/drawing/2014/main" id="{9CA41DCA-47D2-4902-89D8-EC910AD662C4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9240677" y="5187818"/>
                    <a:ext cx="3100387" cy="533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5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5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5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500" b="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rad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4" name="Object 40">
                    <a:extLst>
                      <a:ext uri="{FF2B5EF4-FFF2-40B4-BE49-F238E27FC236}">
                        <a16:creationId xmlns:a16="http://schemas.microsoft.com/office/drawing/2014/main" id="{9CA41DCA-47D2-4902-89D8-EC910AD662C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9240677" y="5187818"/>
                    <a:ext cx="3100387" cy="53340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54545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75B09D-1FEF-47AE-BCCD-21C36F88D581}"/>
              </a:ext>
            </a:extLst>
          </p:cNvPr>
          <p:cNvGrpSpPr/>
          <p:nvPr/>
        </p:nvGrpSpPr>
        <p:grpSpPr>
          <a:xfrm>
            <a:off x="141238" y="4114800"/>
            <a:ext cx="11887362" cy="645206"/>
            <a:chOff x="141238" y="4114800"/>
            <a:chExt cx="11887362" cy="64520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CD83D26-E596-428B-BC2D-4088E32200ED}"/>
                </a:ext>
              </a:extLst>
            </p:cNvPr>
            <p:cNvGrpSpPr/>
            <p:nvPr/>
          </p:nvGrpSpPr>
          <p:grpSpPr>
            <a:xfrm>
              <a:off x="141238" y="4191972"/>
              <a:ext cx="8939375" cy="536260"/>
              <a:chOff x="141238" y="4191972"/>
              <a:chExt cx="8939375" cy="53626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Object 31">
                    <a:extLst>
                      <a:ext uri="{FF2B5EF4-FFF2-40B4-BE49-F238E27FC236}">
                        <a16:creationId xmlns:a16="http://schemas.microsoft.com/office/drawing/2014/main" id="{839545BF-4579-45D6-A021-7228AC087064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488808" y="4251982"/>
                    <a:ext cx="2332037" cy="476250"/>
                  </a:xfrm>
                  <a:prstGeom prst="rect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txBody>
                  <a:bodyPr>
                    <a:normAutofit fontScale="925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𝛥𝜑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=(2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+1)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0" name="Object 31">
                    <a:extLst>
                      <a:ext uri="{FF2B5EF4-FFF2-40B4-BE49-F238E27FC236}">
                        <a16:creationId xmlns:a16="http://schemas.microsoft.com/office/drawing/2014/main" id="{839545BF-4579-45D6-A021-7228AC08706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488808" y="4251982"/>
                    <a:ext cx="2332037" cy="47625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1567" b="-12821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5" name="Rectangle 34">
                <a:extLst>
                  <a:ext uri="{FF2B5EF4-FFF2-40B4-BE49-F238E27FC236}">
                    <a16:creationId xmlns:a16="http://schemas.microsoft.com/office/drawing/2014/main" id="{4F184B79-61E0-4D79-95D8-FC2B6AE3B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238" y="4191972"/>
                <a:ext cx="429316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*Hai dao động </a:t>
                </a:r>
                <a:r>
                  <a:rPr lang="en-US" altLang="en-US" sz="240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ngược pha</a:t>
                </a: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 khi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Object 20">
                    <a:extLst>
                      <a:ext uri="{FF2B5EF4-FFF2-40B4-BE49-F238E27FC236}">
                        <a16:creationId xmlns:a16="http://schemas.microsoft.com/office/drawing/2014/main" id="{904AD158-087C-4CE5-B7E2-03B9F1D095BB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6901314" y="4233740"/>
                    <a:ext cx="2179299" cy="41317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=0,±1,..</m:t>
                          </m:r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47" name="Object 20">
                    <a:extLst>
                      <a:ext uri="{FF2B5EF4-FFF2-40B4-BE49-F238E27FC236}">
                        <a16:creationId xmlns:a16="http://schemas.microsoft.com/office/drawing/2014/main" id="{904AD158-087C-4CE5-B7E2-03B9F1D095B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6901314" y="4233740"/>
                    <a:ext cx="2179299" cy="413170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D46144F-1C46-4762-BD21-75A876E9ED62}"/>
                </a:ext>
              </a:extLst>
            </p:cNvPr>
            <p:cNvGrpSpPr/>
            <p:nvPr/>
          </p:nvGrpSpPr>
          <p:grpSpPr>
            <a:xfrm>
              <a:off x="8763000" y="4114800"/>
              <a:ext cx="3265600" cy="645206"/>
              <a:chOff x="8763000" y="4114800"/>
              <a:chExt cx="3265600" cy="645206"/>
            </a:xfrm>
          </p:grpSpPr>
          <p:pic>
            <p:nvPicPr>
              <p:cNvPr id="72" name="Picture 71" descr="empty-red-rectangle">
                <a:extLst>
                  <a:ext uri="{FF2B5EF4-FFF2-40B4-BE49-F238E27FC236}">
                    <a16:creationId xmlns:a16="http://schemas.microsoft.com/office/drawing/2014/main" id="{0E834999-D8CC-431B-9A52-CCB8378768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63000" y="4114800"/>
                <a:ext cx="3099115" cy="644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Object 61">
                    <a:extLst>
                      <a:ext uri="{FF2B5EF4-FFF2-40B4-BE49-F238E27FC236}">
                        <a16:creationId xmlns:a16="http://schemas.microsoft.com/office/drawing/2014/main" id="{9690CDFE-F71B-4987-ABDA-8E72D1F29704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9080613" y="4189448"/>
                    <a:ext cx="2947987" cy="57055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25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5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n-US" sz="25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sz="25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sz="2500" i="1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 sz="2500" i="1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  <m:r>
                                <m:rPr>
                                  <m:nor/>
                                </m:rPr>
                                <a:rPr lang="en-US" sz="2500" i="1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500" b="0" i="1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2500" i="1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n-US" sz="2500" i="1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 sz="2500" i="1" baseline="-2500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d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5" name="Object 61">
                    <a:extLst>
                      <a:ext uri="{FF2B5EF4-FFF2-40B4-BE49-F238E27FC236}">
                        <a16:creationId xmlns:a16="http://schemas.microsoft.com/office/drawing/2014/main" id="{9690CDFE-F71B-4987-ABDA-8E72D1F2970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9080613" y="4189448"/>
                    <a:ext cx="2947987" cy="570558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5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25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5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1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20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20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10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2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4" grpId="0"/>
      <p:bldP spid="25645" grpId="0"/>
      <p:bldP spid="25646" grpId="0"/>
      <p:bldP spid="25647" grpId="0"/>
      <p:bldP spid="25648" grpId="0"/>
      <p:bldP spid="25650" grpId="0"/>
      <p:bldP spid="25651" grpId="0"/>
      <p:bldP spid="25652" grpId="0"/>
      <p:bldP spid="256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4">
            <a:extLst>
              <a:ext uri="{FF2B5EF4-FFF2-40B4-BE49-F238E27FC236}">
                <a16:creationId xmlns:a16="http://schemas.microsoft.com/office/drawing/2014/main" id="{A05AE0AE-6D5D-4FAC-AD75-C19B874BC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78" y="1477963"/>
            <a:ext cx="4834978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500" b="1">
                <a:latin typeface="Arial" panose="020B0604020202020204" pitchFamily="34" charset="0"/>
                <a:cs typeface="Arial" panose="020B0604020202020204" pitchFamily="34" charset="0"/>
              </a:rPr>
              <a:t>*Hai dao động lệch pha bất kỳ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76396EB-AA20-451C-B8A9-F87ED61EA1A8}"/>
              </a:ext>
            </a:extLst>
          </p:cNvPr>
          <p:cNvGrpSpPr/>
          <p:nvPr/>
        </p:nvGrpSpPr>
        <p:grpSpPr>
          <a:xfrm>
            <a:off x="1491681" y="2279650"/>
            <a:ext cx="8867884" cy="579438"/>
            <a:chOff x="1491681" y="2279650"/>
            <a:chExt cx="8867884" cy="579438"/>
          </a:xfrm>
        </p:grpSpPr>
        <p:sp>
          <p:nvSpPr>
            <p:cNvPr id="52" name="Rectangle 34">
              <a:extLst>
                <a:ext uri="{FF2B5EF4-FFF2-40B4-BE49-F238E27FC236}">
                  <a16:creationId xmlns:a16="http://schemas.microsoft.com/office/drawing/2014/main" id="{D881DA1E-0806-49A7-B4C7-20DB71F00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725" y="2330842"/>
              <a:ext cx="582884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: dđ 2 nhanh pha (sớm pha) so với dđ 1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Object 1">
                  <a:extLst>
                    <a:ext uri="{FF2B5EF4-FFF2-40B4-BE49-F238E27FC236}">
                      <a16:creationId xmlns:a16="http://schemas.microsoft.com/office/drawing/2014/main" id="{20335566-B88A-4BDF-930B-2B0D51F798CB}"/>
                    </a:ext>
                  </a:extLst>
                </p:cNvPr>
                <p:cNvSpPr txBox="1"/>
                <p:nvPr/>
              </p:nvSpPr>
              <p:spPr bwMode="auto">
                <a:xfrm>
                  <a:off x="1491681" y="2279650"/>
                  <a:ext cx="3066034" cy="5794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&gt;0=&gt;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" name="Object 1">
                  <a:extLst>
                    <a:ext uri="{FF2B5EF4-FFF2-40B4-BE49-F238E27FC236}">
                      <a16:creationId xmlns:a16="http://schemas.microsoft.com/office/drawing/2014/main" id="{20335566-B88A-4BDF-930B-2B0D51F798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91681" y="2279650"/>
                  <a:ext cx="3066034" cy="57943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4099AEC-831C-4B43-BC8F-E12B83C6B73D}"/>
              </a:ext>
            </a:extLst>
          </p:cNvPr>
          <p:cNvGrpSpPr/>
          <p:nvPr/>
        </p:nvGrpSpPr>
        <p:grpSpPr>
          <a:xfrm>
            <a:off x="1489961" y="2892995"/>
            <a:ext cx="8527902" cy="579438"/>
            <a:chOff x="1489961" y="2892995"/>
            <a:chExt cx="8527902" cy="5794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Object 53">
                  <a:extLst>
                    <a:ext uri="{FF2B5EF4-FFF2-40B4-BE49-F238E27FC236}">
                      <a16:creationId xmlns:a16="http://schemas.microsoft.com/office/drawing/2014/main" id="{C7BAE057-E485-4068-B150-5551077B8B1F}"/>
                    </a:ext>
                  </a:extLst>
                </p:cNvPr>
                <p:cNvSpPr txBox="1"/>
                <p:nvPr/>
              </p:nvSpPr>
              <p:spPr bwMode="auto">
                <a:xfrm>
                  <a:off x="1489961" y="2892995"/>
                  <a:ext cx="3067753" cy="579438"/>
                </a:xfrm>
                <a:prstGeom prst="rect">
                  <a:avLst/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&lt;0=&gt;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54" name="Object 53">
                  <a:extLst>
                    <a:ext uri="{FF2B5EF4-FFF2-40B4-BE49-F238E27FC236}">
                      <a16:creationId xmlns:a16="http://schemas.microsoft.com/office/drawing/2014/main" id="{C7BAE057-E485-4068-B150-5551077B8B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9961" y="2892995"/>
                  <a:ext cx="3067753" cy="57943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34">
              <a:extLst>
                <a:ext uri="{FF2B5EF4-FFF2-40B4-BE49-F238E27FC236}">
                  <a16:creationId xmlns:a16="http://schemas.microsoft.com/office/drawing/2014/main" id="{D0A104FA-E72C-4491-A0C0-FD038CDD4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7714" y="2965842"/>
              <a:ext cx="5460149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: dđ 2 chậm pha (trễ pha) so với dđ 1</a:t>
              </a:r>
            </a:p>
          </p:txBody>
        </p:sp>
      </p:grpSp>
      <p:sp>
        <p:nvSpPr>
          <p:cNvPr id="20" name="Rectangle 7">
            <a:extLst>
              <a:ext uri="{FF2B5EF4-FFF2-40B4-BE49-F238E27FC236}">
                <a16:creationId xmlns:a16="http://schemas.microsoft.com/office/drawing/2014/main" id="{A86DA950-8155-4AD8-AB40-A71396DC8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9" y="699685"/>
            <a:ext cx="8534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500" i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Ảnh hưởng của độ lệch pha đến biên độ: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3E03A4E-64D4-46F1-92F2-3ECFFC2DFE26}"/>
              </a:ext>
            </a:extLst>
          </p:cNvPr>
          <p:cNvGrpSpPr/>
          <p:nvPr/>
        </p:nvGrpSpPr>
        <p:grpSpPr>
          <a:xfrm>
            <a:off x="-294357" y="64868"/>
            <a:ext cx="12410157" cy="551276"/>
            <a:chOff x="74035" y="2267003"/>
            <a:chExt cx="10431860" cy="769541"/>
          </a:xfrm>
        </p:grpSpPr>
        <p:grpSp>
          <p:nvGrpSpPr>
            <p:cNvPr id="22" name="Group 70">
              <a:extLst>
                <a:ext uri="{FF2B5EF4-FFF2-40B4-BE49-F238E27FC236}">
                  <a16:creationId xmlns:a16="http://schemas.microsoft.com/office/drawing/2014/main" id="{4F108E99-7DD2-4542-9619-C6A42E4D04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25" name="Picture 24" descr="empty-green-rectangle">
                <a:extLst>
                  <a:ext uri="{FF2B5EF4-FFF2-40B4-BE49-F238E27FC236}">
                    <a16:creationId xmlns:a16="http://schemas.microsoft.com/office/drawing/2014/main" id="{EF3278E4-562E-406C-9D8F-6A1DF40161E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" name="Picture 25" descr="green-top-faded">
                <a:extLst>
                  <a:ext uri="{FF2B5EF4-FFF2-40B4-BE49-F238E27FC236}">
                    <a16:creationId xmlns:a16="http://schemas.microsoft.com/office/drawing/2014/main" id="{F89AC052-4A00-4868-9D37-8E9C665B6C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A5FC5B6-03D9-43F0-83C7-CC4DE27E48D1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7303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III</a:t>
              </a:r>
              <a:endPara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1026060">
              <a:extLst>
                <a:ext uri="{FF2B5EF4-FFF2-40B4-BE49-F238E27FC236}">
                  <a16:creationId xmlns:a16="http://schemas.microsoft.com/office/drawing/2014/main" id="{6DA70129-7590-4BDC-94BD-C9286A64A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4" y="2280389"/>
              <a:ext cx="9273711" cy="75615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>
                  <a:cs typeface="Arial" panose="020B0604020202020204" pitchFamily="34" charset="0"/>
                </a:rPr>
                <a:t>Độ lệch pha</a:t>
              </a:r>
              <a:endParaRPr lang="en-US" sz="28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CC544580-962A-4B99-9D60-0405DE5A161A}"/>
              </a:ext>
            </a:extLst>
          </p:cNvPr>
          <p:cNvGrpSpPr/>
          <p:nvPr/>
        </p:nvGrpSpPr>
        <p:grpSpPr>
          <a:xfrm>
            <a:off x="2514601" y="4753272"/>
            <a:ext cx="8042044" cy="961728"/>
            <a:chOff x="2514601" y="4753272"/>
            <a:chExt cx="8042044" cy="961728"/>
          </a:xfrm>
        </p:grpSpPr>
        <p:sp>
          <p:nvSpPr>
            <p:cNvPr id="58" name="Rectangle 34">
              <a:extLst>
                <a:ext uri="{FF2B5EF4-FFF2-40B4-BE49-F238E27FC236}">
                  <a16:creationId xmlns:a16="http://schemas.microsoft.com/office/drawing/2014/main" id="{8775E6E1-939F-4F03-872F-C285F3730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1" y="4903386"/>
              <a:ext cx="1231427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Độ lớn:</a:t>
              </a:r>
            </a:p>
          </p:txBody>
        </p:sp>
        <p:pic>
          <p:nvPicPr>
            <p:cNvPr id="27" name="Picture 26" descr="empty-red-rectangle">
              <a:extLst>
                <a:ext uri="{FF2B5EF4-FFF2-40B4-BE49-F238E27FC236}">
                  <a16:creationId xmlns:a16="http://schemas.microsoft.com/office/drawing/2014/main" id="{AC96B817-61A1-4495-A3AE-4C51237D76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2733" y="4753272"/>
              <a:ext cx="6222999" cy="96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Object 52">
                  <a:extLst>
                    <a:ext uri="{FF2B5EF4-FFF2-40B4-BE49-F238E27FC236}">
                      <a16:creationId xmlns:a16="http://schemas.microsoft.com/office/drawing/2014/main" id="{8C000662-5D04-4D7A-8A15-6B702FB1B9E7}"/>
                    </a:ext>
                  </a:extLst>
                </p:cNvPr>
                <p:cNvSpPr txBox="1"/>
                <p:nvPr/>
              </p:nvSpPr>
              <p:spPr bwMode="auto">
                <a:xfrm>
                  <a:off x="4333645" y="4821702"/>
                  <a:ext cx="6223000" cy="7270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25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5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5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25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25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500" i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</m:e>
                            </m:func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5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5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oMath>
                    </m:oMathPara>
                  </a14:m>
                  <a:endParaRPr lang="en-US" sz="250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8" name="Object 52">
                  <a:extLst>
                    <a:ext uri="{FF2B5EF4-FFF2-40B4-BE49-F238E27FC236}">
                      <a16:creationId xmlns:a16="http://schemas.microsoft.com/office/drawing/2014/main" id="{8C000662-5D04-4D7A-8A15-6B702FB1B9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33645" y="4821702"/>
                  <a:ext cx="6223000" cy="727075"/>
                </a:xfrm>
                <a:prstGeom prst="rect">
                  <a:avLst/>
                </a:prstGeom>
                <a:blipFill>
                  <a:blip r:embed="rId8"/>
                  <a:stretch>
                    <a:fillRect b="-13445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EA8C7AE-4C25-4F12-B495-48FAE3C4EDD0}"/>
              </a:ext>
            </a:extLst>
          </p:cNvPr>
          <p:cNvGrpSpPr/>
          <p:nvPr/>
        </p:nvGrpSpPr>
        <p:grpSpPr>
          <a:xfrm>
            <a:off x="2514601" y="3675286"/>
            <a:ext cx="6553199" cy="778435"/>
            <a:chOff x="2514601" y="3675286"/>
            <a:chExt cx="6553199" cy="778435"/>
          </a:xfrm>
        </p:grpSpPr>
        <p:sp>
          <p:nvSpPr>
            <p:cNvPr id="57" name="Rectangle 34">
              <a:extLst>
                <a:ext uri="{FF2B5EF4-FFF2-40B4-BE49-F238E27FC236}">
                  <a16:creationId xmlns:a16="http://schemas.microsoft.com/office/drawing/2014/main" id="{B7A3D98B-A88F-40FB-863A-79ECF6CC5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1" y="3823092"/>
              <a:ext cx="1608133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Điều kiện: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504C274-D398-4F8B-8F90-D05FCD537148}"/>
                </a:ext>
              </a:extLst>
            </p:cNvPr>
            <p:cNvGrpSpPr/>
            <p:nvPr/>
          </p:nvGrpSpPr>
          <p:grpSpPr>
            <a:xfrm>
              <a:off x="4333646" y="3675286"/>
              <a:ext cx="4734154" cy="778435"/>
              <a:chOff x="4333646" y="3675286"/>
              <a:chExt cx="4734154" cy="778435"/>
            </a:xfrm>
          </p:grpSpPr>
          <p:pic>
            <p:nvPicPr>
              <p:cNvPr id="29" name="Picture 4" descr="empty-blue-rectangle">
                <a:extLst>
                  <a:ext uri="{FF2B5EF4-FFF2-40B4-BE49-F238E27FC236}">
                    <a16:creationId xmlns:a16="http://schemas.microsoft.com/office/drawing/2014/main" id="{01E6A5B1-7EB3-4F61-BF87-CED55124F6A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4333646" y="3675286"/>
                <a:ext cx="4538894" cy="7784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Object 42">
                    <a:extLst>
                      <a:ext uri="{FF2B5EF4-FFF2-40B4-BE49-F238E27FC236}">
                        <a16:creationId xmlns:a16="http://schemas.microsoft.com/office/drawing/2014/main" id="{7FF42B9C-7F86-4AAE-9257-2FB8B3DB562D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800600" y="3784600"/>
                    <a:ext cx="4267200" cy="52070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d>
                            <m:dPr>
                              <m:begChr m:val="|"/>
                              <m:endChr m:val="|"/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30" name="Object 42">
                    <a:extLst>
                      <a:ext uri="{FF2B5EF4-FFF2-40B4-BE49-F238E27FC236}">
                        <a16:creationId xmlns:a16="http://schemas.microsoft.com/office/drawing/2014/main" id="{7FF42B9C-7F86-4AAE-9257-2FB8B3DB562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800600" y="3784600"/>
                    <a:ext cx="4267200" cy="52070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4" descr="empty-blue-rectangle">
            <a:extLst>
              <a:ext uri="{FF2B5EF4-FFF2-40B4-BE49-F238E27FC236}">
                <a16:creationId xmlns:a16="http://schemas.microsoft.com/office/drawing/2014/main" id="{587A615D-65F5-4E57-BA3E-F01425C89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006" y="877445"/>
            <a:ext cx="11608994" cy="171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04C26780-AABB-476F-86BA-AB21F8EE0DBB}"/>
              </a:ext>
            </a:extLst>
          </p:cNvPr>
          <p:cNvSpPr txBox="1"/>
          <p:nvPr/>
        </p:nvSpPr>
        <p:spPr>
          <a:xfrm>
            <a:off x="983728" y="1003530"/>
            <a:ext cx="10807549" cy="1217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pt-PT" sz="2600" b="1" dirty="0">
                <a:latin typeface="Arial" panose="020B0604020202020204" pitchFamily="34" charset="0"/>
                <a:cs typeface="Arial" panose="020B0604020202020204" pitchFamily="34" charset="0"/>
              </a:rPr>
              <a:t> 1: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dao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hoà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6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: x</a:t>
            </a:r>
            <a:r>
              <a:rPr lang="pt-PT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= A</a:t>
            </a:r>
            <a:r>
              <a:rPr lang="pt-PT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sin(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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t), x</a:t>
            </a:r>
            <a:r>
              <a:rPr lang="pt-PT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 = A</a:t>
            </a:r>
            <a:r>
              <a:rPr lang="pt-PT" sz="2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cos(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  <a:sym typeface="Symbol" pitchFamily="2" charset="2"/>
              </a:rPr>
              <a:t></a:t>
            </a:r>
            <a:r>
              <a:rPr lang="pt-PT" sz="2600" dirty="0">
                <a:latin typeface="Arial" panose="020B0604020202020204" pitchFamily="34" charset="0"/>
                <a:cs typeface="Arial" panose="020B0604020202020204" pitchFamily="34" charset="0"/>
              </a:rPr>
              <a:t>t).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Dao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biên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endParaRPr lang="en-VN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80C799-9D2C-4094-A652-4B4CCF5A5C26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6" name="Rounded Rectangle 36">
              <a:extLst>
                <a:ext uri="{FF2B5EF4-FFF2-40B4-BE49-F238E27FC236}">
                  <a16:creationId xmlns:a16="http://schemas.microsoft.com/office/drawing/2014/main" id="{0C7AFB9B-78B8-4C2B-AA7D-11DD6B60EC7B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>
              <a:extLst>
                <a:ext uri="{FF2B5EF4-FFF2-40B4-BE49-F238E27FC236}">
                  <a16:creationId xmlns:a16="http://schemas.microsoft.com/office/drawing/2014/main" id="{CF1AB3F5-F6ED-4DC6-A10E-CBB38CEBE4B6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38" name="Picture 37" descr="http://tmjpainandtreatment.com/wp-content/uploads/2014/09/little-man-with-red-question-mark.jpg">
            <a:hlinkClick r:id="rId3"/>
            <a:extLst>
              <a:ext uri="{FF2B5EF4-FFF2-40B4-BE49-F238E27FC236}">
                <a16:creationId xmlns:a16="http://schemas.microsoft.com/office/drawing/2014/main" id="{0791849D-65E7-4594-A718-321F65DC0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FDE7802F-1A05-214A-A9F0-AEFAACB4A1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29" y="2807421"/>
            <a:ext cx="9944100" cy="1727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24246EE-ABFD-4C99-BA5E-5BCB5D28B039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ounded Rectangle 36">
              <a:extLst>
                <a:ext uri="{FF2B5EF4-FFF2-40B4-BE49-F238E27FC236}">
                  <a16:creationId xmlns:a16="http://schemas.microsoft.com/office/drawing/2014/main" id="{630D876B-D4F2-45F1-80EB-D111331B2102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A2F53A83-DBEA-44EA-A0FD-BEE63FE145BB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13" name="Picture 12" descr="http://tmjpainandtreatment.com/wp-content/uploads/2014/09/little-man-with-red-question-mark.jpg">
            <a:hlinkClick r:id="rId2"/>
            <a:extLst>
              <a:ext uri="{FF2B5EF4-FFF2-40B4-BE49-F238E27FC236}">
                <a16:creationId xmlns:a16="http://schemas.microsoft.com/office/drawing/2014/main" id="{525F0A38-8639-4C96-A1D0-79519A2AF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7CFDEBB-832A-492F-A46B-994B0CB73035}"/>
              </a:ext>
            </a:extLst>
          </p:cNvPr>
          <p:cNvGrpSpPr/>
          <p:nvPr/>
        </p:nvGrpSpPr>
        <p:grpSpPr>
          <a:xfrm>
            <a:off x="76201" y="1058036"/>
            <a:ext cx="12115800" cy="2235339"/>
            <a:chOff x="76201" y="1058036"/>
            <a:chExt cx="12115800" cy="2235339"/>
          </a:xfrm>
        </p:grpSpPr>
        <p:pic>
          <p:nvPicPr>
            <p:cNvPr id="14" name="Picture 4" descr="empty-blue-rectangle">
              <a:extLst>
                <a:ext uri="{FF2B5EF4-FFF2-40B4-BE49-F238E27FC236}">
                  <a16:creationId xmlns:a16="http://schemas.microsoft.com/office/drawing/2014/main" id="{48D13E80-FE31-42E5-B3C4-315EB4A91D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201" y="1058036"/>
              <a:ext cx="12115800" cy="2235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3">
              <a:extLst>
                <a:ext uri="{FF2B5EF4-FFF2-40B4-BE49-F238E27FC236}">
                  <a16:creationId xmlns:a16="http://schemas.microsoft.com/office/drawing/2014/main" id="{E63DD986-80EB-4E4C-A6CD-1455C96642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1242768"/>
              <a:ext cx="10439400" cy="19020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buNone/>
              </a:pPr>
              <a:r>
                <a:rPr lang="vi-VN" sz="2800" b="1" i="0" u="none" strike="noStrike" kern="1200" baseline="0">
                  <a:solidFill>
                    <a:srgbClr val="000000"/>
                  </a:solidFill>
                  <a:latin typeface="+mn-lt"/>
                </a:rPr>
                <a:t>C</a:t>
              </a:r>
              <a:r>
                <a:rPr lang="en-US" sz="2800" b="1">
                  <a:solidFill>
                    <a:srgbClr val="000000"/>
                  </a:solidFill>
                  <a:latin typeface="+mn-lt"/>
                </a:rPr>
                <a:t>â</a:t>
              </a:r>
              <a:r>
                <a:rPr lang="vi-VN" sz="2800" b="1" i="0" u="none" strike="noStrike" kern="1200" baseline="0">
                  <a:solidFill>
                    <a:srgbClr val="000000"/>
                  </a:solidFill>
                  <a:latin typeface="+mn-lt"/>
                </a:rPr>
                <a:t>u 2: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 Hai dao động điều h</a:t>
              </a:r>
              <a:r>
                <a:rPr lang="en-US" sz="2800">
                  <a:solidFill>
                    <a:srgbClr val="000000"/>
                  </a:solidFill>
                  <a:latin typeface="+mn-lt"/>
                </a:rPr>
                <a:t>òa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 c</a:t>
              </a:r>
              <a:r>
                <a:rPr lang="en-US" sz="2800">
                  <a:solidFill>
                    <a:srgbClr val="000000"/>
                  </a:solidFill>
                  <a:latin typeface="+mn-lt"/>
                </a:rPr>
                <a:t>ù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ng phương, c</a:t>
              </a:r>
              <a:r>
                <a:rPr lang="en-US" sz="2800">
                  <a:solidFill>
                    <a:srgbClr val="000000"/>
                  </a:solidFill>
                  <a:latin typeface="+mn-lt"/>
                </a:rPr>
                <a:t>ù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ng tần số, c</a:t>
              </a:r>
              <a:r>
                <a:rPr lang="en-US" sz="2800">
                  <a:solidFill>
                    <a:srgbClr val="000000"/>
                  </a:solidFill>
                  <a:latin typeface="+mn-lt"/>
                </a:rPr>
                <a:t>ù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ng bi</a:t>
              </a:r>
              <a:r>
                <a:rPr lang="en-US" sz="2800">
                  <a:solidFill>
                    <a:srgbClr val="000000"/>
                  </a:solidFill>
                  <a:latin typeface="+mn-lt"/>
                </a:rPr>
                <a:t>ê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n độ </a:t>
              </a:r>
              <a:r>
                <a:rPr lang="en-US" sz="2800">
                  <a:solidFill>
                    <a:srgbClr val="000000"/>
                  </a:solidFill>
                  <a:latin typeface="+mn-lt"/>
                </a:rPr>
                <a:t>a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+mn-lt"/>
                </a:rPr>
                <a:t>, hiệu số pha </a:t>
              </a:r>
              <a:r>
                <a:rPr lang="el-GR" sz="2800" b="0" i="0" u="none" strike="noStrike" kern="1200" baseline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Δ</a:t>
              </a:r>
              <a:r>
                <a:rPr lang="el-GR" sz="2800" b="0" i="0" u="none" strike="noStrike" kern="1200" baseline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 = </a:t>
              </a:r>
              <a:r>
                <a:rPr lang="el-GR" sz="2800" b="0" i="0" u="none" strike="noStrike" kern="1200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1</a:t>
              </a:r>
              <a:r>
                <a:rPr lang="el-GR" sz="2800" b="0" i="0" u="none" strike="noStrike" kern="1200" baseline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  </a:t>
              </a:r>
              <a:r>
                <a:rPr lang="el-GR" sz="2800" b="0" i="0" u="none" strike="noStrike" kern="1200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2</a:t>
              </a:r>
              <a:r>
                <a:rPr lang="el-GR" sz="2800" b="0" i="0" u="none" strike="noStrike" kern="1200" baseline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. </a:t>
              </a:r>
              <a:r>
                <a:rPr lang="en-US" sz="2800" b="0" i="0" u="none" strike="noStrike" kern="1200" baseline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Biểu thức nào sau đây là biểu thức tính biên độ của dao động tổng hợp</a:t>
              </a:r>
              <a:r>
                <a:rPr lang="vi-VN" sz="2800" b="0" i="0" u="none" strike="noStrike" kern="1200" baseline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?</a:t>
              </a:r>
              <a:endParaRPr lang="en-VN" sz="2800" b="0" i="0" u="none" strike="noStrike" kern="1200" baseline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endParaRPr>
            </a:p>
            <a:p>
              <a:pPr>
                <a:buNone/>
              </a:pPr>
              <a:endParaRPr lang="en-VN" sz="2800" dirty="0">
                <a:latin typeface="+mn-lt"/>
              </a:endParaRPr>
            </a:p>
          </p:txBody>
        </p:sp>
      </p:grpSp>
      <p:pic>
        <p:nvPicPr>
          <p:cNvPr id="4" name="Picture 3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FEFFD4A-5A36-6541-95D3-C5BE53EC1BF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429000"/>
            <a:ext cx="833120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66B239D-D740-4383-8CA2-FCFBC09A58D9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ounded Rectangle 36">
              <a:extLst>
                <a:ext uri="{FF2B5EF4-FFF2-40B4-BE49-F238E27FC236}">
                  <a16:creationId xmlns:a16="http://schemas.microsoft.com/office/drawing/2014/main" id="{232FE691-8548-40FF-AB78-5042271F63F6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E4C7EEAD-251E-448F-BEE9-405CD6AFD13B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13" name="Picture 12" descr="http://tmjpainandtreatment.com/wp-content/uploads/2014/09/little-man-with-red-question-mark.jpg">
            <a:hlinkClick r:id="rId2"/>
            <a:extLst>
              <a:ext uri="{FF2B5EF4-FFF2-40B4-BE49-F238E27FC236}">
                <a16:creationId xmlns:a16="http://schemas.microsoft.com/office/drawing/2014/main" id="{D9E76838-3CFC-4495-B8F5-094D4D3B3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5AC223CF-E7ED-4502-B7B2-9CB7CC1675C4}"/>
              </a:ext>
            </a:extLst>
          </p:cNvPr>
          <p:cNvGrpSpPr/>
          <p:nvPr/>
        </p:nvGrpSpPr>
        <p:grpSpPr>
          <a:xfrm>
            <a:off x="914400" y="1069532"/>
            <a:ext cx="9906000" cy="1713356"/>
            <a:chOff x="914400" y="1069532"/>
            <a:chExt cx="9906000" cy="1713356"/>
          </a:xfrm>
        </p:grpSpPr>
        <p:pic>
          <p:nvPicPr>
            <p:cNvPr id="14" name="Picture 4" descr="empty-blue-rectangle">
              <a:extLst>
                <a:ext uri="{FF2B5EF4-FFF2-40B4-BE49-F238E27FC236}">
                  <a16:creationId xmlns:a16="http://schemas.microsoft.com/office/drawing/2014/main" id="{A6035A9F-8A5B-4AC6-983D-1BB2A9A0D8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14400" y="1069532"/>
              <a:ext cx="9906000" cy="1713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3">
              <a:extLst>
                <a:ext uri="{FF2B5EF4-FFF2-40B4-BE49-F238E27FC236}">
                  <a16:creationId xmlns:a16="http://schemas.microsoft.com/office/drawing/2014/main" id="{D48E097C-FC43-4A9F-B3DD-FAA9E7761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875" y="1298776"/>
              <a:ext cx="8442325" cy="13051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r>
                <a:rPr lang="en-US" sz="2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Câu</a:t>
              </a:r>
              <a:r>
                <a:rPr lang="en-US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3:</a:t>
              </a: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dao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điều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hòa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phương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tần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pha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khi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độ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lệch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pha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giữa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chúng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endParaRPr lang="en-VN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2BEEAEB5-FB91-0042-A0B8-A4EFCCEF7A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3422374"/>
            <a:ext cx="8826500" cy="1841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66B239D-D740-4383-8CA2-FCFBC09A58D9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" name="Rounded Rectangle 36">
              <a:extLst>
                <a:ext uri="{FF2B5EF4-FFF2-40B4-BE49-F238E27FC236}">
                  <a16:creationId xmlns:a16="http://schemas.microsoft.com/office/drawing/2014/main" id="{232FE691-8548-40FF-AB78-5042271F63F6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ounded Rectangle 4">
              <a:extLst>
                <a:ext uri="{FF2B5EF4-FFF2-40B4-BE49-F238E27FC236}">
                  <a16:creationId xmlns:a16="http://schemas.microsoft.com/office/drawing/2014/main" id="{E4C7EEAD-251E-448F-BEE9-405CD6AFD13B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13" name="Picture 12" descr="http://tmjpainandtreatment.com/wp-content/uploads/2014/09/little-man-with-red-question-mark.jpg">
            <a:hlinkClick r:id="rId2"/>
            <a:extLst>
              <a:ext uri="{FF2B5EF4-FFF2-40B4-BE49-F238E27FC236}">
                <a16:creationId xmlns:a16="http://schemas.microsoft.com/office/drawing/2014/main" id="{D9E76838-3CFC-4495-B8F5-094D4D3B3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5AC223CF-E7ED-4502-B7B2-9CB7CC1675C4}"/>
              </a:ext>
            </a:extLst>
          </p:cNvPr>
          <p:cNvGrpSpPr/>
          <p:nvPr/>
        </p:nvGrpSpPr>
        <p:grpSpPr>
          <a:xfrm>
            <a:off x="914400" y="1069532"/>
            <a:ext cx="9906000" cy="4950268"/>
            <a:chOff x="914400" y="1069532"/>
            <a:chExt cx="9906000" cy="1713356"/>
          </a:xfrm>
        </p:grpSpPr>
        <p:pic>
          <p:nvPicPr>
            <p:cNvPr id="14" name="Picture 4" descr="empty-blue-rectangle">
              <a:extLst>
                <a:ext uri="{FF2B5EF4-FFF2-40B4-BE49-F238E27FC236}">
                  <a16:creationId xmlns:a16="http://schemas.microsoft.com/office/drawing/2014/main" id="{A6035A9F-8A5B-4AC6-983D-1BB2A9A0D8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914400" y="1069532"/>
              <a:ext cx="9906000" cy="1713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 Box 3">
              <a:extLst>
                <a:ext uri="{FF2B5EF4-FFF2-40B4-BE49-F238E27FC236}">
                  <a16:creationId xmlns:a16="http://schemas.microsoft.com/office/drawing/2014/main" id="{D48E097C-FC43-4A9F-B3DD-FAA9E7761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6237" y="1147708"/>
              <a:ext cx="8442325" cy="16000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>
                <a:lnSpc>
                  <a:spcPct val="150000"/>
                </a:lnSpc>
                <a:buNone/>
              </a:pPr>
              <a:r>
                <a:rPr lang="vi-VN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Câu </a:t>
              </a:r>
              <a:r>
                <a:rPr lang="pt-PT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4: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Một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vật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đồng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thời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hai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dao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điều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hòa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phương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tần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số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biên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độ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lần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lượt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là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A</a:t>
              </a:r>
              <a:r>
                <a:rPr lang="pt-PT" sz="28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= 6cm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A</a:t>
              </a:r>
              <a:r>
                <a:rPr lang="pt-PT" sz="2800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= 12cm.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Biên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độ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dao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tổng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hợp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A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vật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không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thể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nhận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giá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trị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sau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t-PT" sz="2800" dirty="0" err="1">
                  <a:latin typeface="Arial" panose="020B0604020202020204" pitchFamily="34" charset="0"/>
                  <a:cs typeface="Arial" panose="020B0604020202020204" pitchFamily="34" charset="0"/>
                </a:rPr>
                <a:t>đây</a:t>
              </a:r>
              <a:r>
                <a:rPr lang="pt-PT" sz="2800" dirty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VN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50000"/>
                </a:lnSpc>
                <a:buNone/>
              </a:pP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	A. 24cm.				B. 12cm.		C. 18cm.				D. 6cm.</a:t>
              </a:r>
              <a:endParaRPr lang="en-VN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4763EAB-4FAC-F641-805F-1C7A6B0E806B}"/>
              </a:ext>
            </a:extLst>
          </p:cNvPr>
          <p:cNvSpPr txBox="1"/>
          <p:nvPr/>
        </p:nvSpPr>
        <p:spPr>
          <a:xfrm>
            <a:off x="2514600" y="4724400"/>
            <a:ext cx="1935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24cm.</a:t>
            </a:r>
            <a:endParaRPr lang="en-VN" sz="2800" b="1" dirty="0"/>
          </a:p>
        </p:txBody>
      </p:sp>
    </p:spTree>
    <p:extLst>
      <p:ext uri="{BB962C8B-B14F-4D97-AF65-F5344CB8AC3E}">
        <p14:creationId xmlns:p14="http://schemas.microsoft.com/office/powerpoint/2010/main" val="152955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Object 8">
            <a:extLst>
              <a:ext uri="{FF2B5EF4-FFF2-40B4-BE49-F238E27FC236}">
                <a16:creationId xmlns:a16="http://schemas.microsoft.com/office/drawing/2014/main" id="{8338B9E1-9794-4F35-9A9A-050DBB31B25E}"/>
              </a:ext>
            </a:extLst>
          </p:cNvPr>
          <p:cNvSpPr txBox="1"/>
          <p:nvPr/>
        </p:nvSpPr>
        <p:spPr bwMode="auto">
          <a:xfrm>
            <a:off x="3321050" y="2208214"/>
            <a:ext cx="4573588" cy="827087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754" name="Object 10">
                <a:extLst>
                  <a:ext uri="{FF2B5EF4-FFF2-40B4-BE49-F238E27FC236}">
                    <a16:creationId xmlns:a16="http://schemas.microsoft.com/office/drawing/2014/main" id="{E5EDCF5F-C917-499E-80EC-85A28FDD0FFD}"/>
                  </a:ext>
                </a:extLst>
              </p:cNvPr>
              <p:cNvSpPr txBox="1">
                <a:spLocks noGrp="1"/>
              </p:cNvSpPr>
              <p:nvPr>
                <p:ph sz="half" idx="1"/>
              </p:nvPr>
            </p:nvSpPr>
            <p:spPr bwMode="auto">
              <a:xfrm>
                <a:off x="5105400" y="3540380"/>
                <a:ext cx="7727763" cy="7080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US" sz="2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3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3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3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3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3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3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3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3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3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3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3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23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</m:rad>
                              </m:e>
                            </m:d>
                          </m:e>
                          <m:sup>
                            <m: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unc>
                          <m:funcPr>
                            <m:ctrlP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30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23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en-US" sz="2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23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/2−0)</m:t>
                        </m:r>
                      </m:e>
                    </m:rad>
                  </m:oMath>
                </a14:m>
                <a:r>
                  <a:rPr lang="en-US" sz="230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23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sz="2300"/>
              </a:p>
            </p:txBody>
          </p:sp>
        </mc:Choice>
        <mc:Fallback xmlns="">
          <p:sp>
            <p:nvSpPr>
              <p:cNvPr id="31754" name="Object 10">
                <a:extLst>
                  <a:ext uri="{FF2B5EF4-FFF2-40B4-BE49-F238E27FC236}">
                    <a16:creationId xmlns:a16="http://schemas.microsoft.com/office/drawing/2014/main" id="{E5EDCF5F-C917-499E-80EC-85A28FDD0F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xfrm>
                <a:off x="5105400" y="3540380"/>
                <a:ext cx="7727763" cy="708025"/>
              </a:xfrm>
              <a:prstGeom prst="rect">
                <a:avLst/>
              </a:prstGeom>
              <a:blipFill>
                <a:blip r:embed="rId2"/>
                <a:stretch>
                  <a:fillRect b="-862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5E92853F-2E4F-4478-91E8-80EF4B861A06}"/>
              </a:ext>
            </a:extLst>
          </p:cNvPr>
          <p:cNvGrpSpPr/>
          <p:nvPr/>
        </p:nvGrpSpPr>
        <p:grpSpPr>
          <a:xfrm>
            <a:off x="349250" y="4379019"/>
            <a:ext cx="8641179" cy="964700"/>
            <a:chOff x="731421" y="4725267"/>
            <a:chExt cx="8641179" cy="9647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759" name="Object 15">
                  <a:extLst>
                    <a:ext uri="{FF2B5EF4-FFF2-40B4-BE49-F238E27FC236}">
                      <a16:creationId xmlns:a16="http://schemas.microsoft.com/office/drawing/2014/main" id="{EDA2BADB-6EF6-4678-9C66-84CC1172DDDD}"/>
                    </a:ext>
                  </a:extLst>
                </p:cNvPr>
                <p:cNvSpPr txBox="1">
                  <a:spLocks noGrp="1"/>
                </p:cNvSpPr>
                <p:nvPr>
                  <p:ph sz="quarter" idx="3"/>
                </p:nvPr>
              </p:nvSpPr>
              <p:spPr bwMode="auto">
                <a:xfrm>
                  <a:off x="4513263" y="4762867"/>
                  <a:ext cx="4859337" cy="927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>
                    <a:buNone/>
                  </a:pPr>
                  <a14:m>
                    <m:oMath xmlns:m="http://schemas.openxmlformats.org/officeDocument/2006/math">
                      <m:r>
                        <a:rPr lang="en-US" sz="2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func>
                            <m:funcPr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/2)+4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func>
                            <m:funcPr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func>
                        </m:num>
                        <m:den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func>
                            <m:funcPr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/2)+4</m:t>
                          </m:r>
                          <m:rad>
                            <m:radPr>
                              <m:degHide m:val="on"/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func>
                            <m:funcPr>
                              <m:ctrlP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6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func>
                        </m:den>
                      </m:f>
                    </m:oMath>
                  </a14:m>
                  <a:r>
                    <a:rPr lang="en-US" sz="2600">
                      <a:solidFill>
                        <a:srgbClr val="000000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a14:m>
                  <a:endParaRPr lang="en-US" sz="2400"/>
                </a:p>
              </p:txBody>
            </p:sp>
          </mc:Choice>
          <mc:Fallback xmlns="">
            <p:sp>
              <p:nvSpPr>
                <p:cNvPr id="31759" name="Object 15">
                  <a:extLst>
                    <a:ext uri="{FF2B5EF4-FFF2-40B4-BE49-F238E27FC236}">
                      <a16:creationId xmlns:a16="http://schemas.microsoft.com/office/drawing/2014/main" id="{EDA2BADB-6EF6-4678-9C66-84CC1172DD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>
                  <p:ph sz="quarter" idx="3"/>
                </p:nvPr>
              </p:nvSpPr>
              <p:spPr bwMode="auto">
                <a:xfrm>
                  <a:off x="4513263" y="4762867"/>
                  <a:ext cx="4859337" cy="92710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757" name="Object 13">
                  <a:extLst>
                    <a:ext uri="{FF2B5EF4-FFF2-40B4-BE49-F238E27FC236}">
                      <a16:creationId xmlns:a16="http://schemas.microsoft.com/office/drawing/2014/main" id="{AEBB578D-40BE-4BC8-B6A7-7AFC4EAEE4F4}"/>
                    </a:ext>
                  </a:extLst>
                </p:cNvPr>
                <p:cNvSpPr txBox="1"/>
                <p:nvPr/>
              </p:nvSpPr>
              <p:spPr bwMode="auto">
                <a:xfrm>
                  <a:off x="731421" y="4725267"/>
                  <a:ext cx="3911600" cy="927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925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func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func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func>
                          </m:den>
                        </m:f>
                      </m:oMath>
                    </m:oMathPara>
                  </a14:m>
                  <a:endParaRPr lang="en-US" sz="2400"/>
                </a:p>
              </p:txBody>
            </p:sp>
          </mc:Choice>
          <mc:Fallback xmlns="">
            <p:sp>
              <p:nvSpPr>
                <p:cNvPr id="31757" name="Object 13">
                  <a:extLst>
                    <a:ext uri="{FF2B5EF4-FFF2-40B4-BE49-F238E27FC236}">
                      <a16:creationId xmlns:a16="http://schemas.microsoft.com/office/drawing/2014/main" id="{AEBB578D-40BE-4BC8-B6A7-7AFC4EAEE4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31421" y="4725267"/>
                  <a:ext cx="3911600" cy="92710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758" name="Object 14">
                <a:extLst>
                  <a:ext uri="{FF2B5EF4-FFF2-40B4-BE49-F238E27FC236}">
                    <a16:creationId xmlns:a16="http://schemas.microsoft.com/office/drawing/2014/main" id="{6AC84C09-8947-43EF-88D2-BBB2FE799318}"/>
                  </a:ext>
                </a:extLst>
              </p:cNvPr>
              <p:cNvSpPr txBox="1"/>
              <p:nvPr/>
            </p:nvSpPr>
            <p:spPr bwMode="auto">
              <a:xfrm>
                <a:off x="349250" y="3530997"/>
                <a:ext cx="5579269" cy="6048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3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  <m:sSub>
                            <m:sSub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3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sSub>
                            <m:sSub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3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3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sz="2300"/>
              </a:p>
            </p:txBody>
          </p:sp>
        </mc:Choice>
        <mc:Fallback xmlns="">
          <p:sp>
            <p:nvSpPr>
              <p:cNvPr id="31758" name="Object 14">
                <a:extLst>
                  <a:ext uri="{FF2B5EF4-FFF2-40B4-BE49-F238E27FC236}">
                    <a16:creationId xmlns:a16="http://schemas.microsoft.com/office/drawing/2014/main" id="{6AC84C09-8947-43EF-88D2-BBB2FE799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9250" y="3530997"/>
                <a:ext cx="5579269" cy="604837"/>
              </a:xfrm>
              <a:prstGeom prst="rect">
                <a:avLst/>
              </a:prstGeom>
              <a:blipFill>
                <a:blip r:embed="rId5"/>
                <a:stretch>
                  <a:fillRect b="-2828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4" descr="empty-blue-rectangle">
            <a:extLst>
              <a:ext uri="{FF2B5EF4-FFF2-40B4-BE49-F238E27FC236}">
                <a16:creationId xmlns:a16="http://schemas.microsoft.com/office/drawing/2014/main" id="{587A615D-65F5-4E57-BA3E-F01425C89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3006" y="877445"/>
            <a:ext cx="11608994" cy="171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4C26780-AABB-476F-86BA-AB21F8EE0DBB}"/>
                  </a:ext>
                </a:extLst>
              </p:cNvPr>
              <p:cNvSpPr txBox="1"/>
              <p:nvPr/>
            </p:nvSpPr>
            <p:spPr>
              <a:xfrm>
                <a:off x="1138494" y="1007041"/>
                <a:ext cx="11038458" cy="14628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5: Một vật thực hiện hai dao động điều hoà cùng phương :</a:t>
                </a:r>
                <a:r>
                  <a:rPr 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) (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và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) (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alt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Viết phương trình dao động tổng hợp của vật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rad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en-US" sz="26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4C26780-AABB-476F-86BA-AB21F8EE0D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494" y="1007041"/>
                <a:ext cx="11038458" cy="1462836"/>
              </a:xfrm>
              <a:prstGeom prst="rect">
                <a:avLst/>
              </a:prstGeom>
              <a:blipFill>
                <a:blip r:embed="rId7"/>
                <a:stretch>
                  <a:fillRect l="-994" t="-3750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BA80C799-9D2C-4094-A652-4B4CCF5A5C26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36" name="Rounded Rectangle 36">
              <a:extLst>
                <a:ext uri="{FF2B5EF4-FFF2-40B4-BE49-F238E27FC236}">
                  <a16:creationId xmlns:a16="http://schemas.microsoft.com/office/drawing/2014/main" id="{0C7AFB9B-78B8-4C2B-AA7D-11DD6B60EC7B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Rounded Rectangle 4">
              <a:extLst>
                <a:ext uri="{FF2B5EF4-FFF2-40B4-BE49-F238E27FC236}">
                  <a16:creationId xmlns:a16="http://schemas.microsoft.com/office/drawing/2014/main" id="{CF1AB3F5-F6ED-4DC6-A10E-CBB38CEBE4B6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38" name="Picture 37" descr="http://tmjpainandtreatment.com/wp-content/uploads/2014/09/little-man-with-red-question-mark.jpg">
            <a:hlinkClick r:id="rId8"/>
            <a:extLst>
              <a:ext uri="{FF2B5EF4-FFF2-40B4-BE49-F238E27FC236}">
                <a16:creationId xmlns:a16="http://schemas.microsoft.com/office/drawing/2014/main" id="{0791849D-65E7-4594-A718-321F65DC0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A9661B37-0E34-46FA-B5CB-8F50F39F8963}"/>
              </a:ext>
            </a:extLst>
          </p:cNvPr>
          <p:cNvGrpSpPr/>
          <p:nvPr/>
        </p:nvGrpSpPr>
        <p:grpSpPr>
          <a:xfrm>
            <a:off x="3277429" y="5652367"/>
            <a:ext cx="5351832" cy="927100"/>
            <a:chOff x="264543" y="5749995"/>
            <a:chExt cx="5351832" cy="927100"/>
          </a:xfrm>
        </p:grpSpPr>
        <p:pic>
          <p:nvPicPr>
            <p:cNvPr id="40" name="Picture 39" descr="empty-red-rectangle">
              <a:extLst>
                <a:ext uri="{FF2B5EF4-FFF2-40B4-BE49-F238E27FC236}">
                  <a16:creationId xmlns:a16="http://schemas.microsoft.com/office/drawing/2014/main" id="{DA7EECC9-1686-42A2-8543-BA647AF652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543" y="5749995"/>
              <a:ext cx="5221858" cy="927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Object 11">
                  <a:extLst>
                    <a:ext uri="{FF2B5EF4-FFF2-40B4-BE49-F238E27FC236}">
                      <a16:creationId xmlns:a16="http://schemas.microsoft.com/office/drawing/2014/main" id="{F52C6BEB-CA8B-416E-8185-4CBE93B98076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583006" y="5993180"/>
                  <a:ext cx="5033369" cy="5564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=8</m:t>
                        </m:r>
                        <m:func>
                          <m:funcPr>
                            <m:ctrlP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/4) (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3000"/>
                </a:p>
              </p:txBody>
            </p:sp>
          </mc:Choice>
          <mc:Fallback xmlns="">
            <p:sp>
              <p:nvSpPr>
                <p:cNvPr id="43" name="Object 11">
                  <a:extLst>
                    <a:ext uri="{FF2B5EF4-FFF2-40B4-BE49-F238E27FC236}">
                      <a16:creationId xmlns:a16="http://schemas.microsoft.com/office/drawing/2014/main" id="{F52C6BEB-CA8B-416E-8185-4CBE93B980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3006" y="5993180"/>
                  <a:ext cx="5033369" cy="556499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Text Box 32">
            <a:extLst>
              <a:ext uri="{FF2B5EF4-FFF2-40B4-BE49-F238E27FC236}">
                <a16:creationId xmlns:a16="http://schemas.microsoft.com/office/drawing/2014/main" id="{6468A8C8-EA76-4791-A9B1-7B16E519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78" y="2979186"/>
            <a:ext cx="107914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solidFill>
                  <a:srgbClr val="0070C0"/>
                </a:solidFill>
                <a:latin typeface="Arial" panose="020B0604020202020204" pitchFamily="34" charset="0"/>
              </a:rPr>
              <a:t>Cách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Object 3">
                <a:extLst>
                  <a:ext uri="{FF2B5EF4-FFF2-40B4-BE49-F238E27FC236}">
                    <a16:creationId xmlns:a16="http://schemas.microsoft.com/office/drawing/2014/main" id="{A3767922-1AE8-4511-816E-50F8F37A612E}"/>
                  </a:ext>
                </a:extLst>
              </p:cNvPr>
              <p:cNvSpPr txBox="1"/>
              <p:nvPr/>
            </p:nvSpPr>
            <p:spPr bwMode="auto">
              <a:xfrm>
                <a:off x="5337030" y="2803581"/>
                <a:ext cx="2339975" cy="8413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2771" name="Object 3">
                <a:extLst>
                  <a:ext uri="{FF2B5EF4-FFF2-40B4-BE49-F238E27FC236}">
                    <a16:creationId xmlns:a16="http://schemas.microsoft.com/office/drawing/2014/main" id="{A3767922-1AE8-4511-816E-50F8F37A6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37030" y="2803581"/>
                <a:ext cx="2339975" cy="8413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72" name="Line 4">
            <a:extLst>
              <a:ext uri="{FF2B5EF4-FFF2-40B4-BE49-F238E27FC236}">
                <a16:creationId xmlns:a16="http://schemas.microsoft.com/office/drawing/2014/main" id="{CFE4433B-A84C-4E50-A060-C87CCB72AF1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7371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3F4A7081-76ED-438F-B782-C943C3A31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1563" y="4826001"/>
            <a:ext cx="7493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gốc</a:t>
            </a:r>
            <a:endParaRPr lang="en-US" altLang="en-US" sz="2400" baseline="-25000">
              <a:latin typeface="Arial" panose="020B0604020202020204" pitchFamily="34" charset="0"/>
            </a:endParaRP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181C891A-67C2-4D59-9C5D-948196413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400" y="4700588"/>
            <a:ext cx="4572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O</a:t>
            </a:r>
            <a:endParaRPr lang="en-US" altLang="en-US" sz="2400" baseline="-25000">
              <a:latin typeface="Arial" panose="020B0604020202020204" pitchFamily="34" charset="0"/>
            </a:endParaRPr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3B73379D-CD86-488D-8CC4-FEDD5D740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4727575"/>
            <a:ext cx="1752600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6" name="Object 8">
                <a:extLst>
                  <a:ext uri="{FF2B5EF4-FFF2-40B4-BE49-F238E27FC236}">
                    <a16:creationId xmlns:a16="http://schemas.microsoft.com/office/drawing/2014/main" id="{26AEE5B5-A664-4AD8-B5BB-14FF75CC10ED}"/>
                  </a:ext>
                </a:extLst>
              </p:cNvPr>
              <p:cNvSpPr txBox="1"/>
              <p:nvPr/>
            </p:nvSpPr>
            <p:spPr bwMode="auto">
              <a:xfrm>
                <a:off x="3124200" y="3884613"/>
                <a:ext cx="533400" cy="700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2776" name="Object 8">
                <a:extLst>
                  <a:ext uri="{FF2B5EF4-FFF2-40B4-BE49-F238E27FC236}">
                    <a16:creationId xmlns:a16="http://schemas.microsoft.com/office/drawing/2014/main" id="{26AEE5B5-A664-4AD8-B5BB-14FF75CC1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4200" y="3884613"/>
                <a:ext cx="533400" cy="700087"/>
              </a:xfrm>
              <a:prstGeom prst="rect">
                <a:avLst/>
              </a:prstGeom>
              <a:blipFill>
                <a:blip r:embed="rId3"/>
                <a:stretch>
                  <a:fillRect r="-229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77" name="Line 9">
            <a:extLst>
              <a:ext uri="{FF2B5EF4-FFF2-40B4-BE49-F238E27FC236}">
                <a16:creationId xmlns:a16="http://schemas.microsoft.com/office/drawing/2014/main" id="{FC228CAA-ED82-4D51-A7F2-5EE4D4650B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0800" y="4737100"/>
            <a:ext cx="0" cy="1600200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8" name="Object 10">
                <a:extLst>
                  <a:ext uri="{FF2B5EF4-FFF2-40B4-BE49-F238E27FC236}">
                    <a16:creationId xmlns:a16="http://schemas.microsoft.com/office/drawing/2014/main" id="{DFA6A373-AC2A-4990-BBC9-FD2A850CC3B7}"/>
                  </a:ext>
                </a:extLst>
              </p:cNvPr>
              <p:cNvSpPr txBox="1">
                <a:spLocks noGrp="1"/>
              </p:cNvSpPr>
              <p:nvPr>
                <p:ph sz="half" idx="1"/>
              </p:nvPr>
            </p:nvSpPr>
            <p:spPr bwMode="auto">
              <a:xfrm>
                <a:off x="1936750" y="5715000"/>
                <a:ext cx="577850" cy="3937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62500" lnSpcReduction="20000"/>
              </a:bodyPr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32778" name="Object 10">
                <a:extLst>
                  <a:ext uri="{FF2B5EF4-FFF2-40B4-BE49-F238E27FC236}">
                    <a16:creationId xmlns:a16="http://schemas.microsoft.com/office/drawing/2014/main" id="{DFA6A373-AC2A-4990-BBC9-FD2A850CC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 bwMode="auto">
              <a:xfrm>
                <a:off x="1936750" y="5715000"/>
                <a:ext cx="577850" cy="3937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779" name="Text Box 11">
            <a:extLst>
              <a:ext uri="{FF2B5EF4-FFF2-40B4-BE49-F238E27FC236}">
                <a16:creationId xmlns:a16="http://schemas.microsoft.com/office/drawing/2014/main" id="{316D12BE-6C58-4F59-BB66-3C8C8CA50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211638"/>
            <a:ext cx="4572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70C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 baseline="-25000">
                <a:solidFill>
                  <a:srgbClr val="0070C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2780" name="Text Box 12">
            <a:extLst>
              <a:ext uri="{FF2B5EF4-FFF2-40B4-BE49-F238E27FC236}">
                <a16:creationId xmlns:a16="http://schemas.microsoft.com/office/drawing/2014/main" id="{332F66E7-62EA-4634-8BF3-29E8BEFCF4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233988"/>
            <a:ext cx="4572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00B05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 baseline="-25000">
                <a:solidFill>
                  <a:srgbClr val="00B05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2781" name="Line 13">
            <a:extLst>
              <a:ext uri="{FF2B5EF4-FFF2-40B4-BE49-F238E27FC236}">
                <a16:creationId xmlns:a16="http://schemas.microsoft.com/office/drawing/2014/main" id="{C85675ED-B282-4AB6-B1DB-FF9DF82FB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19375" y="4737100"/>
            <a:ext cx="1676400" cy="16002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>
            <a:extLst>
              <a:ext uri="{FF2B5EF4-FFF2-40B4-BE49-F238E27FC236}">
                <a16:creationId xmlns:a16="http://schemas.microsoft.com/office/drawing/2014/main" id="{07C0283F-677D-4C28-B2CC-E4F59BC572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05300" y="4737100"/>
            <a:ext cx="0" cy="1600200"/>
          </a:xfrm>
          <a:prstGeom prst="line">
            <a:avLst/>
          </a:prstGeom>
          <a:noFill/>
          <a:ln w="28575">
            <a:solidFill>
              <a:srgbClr val="336600"/>
            </a:solidFill>
            <a:prstDash val="dash"/>
            <a:round/>
            <a:headEnd type="triangle" w="lg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BBB4950C-E19B-4487-A09C-CF4EA474C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194301"/>
            <a:ext cx="4572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336600"/>
                </a:solidFill>
                <a:latin typeface="Arial" panose="020B0604020202020204" pitchFamily="34" charset="0"/>
              </a:rPr>
              <a:t>x</a:t>
            </a:r>
            <a:r>
              <a:rPr lang="en-US" altLang="en-US" sz="2400" b="1" baseline="-25000">
                <a:solidFill>
                  <a:srgbClr val="3366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2784" name="Text Box 16">
            <a:extLst>
              <a:ext uri="{FF2B5EF4-FFF2-40B4-BE49-F238E27FC236}">
                <a16:creationId xmlns:a16="http://schemas.microsoft.com/office/drawing/2014/main" id="{D2FDEA42-59BF-49C0-BEA2-788A72EF20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6221413"/>
            <a:ext cx="4572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endParaRPr lang="en-US" altLang="en-US" sz="2400" b="1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2785" name="Arc 17">
            <a:extLst>
              <a:ext uri="{FF2B5EF4-FFF2-40B4-BE49-F238E27FC236}">
                <a16:creationId xmlns:a16="http://schemas.microsoft.com/office/drawing/2014/main" id="{876D1179-742B-4593-86FE-1B5114A916CD}"/>
              </a:ext>
            </a:extLst>
          </p:cNvPr>
          <p:cNvSpPr>
            <a:spLocks/>
          </p:cNvSpPr>
          <p:nvPr/>
        </p:nvSpPr>
        <p:spPr bwMode="auto">
          <a:xfrm rot="675060">
            <a:off x="2409826" y="4432300"/>
            <a:ext cx="790575" cy="573088"/>
          </a:xfrm>
          <a:custGeom>
            <a:avLst/>
            <a:gdLst>
              <a:gd name="T0" fmla="*/ 2147483646 w 20996"/>
              <a:gd name="T1" fmla="*/ 2147483646 h 13811"/>
              <a:gd name="T2" fmla="*/ 2147483646 w 20996"/>
              <a:gd name="T3" fmla="*/ 2147483646 h 13811"/>
              <a:gd name="T4" fmla="*/ 0 w 20996"/>
              <a:gd name="T5" fmla="*/ 0 h 1381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996" h="13811" fill="none" extrusionOk="0">
                <a:moveTo>
                  <a:pt x="20995" y="5073"/>
                </a:moveTo>
                <a:cubicBezTo>
                  <a:pt x="20220" y="8283"/>
                  <a:pt x="18718" y="11272"/>
                  <a:pt x="16607" y="13810"/>
                </a:cubicBezTo>
              </a:path>
              <a:path w="20996" h="13811" stroke="0" extrusionOk="0">
                <a:moveTo>
                  <a:pt x="20995" y="5073"/>
                </a:moveTo>
                <a:cubicBezTo>
                  <a:pt x="20220" y="8283"/>
                  <a:pt x="18718" y="11272"/>
                  <a:pt x="16607" y="13810"/>
                </a:cubicBezTo>
                <a:lnTo>
                  <a:pt x="0" y="0"/>
                </a:lnTo>
                <a:lnTo>
                  <a:pt x="20995" y="507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non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Text Box 18">
            <a:extLst>
              <a:ext uri="{FF2B5EF4-FFF2-40B4-BE49-F238E27FC236}">
                <a16:creationId xmlns:a16="http://schemas.microsoft.com/office/drawing/2014/main" id="{E176A6D2-FAA6-476A-85ED-7B6135377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200" y="4776788"/>
            <a:ext cx="40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</a:p>
        </p:txBody>
      </p:sp>
      <p:sp>
        <p:nvSpPr>
          <p:cNvPr id="32787" name="Text Box 19">
            <a:extLst>
              <a:ext uri="{FF2B5EF4-FFF2-40B4-BE49-F238E27FC236}">
                <a16:creationId xmlns:a16="http://schemas.microsoft.com/office/drawing/2014/main" id="{4F7BD057-9F97-4075-8F7C-EC2668B8F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5440363"/>
            <a:ext cx="4572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en-US" sz="2400" b="1" baseline="-25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88" name="Object 20">
                <a:extLst>
                  <a:ext uri="{FF2B5EF4-FFF2-40B4-BE49-F238E27FC236}">
                    <a16:creationId xmlns:a16="http://schemas.microsoft.com/office/drawing/2014/main" id="{037C6690-12A4-4223-BA46-4EED443B462E}"/>
                  </a:ext>
                </a:extLst>
              </p:cNvPr>
              <p:cNvSpPr txBox="1"/>
              <p:nvPr/>
            </p:nvSpPr>
            <p:spPr bwMode="auto">
              <a:xfrm>
                <a:off x="5435797" y="3857750"/>
                <a:ext cx="1903412" cy="41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=&gt;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=8  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2788" name="Object 20">
                <a:extLst>
                  <a:ext uri="{FF2B5EF4-FFF2-40B4-BE49-F238E27FC236}">
                    <a16:creationId xmlns:a16="http://schemas.microsoft.com/office/drawing/2014/main" id="{037C6690-12A4-4223-BA46-4EED443B4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35797" y="3857750"/>
                <a:ext cx="1903412" cy="4191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789" name="Object 21">
                <a:extLst>
                  <a:ext uri="{FF2B5EF4-FFF2-40B4-BE49-F238E27FC236}">
                    <a16:creationId xmlns:a16="http://schemas.microsoft.com/office/drawing/2014/main" id="{DA70CAC3-E344-4BAF-B58B-CE9BE167CB51}"/>
                  </a:ext>
                </a:extLst>
              </p:cNvPr>
              <p:cNvSpPr txBox="1"/>
              <p:nvPr/>
            </p:nvSpPr>
            <p:spPr bwMode="auto">
              <a:xfrm>
                <a:off x="5970587" y="3334940"/>
                <a:ext cx="5176838" cy="700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 </m:t>
                              </m:r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e>
                          </m:d>
                        </m:e>
                        <m:sup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5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 </m:t>
                              </m:r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𝑐𝑚</m:t>
                              </m:r>
                            </m:e>
                          </m:d>
                        </m:e>
                        <m:sup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=64 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2789" name="Object 21">
                <a:extLst>
                  <a:ext uri="{FF2B5EF4-FFF2-40B4-BE49-F238E27FC236}">
                    <a16:creationId xmlns:a16="http://schemas.microsoft.com/office/drawing/2014/main" id="{DA70CAC3-E344-4BAF-B58B-CE9BE167C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70587" y="3334940"/>
                <a:ext cx="5176838" cy="7000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790" name="Object 22">
                <a:extLst>
                  <a:ext uri="{FF2B5EF4-FFF2-40B4-BE49-F238E27FC236}">
                    <a16:creationId xmlns:a16="http://schemas.microsoft.com/office/drawing/2014/main" id="{ADB7ECD3-55A4-4BED-A8B4-A91CBE121E74}"/>
                  </a:ext>
                </a:extLst>
              </p:cNvPr>
              <p:cNvSpPr txBox="1"/>
              <p:nvPr/>
            </p:nvSpPr>
            <p:spPr bwMode="auto">
              <a:xfrm>
                <a:off x="5867400" y="4458494"/>
                <a:ext cx="2297112" cy="4667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/4  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2790" name="Object 22">
                <a:extLst>
                  <a:ext uri="{FF2B5EF4-FFF2-40B4-BE49-F238E27FC236}">
                    <a16:creationId xmlns:a16="http://schemas.microsoft.com/office/drawing/2014/main" id="{ADB7ECD3-55A4-4BED-A8B4-A91CBE121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867400" y="4458494"/>
                <a:ext cx="2297112" cy="466725"/>
              </a:xfrm>
              <a:prstGeom prst="rect">
                <a:avLst/>
              </a:prstGeom>
              <a:blipFill>
                <a:blip r:embed="rId7"/>
                <a:stretch>
                  <a:fillRect l="-1862" b="-1039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801" name="Line 33">
            <a:extLst>
              <a:ext uri="{FF2B5EF4-FFF2-40B4-BE49-F238E27FC236}">
                <a16:creationId xmlns:a16="http://schemas.microsoft.com/office/drawing/2014/main" id="{BF1C4244-542C-4490-82AC-FBF548AEF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6324600"/>
            <a:ext cx="1676400" cy="0"/>
          </a:xfrm>
          <a:prstGeom prst="line">
            <a:avLst/>
          </a:prstGeom>
          <a:noFill/>
          <a:ln w="38100">
            <a:solidFill>
              <a:srgbClr val="FF33CC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187930-2A27-4EE5-BFA5-160B21D08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884232"/>
            <a:ext cx="388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=&gt; Hai dao động vuông pha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F3A006A-3FB1-4456-A3EA-0D798F741932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1" name="Rounded Rectangle 36">
              <a:extLst>
                <a:ext uri="{FF2B5EF4-FFF2-40B4-BE49-F238E27FC236}">
                  <a16:creationId xmlns:a16="http://schemas.microsoft.com/office/drawing/2014/main" id="{07459F98-C7BA-416D-B441-73476C82CE65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Rounded Rectangle 4">
              <a:extLst>
                <a:ext uri="{FF2B5EF4-FFF2-40B4-BE49-F238E27FC236}">
                  <a16:creationId xmlns:a16="http://schemas.microsoft.com/office/drawing/2014/main" id="{12766798-B0F4-45D7-8355-413EBB69928F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64" name="Picture 4" descr="empty-blue-rectangle">
            <a:extLst>
              <a:ext uri="{FF2B5EF4-FFF2-40B4-BE49-F238E27FC236}">
                <a16:creationId xmlns:a16="http://schemas.microsoft.com/office/drawing/2014/main" id="{81A3EB36-4DB2-41C1-9DE0-6B8935D5F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2006" y="800704"/>
            <a:ext cx="12142394" cy="179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41458CF-B3BC-4B25-922B-332783BF5E75}"/>
                  </a:ext>
                </a:extLst>
              </p:cNvPr>
              <p:cNvSpPr txBox="1"/>
              <p:nvPr/>
            </p:nvSpPr>
            <p:spPr>
              <a:xfrm>
                <a:off x="572435" y="992273"/>
                <a:ext cx="11238565" cy="14628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5: Một vật thực hiện hai dao động điều hoà cùng phương :</a:t>
                </a:r>
                <a:r>
                  <a:rPr lang="en-US" sz="2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) (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và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) (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altLang="en-US" sz="2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Viết phương trình dao động tổng hợp của vật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rad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741458CF-B3BC-4B25-922B-332783BF5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35" y="992273"/>
                <a:ext cx="11238565" cy="1462836"/>
              </a:xfrm>
              <a:prstGeom prst="rect">
                <a:avLst/>
              </a:prstGeom>
              <a:blipFill>
                <a:blip r:embed="rId9"/>
                <a:stretch>
                  <a:fillRect l="-976" t="-3750" b="-291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6" name="Picture 65" descr="http://tmjpainandtreatment.com/wp-content/uploads/2014/09/little-man-with-red-question-mark.jpg">
            <a:hlinkClick r:id="rId10"/>
            <a:extLst>
              <a:ext uri="{FF2B5EF4-FFF2-40B4-BE49-F238E27FC236}">
                <a16:creationId xmlns:a16="http://schemas.microsoft.com/office/drawing/2014/main" id="{40E24BE4-C8FA-4580-BFA0-FFA26ECE6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" name="Group 68">
            <a:extLst>
              <a:ext uri="{FF2B5EF4-FFF2-40B4-BE49-F238E27FC236}">
                <a16:creationId xmlns:a16="http://schemas.microsoft.com/office/drawing/2014/main" id="{887CD11B-A708-483B-9C44-5185A040FCAE}"/>
              </a:ext>
            </a:extLst>
          </p:cNvPr>
          <p:cNvGrpSpPr/>
          <p:nvPr/>
        </p:nvGrpSpPr>
        <p:grpSpPr>
          <a:xfrm>
            <a:off x="6050161" y="5455444"/>
            <a:ext cx="5351832" cy="927100"/>
            <a:chOff x="264543" y="5749995"/>
            <a:chExt cx="5351832" cy="927100"/>
          </a:xfrm>
        </p:grpSpPr>
        <p:pic>
          <p:nvPicPr>
            <p:cNvPr id="70" name="Picture 69" descr="empty-red-rectangle">
              <a:extLst>
                <a:ext uri="{FF2B5EF4-FFF2-40B4-BE49-F238E27FC236}">
                  <a16:creationId xmlns:a16="http://schemas.microsoft.com/office/drawing/2014/main" id="{ACFA7931-0DC6-45BE-89E8-A8515D0A9D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543" y="5749995"/>
              <a:ext cx="5221858" cy="927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Object 11">
                  <a:extLst>
                    <a:ext uri="{FF2B5EF4-FFF2-40B4-BE49-F238E27FC236}">
                      <a16:creationId xmlns:a16="http://schemas.microsoft.com/office/drawing/2014/main" id="{280829BF-10E1-4CE7-BC13-36E8A1B32735}"/>
                    </a:ext>
                  </a:extLst>
                </p:cNvPr>
                <p:cNvSpPr txBox="1">
                  <a:spLocks/>
                </p:cNvSpPr>
                <p:nvPr/>
              </p:nvSpPr>
              <p:spPr bwMode="auto">
                <a:xfrm>
                  <a:off x="583006" y="5993180"/>
                  <a:ext cx="5033369" cy="5564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 vert="horz" lIns="91440" tIns="45720" rIns="91440" bIns="4572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buFont typeface="Arial" panose="020B0604020202020204" pitchFamily="34" charset="0"/>
                    <a:buNone/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=8</m:t>
                        </m:r>
                        <m:func>
                          <m:funcPr>
                            <m:ctrlP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0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</m:e>
                        </m:func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/4) (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3000"/>
                </a:p>
              </p:txBody>
            </p:sp>
          </mc:Choice>
          <mc:Fallback xmlns="">
            <p:sp>
              <p:nvSpPr>
                <p:cNvPr id="71" name="Object 11">
                  <a:extLst>
                    <a:ext uri="{FF2B5EF4-FFF2-40B4-BE49-F238E27FC236}">
                      <a16:creationId xmlns:a16="http://schemas.microsoft.com/office/drawing/2014/main" id="{280829BF-10E1-4CE7-BC13-36E8A1B327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83006" y="5993180"/>
                  <a:ext cx="5033369" cy="556499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Text Box 32">
            <a:extLst>
              <a:ext uri="{FF2B5EF4-FFF2-40B4-BE49-F238E27FC236}">
                <a16:creationId xmlns:a16="http://schemas.microsoft.com/office/drawing/2014/main" id="{DCB88E75-2481-4BD7-A8F9-0330AC56B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78" y="2979186"/>
            <a:ext cx="107914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solidFill>
                  <a:srgbClr val="0070C0"/>
                </a:solidFill>
                <a:latin typeface="Arial" panose="020B0604020202020204" pitchFamily="34" charset="0"/>
              </a:rPr>
              <a:t>Cách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2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  <p:bldP spid="32779" grpId="0"/>
      <p:bldP spid="32780" grpId="0"/>
      <p:bldP spid="32783" grpId="0"/>
      <p:bldP spid="32784" grpId="0"/>
      <p:bldP spid="32786" grpId="0"/>
      <p:bldP spid="32787" grpId="0"/>
      <p:bldP spid="2" grpId="0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11">
            <a:extLst>
              <a:ext uri="{FF2B5EF4-FFF2-40B4-BE49-F238E27FC236}">
                <a16:creationId xmlns:a16="http://schemas.microsoft.com/office/drawing/2014/main" id="{15C8D869-E82B-4918-9810-34CD48CB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438" y="2854663"/>
            <a:ext cx="647700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Phương pháp số phức</a:t>
            </a:r>
            <a:r>
              <a:rPr lang="en-US" altLang="en-US" sz="240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Máy tính fx-580VN X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2   Shift menu (mũi tên xuống) 2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Nhập </a:t>
            </a: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shift (-) </a:t>
            </a:r>
            <a:r>
              <a:rPr lang="el-GR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altLang="en-US" sz="2400" baseline="-25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A</a:t>
            </a:r>
            <a:r>
              <a:rPr lang="en-US" altLang="en-US" sz="2400" baseline="-25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shift (-) </a:t>
            </a:r>
            <a:r>
              <a:rPr lang="el-GR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altLang="en-US" sz="2400" baseline="-250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Kết quả ta được A và </a:t>
            </a:r>
            <a:r>
              <a:rPr lang="el-GR" altLang="en-US" sz="240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E8B330E6-03BC-4BD8-9981-14BBFC47A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479" y="5515822"/>
            <a:ext cx="7924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Nhập         </a:t>
            </a:r>
            <a:r>
              <a:rPr lang="en-US" altLang="en-US"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 (-)       +              shift (-) 0  =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Kết quả ta được                 suy ra A= 8cm ;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 = - /4 rad</a:t>
            </a:r>
            <a:endParaRPr lang="ar-SA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ct 1">
                <a:extLst>
                  <a:ext uri="{FF2B5EF4-FFF2-40B4-BE49-F238E27FC236}">
                    <a16:creationId xmlns:a16="http://schemas.microsoft.com/office/drawing/2014/main" id="{12B2E740-9443-443C-8ED1-A606A5F2F332}"/>
                  </a:ext>
                </a:extLst>
              </p:cNvPr>
              <p:cNvSpPr txBox="1"/>
              <p:nvPr/>
            </p:nvSpPr>
            <p:spPr bwMode="auto">
              <a:xfrm>
                <a:off x="3048000" y="5580064"/>
                <a:ext cx="609600" cy="414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Object 1">
                <a:extLst>
                  <a:ext uri="{FF2B5EF4-FFF2-40B4-BE49-F238E27FC236}">
                    <a16:creationId xmlns:a16="http://schemas.microsoft.com/office/drawing/2014/main" id="{12B2E740-9443-443C-8ED1-A606A5F2F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0" y="5580064"/>
                <a:ext cx="609600" cy="4143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2">
                <a:extLst>
                  <a:ext uri="{FF2B5EF4-FFF2-40B4-BE49-F238E27FC236}">
                    <a16:creationId xmlns:a16="http://schemas.microsoft.com/office/drawing/2014/main" id="{03957E8B-98CC-4008-A733-E2A0F7858BBC}"/>
                  </a:ext>
                </a:extLst>
              </p:cNvPr>
              <p:cNvSpPr txBox="1"/>
              <p:nvPr/>
            </p:nvSpPr>
            <p:spPr bwMode="auto">
              <a:xfrm>
                <a:off x="4811713" y="5496946"/>
                <a:ext cx="457200" cy="708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Object 2">
                <a:extLst>
                  <a:ext uri="{FF2B5EF4-FFF2-40B4-BE49-F238E27FC236}">
                    <a16:creationId xmlns:a16="http://schemas.microsoft.com/office/drawing/2014/main" id="{03957E8B-98CC-4008-A733-E2A0F7858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11713" y="5496946"/>
                <a:ext cx="457200" cy="7080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B791BAFD-892F-4175-970C-EDFCA2D77748}"/>
                  </a:ext>
                </a:extLst>
              </p:cNvPr>
              <p:cNvSpPr txBox="1"/>
              <p:nvPr/>
            </p:nvSpPr>
            <p:spPr bwMode="auto">
              <a:xfrm>
                <a:off x="5661386" y="5567518"/>
                <a:ext cx="609600" cy="41433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Object 13">
                <a:extLst>
                  <a:ext uri="{FF2B5EF4-FFF2-40B4-BE49-F238E27FC236}">
                    <a16:creationId xmlns:a16="http://schemas.microsoft.com/office/drawing/2014/main" id="{B791BAFD-892F-4175-970C-EDFCA2D77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61386" y="5567518"/>
                <a:ext cx="609600" cy="4143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10C904CA-942E-42DD-9898-9F9BD9DE4814}"/>
                  </a:ext>
                </a:extLst>
              </p:cNvPr>
              <p:cNvSpPr txBox="1"/>
              <p:nvPr/>
            </p:nvSpPr>
            <p:spPr bwMode="auto">
              <a:xfrm>
                <a:off x="4648200" y="6070600"/>
                <a:ext cx="914400" cy="78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8∠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Object 3">
                <a:extLst>
                  <a:ext uri="{FF2B5EF4-FFF2-40B4-BE49-F238E27FC236}">
                    <a16:creationId xmlns:a16="http://schemas.microsoft.com/office/drawing/2014/main" id="{10C904CA-942E-42DD-9898-9F9BD9DE4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8200" y="6070600"/>
                <a:ext cx="914400" cy="787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093E8A13-D0F0-42AA-8092-CBB7CB5CD8A8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8" name="Rounded Rectangle 36">
              <a:extLst>
                <a:ext uri="{FF2B5EF4-FFF2-40B4-BE49-F238E27FC236}">
                  <a16:creationId xmlns:a16="http://schemas.microsoft.com/office/drawing/2014/main" id="{EBA6F70D-0EFF-4D17-929A-B116D8DAE939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Rounded Rectangle 4">
              <a:extLst>
                <a:ext uri="{FF2B5EF4-FFF2-40B4-BE49-F238E27FC236}">
                  <a16:creationId xmlns:a16="http://schemas.microsoft.com/office/drawing/2014/main" id="{ECDCD6DC-B969-4D52-950F-690EB5D2570E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Vận dụng</a:t>
              </a:r>
            </a:p>
          </p:txBody>
        </p:sp>
      </p:grpSp>
      <p:pic>
        <p:nvPicPr>
          <p:cNvPr id="30" name="Picture 4" descr="empty-blue-rectangle">
            <a:extLst>
              <a:ext uri="{FF2B5EF4-FFF2-40B4-BE49-F238E27FC236}">
                <a16:creationId xmlns:a16="http://schemas.microsoft.com/office/drawing/2014/main" id="{98C99C98-4B31-40BE-B13B-5A324C2F6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3006" y="877445"/>
            <a:ext cx="11608994" cy="171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F97E522-5007-4CBA-991D-F63530E5CDFB}"/>
                  </a:ext>
                </a:extLst>
              </p:cNvPr>
              <p:cNvSpPr txBox="1"/>
              <p:nvPr/>
            </p:nvSpPr>
            <p:spPr>
              <a:xfrm>
                <a:off x="1138494" y="1007041"/>
                <a:ext cx="11038458" cy="14628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Câu 5: Một vật thực hiện hai dao động điều hoà cùng phương :</a:t>
                </a:r>
                <a:r>
                  <a:rPr 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) (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và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func>
                      <m:func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6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) (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.</m:t>
                    </m:r>
                  </m:oMath>
                </a14:m>
                <a:r>
                  <a:rPr lang="en-US" altLang="en-US" sz="2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Viết phương trình dao động tổng hợp của vật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ad>
                      <m:radPr>
                        <m:degHide m:val="on"/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</m:rad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sz="2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sz="2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6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endParaRPr lang="en-US" sz="26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F97E522-5007-4CBA-991D-F63530E5C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8494" y="1007041"/>
                <a:ext cx="11038458" cy="1462836"/>
              </a:xfrm>
              <a:prstGeom prst="rect">
                <a:avLst/>
              </a:prstGeom>
              <a:blipFill>
                <a:blip r:embed="rId7"/>
                <a:stretch>
                  <a:fillRect l="-994" t="-3750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31" descr="http://tmjpainandtreatment.com/wp-content/uploads/2014/09/little-man-with-red-question-mark.jpg">
            <a:hlinkClick r:id="rId8"/>
            <a:extLst>
              <a:ext uri="{FF2B5EF4-FFF2-40B4-BE49-F238E27FC236}">
                <a16:creationId xmlns:a16="http://schemas.microsoft.com/office/drawing/2014/main" id="{21921428-FF06-43EE-BC8A-759EAF88E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7" y="120730"/>
            <a:ext cx="668443" cy="94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32">
            <a:extLst>
              <a:ext uri="{FF2B5EF4-FFF2-40B4-BE49-F238E27FC236}">
                <a16:creationId xmlns:a16="http://schemas.microsoft.com/office/drawing/2014/main" id="{2DE121A8-1DDA-4E65-8D90-88D087566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78" y="2979186"/>
            <a:ext cx="107914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i="1">
                <a:solidFill>
                  <a:srgbClr val="0070C0"/>
                </a:solidFill>
                <a:latin typeface="Arial" panose="020B0604020202020204" pitchFamily="34" charset="0"/>
              </a:rPr>
              <a:t>Cách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11" grpId="0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>
            <a:extLst>
              <a:ext uri="{FF2B5EF4-FFF2-40B4-BE49-F238E27FC236}">
                <a16:creationId xmlns:a16="http://schemas.microsoft.com/office/drawing/2014/main" id="{C226159F-A16A-468A-8FF9-1A85AAF54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990600"/>
            <a:ext cx="3886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/>
          </a:p>
        </p:txBody>
      </p:sp>
      <p:sp>
        <p:nvSpPr>
          <p:cNvPr id="52228" name="Line 4">
            <a:extLst>
              <a:ext uri="{FF2B5EF4-FFF2-40B4-BE49-F238E27FC236}">
                <a16:creationId xmlns:a16="http://schemas.microsoft.com/office/drawing/2014/main" id="{436CD38A-9FF7-48F6-9E10-A8E904CE6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3499300"/>
            <a:ext cx="36576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52229" name="Line 5">
            <a:extLst>
              <a:ext uri="{FF2B5EF4-FFF2-40B4-BE49-F238E27FC236}">
                <a16:creationId xmlns:a16="http://schemas.microsoft.com/office/drawing/2014/main" id="{019D4520-83B2-4EC0-AEF0-D92FD081F7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6897" y="2655617"/>
            <a:ext cx="1447800" cy="838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3200"/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A2FE602C-F220-427D-924E-D471E2D5B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513588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O</a:t>
            </a:r>
          </a:p>
        </p:txBody>
      </p:sp>
      <p:sp>
        <p:nvSpPr>
          <p:cNvPr id="52231" name="Text Box 7">
            <a:extLst>
              <a:ext uri="{FF2B5EF4-FFF2-40B4-BE49-F238E27FC236}">
                <a16:creationId xmlns:a16="http://schemas.microsoft.com/office/drawing/2014/main" id="{1C574B4A-63D5-4874-9FC0-A3CCB0B33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097" y="2160318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M</a:t>
            </a:r>
          </a:p>
        </p:txBody>
      </p:sp>
      <p:sp>
        <p:nvSpPr>
          <p:cNvPr id="52232" name="Text Box 8">
            <a:extLst>
              <a:ext uri="{FF2B5EF4-FFF2-40B4-BE49-F238E27FC236}">
                <a16:creationId xmlns:a16="http://schemas.microsoft.com/office/drawing/2014/main" id="{B3C2F493-4415-4B51-A6C5-CCB052533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437388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x</a:t>
            </a:r>
          </a:p>
        </p:txBody>
      </p:sp>
      <p:sp>
        <p:nvSpPr>
          <p:cNvPr id="52233" name="Arc 9">
            <a:extLst>
              <a:ext uri="{FF2B5EF4-FFF2-40B4-BE49-F238E27FC236}">
                <a16:creationId xmlns:a16="http://schemas.microsoft.com/office/drawing/2014/main" id="{0DD677E8-A855-4F96-88ED-F8C09BB48D41}"/>
              </a:ext>
            </a:extLst>
          </p:cNvPr>
          <p:cNvSpPr>
            <a:spLocks/>
          </p:cNvSpPr>
          <p:nvPr/>
        </p:nvSpPr>
        <p:spPr bwMode="auto">
          <a:xfrm>
            <a:off x="6506497" y="3114405"/>
            <a:ext cx="152400" cy="381000"/>
          </a:xfrm>
          <a:custGeom>
            <a:avLst/>
            <a:gdLst>
              <a:gd name="T0" fmla="*/ 0 w 21600"/>
              <a:gd name="T1" fmla="*/ 0 h 21600"/>
              <a:gd name="T2" fmla="*/ 53527720 w 21600"/>
              <a:gd name="T3" fmla="*/ 2090926042 h 21600"/>
              <a:gd name="T4" fmla="*/ 0 w 21600"/>
              <a:gd name="T5" fmla="*/ 209092604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52234" name="Text Box 10">
            <a:extLst>
              <a:ext uri="{FF2B5EF4-FFF2-40B4-BE49-F238E27FC236}">
                <a16:creationId xmlns:a16="http://schemas.microsoft.com/office/drawing/2014/main" id="{C5A4FB02-3A2C-4BFF-86C8-C9079874F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047" y="2960417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</a:p>
        </p:txBody>
      </p:sp>
      <p:sp>
        <p:nvSpPr>
          <p:cNvPr id="52235" name="Arc 11">
            <a:extLst>
              <a:ext uri="{FF2B5EF4-FFF2-40B4-BE49-F238E27FC236}">
                <a16:creationId xmlns:a16="http://schemas.microsoft.com/office/drawing/2014/main" id="{E10FCB6A-FB57-4878-BED6-C2D4E02CEF28}"/>
              </a:ext>
            </a:extLst>
          </p:cNvPr>
          <p:cNvSpPr>
            <a:spLocks/>
          </p:cNvSpPr>
          <p:nvPr/>
        </p:nvSpPr>
        <p:spPr bwMode="auto">
          <a:xfrm>
            <a:off x="7346286" y="2126980"/>
            <a:ext cx="682625" cy="609600"/>
          </a:xfrm>
          <a:custGeom>
            <a:avLst/>
            <a:gdLst>
              <a:gd name="T0" fmla="*/ 0 w 27692"/>
              <a:gd name="T1" fmla="*/ 564623317 h 21600"/>
              <a:gd name="T2" fmla="*/ 2147483646 w 27692"/>
              <a:gd name="T3" fmla="*/ 2147483646 h 21600"/>
              <a:gd name="T4" fmla="*/ 2147483646 w 27692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692" h="21600" fill="none" extrusionOk="0">
                <a:moveTo>
                  <a:pt x="0" y="890"/>
                </a:moveTo>
                <a:cubicBezTo>
                  <a:pt x="1992" y="299"/>
                  <a:pt x="4059" y="-1"/>
                  <a:pt x="6137" y="0"/>
                </a:cubicBezTo>
                <a:cubicBezTo>
                  <a:pt x="17526" y="0"/>
                  <a:pt x="26958" y="8843"/>
                  <a:pt x="27692" y="20208"/>
                </a:cubicBezTo>
              </a:path>
              <a:path w="27692" h="21600" stroke="0" extrusionOk="0">
                <a:moveTo>
                  <a:pt x="0" y="890"/>
                </a:moveTo>
                <a:cubicBezTo>
                  <a:pt x="1992" y="299"/>
                  <a:pt x="4059" y="-1"/>
                  <a:pt x="6137" y="0"/>
                </a:cubicBezTo>
                <a:cubicBezTo>
                  <a:pt x="17526" y="0"/>
                  <a:pt x="26958" y="8843"/>
                  <a:pt x="27692" y="20208"/>
                </a:cubicBezTo>
                <a:lnTo>
                  <a:pt x="6137" y="21600"/>
                </a:lnTo>
                <a:lnTo>
                  <a:pt x="0" y="89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52236" name="Text Box 12">
            <a:extLst>
              <a:ext uri="{FF2B5EF4-FFF2-40B4-BE49-F238E27FC236}">
                <a16:creationId xmlns:a16="http://schemas.microsoft.com/office/drawing/2014/main" id="{385930D3-8BAF-4206-B467-DC3FAFD5F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3697" y="1817418"/>
            <a:ext cx="381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/>
              <a:t>+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237" name="Text Box 13">
                <a:extLst>
                  <a:ext uri="{FF2B5EF4-FFF2-40B4-BE49-F238E27FC236}">
                    <a16:creationId xmlns:a16="http://schemas.microsoft.com/office/drawing/2014/main" id="{94A45F52-919B-46F6-A15C-28EE08AE56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895332"/>
                <a:ext cx="11811000" cy="1077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50000"/>
                  </a:spcBef>
                  <a:buNone/>
                </a:pP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Một dao động điều hòa: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Symbol" panose="05050102010706020507" pitchFamily="18" charset="2"/>
                      </a:rPr>
                      <m:t></m:t>
                    </m:r>
                    <m:r>
                      <a:rPr lang="en-US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được biểu diễn bằng một </a:t>
                </a:r>
                <a:r>
                  <a:rPr lang="en-US" alt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vectơ</a:t>
                </a:r>
                <a:r>
                  <a:rPr lang="en-US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quay </a:t>
                </a:r>
              </a:p>
            </p:txBody>
          </p:sp>
        </mc:Choice>
        <mc:Fallback xmlns="">
          <p:sp>
            <p:nvSpPr>
              <p:cNvPr id="52237" name="Text Box 13">
                <a:extLst>
                  <a:ext uri="{FF2B5EF4-FFF2-40B4-BE49-F238E27FC236}">
                    <a16:creationId xmlns:a16="http://schemas.microsoft.com/office/drawing/2014/main" id="{94A45F52-919B-46F6-A15C-28EE08AE56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895332"/>
                <a:ext cx="11811000" cy="1077218"/>
              </a:xfrm>
              <a:prstGeom prst="rect">
                <a:avLst/>
              </a:prstGeom>
              <a:blipFill>
                <a:blip r:embed="rId2"/>
                <a:stretch>
                  <a:fillRect l="-1342" t="-7345" r="-1033" b="-175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8B6F0F88-6047-47FE-BA42-4F3D1FC073D0}"/>
              </a:ext>
            </a:extLst>
          </p:cNvPr>
          <p:cNvGrpSpPr/>
          <p:nvPr/>
        </p:nvGrpSpPr>
        <p:grpSpPr>
          <a:xfrm>
            <a:off x="-294357" y="64868"/>
            <a:ext cx="11503581" cy="612832"/>
            <a:chOff x="74035" y="2267003"/>
            <a:chExt cx="10431860" cy="855468"/>
          </a:xfrm>
        </p:grpSpPr>
        <p:grpSp>
          <p:nvGrpSpPr>
            <p:cNvPr id="25" name="Group 70">
              <a:extLst>
                <a:ext uri="{FF2B5EF4-FFF2-40B4-BE49-F238E27FC236}">
                  <a16:creationId xmlns:a16="http://schemas.microsoft.com/office/drawing/2014/main" id="{32E3069D-50B5-400F-BA72-A23635E882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28" name="Picture 27" descr="empty-green-rectangle">
                <a:extLst>
                  <a:ext uri="{FF2B5EF4-FFF2-40B4-BE49-F238E27FC236}">
                    <a16:creationId xmlns:a16="http://schemas.microsoft.com/office/drawing/2014/main" id="{012C47B9-4AE8-4175-BBE8-033464FD089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28" descr="green-top-faded">
                <a:extLst>
                  <a:ext uri="{FF2B5EF4-FFF2-40B4-BE49-F238E27FC236}">
                    <a16:creationId xmlns:a16="http://schemas.microsoft.com/office/drawing/2014/main" id="{90041C6E-2937-4857-86AF-2FD9C1D50E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B965832-9ED0-4E90-B5B0-AB566074255E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8163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2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endPara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 1026060">
              <a:extLst>
                <a:ext uri="{FF2B5EF4-FFF2-40B4-BE49-F238E27FC236}">
                  <a16:creationId xmlns:a16="http://schemas.microsoft.com/office/drawing/2014/main" id="{32DAF5A5-19B3-4636-BF45-F136809C3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4" y="2280389"/>
              <a:ext cx="9273711" cy="8420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3200" i="1">
                  <a:cs typeface="Arial" panose="020B0604020202020204" pitchFamily="34" charset="0"/>
                </a:rPr>
                <a:t>Vectơ quay</a:t>
              </a:r>
              <a:endParaRPr lang="en-US" sz="32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DDFB8FE-7E6F-42E7-9D18-6BFD0FC22D6F}"/>
              </a:ext>
            </a:extLst>
          </p:cNvPr>
          <p:cNvGrpSpPr/>
          <p:nvPr/>
        </p:nvGrpSpPr>
        <p:grpSpPr>
          <a:xfrm>
            <a:off x="109417" y="4084330"/>
            <a:ext cx="12082583" cy="2849870"/>
            <a:chOff x="-559160" y="5951148"/>
            <a:chExt cx="10347907" cy="2665345"/>
          </a:xfrm>
        </p:grpSpPr>
        <p:pic>
          <p:nvPicPr>
            <p:cNvPr id="38" name="Picture 4" descr="empty-blue-rectangle">
              <a:extLst>
                <a:ext uri="{FF2B5EF4-FFF2-40B4-BE49-F238E27FC236}">
                  <a16:creationId xmlns:a16="http://schemas.microsoft.com/office/drawing/2014/main" id="{BC814EC8-8F5D-4701-951B-C1B0276323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-559160" y="5951148"/>
              <a:ext cx="10347907" cy="2665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Rectangle 1026060">
              <a:extLst>
                <a:ext uri="{FF2B5EF4-FFF2-40B4-BE49-F238E27FC236}">
                  <a16:creationId xmlns:a16="http://schemas.microsoft.com/office/drawing/2014/main" id="{72E35393-1FD3-4808-879F-B0A73CB82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159" y="6019535"/>
              <a:ext cx="8547800" cy="25730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/>
            <a:p>
              <a:pPr marL="287338" indent="-287338" defTabSz="1095375">
                <a:buClr>
                  <a:schemeClr val="tx2"/>
                </a:buClr>
                <a:buSzPct val="95000"/>
                <a:buBlip>
                  <a:blip r:embed="rId6"/>
                </a:buBlip>
              </a:pP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Vec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tơ quay có : </a:t>
              </a:r>
            </a:p>
            <a:p>
              <a:pPr marL="744538" lvl="1" indent="-287338" defTabSz="1095375">
                <a:buClr>
                  <a:schemeClr val="tx2"/>
                </a:buClr>
                <a:buSzPct val="95000"/>
                <a:buBlip>
                  <a:blip r:embed="rId6"/>
                </a:buBlip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Gốc tại gốc </a:t>
              </a:r>
              <a:r>
                <a:rPr lang="en-US" sz="3200" dirty="0" err="1">
                  <a:latin typeface="Arial" panose="020B0604020202020204" pitchFamily="34" charset="0"/>
                  <a:cs typeface="Arial" panose="020B0604020202020204" pitchFamily="34" charset="0"/>
                </a:rPr>
                <a:t>tọa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 độ của trục Ox</a:t>
              </a:r>
            </a:p>
            <a:p>
              <a:pPr marL="744538" lvl="1" indent="-287338" defTabSz="1095375">
                <a:buClr>
                  <a:schemeClr val="tx2"/>
                </a:buClr>
                <a:buSzPct val="95000"/>
                <a:buBlip>
                  <a:blip r:embed="rId6"/>
                </a:buBlip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Độ dài bằng biên độ dao động A</a:t>
              </a:r>
            </a:p>
            <a:p>
              <a:pPr marL="744538" lvl="1" indent="-287338" defTabSz="1095375">
                <a:buClr>
                  <a:schemeClr val="tx2"/>
                </a:buClr>
                <a:buSzPct val="95000"/>
                <a:buBlip>
                  <a:blip r:embed="rId6"/>
                </a:buBlip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Hợp với trục Ox một góc bằng pha ban đầu 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</a:t>
              </a:r>
            </a:p>
            <a:p>
              <a:pPr marL="744538" lvl="1" indent="-287338" defTabSz="1095375">
                <a:buClr>
                  <a:schemeClr val="tx2"/>
                </a:buClr>
                <a:buSzPct val="95000"/>
                <a:buBlip>
                  <a:blip r:embed="rId6"/>
                </a:buBlip>
              </a:pP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Quay ngược chiều kim đồng hồ với tốc độ góc </a:t>
              </a:r>
              <a:endParaRPr lang="en-US" alt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  <p:bldP spid="52230" grpId="0"/>
      <p:bldP spid="52231" grpId="0"/>
      <p:bldP spid="52232" grpId="0"/>
      <p:bldP spid="52234" grpId="0"/>
      <p:bldP spid="522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5" name="Group 5">
            <a:extLst>
              <a:ext uri="{FF2B5EF4-FFF2-40B4-BE49-F238E27FC236}">
                <a16:creationId xmlns:a16="http://schemas.microsoft.com/office/drawing/2014/main" id="{1F06E71E-E80A-49B7-A19D-2BC33D091AB3}"/>
              </a:ext>
            </a:extLst>
          </p:cNvPr>
          <p:cNvGrpSpPr>
            <a:grpSpLocks/>
          </p:cNvGrpSpPr>
          <p:nvPr/>
        </p:nvGrpSpPr>
        <p:grpSpPr bwMode="auto">
          <a:xfrm>
            <a:off x="1667436" y="2416559"/>
            <a:ext cx="9296400" cy="584199"/>
            <a:chOff x="1127" y="2995"/>
            <a:chExt cx="3690" cy="36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28" name="Object 6">
                  <a:extLst>
                    <a:ext uri="{FF2B5EF4-FFF2-40B4-BE49-F238E27FC236}">
                      <a16:creationId xmlns:a16="http://schemas.microsoft.com/office/drawing/2014/main" id="{50A62027-138A-493D-A905-17ABF9ACBC33}"/>
                    </a:ext>
                  </a:extLst>
                </p:cNvPr>
                <p:cNvSpPr txBox="1"/>
                <p:nvPr/>
              </p:nvSpPr>
              <p:spPr bwMode="auto">
                <a:xfrm>
                  <a:off x="1127" y="3012"/>
                  <a:ext cx="1634" cy="28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320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128" name="Object 6">
                  <a:extLst>
                    <a:ext uri="{FF2B5EF4-FFF2-40B4-BE49-F238E27FC236}">
                      <a16:creationId xmlns:a16="http://schemas.microsoft.com/office/drawing/2014/main" id="{50A62027-138A-493D-A905-17ABF9ACBC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127" y="3012"/>
                  <a:ext cx="1634" cy="289"/>
                </a:xfrm>
                <a:prstGeom prst="rect">
                  <a:avLst/>
                </a:prstGeom>
                <a:blipFill>
                  <a:blip r:embed="rId2"/>
                  <a:stretch>
                    <a:fillRect b="-800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29" name="Object 7">
                  <a:extLst>
                    <a:ext uri="{FF2B5EF4-FFF2-40B4-BE49-F238E27FC236}">
                      <a16:creationId xmlns:a16="http://schemas.microsoft.com/office/drawing/2014/main" id="{CC2455A9-3C59-44B8-84F8-A0D04A5B5B71}"/>
                    </a:ext>
                  </a:extLst>
                </p:cNvPr>
                <p:cNvSpPr txBox="1"/>
                <p:nvPr/>
              </p:nvSpPr>
              <p:spPr bwMode="auto">
                <a:xfrm>
                  <a:off x="3130" y="3013"/>
                  <a:ext cx="1687" cy="29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2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  <m:sub>
                            <m:r>
                              <a:rPr lang="en-US" sz="32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320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129" name="Object 7">
                  <a:extLst>
                    <a:ext uri="{FF2B5EF4-FFF2-40B4-BE49-F238E27FC236}">
                      <a16:creationId xmlns:a16="http://schemas.microsoft.com/office/drawing/2014/main" id="{CC2455A9-3C59-44B8-84F8-A0D04A5B5B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30" y="3013"/>
                  <a:ext cx="1687" cy="295"/>
                </a:xfrm>
                <a:prstGeom prst="rect">
                  <a:avLst/>
                </a:prstGeom>
                <a:blipFill>
                  <a:blip r:embed="rId3"/>
                  <a:stretch>
                    <a:fillRect b="-519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30" name="Text Box 8">
              <a:extLst>
                <a:ext uri="{FF2B5EF4-FFF2-40B4-BE49-F238E27FC236}">
                  <a16:creationId xmlns:a16="http://schemas.microsoft.com/office/drawing/2014/main" id="{84D06BB0-A506-4077-BE8F-328E45A870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2" y="2995"/>
              <a:ext cx="24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</a:p>
          </p:txBody>
        </p:sp>
      </p:grpSp>
      <p:sp>
        <p:nvSpPr>
          <p:cNvPr id="30741" name="Text Box 21">
            <a:extLst>
              <a:ext uri="{FF2B5EF4-FFF2-40B4-BE49-F238E27FC236}">
                <a16:creationId xmlns:a16="http://schemas.microsoft.com/office/drawing/2014/main" id="{C6577C8C-C0BC-40B3-998F-E71C196B8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659188"/>
            <a:ext cx="42290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Dao động tổng hợp 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FA1F1F4-4EA3-4CC5-A263-00AA11C9E805}"/>
              </a:ext>
            </a:extLst>
          </p:cNvPr>
          <p:cNvGrpSpPr/>
          <p:nvPr/>
        </p:nvGrpSpPr>
        <p:grpSpPr>
          <a:xfrm>
            <a:off x="3576438" y="76200"/>
            <a:ext cx="5039124" cy="581082"/>
            <a:chOff x="2193" y="0"/>
            <a:chExt cx="2245706" cy="1239104"/>
          </a:xfr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4" name="Rounded Rectangle 36">
              <a:extLst>
                <a:ext uri="{FF2B5EF4-FFF2-40B4-BE49-F238E27FC236}">
                  <a16:creationId xmlns:a16="http://schemas.microsoft.com/office/drawing/2014/main" id="{09D9BCB1-BE51-4A2A-9730-5B31DBB1F526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grpFill/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>
              <a:extLst>
                <a:ext uri="{FF2B5EF4-FFF2-40B4-BE49-F238E27FC236}">
                  <a16:creationId xmlns:a16="http://schemas.microsoft.com/office/drawing/2014/main" id="{E49B9319-AF07-4893-AB3F-A5E2402EB5D3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grpFill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3200" b="1">
                  <a:latin typeface="Arial" panose="020B0604020202020204" pitchFamily="34" charset="0"/>
                  <a:cs typeface="Arial" panose="020B0604020202020204" pitchFamily="34" charset="0"/>
                </a:rPr>
                <a:t>Thảo luận</a:t>
              </a:r>
            </a:p>
          </p:txBody>
        </p:sp>
      </p:grpSp>
      <p:pic>
        <p:nvPicPr>
          <p:cNvPr id="26" name="Picture 25" descr="http://tmjpainandtreatment.com/wp-content/uploads/2014/09/little-man-with-red-question-mark.jpg">
            <a:hlinkClick r:id="rId4"/>
            <a:extLst>
              <a:ext uri="{FF2B5EF4-FFF2-40B4-BE49-F238E27FC236}">
                <a16:creationId xmlns:a16="http://schemas.microsoft.com/office/drawing/2014/main" id="{D8A22B43-358F-40E4-B145-C144A1B29C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34" y="909556"/>
            <a:ext cx="870394" cy="1226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00940342-2931-466C-8ECE-C67045BD66A1}"/>
              </a:ext>
            </a:extLst>
          </p:cNvPr>
          <p:cNvSpPr txBox="1"/>
          <p:nvPr/>
        </p:nvSpPr>
        <p:spPr>
          <a:xfrm>
            <a:off x="2080520" y="1045582"/>
            <a:ext cx="973048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Xét một vật thực hiện đồng thời hai dao động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cùng phương, cùng tần số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01A5365-2A7A-4778-9849-C72BE89A3093}"/>
              </a:ext>
            </a:extLst>
          </p:cNvPr>
          <p:cNvGrpSpPr/>
          <p:nvPr/>
        </p:nvGrpSpPr>
        <p:grpSpPr>
          <a:xfrm>
            <a:off x="6096000" y="3474521"/>
            <a:ext cx="4960147" cy="954107"/>
            <a:chOff x="5162251" y="3524201"/>
            <a:chExt cx="3676949" cy="954107"/>
          </a:xfrm>
        </p:grpSpPr>
        <p:pic>
          <p:nvPicPr>
            <p:cNvPr id="28" name="Picture 27" descr="empty-red-rectangle">
              <a:extLst>
                <a:ext uri="{FF2B5EF4-FFF2-40B4-BE49-F238E27FC236}">
                  <a16:creationId xmlns:a16="http://schemas.microsoft.com/office/drawing/2014/main" id="{93D8371B-A452-41DB-99DE-CDE12E1A9B9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2251" y="3524201"/>
              <a:ext cx="3676949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Object 20">
                  <a:extLst>
                    <a:ext uri="{FF2B5EF4-FFF2-40B4-BE49-F238E27FC236}">
                      <a16:creationId xmlns:a16="http://schemas.microsoft.com/office/drawing/2014/main" id="{373763FB-5E28-47CC-AF2F-8C9573B46D10}"/>
                    </a:ext>
                  </a:extLst>
                </p:cNvPr>
                <p:cNvSpPr txBox="1"/>
                <p:nvPr/>
              </p:nvSpPr>
              <p:spPr bwMode="auto">
                <a:xfrm>
                  <a:off x="5639840" y="3696901"/>
                  <a:ext cx="2856021" cy="5175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3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?</m:t>
                        </m:r>
                      </m:oMath>
                    </m:oMathPara>
                  </a14:m>
                  <a:endParaRPr lang="en-US" sz="3200"/>
                </a:p>
              </p:txBody>
            </p:sp>
          </mc:Choice>
          <mc:Fallback xmlns="">
            <p:sp>
              <p:nvSpPr>
                <p:cNvPr id="29" name="Object 20">
                  <a:extLst>
                    <a:ext uri="{FF2B5EF4-FFF2-40B4-BE49-F238E27FC236}">
                      <a16:creationId xmlns:a16="http://schemas.microsoft.com/office/drawing/2014/main" id="{373763FB-5E28-47CC-AF2F-8C9573B46D1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5639840" y="3696901"/>
                  <a:ext cx="2856021" cy="51752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>
            <a:extLst>
              <a:ext uri="{FF2B5EF4-FFF2-40B4-BE49-F238E27FC236}">
                <a16:creationId xmlns:a16="http://schemas.microsoft.com/office/drawing/2014/main" id="{08CCFF91-A398-4698-A273-67ACD3B05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742119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Object 5">
                <a:extLst>
                  <a:ext uri="{FF2B5EF4-FFF2-40B4-BE49-F238E27FC236}">
                    <a16:creationId xmlns:a16="http://schemas.microsoft.com/office/drawing/2014/main" id="{25BE4141-56BD-4148-A57A-32E1FFE8B2B3}"/>
                  </a:ext>
                </a:extLst>
              </p:cNvPr>
              <p:cNvSpPr txBox="1"/>
              <p:nvPr/>
            </p:nvSpPr>
            <p:spPr bwMode="auto">
              <a:xfrm>
                <a:off x="7069453" y="1438818"/>
                <a:ext cx="4371668" cy="5143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200" b="0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US" sz="3200" b="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3200" b="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</m:t>
                          </m:r>
                        </m:e>
                        <m:sub>
                          <m:r>
                            <a:rPr lang="en-US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200" b="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147" name="Object 5">
                <a:extLst>
                  <a:ext uri="{FF2B5EF4-FFF2-40B4-BE49-F238E27FC236}">
                    <a16:creationId xmlns:a16="http://schemas.microsoft.com/office/drawing/2014/main" id="{25BE4141-56BD-4148-A57A-32E1FFE8B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69453" y="1438818"/>
                <a:ext cx="4371668" cy="514350"/>
              </a:xfrm>
              <a:prstGeom prst="rect">
                <a:avLst/>
              </a:prstGeom>
              <a:blipFill>
                <a:blip r:embed="rId2"/>
                <a:stretch>
                  <a:fillRect b="-238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8" name="Rectangle 6">
            <a:extLst>
              <a:ext uri="{FF2B5EF4-FFF2-40B4-BE49-F238E27FC236}">
                <a16:creationId xmlns:a16="http://schemas.microsoft.com/office/drawing/2014/main" id="{F2989F22-97B8-429D-869C-CD1B93758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742119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Object 7">
                <a:extLst>
                  <a:ext uri="{FF2B5EF4-FFF2-40B4-BE49-F238E27FC236}">
                    <a16:creationId xmlns:a16="http://schemas.microsoft.com/office/drawing/2014/main" id="{3B750645-57EF-4EF6-AA8A-0BEBEEFC52ED}"/>
                  </a:ext>
                </a:extLst>
              </p:cNvPr>
              <p:cNvSpPr txBox="1"/>
              <p:nvPr/>
            </p:nvSpPr>
            <p:spPr bwMode="auto">
              <a:xfrm>
                <a:off x="7084201" y="2133600"/>
                <a:ext cx="4371668" cy="7778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200" b="0" i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US" sz="3200" b="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3200" b="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</m:t>
                          </m:r>
                        </m:e>
                        <m:sub>
                          <m:r>
                            <a:rPr lang="en-US" sz="3200" b="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3200" b="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149" name="Object 7">
                <a:extLst>
                  <a:ext uri="{FF2B5EF4-FFF2-40B4-BE49-F238E27FC236}">
                    <a16:creationId xmlns:a16="http://schemas.microsoft.com/office/drawing/2014/main" id="{3B750645-57EF-4EF6-AA8A-0BEBEEFC52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84201" y="2133600"/>
                <a:ext cx="4371668" cy="7778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406" name="Object 14">
                <a:extLst>
                  <a:ext uri="{FF2B5EF4-FFF2-40B4-BE49-F238E27FC236}">
                    <a16:creationId xmlns:a16="http://schemas.microsoft.com/office/drawing/2014/main" id="{38BF60A1-A17A-40CD-8C3E-4141ABCBF76B}"/>
                  </a:ext>
                </a:extLst>
              </p:cNvPr>
              <p:cNvSpPr txBox="1"/>
              <p:nvPr/>
            </p:nvSpPr>
            <p:spPr bwMode="auto">
              <a:xfrm>
                <a:off x="7143749" y="5967413"/>
                <a:ext cx="2438400" cy="5857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3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000" b="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  <m:r>
                        <a:rPr lang="en-US" sz="3000" b="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b="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</m:e>
                        <m:sub>
                          <m:r>
                            <a:rPr lang="en-US" sz="3000" b="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3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3000" b="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acc>
                        </m:e>
                        <m:sub>
                          <m:r>
                            <a:rPr lang="en-US" sz="3000" b="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9406" name="Object 14">
                <a:extLst>
                  <a:ext uri="{FF2B5EF4-FFF2-40B4-BE49-F238E27FC236}">
                    <a16:creationId xmlns:a16="http://schemas.microsoft.com/office/drawing/2014/main" id="{38BF60A1-A17A-40CD-8C3E-4141ABCBF7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3749" y="5967413"/>
                <a:ext cx="2438400" cy="5857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432" name="Rectangle 40">
            <a:extLst>
              <a:ext uri="{FF2B5EF4-FFF2-40B4-BE49-F238E27FC236}">
                <a16:creationId xmlns:a16="http://schemas.microsoft.com/office/drawing/2014/main" id="{77839D63-3B5D-44EA-9036-35384FAE5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799" y="1732746"/>
            <a:ext cx="495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59433" name="Line 41">
            <a:extLst>
              <a:ext uri="{FF2B5EF4-FFF2-40B4-BE49-F238E27FC236}">
                <a16:creationId xmlns:a16="http://schemas.microsoft.com/office/drawing/2014/main" id="{37713756-7278-4313-973F-1C2DD37648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799" y="6076146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8B88A5B-B3EC-4AC6-A85A-98E94F0D704A}"/>
              </a:ext>
            </a:extLst>
          </p:cNvPr>
          <p:cNvGrpSpPr/>
          <p:nvPr/>
        </p:nvGrpSpPr>
        <p:grpSpPr>
          <a:xfrm>
            <a:off x="2209799" y="2266146"/>
            <a:ext cx="2971800" cy="2743200"/>
            <a:chOff x="3124200" y="1600200"/>
            <a:chExt cx="2971800" cy="2743200"/>
          </a:xfrm>
        </p:grpSpPr>
        <p:sp>
          <p:nvSpPr>
            <p:cNvPr id="59436" name="Line 44">
              <a:extLst>
                <a:ext uri="{FF2B5EF4-FFF2-40B4-BE49-F238E27FC236}">
                  <a16:creationId xmlns:a16="http://schemas.microsoft.com/office/drawing/2014/main" id="{519BB21F-D48C-4B8F-B433-9763E0DF48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4200" y="1600200"/>
              <a:ext cx="297180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  <p:sp>
          <p:nvSpPr>
            <p:cNvPr id="59437" name="Line 45">
              <a:extLst>
                <a:ext uri="{FF2B5EF4-FFF2-40B4-BE49-F238E27FC236}">
                  <a16:creationId xmlns:a16="http://schemas.microsoft.com/office/drawing/2014/main" id="{BCD74B13-0590-4408-ABCC-74B4E1E46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53000" y="1600200"/>
              <a:ext cx="1143000" cy="2743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</p:grpSp>
      <p:sp>
        <p:nvSpPr>
          <p:cNvPr id="59438" name="Line 46">
            <a:extLst>
              <a:ext uri="{FF2B5EF4-FFF2-40B4-BE49-F238E27FC236}">
                <a16:creationId xmlns:a16="http://schemas.microsoft.com/office/drawing/2014/main" id="{58FA980F-6E3A-46B2-8156-396A306B59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799" y="2037546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/>
          </a:p>
        </p:txBody>
      </p:sp>
      <p:sp>
        <p:nvSpPr>
          <p:cNvPr id="59441" name="Text Box 49">
            <a:extLst>
              <a:ext uri="{FF2B5EF4-FFF2-40B4-BE49-F238E27FC236}">
                <a16:creationId xmlns:a16="http://schemas.microsoft.com/office/drawing/2014/main" id="{48D3F6F2-5F9B-4D8B-B2E1-044262CBB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74" y="5847546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59442" name="Text Box 50">
            <a:extLst>
              <a:ext uri="{FF2B5EF4-FFF2-40B4-BE49-F238E27FC236}">
                <a16:creationId xmlns:a16="http://schemas.microsoft.com/office/drawing/2014/main" id="{662B0EBA-C3A4-4DC0-B7A5-B8EC11682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9" y="1656546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59443" name="Text Box 51">
            <a:extLst>
              <a:ext uri="{FF2B5EF4-FFF2-40B4-BE49-F238E27FC236}">
                <a16:creationId xmlns:a16="http://schemas.microsoft.com/office/drawing/2014/main" id="{B1916230-725C-4A12-A651-B4E759D9E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5999946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6177" name="Rectangle 63">
            <a:extLst>
              <a:ext uri="{FF2B5EF4-FFF2-40B4-BE49-F238E27FC236}">
                <a16:creationId xmlns:a16="http://schemas.microsoft.com/office/drawing/2014/main" id="{8C853A5F-B213-471B-B914-40824DB81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17" y="830024"/>
            <a:ext cx="107853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Sử dụng PP giản đồ </a:t>
            </a:r>
            <a:r>
              <a:rPr lang="en-US" alt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Frenen</a:t>
            </a:r>
            <a:r>
              <a:rPr lang="en-US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để xác định dao động tổng hợp: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60946F5-4A5A-4A41-9231-049051896856}"/>
              </a:ext>
            </a:extLst>
          </p:cNvPr>
          <p:cNvGrpSpPr/>
          <p:nvPr/>
        </p:nvGrpSpPr>
        <p:grpSpPr>
          <a:xfrm>
            <a:off x="1066799" y="2875746"/>
            <a:ext cx="1295400" cy="3200400"/>
            <a:chOff x="1981200" y="2209800"/>
            <a:chExt cx="1295400" cy="3200400"/>
          </a:xfrm>
        </p:grpSpPr>
        <p:sp>
          <p:nvSpPr>
            <p:cNvPr id="59452" name="Text Box 60">
              <a:extLst>
                <a:ext uri="{FF2B5EF4-FFF2-40B4-BE49-F238E27FC236}">
                  <a16:creationId xmlns:a16="http://schemas.microsoft.com/office/drawing/2014/main" id="{33FB1C38-634C-4AD9-900E-99382DC3C4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950" y="4572000"/>
              <a:ext cx="609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BF0FF5A-ADF0-4770-A0F2-5A71204011E4}"/>
                </a:ext>
              </a:extLst>
            </p:cNvPr>
            <p:cNvGrpSpPr/>
            <p:nvPr/>
          </p:nvGrpSpPr>
          <p:grpSpPr>
            <a:xfrm>
              <a:off x="1981200" y="2209800"/>
              <a:ext cx="1295400" cy="3200400"/>
              <a:chOff x="1981200" y="2209800"/>
              <a:chExt cx="1295400" cy="320040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57B6352-A4F1-461C-B6AA-BF14D975B95B}"/>
                  </a:ext>
                </a:extLst>
              </p:cNvPr>
              <p:cNvGrpSpPr/>
              <p:nvPr/>
            </p:nvGrpSpPr>
            <p:grpSpPr>
              <a:xfrm>
                <a:off x="1981200" y="2209800"/>
                <a:ext cx="1295400" cy="3200400"/>
                <a:chOff x="1981200" y="2209800"/>
                <a:chExt cx="1295400" cy="3200400"/>
              </a:xfrm>
            </p:grpSpPr>
            <p:sp>
              <p:nvSpPr>
                <p:cNvPr id="59435" name="Line 43">
                  <a:extLst>
                    <a:ext uri="{FF2B5EF4-FFF2-40B4-BE49-F238E27FC236}">
                      <a16:creationId xmlns:a16="http://schemas.microsoft.com/office/drawing/2014/main" id="{58593F5F-B33D-4782-8885-7494A3F83F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81200" y="2667000"/>
                  <a:ext cx="1143000" cy="2743200"/>
                </a:xfrm>
                <a:prstGeom prst="lin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00"/>
                </a:p>
              </p:txBody>
            </p:sp>
            <p:sp>
              <p:nvSpPr>
                <p:cNvPr id="59447" name="Text Box 55">
                  <a:extLst>
                    <a:ext uri="{FF2B5EF4-FFF2-40B4-BE49-F238E27FC236}">
                      <a16:creationId xmlns:a16="http://schemas.microsoft.com/office/drawing/2014/main" id="{03B5ADF1-BC78-4265-8C93-A0A6283FB3B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000" y="2209800"/>
                  <a:ext cx="609600" cy="4770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NI-Times" pitchFamily="2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NI-Times" pitchFamily="2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500">
                      <a:solidFill>
                        <a:srgbClr val="0070C0"/>
                      </a:solidFill>
                      <a:latin typeface="Arial" panose="020B0604020202020204" pitchFamily="34" charset="0"/>
                    </a:rPr>
                    <a:t>M</a:t>
                  </a:r>
                  <a:r>
                    <a:rPr lang="en-US" altLang="en-US" sz="2500" baseline="-25000">
                      <a:solidFill>
                        <a:srgbClr val="0070C0"/>
                      </a:solidFill>
                      <a:latin typeface="Arial" panose="020B0604020202020204" pitchFamily="34" charset="0"/>
                    </a:rPr>
                    <a:t>2</a:t>
                  </a:r>
                  <a:endParaRPr lang="en-US" altLang="en-US" sz="2500">
                    <a:solidFill>
                      <a:srgbClr val="0070C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59448" name="Arc 56">
                  <a:extLst>
                    <a:ext uri="{FF2B5EF4-FFF2-40B4-BE49-F238E27FC236}">
                      <a16:creationId xmlns:a16="http://schemas.microsoft.com/office/drawing/2014/main" id="{0C56524D-6A6D-4205-AEEB-6FA7ACBCA3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800" y="4800600"/>
                  <a:ext cx="381000" cy="609600"/>
                </a:xfrm>
                <a:custGeom>
                  <a:avLst/>
                  <a:gdLst>
                    <a:gd name="T0" fmla="*/ 0 w 21600"/>
                    <a:gd name="T1" fmla="*/ 0 h 21600"/>
                    <a:gd name="T2" fmla="*/ 2090926042 w 21600"/>
                    <a:gd name="T3" fmla="*/ 2147483646 h 21600"/>
                    <a:gd name="T4" fmla="*/ 0 w 21600"/>
                    <a:gd name="T5" fmla="*/ 2147483646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7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5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Object 1">
                    <a:extLst>
                      <a:ext uri="{FF2B5EF4-FFF2-40B4-BE49-F238E27FC236}">
                        <a16:creationId xmlns:a16="http://schemas.microsoft.com/office/drawing/2014/main" id="{EBB9BFA8-7015-4658-B970-C6596023D4F0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286001" y="3100389"/>
                    <a:ext cx="352425" cy="43973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 fontScale="77500" lnSpcReduction="2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5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b="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250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" name="Object 1">
                    <a:extLst>
                      <a:ext uri="{FF2B5EF4-FFF2-40B4-BE49-F238E27FC236}">
                        <a16:creationId xmlns:a16="http://schemas.microsoft.com/office/drawing/2014/main" id="{EBB9BFA8-7015-4658-B970-C6596023D4F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286001" y="3100389"/>
                    <a:ext cx="352425" cy="439737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r="-13793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vi-VN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3489B7F-055B-4B48-942B-1737F7675D93}"/>
              </a:ext>
            </a:extLst>
          </p:cNvPr>
          <p:cNvGrpSpPr/>
          <p:nvPr/>
        </p:nvGrpSpPr>
        <p:grpSpPr>
          <a:xfrm>
            <a:off x="1066799" y="4704547"/>
            <a:ext cx="3600450" cy="1371599"/>
            <a:chOff x="1981200" y="4038601"/>
            <a:chExt cx="3600450" cy="1371599"/>
          </a:xfrm>
        </p:grpSpPr>
        <p:sp>
          <p:nvSpPr>
            <p:cNvPr id="59446" name="Text Box 54">
              <a:extLst>
                <a:ext uri="{FF2B5EF4-FFF2-40B4-BE49-F238E27FC236}">
                  <a16:creationId xmlns:a16="http://schemas.microsoft.com/office/drawing/2014/main" id="{AD3F0421-2738-4B6F-BB32-BB87A7192E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2050" y="4210050"/>
              <a:ext cx="609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98CC6AC-3BD8-465D-A2FF-AF16AE3FB1C2}"/>
                </a:ext>
              </a:extLst>
            </p:cNvPr>
            <p:cNvGrpSpPr/>
            <p:nvPr/>
          </p:nvGrpSpPr>
          <p:grpSpPr>
            <a:xfrm>
              <a:off x="1981200" y="4343400"/>
              <a:ext cx="2971800" cy="1066800"/>
              <a:chOff x="1981200" y="4343400"/>
              <a:chExt cx="2971800" cy="1066800"/>
            </a:xfrm>
          </p:grpSpPr>
          <p:sp>
            <p:nvSpPr>
              <p:cNvPr id="59434" name="Line 42">
                <a:extLst>
                  <a:ext uri="{FF2B5EF4-FFF2-40B4-BE49-F238E27FC236}">
                    <a16:creationId xmlns:a16="http://schemas.microsoft.com/office/drawing/2014/main" id="{30FFBFC9-86AD-4F8C-A939-7602F97BE3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1200" y="4343400"/>
                <a:ext cx="2971800" cy="1066800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500"/>
              </a:p>
            </p:txBody>
          </p:sp>
          <p:sp>
            <p:nvSpPr>
              <p:cNvPr id="59449" name="Arc 57">
                <a:extLst>
                  <a:ext uri="{FF2B5EF4-FFF2-40B4-BE49-F238E27FC236}">
                    <a16:creationId xmlns:a16="http://schemas.microsoft.com/office/drawing/2014/main" id="{A6B9ECA4-A79B-4D0A-9C7C-8B8600140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600" y="4953000"/>
                <a:ext cx="152400" cy="457200"/>
              </a:xfrm>
              <a:custGeom>
                <a:avLst/>
                <a:gdLst>
                  <a:gd name="T0" fmla="*/ 0 w 21600"/>
                  <a:gd name="T1" fmla="*/ 0 h 21600"/>
                  <a:gd name="T2" fmla="*/ 53527720 w 21600"/>
                  <a:gd name="T3" fmla="*/ 2147483646 h 21600"/>
                  <a:gd name="T4" fmla="*/ 0 w 21600"/>
                  <a:gd name="T5" fmla="*/ 21474836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500"/>
              </a:p>
            </p:txBody>
          </p:sp>
          <p:sp>
            <p:nvSpPr>
              <p:cNvPr id="59453" name="Text Box 61">
                <a:extLst>
                  <a:ext uri="{FF2B5EF4-FFF2-40B4-BE49-F238E27FC236}">
                    <a16:creationId xmlns:a16="http://schemas.microsoft.com/office/drawing/2014/main" id="{5259D7D4-EE97-4B8D-A67D-FD5A4EAF4A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6680" y="4923220"/>
                <a:ext cx="609600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n-US" sz="25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φ</a:t>
                </a:r>
                <a:r>
                  <a:rPr lang="en-US" altLang="en-US" sz="2500" baseline="-250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l-GR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Object 37">
                  <a:extLst>
                    <a:ext uri="{FF2B5EF4-FFF2-40B4-BE49-F238E27FC236}">
                      <a16:creationId xmlns:a16="http://schemas.microsoft.com/office/drawing/2014/main" id="{A948AAFE-9F82-4371-806D-2F8F1F09DCAB}"/>
                    </a:ext>
                  </a:extLst>
                </p:cNvPr>
                <p:cNvSpPr txBox="1"/>
                <p:nvPr/>
              </p:nvSpPr>
              <p:spPr bwMode="auto">
                <a:xfrm>
                  <a:off x="3987801" y="4038601"/>
                  <a:ext cx="341313" cy="4556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5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50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Object 37">
                  <a:extLst>
                    <a:ext uri="{FF2B5EF4-FFF2-40B4-BE49-F238E27FC236}">
                      <a16:creationId xmlns:a16="http://schemas.microsoft.com/office/drawing/2014/main" id="{A948AAFE-9F82-4371-806D-2F8F1F09DC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7801" y="4038601"/>
                  <a:ext cx="341313" cy="455613"/>
                </a:xfrm>
                <a:prstGeom prst="rect">
                  <a:avLst/>
                </a:prstGeom>
                <a:blipFill>
                  <a:blip r:embed="rId6"/>
                  <a:stretch>
                    <a:fillRect r="-178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C3BB14-2517-4B40-85DA-2F169CA58B07}"/>
              </a:ext>
            </a:extLst>
          </p:cNvPr>
          <p:cNvGrpSpPr/>
          <p:nvPr/>
        </p:nvGrpSpPr>
        <p:grpSpPr>
          <a:xfrm>
            <a:off x="1066799" y="1901021"/>
            <a:ext cx="4502150" cy="4175125"/>
            <a:chOff x="1981200" y="1235075"/>
            <a:chExt cx="4502150" cy="4175125"/>
          </a:xfrm>
        </p:grpSpPr>
        <p:sp>
          <p:nvSpPr>
            <p:cNvPr id="59451" name="Text Box 59">
              <a:extLst>
                <a:ext uri="{FF2B5EF4-FFF2-40B4-BE49-F238E27FC236}">
                  <a16:creationId xmlns:a16="http://schemas.microsoft.com/office/drawing/2014/main" id="{163AE496-7EDE-4F7A-80A9-66FB17AE6D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300" y="4762500"/>
              <a:ext cx="457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</a:p>
          </p:txBody>
        </p:sp>
        <p:sp>
          <p:nvSpPr>
            <p:cNvPr id="59439" name="Line 47">
              <a:extLst>
                <a:ext uri="{FF2B5EF4-FFF2-40B4-BE49-F238E27FC236}">
                  <a16:creationId xmlns:a16="http://schemas.microsoft.com/office/drawing/2014/main" id="{6FD50616-1337-49C4-96BE-7B03BA6031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81200" y="1600200"/>
              <a:ext cx="4114800" cy="38100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  <p:sp>
          <p:nvSpPr>
            <p:cNvPr id="59440" name="Text Box 48">
              <a:extLst>
                <a:ext uri="{FF2B5EF4-FFF2-40B4-BE49-F238E27FC236}">
                  <a16:creationId xmlns:a16="http://schemas.microsoft.com/office/drawing/2014/main" id="{5C2CF711-D0F4-4C04-BE34-EC22D1EA14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6150" y="1235075"/>
              <a:ext cx="457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59450" name="Arc 58">
              <a:extLst>
                <a:ext uri="{FF2B5EF4-FFF2-40B4-BE49-F238E27FC236}">
                  <a16:creationId xmlns:a16="http://schemas.microsoft.com/office/drawing/2014/main" id="{BFFA586A-8668-4CB4-A94E-61523FF74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800" y="4114800"/>
              <a:ext cx="609600" cy="12954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Object 38">
                  <a:extLst>
                    <a:ext uri="{FF2B5EF4-FFF2-40B4-BE49-F238E27FC236}">
                      <a16:creationId xmlns:a16="http://schemas.microsoft.com/office/drawing/2014/main" id="{C35EA1F9-ABFC-4A00-B460-801E268F9E14}"/>
                    </a:ext>
                  </a:extLst>
                </p:cNvPr>
                <p:cNvSpPr txBox="1"/>
                <p:nvPr/>
              </p:nvSpPr>
              <p:spPr bwMode="auto">
                <a:xfrm>
                  <a:off x="3783014" y="2682876"/>
                  <a:ext cx="407987" cy="5445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5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500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oMath>
                    </m:oMathPara>
                  </a14:m>
                  <a:endParaRPr lang="en-US" sz="250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Object 38">
                  <a:extLst>
                    <a:ext uri="{FF2B5EF4-FFF2-40B4-BE49-F238E27FC236}">
                      <a16:creationId xmlns:a16="http://schemas.microsoft.com/office/drawing/2014/main" id="{C35EA1F9-ABFC-4A00-B460-801E268F9E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83014" y="2682876"/>
                  <a:ext cx="407987" cy="544513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F6CB9FD-98A1-421D-B9F1-C331F7A5F786}"/>
              </a:ext>
            </a:extLst>
          </p:cNvPr>
          <p:cNvGrpSpPr/>
          <p:nvPr/>
        </p:nvGrpSpPr>
        <p:grpSpPr>
          <a:xfrm>
            <a:off x="-208326" y="59066"/>
            <a:ext cx="7904525" cy="603242"/>
            <a:chOff x="74035" y="2258905"/>
            <a:chExt cx="5518601" cy="842082"/>
          </a:xfrm>
        </p:grpSpPr>
        <p:grpSp>
          <p:nvGrpSpPr>
            <p:cNvPr id="54" name="Group 70">
              <a:extLst>
                <a:ext uri="{FF2B5EF4-FFF2-40B4-BE49-F238E27FC236}">
                  <a16:creationId xmlns:a16="http://schemas.microsoft.com/office/drawing/2014/main" id="{3487E38B-BA6A-4761-A51E-AAEAE262C1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57" name="Picture 56" descr="empty-green-rectangle">
                <a:extLst>
                  <a:ext uri="{FF2B5EF4-FFF2-40B4-BE49-F238E27FC236}">
                    <a16:creationId xmlns:a16="http://schemas.microsoft.com/office/drawing/2014/main" id="{7450528B-1C14-4D27-982D-A6AD8D3D8AC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8" name="Picture 57" descr="green-top-faded">
                <a:extLst>
                  <a:ext uri="{FF2B5EF4-FFF2-40B4-BE49-F238E27FC236}">
                    <a16:creationId xmlns:a16="http://schemas.microsoft.com/office/drawing/2014/main" id="{0F2949D8-1AB3-4FE0-B67E-885B84E04D6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78D0494-1EAE-49D1-A12F-AC6EB5E997A0}"/>
                </a:ext>
              </a:extLst>
            </p:cNvPr>
            <p:cNvSpPr txBox="1"/>
            <p:nvPr/>
          </p:nvSpPr>
          <p:spPr bwMode="auto">
            <a:xfrm>
              <a:off x="74035" y="2267004"/>
              <a:ext cx="1501326" cy="7733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0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  <a:endPara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1026060">
              <a:extLst>
                <a:ext uri="{FF2B5EF4-FFF2-40B4-BE49-F238E27FC236}">
                  <a16:creationId xmlns:a16="http://schemas.microsoft.com/office/drawing/2014/main" id="{17762E10-4382-4832-B85D-A49EB70B2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787" y="2258905"/>
              <a:ext cx="4362051" cy="8420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altLang="en-US" sz="3200" dirty="0">
                  <a:cs typeface="Arial" panose="020B0604020202020204" pitchFamily="34" charset="0"/>
                </a:rPr>
                <a:t>Phương pháp giản đồ </a:t>
              </a:r>
              <a:r>
                <a:rPr lang="en-US" altLang="en-US" sz="3200" dirty="0" err="1">
                  <a:cs typeface="Arial" panose="020B0604020202020204" pitchFamily="34" charset="0"/>
                </a:rPr>
                <a:t>Fre</a:t>
              </a:r>
              <a:r>
                <a:rPr lang="en-US" altLang="en-US" sz="3200" dirty="0">
                  <a:cs typeface="Arial" panose="020B0604020202020204" pitchFamily="34" charset="0"/>
                </a:rPr>
                <a:t>-nen</a:t>
              </a:r>
              <a:endParaRPr lang="en-US" sz="3200" dirty="0"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63">
                <a:extLst>
                  <a:ext uri="{FF2B5EF4-FFF2-40B4-BE49-F238E27FC236}">
                    <a16:creationId xmlns:a16="http://schemas.microsoft.com/office/drawing/2014/main" id="{7E7E87A4-7B45-444D-810B-1A934FBED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1798" y="2911848"/>
                <a:ext cx="4952999" cy="1536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Ta lần lượt vẽ hai </a:t>
                </a:r>
                <a:r>
                  <a:rPr lang="en-US" alt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vec</a:t>
                </a:r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tơ quay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0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0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sz="3000" b="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⃗"/>
                        <m:ctrlP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0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0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biễu</a:t>
                </a:r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diễn hai dao động thành phần</a:t>
                </a:r>
              </a:p>
            </p:txBody>
          </p:sp>
        </mc:Choice>
        <mc:Fallback xmlns="">
          <p:sp>
            <p:nvSpPr>
              <p:cNvPr id="59" name="Rectangle 63">
                <a:extLst>
                  <a:ext uri="{FF2B5EF4-FFF2-40B4-BE49-F238E27FC236}">
                    <a16:creationId xmlns:a16="http://schemas.microsoft.com/office/drawing/2014/main" id="{7E7E87A4-7B45-444D-810B-1A934FBED2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81798" y="2911848"/>
                <a:ext cx="4952999" cy="1536446"/>
              </a:xfrm>
              <a:prstGeom prst="rect">
                <a:avLst/>
              </a:prstGeom>
              <a:blipFill>
                <a:blip r:embed="rId10"/>
                <a:stretch>
                  <a:fillRect l="-2829" t="-4762" b="-115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63">
                <a:extLst>
                  <a:ext uri="{FF2B5EF4-FFF2-40B4-BE49-F238E27FC236}">
                    <a16:creationId xmlns:a16="http://schemas.microsoft.com/office/drawing/2014/main" id="{23055249-2FA1-409A-ADEF-DEE2816913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60577" y="4640357"/>
                <a:ext cx="4837472" cy="10747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Vẽ </a:t>
                </a:r>
                <a:r>
                  <a:rPr lang="en-US" alt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vectơ</a:t>
                </a:r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tổng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0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sz="30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3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biễu</a:t>
                </a:r>
                <a:r>
                  <a:rPr lang="en-US" alt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diễn dao động tổng hợp</a:t>
                </a:r>
              </a:p>
            </p:txBody>
          </p:sp>
        </mc:Choice>
        <mc:Fallback xmlns="">
          <p:sp>
            <p:nvSpPr>
              <p:cNvPr id="60" name="Rectangle 63">
                <a:extLst>
                  <a:ext uri="{FF2B5EF4-FFF2-40B4-BE49-F238E27FC236}">
                    <a16:creationId xmlns:a16="http://schemas.microsoft.com/office/drawing/2014/main" id="{23055249-2FA1-409A-ADEF-DEE2816913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60577" y="4640357"/>
                <a:ext cx="4837472" cy="1074781"/>
              </a:xfrm>
              <a:prstGeom prst="rect">
                <a:avLst/>
              </a:prstGeom>
              <a:blipFill>
                <a:blip r:embed="rId11"/>
                <a:stretch>
                  <a:fillRect l="-2897" t="-1695" b="-163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91C947-8A21-4942-88BD-435037305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1" y="3669898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FE55ED5-9961-4407-BEF8-3B9C9FA15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1" y="3669898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9EFA7243-7CDB-469E-9BFB-41CEB1AC1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660525"/>
            <a:ext cx="495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5" name="Line 41">
            <a:extLst>
              <a:ext uri="{FF2B5EF4-FFF2-40B4-BE49-F238E27FC236}">
                <a16:creationId xmlns:a16="http://schemas.microsoft.com/office/drawing/2014/main" id="{ECAE2D8B-E08A-4196-9BD3-B9279FDE8E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6003925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6276DBD-93C1-4DCA-BBD8-2F0B9449A8F9}"/>
              </a:ext>
            </a:extLst>
          </p:cNvPr>
          <p:cNvGrpSpPr/>
          <p:nvPr/>
        </p:nvGrpSpPr>
        <p:grpSpPr>
          <a:xfrm>
            <a:off x="8534400" y="2193925"/>
            <a:ext cx="2971800" cy="2743200"/>
            <a:chOff x="3124200" y="1600200"/>
            <a:chExt cx="2971800" cy="2743200"/>
          </a:xfrm>
        </p:grpSpPr>
        <p:sp>
          <p:nvSpPr>
            <p:cNvPr id="7" name="Line 44">
              <a:extLst>
                <a:ext uri="{FF2B5EF4-FFF2-40B4-BE49-F238E27FC236}">
                  <a16:creationId xmlns:a16="http://schemas.microsoft.com/office/drawing/2014/main" id="{9E15C927-B60D-4204-B97C-5CD56258A0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4200" y="1600200"/>
              <a:ext cx="297180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  <p:sp>
          <p:nvSpPr>
            <p:cNvPr id="8" name="Line 45">
              <a:extLst>
                <a:ext uri="{FF2B5EF4-FFF2-40B4-BE49-F238E27FC236}">
                  <a16:creationId xmlns:a16="http://schemas.microsoft.com/office/drawing/2014/main" id="{A292B39F-8E31-4630-BEA3-BA1160A6EE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53000" y="1600200"/>
              <a:ext cx="1143000" cy="2743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</p:grpSp>
      <p:sp>
        <p:nvSpPr>
          <p:cNvPr id="9" name="Line 46">
            <a:extLst>
              <a:ext uri="{FF2B5EF4-FFF2-40B4-BE49-F238E27FC236}">
                <a16:creationId xmlns:a16="http://schemas.microsoft.com/office/drawing/2014/main" id="{CA8E4F05-39B0-4268-BA29-AB3E43B58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1965325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/>
          </a:p>
        </p:txBody>
      </p:sp>
      <p:sp>
        <p:nvSpPr>
          <p:cNvPr id="10" name="Text Box 50">
            <a:extLst>
              <a:ext uri="{FF2B5EF4-FFF2-40B4-BE49-F238E27FC236}">
                <a16:creationId xmlns:a16="http://schemas.microsoft.com/office/drawing/2014/main" id="{879A07AF-8726-4740-B1CC-61D54F7C3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584325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1" name="Text Box 51">
            <a:extLst>
              <a:ext uri="{FF2B5EF4-FFF2-40B4-BE49-F238E27FC236}">
                <a16:creationId xmlns:a16="http://schemas.microsoft.com/office/drawing/2014/main" id="{38FAB1DE-81AD-47A4-A23E-3171D5BB8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927725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94ACBCB-EF3A-4F54-8EEF-9987339A668D}"/>
              </a:ext>
            </a:extLst>
          </p:cNvPr>
          <p:cNvGrpSpPr/>
          <p:nvPr/>
        </p:nvGrpSpPr>
        <p:grpSpPr>
          <a:xfrm>
            <a:off x="7391400" y="2803525"/>
            <a:ext cx="1295400" cy="3200400"/>
            <a:chOff x="1981200" y="2209800"/>
            <a:chExt cx="1295400" cy="3200400"/>
          </a:xfrm>
        </p:grpSpPr>
        <p:sp>
          <p:nvSpPr>
            <p:cNvPr id="13" name="Text Box 60">
              <a:extLst>
                <a:ext uri="{FF2B5EF4-FFF2-40B4-BE49-F238E27FC236}">
                  <a16:creationId xmlns:a16="http://schemas.microsoft.com/office/drawing/2014/main" id="{7C44DEDC-8F9A-4A6D-9BC2-CA2FE68E7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950" y="4572000"/>
              <a:ext cx="609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4398060-BBDF-4D34-A393-B8F5D93DA21A}"/>
                </a:ext>
              </a:extLst>
            </p:cNvPr>
            <p:cNvGrpSpPr/>
            <p:nvPr/>
          </p:nvGrpSpPr>
          <p:grpSpPr>
            <a:xfrm>
              <a:off x="1981200" y="2209800"/>
              <a:ext cx="1295400" cy="3200400"/>
              <a:chOff x="1981200" y="2209800"/>
              <a:chExt cx="1295400" cy="3200400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D583552-8C73-4A2D-A9C5-FFB1207FD947}"/>
                  </a:ext>
                </a:extLst>
              </p:cNvPr>
              <p:cNvGrpSpPr/>
              <p:nvPr/>
            </p:nvGrpSpPr>
            <p:grpSpPr>
              <a:xfrm>
                <a:off x="1981200" y="2209800"/>
                <a:ext cx="1295400" cy="3200400"/>
                <a:chOff x="1981200" y="2209800"/>
                <a:chExt cx="1295400" cy="3200400"/>
              </a:xfrm>
            </p:grpSpPr>
            <p:sp>
              <p:nvSpPr>
                <p:cNvPr id="17" name="Line 43">
                  <a:extLst>
                    <a:ext uri="{FF2B5EF4-FFF2-40B4-BE49-F238E27FC236}">
                      <a16:creationId xmlns:a16="http://schemas.microsoft.com/office/drawing/2014/main" id="{59B779E1-4C99-46EC-B9FC-A3C2F476AB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81200" y="2667000"/>
                  <a:ext cx="1143000" cy="2743200"/>
                </a:xfrm>
                <a:prstGeom prst="lin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00"/>
                </a:p>
              </p:txBody>
            </p:sp>
            <p:sp>
              <p:nvSpPr>
                <p:cNvPr id="18" name="Text Box 55">
                  <a:extLst>
                    <a:ext uri="{FF2B5EF4-FFF2-40B4-BE49-F238E27FC236}">
                      <a16:creationId xmlns:a16="http://schemas.microsoft.com/office/drawing/2014/main" id="{57C349E7-45F0-48D6-88BC-4A5CB1E4B0F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000" y="2209800"/>
                  <a:ext cx="609600" cy="4770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NI-Times" pitchFamily="2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NI-Times" pitchFamily="2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500">
                      <a:solidFill>
                        <a:srgbClr val="0070C0"/>
                      </a:solidFill>
                      <a:latin typeface="Arial" panose="020B0604020202020204" pitchFamily="34" charset="0"/>
                    </a:rPr>
                    <a:t>M</a:t>
                  </a:r>
                  <a:r>
                    <a:rPr lang="en-US" altLang="en-US" sz="2500" baseline="-25000">
                      <a:solidFill>
                        <a:srgbClr val="0070C0"/>
                      </a:solidFill>
                      <a:latin typeface="Arial" panose="020B0604020202020204" pitchFamily="34" charset="0"/>
                    </a:rPr>
                    <a:t>2</a:t>
                  </a:r>
                  <a:endParaRPr lang="en-US" altLang="en-US" sz="2500">
                    <a:solidFill>
                      <a:srgbClr val="0070C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Arc 56">
                  <a:extLst>
                    <a:ext uri="{FF2B5EF4-FFF2-40B4-BE49-F238E27FC236}">
                      <a16:creationId xmlns:a16="http://schemas.microsoft.com/office/drawing/2014/main" id="{86887F60-9EFB-4D4F-8726-3F1E822DAC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800" y="4800600"/>
                  <a:ext cx="381000" cy="609600"/>
                </a:xfrm>
                <a:custGeom>
                  <a:avLst/>
                  <a:gdLst>
                    <a:gd name="T0" fmla="*/ 0 w 21600"/>
                    <a:gd name="T1" fmla="*/ 0 h 21600"/>
                    <a:gd name="T2" fmla="*/ 2090926042 w 21600"/>
                    <a:gd name="T3" fmla="*/ 2147483646 h 21600"/>
                    <a:gd name="T4" fmla="*/ 0 w 21600"/>
                    <a:gd name="T5" fmla="*/ 2147483646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7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5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Object 1">
                    <a:extLst>
                      <a:ext uri="{FF2B5EF4-FFF2-40B4-BE49-F238E27FC236}">
                        <a16:creationId xmlns:a16="http://schemas.microsoft.com/office/drawing/2014/main" id="{83A1347E-EF46-4034-876B-1E36EE0CFF54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286001" y="3100389"/>
                    <a:ext cx="352425" cy="43973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 fontScale="77500" lnSpcReduction="2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5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b="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250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6" name="Object 1">
                    <a:extLst>
                      <a:ext uri="{FF2B5EF4-FFF2-40B4-BE49-F238E27FC236}">
                        <a16:creationId xmlns:a16="http://schemas.microsoft.com/office/drawing/2014/main" id="{83A1347E-EF46-4034-876B-1E36EE0CFF5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286001" y="3100389"/>
                    <a:ext cx="352425" cy="43973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r="-15789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96D6454-3DD3-4C1E-BD09-98BE72A75145}"/>
              </a:ext>
            </a:extLst>
          </p:cNvPr>
          <p:cNvGrpSpPr/>
          <p:nvPr/>
        </p:nvGrpSpPr>
        <p:grpSpPr>
          <a:xfrm>
            <a:off x="7391400" y="4632326"/>
            <a:ext cx="3600450" cy="1371599"/>
            <a:chOff x="1981200" y="4038601"/>
            <a:chExt cx="3600450" cy="1371599"/>
          </a:xfrm>
        </p:grpSpPr>
        <p:sp>
          <p:nvSpPr>
            <p:cNvPr id="21" name="Text Box 54">
              <a:extLst>
                <a:ext uri="{FF2B5EF4-FFF2-40B4-BE49-F238E27FC236}">
                  <a16:creationId xmlns:a16="http://schemas.microsoft.com/office/drawing/2014/main" id="{F3C7B2C6-855D-4D18-8E7F-5AF847383E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2050" y="4210050"/>
              <a:ext cx="609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8F10A83-2042-49A4-A005-7B8ADEAB81C9}"/>
                </a:ext>
              </a:extLst>
            </p:cNvPr>
            <p:cNvGrpSpPr/>
            <p:nvPr/>
          </p:nvGrpSpPr>
          <p:grpSpPr>
            <a:xfrm>
              <a:off x="1981200" y="4343400"/>
              <a:ext cx="2971800" cy="1066800"/>
              <a:chOff x="1981200" y="4343400"/>
              <a:chExt cx="2971800" cy="1066800"/>
            </a:xfrm>
          </p:grpSpPr>
          <p:sp>
            <p:nvSpPr>
              <p:cNvPr id="24" name="Line 42">
                <a:extLst>
                  <a:ext uri="{FF2B5EF4-FFF2-40B4-BE49-F238E27FC236}">
                    <a16:creationId xmlns:a16="http://schemas.microsoft.com/office/drawing/2014/main" id="{E9D9E98A-F4AD-49E7-834C-631C342EEB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1200" y="4343400"/>
                <a:ext cx="2971800" cy="1066800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500"/>
              </a:p>
            </p:txBody>
          </p:sp>
          <p:sp>
            <p:nvSpPr>
              <p:cNvPr id="25" name="Arc 57">
                <a:extLst>
                  <a:ext uri="{FF2B5EF4-FFF2-40B4-BE49-F238E27FC236}">
                    <a16:creationId xmlns:a16="http://schemas.microsoft.com/office/drawing/2014/main" id="{7C90B3B6-4CD2-46E6-B592-DBC06DC55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600" y="4953000"/>
                <a:ext cx="152400" cy="457200"/>
              </a:xfrm>
              <a:custGeom>
                <a:avLst/>
                <a:gdLst>
                  <a:gd name="T0" fmla="*/ 0 w 21600"/>
                  <a:gd name="T1" fmla="*/ 0 h 21600"/>
                  <a:gd name="T2" fmla="*/ 53527720 w 21600"/>
                  <a:gd name="T3" fmla="*/ 2147483646 h 21600"/>
                  <a:gd name="T4" fmla="*/ 0 w 21600"/>
                  <a:gd name="T5" fmla="*/ 21474836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500"/>
              </a:p>
            </p:txBody>
          </p:sp>
          <p:sp>
            <p:nvSpPr>
              <p:cNvPr id="26" name="Text Box 61">
                <a:extLst>
                  <a:ext uri="{FF2B5EF4-FFF2-40B4-BE49-F238E27FC236}">
                    <a16:creationId xmlns:a16="http://schemas.microsoft.com/office/drawing/2014/main" id="{47144B70-04D7-403D-9DB0-62E16D00EE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6680" y="4923220"/>
                <a:ext cx="609600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n-US" sz="25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φ</a:t>
                </a:r>
                <a:r>
                  <a:rPr lang="en-US" altLang="en-US" sz="2500" baseline="-250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l-GR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bject 37">
                  <a:extLst>
                    <a:ext uri="{FF2B5EF4-FFF2-40B4-BE49-F238E27FC236}">
                      <a16:creationId xmlns:a16="http://schemas.microsoft.com/office/drawing/2014/main" id="{8E3224C0-C433-4EFB-A826-5211D4FD6296}"/>
                    </a:ext>
                  </a:extLst>
                </p:cNvPr>
                <p:cNvSpPr txBox="1"/>
                <p:nvPr/>
              </p:nvSpPr>
              <p:spPr bwMode="auto">
                <a:xfrm>
                  <a:off x="3987801" y="4038601"/>
                  <a:ext cx="341313" cy="4556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5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50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Object 37">
                  <a:extLst>
                    <a:ext uri="{FF2B5EF4-FFF2-40B4-BE49-F238E27FC236}">
                      <a16:creationId xmlns:a16="http://schemas.microsoft.com/office/drawing/2014/main" id="{8E3224C0-C433-4EFB-A826-5211D4FD62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7801" y="4038601"/>
                  <a:ext cx="341313" cy="455613"/>
                </a:xfrm>
                <a:prstGeom prst="rect">
                  <a:avLst/>
                </a:prstGeom>
                <a:blipFill>
                  <a:blip r:embed="rId3"/>
                  <a:stretch>
                    <a:fillRect r="-1607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7C688D8-17B2-4FC7-9E67-724ADABB8336}"/>
              </a:ext>
            </a:extLst>
          </p:cNvPr>
          <p:cNvGrpSpPr/>
          <p:nvPr/>
        </p:nvGrpSpPr>
        <p:grpSpPr>
          <a:xfrm>
            <a:off x="7391400" y="1828800"/>
            <a:ext cx="4502150" cy="4175125"/>
            <a:chOff x="1981200" y="1235075"/>
            <a:chExt cx="4502150" cy="4175125"/>
          </a:xfrm>
        </p:grpSpPr>
        <p:sp>
          <p:nvSpPr>
            <p:cNvPr id="28" name="Text Box 59">
              <a:extLst>
                <a:ext uri="{FF2B5EF4-FFF2-40B4-BE49-F238E27FC236}">
                  <a16:creationId xmlns:a16="http://schemas.microsoft.com/office/drawing/2014/main" id="{F1AC2B67-482C-4EB6-873F-45F3121FDC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300" y="4762500"/>
              <a:ext cx="457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</a:p>
          </p:txBody>
        </p:sp>
        <p:sp>
          <p:nvSpPr>
            <p:cNvPr id="29" name="Line 47">
              <a:extLst>
                <a:ext uri="{FF2B5EF4-FFF2-40B4-BE49-F238E27FC236}">
                  <a16:creationId xmlns:a16="http://schemas.microsoft.com/office/drawing/2014/main" id="{B29119B9-677F-4055-9130-EB421ADDE0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81200" y="1600200"/>
              <a:ext cx="4114800" cy="38100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  <p:sp>
          <p:nvSpPr>
            <p:cNvPr id="30" name="Text Box 48">
              <a:extLst>
                <a:ext uri="{FF2B5EF4-FFF2-40B4-BE49-F238E27FC236}">
                  <a16:creationId xmlns:a16="http://schemas.microsoft.com/office/drawing/2014/main" id="{E9A31F6D-0952-4B91-A513-AB92334693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6150" y="1235075"/>
              <a:ext cx="457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31" name="Arc 58">
              <a:extLst>
                <a:ext uri="{FF2B5EF4-FFF2-40B4-BE49-F238E27FC236}">
                  <a16:creationId xmlns:a16="http://schemas.microsoft.com/office/drawing/2014/main" id="{737CD305-BAE3-4BEA-9579-8ACE6AA2A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800" y="4114800"/>
              <a:ext cx="609600" cy="12954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bject 38">
                  <a:extLst>
                    <a:ext uri="{FF2B5EF4-FFF2-40B4-BE49-F238E27FC236}">
                      <a16:creationId xmlns:a16="http://schemas.microsoft.com/office/drawing/2014/main" id="{53EFC851-6997-4C9F-B23A-493C4E75D3D8}"/>
                    </a:ext>
                  </a:extLst>
                </p:cNvPr>
                <p:cNvSpPr txBox="1"/>
                <p:nvPr/>
              </p:nvSpPr>
              <p:spPr bwMode="auto">
                <a:xfrm>
                  <a:off x="3783014" y="2682876"/>
                  <a:ext cx="407987" cy="5445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5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500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oMath>
                    </m:oMathPara>
                  </a14:m>
                  <a:endParaRPr lang="en-US" sz="250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Object 38">
                  <a:extLst>
                    <a:ext uri="{FF2B5EF4-FFF2-40B4-BE49-F238E27FC236}">
                      <a16:creationId xmlns:a16="http://schemas.microsoft.com/office/drawing/2014/main" id="{53EFC851-6997-4C9F-B23A-493C4E75D3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83014" y="2682876"/>
                  <a:ext cx="407987" cy="5445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E863234-3A4F-457E-8F35-98E40FCB96B1}"/>
              </a:ext>
            </a:extLst>
          </p:cNvPr>
          <p:cNvGrpSpPr/>
          <p:nvPr/>
        </p:nvGrpSpPr>
        <p:grpSpPr>
          <a:xfrm>
            <a:off x="-294358" y="64868"/>
            <a:ext cx="8523957" cy="1105274"/>
            <a:chOff x="74035" y="2267003"/>
            <a:chExt cx="5518601" cy="1542881"/>
          </a:xfrm>
        </p:grpSpPr>
        <p:grpSp>
          <p:nvGrpSpPr>
            <p:cNvPr id="34" name="Group 70">
              <a:extLst>
                <a:ext uri="{FF2B5EF4-FFF2-40B4-BE49-F238E27FC236}">
                  <a16:creationId xmlns:a16="http://schemas.microsoft.com/office/drawing/2014/main" id="{6E2167ED-06FE-4848-B29E-991986C17D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37" name="Picture 36" descr="empty-green-rectangle">
                <a:extLst>
                  <a:ext uri="{FF2B5EF4-FFF2-40B4-BE49-F238E27FC236}">
                    <a16:creationId xmlns:a16="http://schemas.microsoft.com/office/drawing/2014/main" id="{8D7783D4-0BB7-4E84-A20B-F04F73915C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" name="Picture 37" descr="green-top-faded">
                <a:extLst>
                  <a:ext uri="{FF2B5EF4-FFF2-40B4-BE49-F238E27FC236}">
                    <a16:creationId xmlns:a16="http://schemas.microsoft.com/office/drawing/2014/main" id="{A8A56C0A-B7BD-4F16-9664-E86B4879C1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50DC093-62CD-41FC-A723-4920BB525431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5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  <a:endParaRPr lang="en-US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1026060">
              <a:extLst>
                <a:ext uri="{FF2B5EF4-FFF2-40B4-BE49-F238E27FC236}">
                  <a16:creationId xmlns:a16="http://schemas.microsoft.com/office/drawing/2014/main" id="{5F7C1099-5553-4E1A-9CB6-83F93C1D0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4" y="2280389"/>
              <a:ext cx="3701101" cy="152949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altLang="en-US" sz="3200" dirty="0">
                  <a:cs typeface="Arial" panose="020B0604020202020204" pitchFamily="34" charset="0"/>
                </a:rPr>
                <a:t>Phương pháp giản đồ </a:t>
              </a:r>
              <a:r>
                <a:rPr lang="en-US" altLang="en-US" sz="3200" dirty="0" err="1">
                  <a:cs typeface="Arial" panose="020B0604020202020204" pitchFamily="34" charset="0"/>
                </a:rPr>
                <a:t>Fre</a:t>
              </a:r>
              <a:r>
                <a:rPr lang="en-US" altLang="en-US" sz="3200" dirty="0">
                  <a:cs typeface="Arial" panose="020B0604020202020204" pitchFamily="34" charset="0"/>
                </a:rPr>
                <a:t>-nen</a:t>
              </a:r>
              <a:endParaRPr lang="en-US" sz="3200" dirty="0">
                <a:cs typeface="Arial" panose="020B0604020202020204" pitchFamily="34" charset="0"/>
              </a:endParaRPr>
            </a:p>
          </p:txBody>
        </p:sp>
      </p:grpSp>
      <p:sp>
        <p:nvSpPr>
          <p:cNvPr id="39" name="Rectangle 1026060">
            <a:extLst>
              <a:ext uri="{FF2B5EF4-FFF2-40B4-BE49-F238E27FC236}">
                <a16:creationId xmlns:a16="http://schemas.microsoft.com/office/drawing/2014/main" id="{26DC336A-C1F9-433B-B8FB-8BED04D8F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2854" y="1009499"/>
            <a:ext cx="6523347" cy="40503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pPr marL="744538" lvl="1" indent="-287338" algn="just" defTabSz="1095375">
              <a:buClr>
                <a:schemeClr val="tx2"/>
              </a:buClr>
              <a:buSzPct val="95000"/>
              <a:buBlip>
                <a:blip r:embed="rId7"/>
              </a:buBlip>
            </a:pP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Khi vectơ A</a:t>
            </a:r>
            <a:r>
              <a:rPr lang="vi-VN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, A</a:t>
            </a:r>
            <a:r>
              <a:rPr lang="vi-VN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vi-VN" sz="3200" dirty="0">
                <a:latin typeface="Arial" panose="020B0604020202020204" pitchFamily="34" charset="0"/>
                <a:cs typeface="Arial" panose="020B0604020202020204" pitchFamily="34" charset="0"/>
              </a:rPr>
              <a:t>cùng quay ngược chiều kim đồng hồ với tốc độ góc.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Thì tứ giác OM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không biến dạng. Tức là độ dài OM không đổi và </a:t>
            </a:r>
            <a:r>
              <a:rPr lang="en-US" sz="3200" u="sng" dirty="0">
                <a:latin typeface="Arial" panose="020B0604020202020204" pitchFamily="34" charset="0"/>
                <a:cs typeface="Arial" panose="020B0604020202020204" pitchFamily="34" charset="0"/>
              </a:rPr>
              <a:t>quay quanh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 với cùng tốc độ góc . </a:t>
            </a:r>
          </a:p>
          <a:p>
            <a:pPr lvl="1" defTabSz="1095375">
              <a:buClr>
                <a:schemeClr val="tx2"/>
              </a:buClr>
              <a:buSzPct val="95000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6335DCA-5CDF-4F3E-B5DC-327A0A7AC760}"/>
              </a:ext>
            </a:extLst>
          </p:cNvPr>
          <p:cNvGrpSpPr/>
          <p:nvPr/>
        </p:nvGrpSpPr>
        <p:grpSpPr>
          <a:xfrm>
            <a:off x="-361360" y="5053228"/>
            <a:ext cx="7152950" cy="1305750"/>
            <a:chOff x="-60695" y="3696463"/>
            <a:chExt cx="6602783" cy="1305750"/>
          </a:xfrm>
        </p:grpSpPr>
        <p:pic>
          <p:nvPicPr>
            <p:cNvPr id="41" name="Picture 4" descr="empty-blue-rectangle">
              <a:extLst>
                <a:ext uri="{FF2B5EF4-FFF2-40B4-BE49-F238E27FC236}">
                  <a16:creationId xmlns:a16="http://schemas.microsoft.com/office/drawing/2014/main" id="{5C3F5A1E-CD60-44F9-94FF-EBD978EF9B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369888" y="3696463"/>
              <a:ext cx="6172200" cy="130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A89452F-A211-48F2-8B37-A6ADE2E1EB60}"/>
                </a:ext>
              </a:extLst>
            </p:cNvPr>
            <p:cNvSpPr txBox="1"/>
            <p:nvPr/>
          </p:nvSpPr>
          <p:spPr>
            <a:xfrm>
              <a:off x="-60695" y="3872761"/>
              <a:ext cx="6242050" cy="10772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744538" lvl="1" indent="-287338" algn="ctr" defTabSz="1095375">
                <a:buClr>
                  <a:schemeClr val="tx2"/>
                </a:buClr>
                <a:buSzPct val="95000"/>
                <a:buBlip>
                  <a:blip r:embed="rId7"/>
                </a:buBlip>
              </a:pPr>
              <a:r>
                <a:rPr lang="vi-VN" sz="32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OM là vectơ quay biểu diễn dao động tổng hợp</a:t>
              </a:r>
              <a:r>
                <a:rPr lang="en-US" sz="32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sp>
        <p:nvSpPr>
          <p:cNvPr id="43" name="Arc 47">
            <a:extLst>
              <a:ext uri="{FF2B5EF4-FFF2-40B4-BE49-F238E27FC236}">
                <a16:creationId xmlns:a16="http://schemas.microsoft.com/office/drawing/2014/main" id="{496E8996-A4EF-4697-8FF1-F3221FE24D4E}"/>
              </a:ext>
            </a:extLst>
          </p:cNvPr>
          <p:cNvSpPr>
            <a:spLocks/>
          </p:cNvSpPr>
          <p:nvPr/>
        </p:nvSpPr>
        <p:spPr bwMode="auto">
          <a:xfrm>
            <a:off x="9912747" y="3983821"/>
            <a:ext cx="381000" cy="762000"/>
          </a:xfrm>
          <a:custGeom>
            <a:avLst/>
            <a:gdLst>
              <a:gd name="T0" fmla="*/ 0 w 21600"/>
              <a:gd name="T1" fmla="*/ 0 h 21600"/>
              <a:gd name="T2" fmla="*/ 2090926042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Arc 48">
            <a:extLst>
              <a:ext uri="{FF2B5EF4-FFF2-40B4-BE49-F238E27FC236}">
                <a16:creationId xmlns:a16="http://schemas.microsoft.com/office/drawing/2014/main" id="{C40981C1-D974-460F-8965-56B0790DB40C}"/>
              </a:ext>
            </a:extLst>
          </p:cNvPr>
          <p:cNvSpPr>
            <a:spLocks/>
          </p:cNvSpPr>
          <p:nvPr/>
        </p:nvSpPr>
        <p:spPr bwMode="auto">
          <a:xfrm>
            <a:off x="10666412" y="1613696"/>
            <a:ext cx="719137" cy="541337"/>
          </a:xfrm>
          <a:custGeom>
            <a:avLst/>
            <a:gdLst>
              <a:gd name="T0" fmla="*/ 0 w 27050"/>
              <a:gd name="T1" fmla="*/ 275756692 h 21600"/>
              <a:gd name="T2" fmla="*/ 2147483646 w 27050"/>
              <a:gd name="T3" fmla="*/ 2147483646 h 21600"/>
              <a:gd name="T4" fmla="*/ 2147483646 w 2705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050" h="21600" fill="none" extrusionOk="0">
                <a:moveTo>
                  <a:pt x="-1" y="698"/>
                </a:moveTo>
                <a:cubicBezTo>
                  <a:pt x="1779" y="234"/>
                  <a:pt x="3610" y="-1"/>
                  <a:pt x="5450" y="0"/>
                </a:cubicBezTo>
                <a:cubicBezTo>
                  <a:pt x="17379" y="0"/>
                  <a:pt x="27050" y="9670"/>
                  <a:pt x="27050" y="21600"/>
                </a:cubicBezTo>
              </a:path>
              <a:path w="27050" h="21600" stroke="0" extrusionOk="0">
                <a:moveTo>
                  <a:pt x="-1" y="698"/>
                </a:moveTo>
                <a:cubicBezTo>
                  <a:pt x="1779" y="234"/>
                  <a:pt x="3610" y="-1"/>
                  <a:pt x="5450" y="0"/>
                </a:cubicBezTo>
                <a:cubicBezTo>
                  <a:pt x="17379" y="0"/>
                  <a:pt x="27050" y="9670"/>
                  <a:pt x="27050" y="21600"/>
                </a:cubicBezTo>
                <a:lnTo>
                  <a:pt x="5450" y="21600"/>
                </a:lnTo>
                <a:lnTo>
                  <a:pt x="-1" y="698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Arc 49">
            <a:extLst>
              <a:ext uri="{FF2B5EF4-FFF2-40B4-BE49-F238E27FC236}">
                <a16:creationId xmlns:a16="http://schemas.microsoft.com/office/drawing/2014/main" id="{F13E90D9-DE3D-4AB7-B5DF-215346F3F25E}"/>
              </a:ext>
            </a:extLst>
          </p:cNvPr>
          <p:cNvSpPr>
            <a:spLocks/>
          </p:cNvSpPr>
          <p:nvPr/>
        </p:nvSpPr>
        <p:spPr bwMode="auto">
          <a:xfrm>
            <a:off x="7917655" y="2509442"/>
            <a:ext cx="803275" cy="541337"/>
          </a:xfrm>
          <a:custGeom>
            <a:avLst/>
            <a:gdLst>
              <a:gd name="T0" fmla="*/ 0 w 30193"/>
              <a:gd name="T1" fmla="*/ 728651055 h 21600"/>
              <a:gd name="T2" fmla="*/ 2147483646 w 30193"/>
              <a:gd name="T3" fmla="*/ 2147483646 h 21600"/>
              <a:gd name="T4" fmla="*/ 2147483646 w 30193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0193" h="21600" fill="none" extrusionOk="0">
                <a:moveTo>
                  <a:pt x="0" y="1847"/>
                </a:moveTo>
                <a:cubicBezTo>
                  <a:pt x="2752" y="629"/>
                  <a:pt x="5729" y="-1"/>
                  <a:pt x="8740" y="0"/>
                </a:cubicBezTo>
                <a:cubicBezTo>
                  <a:pt x="19695" y="0"/>
                  <a:pt x="28915" y="8201"/>
                  <a:pt x="30192" y="19082"/>
                </a:cubicBezTo>
              </a:path>
              <a:path w="30193" h="21600" stroke="0" extrusionOk="0">
                <a:moveTo>
                  <a:pt x="0" y="1847"/>
                </a:moveTo>
                <a:cubicBezTo>
                  <a:pt x="2752" y="629"/>
                  <a:pt x="5729" y="-1"/>
                  <a:pt x="8740" y="0"/>
                </a:cubicBezTo>
                <a:cubicBezTo>
                  <a:pt x="19695" y="0"/>
                  <a:pt x="28915" y="8201"/>
                  <a:pt x="30192" y="19082"/>
                </a:cubicBezTo>
                <a:lnTo>
                  <a:pt x="8740" y="21600"/>
                </a:lnTo>
                <a:lnTo>
                  <a:pt x="0" y="1847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0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67D9C0-3655-46F3-9A73-CA983FEBE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1" y="3822298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1060AB7-EBAA-4424-B5DE-B6918883F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1" y="3822298"/>
            <a:ext cx="184731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AA731925-8534-474F-A39E-03CAB12F6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812925"/>
            <a:ext cx="4953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500"/>
          </a:p>
        </p:txBody>
      </p:sp>
      <p:sp>
        <p:nvSpPr>
          <p:cNvPr id="5" name="Line 41">
            <a:extLst>
              <a:ext uri="{FF2B5EF4-FFF2-40B4-BE49-F238E27FC236}">
                <a16:creationId xmlns:a16="http://schemas.microsoft.com/office/drawing/2014/main" id="{6C551498-55B9-4962-A572-CB18ADFAA27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6156325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F282BA3-F0C1-4D67-B5C0-FCE446FC163F}"/>
              </a:ext>
            </a:extLst>
          </p:cNvPr>
          <p:cNvGrpSpPr/>
          <p:nvPr/>
        </p:nvGrpSpPr>
        <p:grpSpPr>
          <a:xfrm>
            <a:off x="8534400" y="2346325"/>
            <a:ext cx="2971800" cy="2743200"/>
            <a:chOff x="3124200" y="1600200"/>
            <a:chExt cx="2971800" cy="2743200"/>
          </a:xfrm>
        </p:grpSpPr>
        <p:sp>
          <p:nvSpPr>
            <p:cNvPr id="7" name="Line 44">
              <a:extLst>
                <a:ext uri="{FF2B5EF4-FFF2-40B4-BE49-F238E27FC236}">
                  <a16:creationId xmlns:a16="http://schemas.microsoft.com/office/drawing/2014/main" id="{88116A5C-483C-446C-AF02-2155001E40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4200" y="1600200"/>
              <a:ext cx="2971800" cy="1066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  <p:sp>
          <p:nvSpPr>
            <p:cNvPr id="8" name="Line 45">
              <a:extLst>
                <a:ext uri="{FF2B5EF4-FFF2-40B4-BE49-F238E27FC236}">
                  <a16:creationId xmlns:a16="http://schemas.microsoft.com/office/drawing/2014/main" id="{D32A1822-F483-4599-8772-FDF97324E1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953000" y="1600200"/>
              <a:ext cx="1143000" cy="27432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</p:grpSp>
      <p:sp>
        <p:nvSpPr>
          <p:cNvPr id="9" name="Line 46">
            <a:extLst>
              <a:ext uri="{FF2B5EF4-FFF2-40B4-BE49-F238E27FC236}">
                <a16:creationId xmlns:a16="http://schemas.microsoft.com/office/drawing/2014/main" id="{FB4D4F89-C7E1-45BA-8EBC-90CE9FCDA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2117725"/>
            <a:ext cx="0" cy="403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/>
          </a:p>
        </p:txBody>
      </p:sp>
      <p:sp>
        <p:nvSpPr>
          <p:cNvPr id="10" name="Text Box 50">
            <a:extLst>
              <a:ext uri="{FF2B5EF4-FFF2-40B4-BE49-F238E27FC236}">
                <a16:creationId xmlns:a16="http://schemas.microsoft.com/office/drawing/2014/main" id="{C6BA7999-92C0-4C35-93D3-B588DA42B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1736725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y</a:t>
            </a:r>
          </a:p>
        </p:txBody>
      </p:sp>
      <p:sp>
        <p:nvSpPr>
          <p:cNvPr id="11" name="Text Box 51">
            <a:extLst>
              <a:ext uri="{FF2B5EF4-FFF2-40B4-BE49-F238E27FC236}">
                <a16:creationId xmlns:a16="http://schemas.microsoft.com/office/drawing/2014/main" id="{B66C3CF7-28F4-4DC8-BEF1-C96AAD5B5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6080125"/>
            <a:ext cx="4572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</a:rPr>
              <a:t>O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CEBD078-1A03-4A5B-9995-78B4502B2D53}"/>
              </a:ext>
            </a:extLst>
          </p:cNvPr>
          <p:cNvGrpSpPr/>
          <p:nvPr/>
        </p:nvGrpSpPr>
        <p:grpSpPr>
          <a:xfrm>
            <a:off x="7391400" y="2955925"/>
            <a:ext cx="1295400" cy="3200400"/>
            <a:chOff x="1981200" y="2209800"/>
            <a:chExt cx="1295400" cy="3200400"/>
          </a:xfrm>
        </p:grpSpPr>
        <p:sp>
          <p:nvSpPr>
            <p:cNvPr id="13" name="Text Box 60">
              <a:extLst>
                <a:ext uri="{FF2B5EF4-FFF2-40B4-BE49-F238E27FC236}">
                  <a16:creationId xmlns:a16="http://schemas.microsoft.com/office/drawing/2014/main" id="{F899837F-34CD-40F0-8387-B4078482A2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7950" y="4572000"/>
              <a:ext cx="609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586580F-EB5A-45C9-A415-56958893A839}"/>
                </a:ext>
              </a:extLst>
            </p:cNvPr>
            <p:cNvGrpSpPr/>
            <p:nvPr/>
          </p:nvGrpSpPr>
          <p:grpSpPr>
            <a:xfrm>
              <a:off x="1981200" y="2209800"/>
              <a:ext cx="1295400" cy="3200400"/>
              <a:chOff x="1981200" y="2209800"/>
              <a:chExt cx="1295400" cy="3200400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DC9CD18-BB98-49BB-8C24-36E1CBA5D1BE}"/>
                  </a:ext>
                </a:extLst>
              </p:cNvPr>
              <p:cNvGrpSpPr/>
              <p:nvPr/>
            </p:nvGrpSpPr>
            <p:grpSpPr>
              <a:xfrm>
                <a:off x="1981200" y="2209800"/>
                <a:ext cx="1295400" cy="3200400"/>
                <a:chOff x="1981200" y="2209800"/>
                <a:chExt cx="1295400" cy="3200400"/>
              </a:xfrm>
            </p:grpSpPr>
            <p:sp>
              <p:nvSpPr>
                <p:cNvPr id="17" name="Line 43">
                  <a:extLst>
                    <a:ext uri="{FF2B5EF4-FFF2-40B4-BE49-F238E27FC236}">
                      <a16:creationId xmlns:a16="http://schemas.microsoft.com/office/drawing/2014/main" id="{639F3EB3-F970-424C-8E63-998E1CB788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981200" y="2667000"/>
                  <a:ext cx="1143000" cy="2743200"/>
                </a:xfrm>
                <a:prstGeom prst="lin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2500"/>
                </a:p>
              </p:txBody>
            </p:sp>
            <p:sp>
              <p:nvSpPr>
                <p:cNvPr id="18" name="Text Box 55">
                  <a:extLst>
                    <a:ext uri="{FF2B5EF4-FFF2-40B4-BE49-F238E27FC236}">
                      <a16:creationId xmlns:a16="http://schemas.microsoft.com/office/drawing/2014/main" id="{F9FBAE11-B167-434F-A1F2-A678560E8E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67000" y="2209800"/>
                  <a:ext cx="609600" cy="4770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VNI-Times" pitchFamily="2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VNI-Times" pitchFamily="2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NI-Times" pitchFamily="2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VNI-Times" pitchFamily="2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500">
                      <a:solidFill>
                        <a:srgbClr val="0070C0"/>
                      </a:solidFill>
                      <a:latin typeface="Arial" panose="020B0604020202020204" pitchFamily="34" charset="0"/>
                    </a:rPr>
                    <a:t>M</a:t>
                  </a:r>
                  <a:r>
                    <a:rPr lang="en-US" altLang="en-US" sz="2500" baseline="-25000">
                      <a:solidFill>
                        <a:srgbClr val="0070C0"/>
                      </a:solidFill>
                      <a:latin typeface="Arial" panose="020B0604020202020204" pitchFamily="34" charset="0"/>
                    </a:rPr>
                    <a:t>2</a:t>
                  </a:r>
                  <a:endParaRPr lang="en-US" altLang="en-US" sz="2500">
                    <a:solidFill>
                      <a:srgbClr val="0070C0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" name="Arc 56">
                  <a:extLst>
                    <a:ext uri="{FF2B5EF4-FFF2-40B4-BE49-F238E27FC236}">
                      <a16:creationId xmlns:a16="http://schemas.microsoft.com/office/drawing/2014/main" id="{2614E1C8-380B-4E1F-A005-AB058A1239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800" y="4800600"/>
                  <a:ext cx="381000" cy="609600"/>
                </a:xfrm>
                <a:custGeom>
                  <a:avLst/>
                  <a:gdLst>
                    <a:gd name="T0" fmla="*/ 0 w 21600"/>
                    <a:gd name="T1" fmla="*/ 0 h 21600"/>
                    <a:gd name="T2" fmla="*/ 2090926042 w 21600"/>
                    <a:gd name="T3" fmla="*/ 2147483646 h 21600"/>
                    <a:gd name="T4" fmla="*/ 0 w 21600"/>
                    <a:gd name="T5" fmla="*/ 2147483646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rgbClr val="0070C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250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6" name="Object 1">
                    <a:extLst>
                      <a:ext uri="{FF2B5EF4-FFF2-40B4-BE49-F238E27FC236}">
                        <a16:creationId xmlns:a16="http://schemas.microsoft.com/office/drawing/2014/main" id="{A0285C25-FD18-452B-9455-19C3C1EC2F6A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286001" y="3100389"/>
                    <a:ext cx="352425" cy="43973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 fontScale="77500" lnSpcReduction="2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sz="25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b="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b="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sz="250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6" name="Object 1">
                    <a:extLst>
                      <a:ext uri="{FF2B5EF4-FFF2-40B4-BE49-F238E27FC236}">
                        <a16:creationId xmlns:a16="http://schemas.microsoft.com/office/drawing/2014/main" id="{A0285C25-FD18-452B-9455-19C3C1EC2F6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286001" y="3100389"/>
                    <a:ext cx="352425" cy="439737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r="-15789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BE313AA-1BB1-4DFC-882F-B8A735B0BBCF}"/>
              </a:ext>
            </a:extLst>
          </p:cNvPr>
          <p:cNvGrpSpPr/>
          <p:nvPr/>
        </p:nvGrpSpPr>
        <p:grpSpPr>
          <a:xfrm>
            <a:off x="7391400" y="4784726"/>
            <a:ext cx="3600450" cy="1371599"/>
            <a:chOff x="1981200" y="4038601"/>
            <a:chExt cx="3600450" cy="1371599"/>
          </a:xfrm>
        </p:grpSpPr>
        <p:sp>
          <p:nvSpPr>
            <p:cNvPr id="21" name="Text Box 54">
              <a:extLst>
                <a:ext uri="{FF2B5EF4-FFF2-40B4-BE49-F238E27FC236}">
                  <a16:creationId xmlns:a16="http://schemas.microsoft.com/office/drawing/2014/main" id="{EFC588DA-01B2-40E1-B3DD-941218807F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2050" y="4210050"/>
              <a:ext cx="609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EABE8B6-A152-4BBA-AC85-44E01248302D}"/>
                </a:ext>
              </a:extLst>
            </p:cNvPr>
            <p:cNvGrpSpPr/>
            <p:nvPr/>
          </p:nvGrpSpPr>
          <p:grpSpPr>
            <a:xfrm>
              <a:off x="1981200" y="4343400"/>
              <a:ext cx="2971800" cy="1066800"/>
              <a:chOff x="1981200" y="4343400"/>
              <a:chExt cx="2971800" cy="1066800"/>
            </a:xfrm>
          </p:grpSpPr>
          <p:sp>
            <p:nvSpPr>
              <p:cNvPr id="24" name="Line 42">
                <a:extLst>
                  <a:ext uri="{FF2B5EF4-FFF2-40B4-BE49-F238E27FC236}">
                    <a16:creationId xmlns:a16="http://schemas.microsoft.com/office/drawing/2014/main" id="{BED78557-DA62-4B50-BBA4-FF5911B6F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981200" y="4343400"/>
                <a:ext cx="2971800" cy="1066800"/>
              </a:xfrm>
              <a:prstGeom prst="line">
                <a:avLst/>
              </a:prstGeom>
              <a:noFill/>
              <a:ln w="5715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2500"/>
              </a:p>
            </p:txBody>
          </p:sp>
          <p:sp>
            <p:nvSpPr>
              <p:cNvPr id="25" name="Arc 57">
                <a:extLst>
                  <a:ext uri="{FF2B5EF4-FFF2-40B4-BE49-F238E27FC236}">
                    <a16:creationId xmlns:a16="http://schemas.microsoft.com/office/drawing/2014/main" id="{4E764B55-DC38-4154-B2E0-5F8A84DE3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6600" y="4953000"/>
                <a:ext cx="152400" cy="457200"/>
              </a:xfrm>
              <a:custGeom>
                <a:avLst/>
                <a:gdLst>
                  <a:gd name="T0" fmla="*/ 0 w 21600"/>
                  <a:gd name="T1" fmla="*/ 0 h 21600"/>
                  <a:gd name="T2" fmla="*/ 53527720 w 21600"/>
                  <a:gd name="T3" fmla="*/ 2147483646 h 21600"/>
                  <a:gd name="T4" fmla="*/ 0 w 21600"/>
                  <a:gd name="T5" fmla="*/ 214748364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905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500"/>
              </a:p>
            </p:txBody>
          </p:sp>
          <p:sp>
            <p:nvSpPr>
              <p:cNvPr id="26" name="Text Box 61">
                <a:extLst>
                  <a:ext uri="{FF2B5EF4-FFF2-40B4-BE49-F238E27FC236}">
                    <a16:creationId xmlns:a16="http://schemas.microsoft.com/office/drawing/2014/main" id="{25D9F510-E3E5-4516-B153-988F51045A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6680" y="4923220"/>
                <a:ext cx="609600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l-GR" altLang="en-US" sz="25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φ</a:t>
                </a:r>
                <a:r>
                  <a:rPr lang="en-US" altLang="en-US" sz="2500" baseline="-2500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endParaRPr lang="el-GR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bject 37">
                  <a:extLst>
                    <a:ext uri="{FF2B5EF4-FFF2-40B4-BE49-F238E27FC236}">
                      <a16:creationId xmlns:a16="http://schemas.microsoft.com/office/drawing/2014/main" id="{B35FFAC1-7878-4A66-A319-D01F28B4C15D}"/>
                    </a:ext>
                  </a:extLst>
                </p:cNvPr>
                <p:cNvSpPr txBox="1"/>
                <p:nvPr/>
              </p:nvSpPr>
              <p:spPr bwMode="auto">
                <a:xfrm>
                  <a:off x="3987801" y="4038601"/>
                  <a:ext cx="341313" cy="4556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500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sz="250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Object 37">
                  <a:extLst>
                    <a:ext uri="{FF2B5EF4-FFF2-40B4-BE49-F238E27FC236}">
                      <a16:creationId xmlns:a16="http://schemas.microsoft.com/office/drawing/2014/main" id="{B35FFAC1-7878-4A66-A319-D01F28B4C1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987801" y="4038601"/>
                  <a:ext cx="341313" cy="455613"/>
                </a:xfrm>
                <a:prstGeom prst="rect">
                  <a:avLst/>
                </a:prstGeom>
                <a:blipFill>
                  <a:blip r:embed="rId3"/>
                  <a:stretch>
                    <a:fillRect r="-1607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7926EAB9-7100-42A3-BEFA-9B8ECC0ACE87}"/>
              </a:ext>
            </a:extLst>
          </p:cNvPr>
          <p:cNvGrpSpPr/>
          <p:nvPr/>
        </p:nvGrpSpPr>
        <p:grpSpPr>
          <a:xfrm>
            <a:off x="7391400" y="1981200"/>
            <a:ext cx="4502150" cy="4175125"/>
            <a:chOff x="1981200" y="1235075"/>
            <a:chExt cx="4502150" cy="4175125"/>
          </a:xfrm>
        </p:grpSpPr>
        <p:sp>
          <p:nvSpPr>
            <p:cNvPr id="28" name="Text Box 59">
              <a:extLst>
                <a:ext uri="{FF2B5EF4-FFF2-40B4-BE49-F238E27FC236}">
                  <a16:creationId xmlns:a16="http://schemas.microsoft.com/office/drawing/2014/main" id="{C718F08C-F453-4ECB-A5AC-3BD86B310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4300" y="4762500"/>
              <a:ext cx="457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</a:p>
          </p:txBody>
        </p:sp>
        <p:sp>
          <p:nvSpPr>
            <p:cNvPr id="29" name="Line 47">
              <a:extLst>
                <a:ext uri="{FF2B5EF4-FFF2-40B4-BE49-F238E27FC236}">
                  <a16:creationId xmlns:a16="http://schemas.microsoft.com/office/drawing/2014/main" id="{E734AC5A-5F36-4AC5-A6ED-65CE7A1E50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81200" y="1600200"/>
              <a:ext cx="4114800" cy="3810000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/>
            </a:p>
          </p:txBody>
        </p:sp>
        <p:sp>
          <p:nvSpPr>
            <p:cNvPr id="30" name="Text Box 48">
              <a:extLst>
                <a:ext uri="{FF2B5EF4-FFF2-40B4-BE49-F238E27FC236}">
                  <a16:creationId xmlns:a16="http://schemas.microsoft.com/office/drawing/2014/main" id="{F46ED9F4-C077-49A7-BD38-A6F3F20EF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6150" y="1235075"/>
              <a:ext cx="457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31" name="Arc 58">
              <a:extLst>
                <a:ext uri="{FF2B5EF4-FFF2-40B4-BE49-F238E27FC236}">
                  <a16:creationId xmlns:a16="http://schemas.microsoft.com/office/drawing/2014/main" id="{5AFE25EE-FC8C-4A02-9F3C-74C1B052D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800" y="4114800"/>
              <a:ext cx="609600" cy="1295400"/>
            </a:xfrm>
            <a:custGeom>
              <a:avLst/>
              <a:gdLst>
                <a:gd name="T0" fmla="*/ 0 w 21600"/>
                <a:gd name="T1" fmla="*/ 0 h 21600"/>
                <a:gd name="T2" fmla="*/ 2147483646 w 21600"/>
                <a:gd name="T3" fmla="*/ 2147483646 h 21600"/>
                <a:gd name="T4" fmla="*/ 0 w 21600"/>
                <a:gd name="T5" fmla="*/ 214748364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solidFill>
                  <a:srgbClr val="C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bject 38">
                  <a:extLst>
                    <a:ext uri="{FF2B5EF4-FFF2-40B4-BE49-F238E27FC236}">
                      <a16:creationId xmlns:a16="http://schemas.microsoft.com/office/drawing/2014/main" id="{2F56A70A-60F2-4D73-843A-8BCBE2189178}"/>
                    </a:ext>
                  </a:extLst>
                </p:cNvPr>
                <p:cNvSpPr txBox="1"/>
                <p:nvPr/>
              </p:nvSpPr>
              <p:spPr bwMode="auto">
                <a:xfrm>
                  <a:off x="3783014" y="2682876"/>
                  <a:ext cx="407987" cy="54451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5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500" b="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oMath>
                    </m:oMathPara>
                  </a14:m>
                  <a:endParaRPr lang="en-US" sz="250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Object 38">
                  <a:extLst>
                    <a:ext uri="{FF2B5EF4-FFF2-40B4-BE49-F238E27FC236}">
                      <a16:creationId xmlns:a16="http://schemas.microsoft.com/office/drawing/2014/main" id="{2F56A70A-60F2-4D73-843A-8BCBE21891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783014" y="2682876"/>
                  <a:ext cx="407987" cy="544513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9F74A67-1C6A-4FA1-B7A9-F4FAFD9893EB}"/>
              </a:ext>
            </a:extLst>
          </p:cNvPr>
          <p:cNvGrpSpPr/>
          <p:nvPr/>
        </p:nvGrpSpPr>
        <p:grpSpPr>
          <a:xfrm>
            <a:off x="-294358" y="14286"/>
            <a:ext cx="9133558" cy="603243"/>
            <a:chOff x="74035" y="2196391"/>
            <a:chExt cx="6115358" cy="842082"/>
          </a:xfrm>
        </p:grpSpPr>
        <p:grpSp>
          <p:nvGrpSpPr>
            <p:cNvPr id="41" name="Group 70">
              <a:extLst>
                <a:ext uri="{FF2B5EF4-FFF2-40B4-BE49-F238E27FC236}">
                  <a16:creationId xmlns:a16="http://schemas.microsoft.com/office/drawing/2014/main" id="{418805A0-70C3-4AFF-BD9D-609322C00E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44" name="Picture 43" descr="empty-green-rectangle">
                <a:extLst>
                  <a:ext uri="{FF2B5EF4-FFF2-40B4-BE49-F238E27FC236}">
                    <a16:creationId xmlns:a16="http://schemas.microsoft.com/office/drawing/2014/main" id="{39136E7E-796A-4BC3-9498-ABA0EE8719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44" descr="green-top-faded">
                <a:extLst>
                  <a:ext uri="{FF2B5EF4-FFF2-40B4-BE49-F238E27FC236}">
                    <a16:creationId xmlns:a16="http://schemas.microsoft.com/office/drawing/2014/main" id="{74CDB20D-E0D8-4C27-A0C5-E793A0AD8E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7E8BAB0-95DD-4E3F-9374-A61D7B4A3362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5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  <a:endParaRPr lang="en-US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1026060">
              <a:extLst>
                <a:ext uri="{FF2B5EF4-FFF2-40B4-BE49-F238E27FC236}">
                  <a16:creationId xmlns:a16="http://schemas.microsoft.com/office/drawing/2014/main" id="{5F0DA2D4-E975-43EA-AC50-6DB371106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126" y="2196391"/>
              <a:ext cx="5110267" cy="8420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altLang="en-US" sz="3200" dirty="0">
                  <a:cs typeface="Arial" panose="020B0604020202020204" pitchFamily="34" charset="0"/>
                </a:rPr>
                <a:t>Phương pháp giản đồ </a:t>
              </a:r>
              <a:r>
                <a:rPr lang="en-US" altLang="en-US" sz="3200" dirty="0" err="1">
                  <a:cs typeface="Arial" panose="020B0604020202020204" pitchFamily="34" charset="0"/>
                </a:rPr>
                <a:t>Fre</a:t>
              </a:r>
              <a:r>
                <a:rPr lang="en-US" altLang="en-US" sz="3200" dirty="0">
                  <a:cs typeface="Arial" panose="020B0604020202020204" pitchFamily="34" charset="0"/>
                </a:rPr>
                <a:t>-nen</a:t>
              </a:r>
              <a:endParaRPr lang="en-US" sz="32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220FAE9-9BB7-4C36-8917-A4F34FEDEFC0}"/>
              </a:ext>
            </a:extLst>
          </p:cNvPr>
          <p:cNvGrpSpPr/>
          <p:nvPr/>
        </p:nvGrpSpPr>
        <p:grpSpPr>
          <a:xfrm>
            <a:off x="178807" y="1022753"/>
            <a:ext cx="6697713" cy="4724399"/>
            <a:chOff x="141238" y="1922654"/>
            <a:chExt cx="6970713" cy="3642549"/>
          </a:xfrm>
        </p:grpSpPr>
        <p:pic>
          <p:nvPicPr>
            <p:cNvPr id="47" name="Picture 4" descr="empty-blue-rectangle">
              <a:extLst>
                <a:ext uri="{FF2B5EF4-FFF2-40B4-BE49-F238E27FC236}">
                  <a16:creationId xmlns:a16="http://schemas.microsoft.com/office/drawing/2014/main" id="{6836D720-4B92-4DCA-A69E-249BE8149F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41238" y="1922654"/>
              <a:ext cx="6970713" cy="3642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Rectangle 37">
              <a:extLst>
                <a:ext uri="{FF2B5EF4-FFF2-40B4-BE49-F238E27FC236}">
                  <a16:creationId xmlns:a16="http://schemas.microsoft.com/office/drawing/2014/main" id="{02EACBDB-5781-4BE8-8668-C922B05CB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916" y="2329238"/>
              <a:ext cx="5983057" cy="2728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Dao động tổng hợp của hai dao động điều hòa cùng phương, cùng tần số </a:t>
              </a:r>
              <a:r>
                <a:rPr lang="en-US" alt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là một dao động điều hòa </a:t>
              </a:r>
              <a:r>
                <a:rPr lang="en-US" alt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cùng phương, cùng tần số với hai dao động thành phần, có biên độ A và pha ban đầu </a:t>
              </a:r>
              <a:r>
                <a:rPr lang="en-US" alt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.</a:t>
              </a:r>
              <a:r>
                <a:rPr lang="en-US" alt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7088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77">
            <a:extLst>
              <a:ext uri="{FF2B5EF4-FFF2-40B4-BE49-F238E27FC236}">
                <a16:creationId xmlns:a16="http://schemas.microsoft.com/office/drawing/2014/main" id="{A8CAAFED-BB8F-4996-91BC-26A80056F750}"/>
              </a:ext>
            </a:extLst>
          </p:cNvPr>
          <p:cNvGrpSpPr>
            <a:grpSpLocks/>
          </p:cNvGrpSpPr>
          <p:nvPr/>
        </p:nvGrpSpPr>
        <p:grpSpPr bwMode="auto">
          <a:xfrm>
            <a:off x="7062788" y="762000"/>
            <a:ext cx="3567112" cy="4343400"/>
            <a:chOff x="3501" y="480"/>
            <a:chExt cx="2247" cy="2736"/>
          </a:xfrm>
        </p:grpSpPr>
        <p:sp>
          <p:nvSpPr>
            <p:cNvPr id="9244" name="Rectangle 3">
              <a:extLst>
                <a:ext uri="{FF2B5EF4-FFF2-40B4-BE49-F238E27FC236}">
                  <a16:creationId xmlns:a16="http://schemas.microsoft.com/office/drawing/2014/main" id="{E8F39C01-0C0C-4CD8-A4B9-C9A0C2539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" y="576"/>
              <a:ext cx="2247" cy="2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5" name="Line 4">
              <a:extLst>
                <a:ext uri="{FF2B5EF4-FFF2-40B4-BE49-F238E27FC236}">
                  <a16:creationId xmlns:a16="http://schemas.microsoft.com/office/drawing/2014/main" id="{52665DAA-41AA-4296-9E0F-97F67CC4E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8" y="2954"/>
              <a:ext cx="19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6" name="Line 5">
              <a:extLst>
                <a:ext uri="{FF2B5EF4-FFF2-40B4-BE49-F238E27FC236}">
                  <a16:creationId xmlns:a16="http://schemas.microsoft.com/office/drawing/2014/main" id="{3D3AAB6A-FABB-43B5-B787-3D6C26C31F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" y="2358"/>
              <a:ext cx="1300" cy="596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7" name="Line 6">
              <a:extLst>
                <a:ext uri="{FF2B5EF4-FFF2-40B4-BE49-F238E27FC236}">
                  <a16:creationId xmlns:a16="http://schemas.microsoft.com/office/drawing/2014/main" id="{C406D6A9-42B9-43A4-8899-549304E71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08" y="1422"/>
              <a:ext cx="500" cy="1532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8" name="Line 7">
              <a:extLst>
                <a:ext uri="{FF2B5EF4-FFF2-40B4-BE49-F238E27FC236}">
                  <a16:creationId xmlns:a16="http://schemas.microsoft.com/office/drawing/2014/main" id="{23F54489-8971-4CEF-B42F-76C013DEC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8" y="826"/>
              <a:ext cx="1300" cy="5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9" name="Line 8">
              <a:extLst>
                <a:ext uri="{FF2B5EF4-FFF2-40B4-BE49-F238E27FC236}">
                  <a16:creationId xmlns:a16="http://schemas.microsoft.com/office/drawing/2014/main" id="{9EA651E1-B7DE-4F39-843E-92FD7BA929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08" y="826"/>
              <a:ext cx="500" cy="1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0" name="Line 9">
              <a:extLst>
                <a:ext uri="{FF2B5EF4-FFF2-40B4-BE49-F238E27FC236}">
                  <a16:creationId xmlns:a16="http://schemas.microsoft.com/office/drawing/2014/main" id="{C0F3A870-A43D-44CC-8FEC-43CAC23D4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8" y="699"/>
              <a:ext cx="0" cy="2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1" name="Line 10">
              <a:extLst>
                <a:ext uri="{FF2B5EF4-FFF2-40B4-BE49-F238E27FC236}">
                  <a16:creationId xmlns:a16="http://schemas.microsoft.com/office/drawing/2014/main" id="{C3FA6C65-121D-4515-83D5-84B56462D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" y="826"/>
              <a:ext cx="1800" cy="2128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2" name="Text Box 13">
              <a:extLst>
                <a:ext uri="{FF2B5EF4-FFF2-40B4-BE49-F238E27FC236}">
                  <a16:creationId xmlns:a16="http://schemas.microsoft.com/office/drawing/2014/main" id="{3A919EBF-F127-4B33-9FAB-FD290A884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6" y="632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9253" name="Text Box 16">
              <a:extLst>
                <a:ext uri="{FF2B5EF4-FFF2-40B4-BE49-F238E27FC236}">
                  <a16:creationId xmlns:a16="http://schemas.microsoft.com/office/drawing/2014/main" id="{C03E9FD9-7EEC-4435-BF93-4A05EA82C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9" y="2715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254" name="Text Box 17">
              <a:extLst>
                <a:ext uri="{FF2B5EF4-FFF2-40B4-BE49-F238E27FC236}">
                  <a16:creationId xmlns:a16="http://schemas.microsoft.com/office/drawing/2014/main" id="{81814473-1F58-4856-969D-6A7C171D1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6" y="480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9255" name="Text Box 18">
              <a:extLst>
                <a:ext uri="{FF2B5EF4-FFF2-40B4-BE49-F238E27FC236}">
                  <a16:creationId xmlns:a16="http://schemas.microsoft.com/office/drawing/2014/main" id="{84E68DA8-C816-4D64-817C-F99A0234A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" y="2912"/>
              <a:ext cx="201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9256" name="Text Box 19">
              <a:extLst>
                <a:ext uri="{FF2B5EF4-FFF2-40B4-BE49-F238E27FC236}">
                  <a16:creationId xmlns:a16="http://schemas.microsoft.com/office/drawing/2014/main" id="{38878DC4-39EC-4F45-9950-354C12590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2196"/>
              <a:ext cx="37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7" name="Text Box 20">
              <a:extLst>
                <a:ext uri="{FF2B5EF4-FFF2-40B4-BE49-F238E27FC236}">
                  <a16:creationId xmlns:a16="http://schemas.microsoft.com/office/drawing/2014/main" id="{D006DA1E-995A-4EE1-A5B0-79EF1BA7D2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8" y="1752"/>
              <a:ext cx="412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8" name="Text Box 21">
              <a:extLst>
                <a:ext uri="{FF2B5EF4-FFF2-40B4-BE49-F238E27FC236}">
                  <a16:creationId xmlns:a16="http://schemas.microsoft.com/office/drawing/2014/main" id="{0A89E62F-B5BB-4324-A898-858D0E494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4" y="2254"/>
              <a:ext cx="433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9" name="Text Box 22">
              <a:extLst>
                <a:ext uri="{FF2B5EF4-FFF2-40B4-BE49-F238E27FC236}">
                  <a16:creationId xmlns:a16="http://schemas.microsoft.com/office/drawing/2014/main" id="{0DC9F2A6-21BD-4E1C-B16B-CD37842030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7" y="1093"/>
              <a:ext cx="388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0" name="Arc 29">
              <a:extLst>
                <a:ext uri="{FF2B5EF4-FFF2-40B4-BE49-F238E27FC236}">
                  <a16:creationId xmlns:a16="http://schemas.microsoft.com/office/drawing/2014/main" id="{F685DC30-4EBF-45A7-BB0E-F9C878239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9" y="2613"/>
              <a:ext cx="166" cy="34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1" name="Arc 30">
              <a:extLst>
                <a:ext uri="{FF2B5EF4-FFF2-40B4-BE49-F238E27FC236}">
                  <a16:creationId xmlns:a16="http://schemas.microsoft.com/office/drawing/2014/main" id="{5F1B90CC-FF16-47AB-86DA-D49276668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" y="2699"/>
              <a:ext cx="66" cy="2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2" name="Arc 31">
              <a:extLst>
                <a:ext uri="{FF2B5EF4-FFF2-40B4-BE49-F238E27FC236}">
                  <a16:creationId xmlns:a16="http://schemas.microsoft.com/office/drawing/2014/main" id="{D16576A1-23A1-4C0F-B6ED-F376EA926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9" y="2230"/>
              <a:ext cx="266" cy="7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3" name="Text Box 32">
              <a:extLst>
                <a:ext uri="{FF2B5EF4-FFF2-40B4-BE49-F238E27FC236}">
                  <a16:creationId xmlns:a16="http://schemas.microsoft.com/office/drawing/2014/main" id="{67AE9898-84C3-4629-A052-0A0655859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0" y="2531"/>
              <a:ext cx="200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</a:p>
          </p:txBody>
        </p:sp>
        <p:sp>
          <p:nvSpPr>
            <p:cNvPr id="9264" name="Text Box 33">
              <a:extLst>
                <a:ext uri="{FF2B5EF4-FFF2-40B4-BE49-F238E27FC236}">
                  <a16:creationId xmlns:a16="http://schemas.microsoft.com/office/drawing/2014/main" id="{8BF2F3F5-7149-4B32-AE30-C1237B4E9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2" y="2481"/>
              <a:ext cx="392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5" name="Text Box 34">
              <a:extLst>
                <a:ext uri="{FF2B5EF4-FFF2-40B4-BE49-F238E27FC236}">
                  <a16:creationId xmlns:a16="http://schemas.microsoft.com/office/drawing/2014/main" id="{417022D8-8CE4-4700-9C37-FC85D269F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6" y="2648"/>
              <a:ext cx="34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l-GR" altLang="en-US" sz="25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6" name="Text Box 35">
              <a:extLst>
                <a:ext uri="{FF2B5EF4-FFF2-40B4-BE49-F238E27FC236}">
                  <a16:creationId xmlns:a16="http://schemas.microsoft.com/office/drawing/2014/main" id="{F4833CFF-7A8F-4287-8E26-344D8F95D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7" y="1448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9267" name="Rectangle 48">
              <a:extLst>
                <a:ext uri="{FF2B5EF4-FFF2-40B4-BE49-F238E27FC236}">
                  <a16:creationId xmlns:a16="http://schemas.microsoft.com/office/drawing/2014/main" id="{85FB845C-4CA8-4276-9CF3-91AC1F5C2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1706"/>
              <a:ext cx="343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.   </a:t>
              </a:r>
            </a:p>
          </p:txBody>
        </p:sp>
      </p:grpSp>
      <p:sp>
        <p:nvSpPr>
          <p:cNvPr id="22539" name="Line 11">
            <a:extLst>
              <a:ext uri="{FF2B5EF4-FFF2-40B4-BE49-F238E27FC236}">
                <a16:creationId xmlns:a16="http://schemas.microsoft.com/office/drawing/2014/main" id="{48503D1A-544A-4110-8C7C-23083C326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1" y="1311275"/>
            <a:ext cx="2805113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0C7183BC-B69E-4AB0-BC84-7C1D7A171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48900" y="1377951"/>
            <a:ext cx="0" cy="331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E8D458DC-7BA2-4C6F-B3FC-5E453C687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1" y="4622800"/>
            <a:ext cx="682625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3" name="Text Box 15">
            <a:extLst>
              <a:ext uri="{FF2B5EF4-FFF2-40B4-BE49-F238E27FC236}">
                <a16:creationId xmlns:a16="http://schemas.microsoft.com/office/drawing/2014/main" id="{A5AC6D14-AA9F-4425-99A9-A1C594DA5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1" y="1987550"/>
            <a:ext cx="568325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1" name="Line 23">
            <a:extLst>
              <a:ext uri="{FF2B5EF4-FFF2-40B4-BE49-F238E27FC236}">
                <a16:creationId xmlns:a16="http://schemas.microsoft.com/office/drawing/2014/main" id="{2F884B3A-FC3C-43A0-82EA-BE4D3441B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3797301"/>
            <a:ext cx="0" cy="879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0C8F51FF-B019-47AD-A0AC-34152F35EA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1" y="3738563"/>
            <a:ext cx="2011363" cy="68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3" name="Line 25">
            <a:extLst>
              <a:ext uri="{FF2B5EF4-FFF2-40B4-BE49-F238E27FC236}">
                <a16:creationId xmlns:a16="http://schemas.microsoft.com/office/drawing/2014/main" id="{51CDB2EA-7E51-4DDC-BF8E-509DAAF96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91500" y="2305050"/>
            <a:ext cx="0" cy="2363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4" name="Line 26">
            <a:extLst>
              <a:ext uri="{FF2B5EF4-FFF2-40B4-BE49-F238E27FC236}">
                <a16:creationId xmlns:a16="http://schemas.microsoft.com/office/drawing/2014/main" id="{8601AB7C-95C0-41E5-8B08-246C44C2A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1" y="2257425"/>
            <a:ext cx="741363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5" name="Text Box 27">
            <a:extLst>
              <a:ext uri="{FF2B5EF4-FFF2-40B4-BE49-F238E27FC236}">
                <a16:creationId xmlns:a16="http://schemas.microsoft.com/office/drawing/2014/main" id="{EF679862-2E07-4245-9B13-9B6F0580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648200"/>
            <a:ext cx="5715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6" name="Text Box 28">
            <a:extLst>
              <a:ext uri="{FF2B5EF4-FFF2-40B4-BE49-F238E27FC236}">
                <a16:creationId xmlns:a16="http://schemas.microsoft.com/office/drawing/2014/main" id="{0993D9C1-C31C-4E65-B8F7-BF69D86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1" y="3497263"/>
            <a:ext cx="54451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68" name="Text Box 140">
            <a:extLst>
              <a:ext uri="{FF2B5EF4-FFF2-40B4-BE49-F238E27FC236}">
                <a16:creationId xmlns:a16="http://schemas.microsoft.com/office/drawing/2014/main" id="{D22E43DB-9352-4639-9DC7-9DA951418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5551" y="4679950"/>
            <a:ext cx="31591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22669" name="Text Box 141">
            <a:extLst>
              <a:ext uri="{FF2B5EF4-FFF2-40B4-BE49-F238E27FC236}">
                <a16:creationId xmlns:a16="http://schemas.microsoft.com/office/drawing/2014/main" id="{A0179542-D5F5-4450-927B-50A4A803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1" y="1084264"/>
            <a:ext cx="31591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graphicFrame>
        <p:nvGraphicFramePr>
          <p:cNvPr id="22682" name="Object 154">
            <a:extLst>
              <a:ext uri="{FF2B5EF4-FFF2-40B4-BE49-F238E27FC236}">
                <a16:creationId xmlns:a16="http://schemas.microsoft.com/office/drawing/2014/main" id="{89167C59-CFCA-4463-B9F5-4ADA0A318B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70912"/>
              </p:ext>
            </p:extLst>
          </p:nvPr>
        </p:nvGraphicFramePr>
        <p:xfrm>
          <a:off x="1231107" y="1375834"/>
          <a:ext cx="53054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89500" imgH="482600" progId="Equation.DSMT4">
                  <p:embed/>
                </p:oleObj>
              </mc:Choice>
              <mc:Fallback>
                <p:oleObj name="Equation" r:id="rId2" imgW="4889500" imgH="482600" progId="Equation.DSMT4">
                  <p:embed/>
                  <p:pic>
                    <p:nvPicPr>
                      <p:cNvPr id="0" name="Object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107" y="1375834"/>
                        <a:ext cx="530542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92" name="Text Box 164">
            <a:extLst>
              <a:ext uri="{FF2B5EF4-FFF2-40B4-BE49-F238E27FC236}">
                <a16:creationId xmlns:a16="http://schemas.microsoft.com/office/drawing/2014/main" id="{276E592C-58F7-4C9A-8004-F209D9E4A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6" y="652463"/>
            <a:ext cx="46513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3000" i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Biên độ tổng hợp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6DE566A-E6CE-4CE1-A856-CDA0FC0E00EB}"/>
              </a:ext>
            </a:extLst>
          </p:cNvPr>
          <p:cNvGrpSpPr/>
          <p:nvPr/>
        </p:nvGrpSpPr>
        <p:grpSpPr>
          <a:xfrm>
            <a:off x="1676400" y="2264031"/>
            <a:ext cx="4986337" cy="595312"/>
            <a:chOff x="1676400" y="2264031"/>
            <a:chExt cx="4986337" cy="5953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83" name="Object 155">
                  <a:extLst>
                    <a:ext uri="{FF2B5EF4-FFF2-40B4-BE49-F238E27FC236}">
                      <a16:creationId xmlns:a16="http://schemas.microsoft.com/office/drawing/2014/main" id="{16A06AB5-A4C1-4AB6-A650-EB1BA60C183A}"/>
                    </a:ext>
                  </a:extLst>
                </p:cNvPr>
                <p:cNvSpPr txBox="1"/>
                <p:nvPr/>
              </p:nvSpPr>
              <p:spPr bwMode="auto">
                <a:xfrm>
                  <a:off x="2471737" y="2264031"/>
                  <a:ext cx="4191000" cy="5953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groupChr>
                          <m:groupChrPr>
                            <m:chr m:val="⏜"/>
                            <m:pos m:val="top"/>
                            <m:vertJc m:val="bot"/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</m:groupChr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=18</m:t>
                        </m:r>
                        <m:sSup>
                          <m:sSup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  <m:sup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groupChr>
                          <m:groupChrPr>
                            <m:chr m:val="⏜"/>
                            <m:pos m:val="top"/>
                            <m:vertJc m:val="bot"/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groupChr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2683" name="Object 155">
                  <a:extLst>
                    <a:ext uri="{FF2B5EF4-FFF2-40B4-BE49-F238E27FC236}">
                      <a16:creationId xmlns:a16="http://schemas.microsoft.com/office/drawing/2014/main" id="{16A06AB5-A4C1-4AB6-A650-EB1BA60C183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71737" y="2264031"/>
                  <a:ext cx="4191000" cy="59531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693" name="Text Box 165">
              <a:extLst>
                <a:ext uri="{FF2B5EF4-FFF2-40B4-BE49-F238E27FC236}">
                  <a16:creationId xmlns:a16="http://schemas.microsoft.com/office/drawing/2014/main" id="{22E3715F-3797-4FF5-A0EA-D1972BA9DD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2300288"/>
              <a:ext cx="7620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mà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565FFC7-E0D8-4F98-A25A-CC5E6F4EE535}"/>
              </a:ext>
            </a:extLst>
          </p:cNvPr>
          <p:cNvGrpSpPr/>
          <p:nvPr/>
        </p:nvGrpSpPr>
        <p:grpSpPr>
          <a:xfrm>
            <a:off x="1593321" y="3135314"/>
            <a:ext cx="5332943" cy="541337"/>
            <a:chOff x="1593321" y="3135314"/>
            <a:chExt cx="5332943" cy="541337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684" name="Object 156">
                  <a:extLst>
                    <a:ext uri="{FF2B5EF4-FFF2-40B4-BE49-F238E27FC236}">
                      <a16:creationId xmlns:a16="http://schemas.microsoft.com/office/drawing/2014/main" id="{646AD089-FEEA-4F2C-A216-B947266C29B9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66472292"/>
                    </p:ext>
                  </p:extLst>
                </p:nvPr>
              </p:nvGraphicFramePr>
              <p:xfrm>
                <a:off x="2292351" y="3135314"/>
                <a:ext cx="4633913" cy="54133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6" imgW="4241800" imgH="495300" progId="Equation.DSMT4">
                        <p:embed/>
                      </p:oleObj>
                    </mc:Choice>
                    <mc:Fallback>
                      <p:oleObj name="Equation" r:id="rId6" imgW="4241800" imgH="495300" progId="Equation.DSMT4">
                        <p:embed/>
                        <p:pic>
                          <p:nvPicPr>
                            <p:cNvPr id="0" name="Object 15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292351" y="3135314"/>
                              <a:ext cx="4633913" cy="541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2684" name="Object 156">
                  <a:extLst>
                    <a:ext uri="{FF2B5EF4-FFF2-40B4-BE49-F238E27FC236}">
                      <a16:creationId xmlns:a16="http://schemas.microsoft.com/office/drawing/2014/main" id="{646AD089-FEEA-4F2C-A216-B947266C29B9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566472292"/>
                    </p:ext>
                  </p:extLst>
                </p:nvPr>
              </p:nvGraphicFramePr>
              <p:xfrm>
                <a:off x="2292351" y="3135314"/>
                <a:ext cx="4633913" cy="541337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8" imgW="4241800" imgH="495300" progId="Equation.DSMT4">
                        <p:embed/>
                      </p:oleObj>
                    </mc:Choice>
                    <mc:Fallback>
                      <p:oleObj name="Equation" r:id="rId8" imgW="4241800" imgH="495300" progId="Equation.DSMT4">
                        <p:embed/>
                        <p:pic>
                          <p:nvPicPr>
                            <p:cNvPr id="0" name="Object 15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292351" y="3135314"/>
                              <a:ext cx="4633913" cy="541337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94" name="Object 166">
                  <a:extLst>
                    <a:ext uri="{FF2B5EF4-FFF2-40B4-BE49-F238E27FC236}">
                      <a16:creationId xmlns:a16="http://schemas.microsoft.com/office/drawing/2014/main" id="{659FB486-4A42-441D-93EF-69408043C7AB}"/>
                    </a:ext>
                  </a:extLst>
                </p:cNvPr>
                <p:cNvSpPr txBox="1"/>
                <p:nvPr/>
              </p:nvSpPr>
              <p:spPr bwMode="auto">
                <a:xfrm>
                  <a:off x="1593321" y="3162300"/>
                  <a:ext cx="558800" cy="377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</m:t>
                        </m:r>
                      </m:oMath>
                    </m:oMathPara>
                  </a14:m>
                  <a:endParaRPr lang="en-US" sz="30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2694" name="Object 166">
                  <a:extLst>
                    <a:ext uri="{FF2B5EF4-FFF2-40B4-BE49-F238E27FC236}">
                      <a16:creationId xmlns:a16="http://schemas.microsoft.com/office/drawing/2014/main" id="{659FB486-4A42-441D-93EF-69408043C7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593321" y="3162300"/>
                  <a:ext cx="558800" cy="377825"/>
                </a:xfrm>
                <a:prstGeom prst="rect">
                  <a:avLst/>
                </a:prstGeom>
                <a:blipFill>
                  <a:blip r:embed="rId10"/>
                  <a:stretch>
                    <a:fillRect b="-1290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9BC4FAC-C06B-44FF-B88A-B05D3643DF41}"/>
              </a:ext>
            </a:extLst>
          </p:cNvPr>
          <p:cNvGrpSpPr/>
          <p:nvPr/>
        </p:nvGrpSpPr>
        <p:grpSpPr>
          <a:xfrm>
            <a:off x="1676400" y="3925888"/>
            <a:ext cx="4186239" cy="665162"/>
            <a:chOff x="1676400" y="3925888"/>
            <a:chExt cx="4186239" cy="66516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685" name="Object 157">
                  <a:extLst>
                    <a:ext uri="{FF2B5EF4-FFF2-40B4-BE49-F238E27FC236}">
                      <a16:creationId xmlns:a16="http://schemas.microsoft.com/office/drawing/2014/main" id="{8CFE8BC1-81E2-4572-A455-A0B7EFA89437}"/>
                    </a:ext>
                  </a:extLst>
                </p:cNvPr>
                <p:cNvSpPr txBox="1"/>
                <p:nvPr/>
              </p:nvSpPr>
              <p:spPr bwMode="auto">
                <a:xfrm>
                  <a:off x="2606676" y="3925888"/>
                  <a:ext cx="3255963" cy="6651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groupChr>
                          <m:groupChrPr>
                            <m:chr m:val="⏜"/>
                            <m:pos m:val="top"/>
                            <m:vertJc m:val="bot"/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groupChr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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</m:t>
                            </m:r>
                          </m:e>
                          <m:sub>
                            <m: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2685" name="Object 157">
                  <a:extLst>
                    <a:ext uri="{FF2B5EF4-FFF2-40B4-BE49-F238E27FC236}">
                      <a16:creationId xmlns:a16="http://schemas.microsoft.com/office/drawing/2014/main" id="{8CFE8BC1-81E2-4572-A455-A0B7EFA894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06676" y="3925888"/>
                  <a:ext cx="3255963" cy="66516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696" name="Text Box 168">
              <a:extLst>
                <a:ext uri="{FF2B5EF4-FFF2-40B4-BE49-F238E27FC236}">
                  <a16:creationId xmlns:a16="http://schemas.microsoft.com/office/drawing/2014/main" id="{A9CF2215-F1A8-4DE2-BB60-FEF76ACF69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6400" y="3994151"/>
              <a:ext cx="7620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mà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31FF223-B281-4590-8D15-042ED3BEFD67}"/>
              </a:ext>
            </a:extLst>
          </p:cNvPr>
          <p:cNvGrpSpPr/>
          <p:nvPr/>
        </p:nvGrpSpPr>
        <p:grpSpPr>
          <a:xfrm>
            <a:off x="-294357" y="64866"/>
            <a:ext cx="8635082" cy="582053"/>
            <a:chOff x="74035" y="2267003"/>
            <a:chExt cx="6431218" cy="812504"/>
          </a:xfrm>
        </p:grpSpPr>
        <p:grpSp>
          <p:nvGrpSpPr>
            <p:cNvPr id="63" name="Group 70">
              <a:extLst>
                <a:ext uri="{FF2B5EF4-FFF2-40B4-BE49-F238E27FC236}">
                  <a16:creationId xmlns:a16="http://schemas.microsoft.com/office/drawing/2014/main" id="{2E849B6A-3C1C-480F-8AE7-678BB100EB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66" name="Picture 65" descr="empty-green-rectangle">
                <a:extLst>
                  <a:ext uri="{FF2B5EF4-FFF2-40B4-BE49-F238E27FC236}">
                    <a16:creationId xmlns:a16="http://schemas.microsoft.com/office/drawing/2014/main" id="{F3103975-AF4B-46F8-B540-134E6C68DD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66" descr="green-top-faded">
                <a:extLst>
                  <a:ext uri="{FF2B5EF4-FFF2-40B4-BE49-F238E27FC236}">
                    <a16:creationId xmlns:a16="http://schemas.microsoft.com/office/drawing/2014/main" id="{2A5AB492-5E67-454B-898D-34D2D11B6B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737242F-12BC-46AF-BCB7-FC937603E67C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7733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30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  <a:endParaRPr lang="en-US" sz="3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1026060">
              <a:extLst>
                <a:ext uri="{FF2B5EF4-FFF2-40B4-BE49-F238E27FC236}">
                  <a16:creationId xmlns:a16="http://schemas.microsoft.com/office/drawing/2014/main" id="{AE8B14EF-2737-435C-89F4-FFB7D267E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5" y="2280389"/>
              <a:ext cx="5273068" cy="79911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altLang="en-US" sz="3000" dirty="0">
                  <a:cs typeface="Arial" panose="020B0604020202020204" pitchFamily="34" charset="0"/>
                </a:rPr>
                <a:t>Phương pháp giản đồ </a:t>
              </a:r>
              <a:r>
                <a:rPr lang="en-US" altLang="en-US" sz="3000" dirty="0" err="1">
                  <a:cs typeface="Arial" panose="020B0604020202020204" pitchFamily="34" charset="0"/>
                </a:rPr>
                <a:t>Fre</a:t>
              </a:r>
              <a:r>
                <a:rPr lang="en-US" altLang="en-US" sz="3000" dirty="0">
                  <a:cs typeface="Arial" panose="020B0604020202020204" pitchFamily="34" charset="0"/>
                </a:rPr>
                <a:t>-nen</a:t>
              </a:r>
              <a:endParaRPr lang="en-US" sz="30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2BD7F77-C2A3-45C6-B7C1-1555DEB1DB6B}"/>
              </a:ext>
            </a:extLst>
          </p:cNvPr>
          <p:cNvGrpSpPr/>
          <p:nvPr/>
        </p:nvGrpSpPr>
        <p:grpSpPr>
          <a:xfrm>
            <a:off x="1735139" y="5590239"/>
            <a:ext cx="8500747" cy="1193304"/>
            <a:chOff x="1735139" y="5590239"/>
            <a:chExt cx="8500747" cy="1193304"/>
          </a:xfrm>
        </p:grpSpPr>
        <p:sp>
          <p:nvSpPr>
            <p:cNvPr id="22698" name="Text Box 170">
              <a:extLst>
                <a:ext uri="{FF2B5EF4-FFF2-40B4-BE49-F238E27FC236}">
                  <a16:creationId xmlns:a16="http://schemas.microsoft.com/office/drawing/2014/main" id="{DB593855-6BEE-4061-ACAF-929BD2A46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35139" y="5830085"/>
              <a:ext cx="12192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Vậy</a:t>
              </a:r>
            </a:p>
          </p:txBody>
        </p:sp>
        <p:pic>
          <p:nvPicPr>
            <p:cNvPr id="69" name="Picture 68" descr="empty-red-rectangle">
              <a:extLst>
                <a:ext uri="{FF2B5EF4-FFF2-40B4-BE49-F238E27FC236}">
                  <a16:creationId xmlns:a16="http://schemas.microsoft.com/office/drawing/2014/main" id="{8E3095F8-DAC2-4E8A-B16B-A6042040DE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0" y="5590239"/>
              <a:ext cx="7524751" cy="1193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Object 163">
                  <a:extLst>
                    <a:ext uri="{FF2B5EF4-FFF2-40B4-BE49-F238E27FC236}">
                      <a16:creationId xmlns:a16="http://schemas.microsoft.com/office/drawing/2014/main" id="{DA152D28-7794-4365-B40A-5ABBD7DA6AC8}"/>
                    </a:ext>
                  </a:extLst>
                </p:cNvPr>
                <p:cNvSpPr txBox="1"/>
                <p:nvPr/>
              </p:nvSpPr>
              <p:spPr bwMode="auto">
                <a:xfrm>
                  <a:off x="3117536" y="5693560"/>
                  <a:ext cx="7118350" cy="8318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0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300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3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3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sz="3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  <m:sSub>
                              <m:sSub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000" i="0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</m:e>
                            </m:func>
                            <m:sSub>
                              <m:sSub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3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3000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000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rad>
                      </m:oMath>
                    </m:oMathPara>
                  </a14:m>
                  <a:endParaRPr lang="en-US" sz="300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1" name="Object 163">
                  <a:extLst>
                    <a:ext uri="{FF2B5EF4-FFF2-40B4-BE49-F238E27FC236}">
                      <a16:creationId xmlns:a16="http://schemas.microsoft.com/office/drawing/2014/main" id="{DA152D28-7794-4365-B40A-5ABBD7DA6AC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17536" y="5693560"/>
                  <a:ext cx="7118350" cy="831850"/>
                </a:xfrm>
                <a:prstGeom prst="rect">
                  <a:avLst/>
                </a:prstGeom>
                <a:blipFill>
                  <a:blip r:embed="rId15"/>
                  <a:stretch>
                    <a:fillRect b="-18382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3EF893B-D0F9-45F1-8246-BA5B75696242}"/>
              </a:ext>
            </a:extLst>
          </p:cNvPr>
          <p:cNvGrpSpPr/>
          <p:nvPr/>
        </p:nvGrpSpPr>
        <p:grpSpPr>
          <a:xfrm>
            <a:off x="1562895" y="4696600"/>
            <a:ext cx="5321299" cy="573890"/>
            <a:chOff x="1749427" y="4893460"/>
            <a:chExt cx="5321299" cy="573890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22690" name="Object 162">
                  <a:extLst>
                    <a:ext uri="{FF2B5EF4-FFF2-40B4-BE49-F238E27FC236}">
                      <a16:creationId xmlns:a16="http://schemas.microsoft.com/office/drawing/2014/main" id="{35CF0A67-647E-4893-B4E3-8AE3CA7B2468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64444899"/>
                    </p:ext>
                  </p:extLst>
                </p:nvPr>
              </p:nvGraphicFramePr>
              <p:xfrm>
                <a:off x="2376489" y="4897438"/>
                <a:ext cx="4694237" cy="56991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6" imgW="4089400" imgH="495300" progId="Equation.DSMT4">
                        <p:embed/>
                      </p:oleObj>
                    </mc:Choice>
                    <mc:Fallback>
                      <p:oleObj name="Equation" r:id="rId16" imgW="4089400" imgH="495300" progId="Equation.DSMT4">
                        <p:embed/>
                        <p:pic>
                          <p:nvPicPr>
                            <p:cNvPr id="0" name="Object 16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76489" y="4897438"/>
                              <a:ext cx="4694237" cy="5699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22690" name="Object 162">
                  <a:extLst>
                    <a:ext uri="{FF2B5EF4-FFF2-40B4-BE49-F238E27FC236}">
                      <a16:creationId xmlns:a16="http://schemas.microsoft.com/office/drawing/2014/main" id="{35CF0A67-647E-4893-B4E3-8AE3CA7B2468}"/>
                    </a:ext>
                  </a:extLst>
                </p:cNvPr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64444899"/>
                    </p:ext>
                  </p:extLst>
                </p:nvPr>
              </p:nvGraphicFramePr>
              <p:xfrm>
                <a:off x="2376489" y="4897438"/>
                <a:ext cx="4694237" cy="569912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name="Equation" r:id="rId18" imgW="4089400" imgH="495300" progId="Equation.DSMT4">
                        <p:embed/>
                      </p:oleObj>
                    </mc:Choice>
                    <mc:Fallback>
                      <p:oleObj name="Equation" r:id="rId18" imgW="4089400" imgH="495300" progId="Equation.DSMT4">
                        <p:embed/>
                        <p:pic>
                          <p:nvPicPr>
                            <p:cNvPr id="0" name="Object 16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76489" y="4897438"/>
                              <a:ext cx="4694237" cy="56991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Object 166">
                  <a:extLst>
                    <a:ext uri="{FF2B5EF4-FFF2-40B4-BE49-F238E27FC236}">
                      <a16:creationId xmlns:a16="http://schemas.microsoft.com/office/drawing/2014/main" id="{ECF62A2A-972F-400E-9744-D12DA94233F1}"/>
                    </a:ext>
                  </a:extLst>
                </p:cNvPr>
                <p:cNvSpPr txBox="1"/>
                <p:nvPr/>
              </p:nvSpPr>
              <p:spPr bwMode="auto">
                <a:xfrm>
                  <a:off x="1749427" y="4893460"/>
                  <a:ext cx="558800" cy="37782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30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</m:t>
                        </m:r>
                      </m:oMath>
                    </m:oMathPara>
                  </a14:m>
                  <a:endParaRPr lang="en-US" sz="30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9" name="Object 166">
                  <a:extLst>
                    <a:ext uri="{FF2B5EF4-FFF2-40B4-BE49-F238E27FC236}">
                      <a16:creationId xmlns:a16="http://schemas.microsoft.com/office/drawing/2014/main" id="{ECF62A2A-972F-400E-9744-D12DA94233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749427" y="4893460"/>
                  <a:ext cx="558800" cy="377825"/>
                </a:xfrm>
                <a:prstGeom prst="rect">
                  <a:avLst/>
                </a:prstGeom>
                <a:blipFill>
                  <a:blip r:embed="rId20"/>
                  <a:stretch>
                    <a:fillRect b="-1290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500"/>
                                        <p:tgtEl>
                                          <p:spTgt spid="2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500"/>
                                        <p:tgtEl>
                                          <p:spTgt spid="2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22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2" grpId="0"/>
      <p:bldP spid="22543" grpId="0"/>
      <p:bldP spid="22555" grpId="0"/>
      <p:bldP spid="22556" grpId="0"/>
      <p:bldP spid="22668" grpId="0"/>
      <p:bldP spid="226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177">
            <a:extLst>
              <a:ext uri="{FF2B5EF4-FFF2-40B4-BE49-F238E27FC236}">
                <a16:creationId xmlns:a16="http://schemas.microsoft.com/office/drawing/2014/main" id="{A8CAAFED-BB8F-4996-91BC-26A80056F750}"/>
              </a:ext>
            </a:extLst>
          </p:cNvPr>
          <p:cNvGrpSpPr>
            <a:grpSpLocks/>
          </p:cNvGrpSpPr>
          <p:nvPr/>
        </p:nvGrpSpPr>
        <p:grpSpPr bwMode="auto">
          <a:xfrm>
            <a:off x="7062788" y="762000"/>
            <a:ext cx="3567112" cy="4343400"/>
            <a:chOff x="3501" y="480"/>
            <a:chExt cx="2247" cy="2736"/>
          </a:xfrm>
        </p:grpSpPr>
        <p:sp>
          <p:nvSpPr>
            <p:cNvPr id="9244" name="Rectangle 3">
              <a:extLst>
                <a:ext uri="{FF2B5EF4-FFF2-40B4-BE49-F238E27FC236}">
                  <a16:creationId xmlns:a16="http://schemas.microsoft.com/office/drawing/2014/main" id="{E8F39C01-0C0C-4CD8-A4B9-C9A0C2539C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1" y="576"/>
              <a:ext cx="2247" cy="2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5" name="Line 4">
              <a:extLst>
                <a:ext uri="{FF2B5EF4-FFF2-40B4-BE49-F238E27FC236}">
                  <a16:creationId xmlns:a16="http://schemas.microsoft.com/office/drawing/2014/main" id="{52665DAA-41AA-4296-9E0F-97F67CC4E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8" y="2954"/>
              <a:ext cx="190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6" name="Line 5">
              <a:extLst>
                <a:ext uri="{FF2B5EF4-FFF2-40B4-BE49-F238E27FC236}">
                  <a16:creationId xmlns:a16="http://schemas.microsoft.com/office/drawing/2014/main" id="{3D3AAB6A-FABB-43B5-B787-3D6C26C31F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" y="2358"/>
              <a:ext cx="1300" cy="596"/>
            </a:xfrm>
            <a:prstGeom prst="line">
              <a:avLst/>
            </a:prstGeom>
            <a:noFill/>
            <a:ln w="5715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7" name="Line 6">
              <a:extLst>
                <a:ext uri="{FF2B5EF4-FFF2-40B4-BE49-F238E27FC236}">
                  <a16:creationId xmlns:a16="http://schemas.microsoft.com/office/drawing/2014/main" id="{C406D6A9-42B9-43A4-8899-549304E71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08" y="1422"/>
              <a:ext cx="500" cy="1532"/>
            </a:xfrm>
            <a:prstGeom prst="line">
              <a:avLst/>
            </a:prstGeom>
            <a:noFill/>
            <a:ln w="57150">
              <a:solidFill>
                <a:srgbClr val="0070C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8" name="Line 7">
              <a:extLst>
                <a:ext uri="{FF2B5EF4-FFF2-40B4-BE49-F238E27FC236}">
                  <a16:creationId xmlns:a16="http://schemas.microsoft.com/office/drawing/2014/main" id="{23F54489-8971-4CEF-B42F-76C013DEC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08" y="826"/>
              <a:ext cx="1300" cy="5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49" name="Line 8">
              <a:extLst>
                <a:ext uri="{FF2B5EF4-FFF2-40B4-BE49-F238E27FC236}">
                  <a16:creationId xmlns:a16="http://schemas.microsoft.com/office/drawing/2014/main" id="{9EA651E1-B7DE-4F39-843E-92FD7BA929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08" y="826"/>
              <a:ext cx="500" cy="1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0" name="Line 9">
              <a:extLst>
                <a:ext uri="{FF2B5EF4-FFF2-40B4-BE49-F238E27FC236}">
                  <a16:creationId xmlns:a16="http://schemas.microsoft.com/office/drawing/2014/main" id="{C0F3A870-A43D-44CC-8FEC-43CAC23D4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08" y="699"/>
              <a:ext cx="0" cy="2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1" name="Line 10">
              <a:extLst>
                <a:ext uri="{FF2B5EF4-FFF2-40B4-BE49-F238E27FC236}">
                  <a16:creationId xmlns:a16="http://schemas.microsoft.com/office/drawing/2014/main" id="{C3FA6C65-121D-4515-83D5-84B56462D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08" y="826"/>
              <a:ext cx="1800" cy="2128"/>
            </a:xfrm>
            <a:prstGeom prst="line">
              <a:avLst/>
            </a:prstGeom>
            <a:noFill/>
            <a:ln w="57150">
              <a:solidFill>
                <a:srgbClr val="C000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2" name="Text Box 13">
              <a:extLst>
                <a:ext uri="{FF2B5EF4-FFF2-40B4-BE49-F238E27FC236}">
                  <a16:creationId xmlns:a16="http://schemas.microsoft.com/office/drawing/2014/main" id="{3A919EBF-F127-4B33-9FAB-FD290A8842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6" y="632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9253" name="Text Box 16">
              <a:extLst>
                <a:ext uri="{FF2B5EF4-FFF2-40B4-BE49-F238E27FC236}">
                  <a16:creationId xmlns:a16="http://schemas.microsoft.com/office/drawing/2014/main" id="{C03E9FD9-7EEC-4435-BF93-4A05EA82C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9" y="2715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9254" name="Text Box 17">
              <a:extLst>
                <a:ext uri="{FF2B5EF4-FFF2-40B4-BE49-F238E27FC236}">
                  <a16:creationId xmlns:a16="http://schemas.microsoft.com/office/drawing/2014/main" id="{81814473-1F58-4856-969D-6A7C171D1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6" y="480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y</a:t>
              </a:r>
            </a:p>
          </p:txBody>
        </p:sp>
        <p:sp>
          <p:nvSpPr>
            <p:cNvPr id="9255" name="Text Box 18">
              <a:extLst>
                <a:ext uri="{FF2B5EF4-FFF2-40B4-BE49-F238E27FC236}">
                  <a16:creationId xmlns:a16="http://schemas.microsoft.com/office/drawing/2014/main" id="{84E68DA8-C816-4D64-817C-F99A0234A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2" y="2912"/>
              <a:ext cx="201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sp>
          <p:nvSpPr>
            <p:cNvPr id="9256" name="Text Box 19">
              <a:extLst>
                <a:ext uri="{FF2B5EF4-FFF2-40B4-BE49-F238E27FC236}">
                  <a16:creationId xmlns:a16="http://schemas.microsoft.com/office/drawing/2014/main" id="{38878DC4-39EC-4F45-9950-354C12590F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2196"/>
              <a:ext cx="377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7" name="Text Box 20">
              <a:extLst>
                <a:ext uri="{FF2B5EF4-FFF2-40B4-BE49-F238E27FC236}">
                  <a16:creationId xmlns:a16="http://schemas.microsoft.com/office/drawing/2014/main" id="{D006DA1E-995A-4EE1-A5B0-79EF1BA7D2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8" y="1752"/>
              <a:ext cx="412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8" name="Text Box 21">
              <a:extLst>
                <a:ext uri="{FF2B5EF4-FFF2-40B4-BE49-F238E27FC236}">
                  <a16:creationId xmlns:a16="http://schemas.microsoft.com/office/drawing/2014/main" id="{0A89E62F-B5BB-4324-A898-858D0E494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4" y="2254"/>
              <a:ext cx="433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US" altLang="en-US" sz="25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59" name="Text Box 22">
              <a:extLst>
                <a:ext uri="{FF2B5EF4-FFF2-40B4-BE49-F238E27FC236}">
                  <a16:creationId xmlns:a16="http://schemas.microsoft.com/office/drawing/2014/main" id="{0DC9F2A6-21BD-4E1C-B16B-CD37842030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7" y="1093"/>
              <a:ext cx="388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0" name="Arc 29">
              <a:extLst>
                <a:ext uri="{FF2B5EF4-FFF2-40B4-BE49-F238E27FC236}">
                  <a16:creationId xmlns:a16="http://schemas.microsoft.com/office/drawing/2014/main" id="{F685DC30-4EBF-45A7-BB0E-F9C878239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9" y="2613"/>
              <a:ext cx="166" cy="34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1" name="Arc 30">
              <a:extLst>
                <a:ext uri="{FF2B5EF4-FFF2-40B4-BE49-F238E27FC236}">
                  <a16:creationId xmlns:a16="http://schemas.microsoft.com/office/drawing/2014/main" id="{5F1B90CC-FF16-47AB-86DA-D49276668E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" y="2699"/>
              <a:ext cx="66" cy="25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rgbClr val="00B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2" name="Arc 31">
              <a:extLst>
                <a:ext uri="{FF2B5EF4-FFF2-40B4-BE49-F238E27FC236}">
                  <a16:creationId xmlns:a16="http://schemas.microsoft.com/office/drawing/2014/main" id="{D16576A1-23A1-4C0F-B6ED-F376EA926F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9" y="2230"/>
              <a:ext cx="266" cy="72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8575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3" name="Text Box 32">
              <a:extLst>
                <a:ext uri="{FF2B5EF4-FFF2-40B4-BE49-F238E27FC236}">
                  <a16:creationId xmlns:a16="http://schemas.microsoft.com/office/drawing/2014/main" id="{67AE9898-84C3-4629-A052-0A0655859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0" y="2531"/>
              <a:ext cx="200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</a:p>
          </p:txBody>
        </p:sp>
        <p:sp>
          <p:nvSpPr>
            <p:cNvPr id="9264" name="Text Box 33">
              <a:extLst>
                <a:ext uri="{FF2B5EF4-FFF2-40B4-BE49-F238E27FC236}">
                  <a16:creationId xmlns:a16="http://schemas.microsoft.com/office/drawing/2014/main" id="{8BF2F3F5-7149-4B32-AE30-C1237B4E9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2" y="2481"/>
              <a:ext cx="392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l-GR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5" name="Text Box 34">
              <a:extLst>
                <a:ext uri="{FF2B5EF4-FFF2-40B4-BE49-F238E27FC236}">
                  <a16:creationId xmlns:a16="http://schemas.microsoft.com/office/drawing/2014/main" id="{417022D8-8CE4-4700-9C37-FC85D269F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6" y="2648"/>
              <a:ext cx="34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l-GR" altLang="en-US" sz="25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φ</a:t>
              </a:r>
              <a:r>
                <a:rPr lang="en-US" altLang="en-US" sz="2500" baseline="-2500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l-GR" altLang="en-US" sz="25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6" name="Text Box 35">
              <a:extLst>
                <a:ext uri="{FF2B5EF4-FFF2-40B4-BE49-F238E27FC236}">
                  <a16:creationId xmlns:a16="http://schemas.microsoft.com/office/drawing/2014/main" id="{F4833CFF-7A8F-4287-8E26-344D8F95D0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7" y="1448"/>
              <a:ext cx="199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9267" name="Rectangle 48">
              <a:extLst>
                <a:ext uri="{FF2B5EF4-FFF2-40B4-BE49-F238E27FC236}">
                  <a16:creationId xmlns:a16="http://schemas.microsoft.com/office/drawing/2014/main" id="{85FB845C-4CA8-4276-9CF3-91AC1F5C2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1706"/>
              <a:ext cx="343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.   </a:t>
              </a:r>
            </a:p>
          </p:txBody>
        </p:sp>
      </p:grpSp>
      <p:sp>
        <p:nvSpPr>
          <p:cNvPr id="22539" name="Line 11">
            <a:extLst>
              <a:ext uri="{FF2B5EF4-FFF2-40B4-BE49-F238E27FC236}">
                <a16:creationId xmlns:a16="http://schemas.microsoft.com/office/drawing/2014/main" id="{48503D1A-544A-4110-8C7C-23083C326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1" y="1311275"/>
            <a:ext cx="2805113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0C7183BC-B69E-4AB0-BC84-7C1D7A171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48900" y="1377951"/>
            <a:ext cx="0" cy="3311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2" name="Text Box 14">
            <a:extLst>
              <a:ext uri="{FF2B5EF4-FFF2-40B4-BE49-F238E27FC236}">
                <a16:creationId xmlns:a16="http://schemas.microsoft.com/office/drawing/2014/main" id="{E8D458DC-7BA2-4C6F-B3FC-5E453C687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1" y="4622800"/>
            <a:ext cx="682625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43" name="Text Box 15">
            <a:extLst>
              <a:ext uri="{FF2B5EF4-FFF2-40B4-BE49-F238E27FC236}">
                <a16:creationId xmlns:a16="http://schemas.microsoft.com/office/drawing/2014/main" id="{A5AC6D14-AA9F-4425-99A9-A1C594DA5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1" y="1987550"/>
            <a:ext cx="568325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1" name="Line 23">
            <a:extLst>
              <a:ext uri="{FF2B5EF4-FFF2-40B4-BE49-F238E27FC236}">
                <a16:creationId xmlns:a16="http://schemas.microsoft.com/office/drawing/2014/main" id="{2F884B3A-FC3C-43A0-82EA-BE4D3441B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48800" y="3797301"/>
            <a:ext cx="0" cy="8794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0C8F51FF-B019-47AD-A0AC-34152F35EA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1" y="3738563"/>
            <a:ext cx="2011363" cy="68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3" name="Line 25">
            <a:extLst>
              <a:ext uri="{FF2B5EF4-FFF2-40B4-BE49-F238E27FC236}">
                <a16:creationId xmlns:a16="http://schemas.microsoft.com/office/drawing/2014/main" id="{51CDB2EA-7E51-4DDC-BF8E-509DAAF96C15}"/>
              </a:ext>
            </a:extLst>
          </p:cNvPr>
          <p:cNvSpPr>
            <a:spLocks noChangeShapeType="1"/>
          </p:cNvSpPr>
          <p:nvPr/>
        </p:nvSpPr>
        <p:spPr bwMode="auto">
          <a:xfrm>
            <a:off x="8191500" y="2305050"/>
            <a:ext cx="0" cy="2363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4" name="Line 26">
            <a:extLst>
              <a:ext uri="{FF2B5EF4-FFF2-40B4-BE49-F238E27FC236}">
                <a16:creationId xmlns:a16="http://schemas.microsoft.com/office/drawing/2014/main" id="{8601AB7C-95C0-41E5-8B08-246C44C2AD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1" y="2257425"/>
            <a:ext cx="741363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5" name="Text Box 27">
            <a:extLst>
              <a:ext uri="{FF2B5EF4-FFF2-40B4-BE49-F238E27FC236}">
                <a16:creationId xmlns:a16="http://schemas.microsoft.com/office/drawing/2014/main" id="{EF679862-2E07-4245-9B13-9B6F05807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648200"/>
            <a:ext cx="5715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56" name="Text Box 28">
            <a:extLst>
              <a:ext uri="{FF2B5EF4-FFF2-40B4-BE49-F238E27FC236}">
                <a16:creationId xmlns:a16="http://schemas.microsoft.com/office/drawing/2014/main" id="{0993D9C1-C31C-4E65-B8F7-BF69D869A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1" y="3497263"/>
            <a:ext cx="54451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68" name="Text Box 140">
            <a:extLst>
              <a:ext uri="{FF2B5EF4-FFF2-40B4-BE49-F238E27FC236}">
                <a16:creationId xmlns:a16="http://schemas.microsoft.com/office/drawing/2014/main" id="{D22E43DB-9352-4639-9DC7-9DA951418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5551" y="4679950"/>
            <a:ext cx="31591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22669" name="Text Box 141">
            <a:extLst>
              <a:ext uri="{FF2B5EF4-FFF2-40B4-BE49-F238E27FC236}">
                <a16:creationId xmlns:a16="http://schemas.microsoft.com/office/drawing/2014/main" id="{A0179542-D5F5-4450-927B-50A4A8032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1" y="1084264"/>
            <a:ext cx="315913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31FF223-B281-4590-8D15-042ED3BEFD67}"/>
              </a:ext>
            </a:extLst>
          </p:cNvPr>
          <p:cNvGrpSpPr/>
          <p:nvPr/>
        </p:nvGrpSpPr>
        <p:grpSpPr>
          <a:xfrm>
            <a:off x="-294357" y="64868"/>
            <a:ext cx="12410157" cy="551274"/>
            <a:chOff x="74035" y="2267003"/>
            <a:chExt cx="10431860" cy="769538"/>
          </a:xfrm>
        </p:grpSpPr>
        <p:grpSp>
          <p:nvGrpSpPr>
            <p:cNvPr id="63" name="Group 70">
              <a:extLst>
                <a:ext uri="{FF2B5EF4-FFF2-40B4-BE49-F238E27FC236}">
                  <a16:creationId xmlns:a16="http://schemas.microsoft.com/office/drawing/2014/main" id="{2E849B6A-3C1C-480F-8AE7-678BB100EB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66" name="Picture 65" descr="empty-green-rectangle">
                <a:extLst>
                  <a:ext uri="{FF2B5EF4-FFF2-40B4-BE49-F238E27FC236}">
                    <a16:creationId xmlns:a16="http://schemas.microsoft.com/office/drawing/2014/main" id="{F3103975-AF4B-46F8-B540-134E6C68DD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66" descr="green-top-faded">
                <a:extLst>
                  <a:ext uri="{FF2B5EF4-FFF2-40B4-BE49-F238E27FC236}">
                    <a16:creationId xmlns:a16="http://schemas.microsoft.com/office/drawing/2014/main" id="{2A5AB492-5E67-454B-898D-34D2D11B6B9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737242F-12BC-46AF-BCB7-FC937603E67C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5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</a:t>
              </a:r>
              <a:endParaRPr lang="en-US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1026060">
              <a:extLst>
                <a:ext uri="{FF2B5EF4-FFF2-40B4-BE49-F238E27FC236}">
                  <a16:creationId xmlns:a16="http://schemas.microsoft.com/office/drawing/2014/main" id="{AE8B14EF-2737-435C-89F4-FFB7D267E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4" y="2280389"/>
              <a:ext cx="9273711" cy="7131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altLang="en-US" sz="2500">
                  <a:cs typeface="Arial" panose="020B0604020202020204" pitchFamily="34" charset="0"/>
                </a:rPr>
                <a:t>Phương pháp giản đồ Fre-nen</a:t>
              </a:r>
              <a:endParaRPr lang="en-US" sz="2500" dirty="0"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68" name="Object 4">
            <a:extLst>
              <a:ext uri="{FF2B5EF4-FFF2-40B4-BE49-F238E27FC236}">
                <a16:creationId xmlns:a16="http://schemas.microsoft.com/office/drawing/2014/main" id="{C71CDF01-A537-42FA-BD57-8249AFC695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764366"/>
              </p:ext>
            </p:extLst>
          </p:nvPr>
        </p:nvGraphicFramePr>
        <p:xfrm>
          <a:off x="1122762" y="1302258"/>
          <a:ext cx="4529930" cy="929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140200" imgH="850900" progId="Equation.DSMT4">
                  <p:embed/>
                </p:oleObj>
              </mc:Choice>
              <mc:Fallback>
                <p:oleObj name="Equation" r:id="rId4" imgW="4140200" imgH="850900" progId="Equation.DSMT4">
                  <p:embed/>
                  <p:pic>
                    <p:nvPicPr>
                      <p:cNvPr id="53252" name="Object 4">
                        <a:extLst>
                          <a:ext uri="{FF2B5EF4-FFF2-40B4-BE49-F238E27FC236}">
                            <a16:creationId xmlns:a16="http://schemas.microsoft.com/office/drawing/2014/main" id="{49F31640-04ED-4847-9021-EC72F36ECF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762" y="1302258"/>
                        <a:ext cx="4529930" cy="9296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Text Box 7">
            <a:extLst>
              <a:ext uri="{FF2B5EF4-FFF2-40B4-BE49-F238E27FC236}">
                <a16:creationId xmlns:a16="http://schemas.microsoft.com/office/drawing/2014/main" id="{C3AB4A8C-50EC-4E97-9FFC-EA4F5255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761387"/>
            <a:ext cx="33528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n-US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Pha ban đầu </a:t>
            </a:r>
            <a:r>
              <a:rPr lang="el-GR" altLang="en-US" sz="25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Object 45">
                <a:extLst>
                  <a:ext uri="{FF2B5EF4-FFF2-40B4-BE49-F238E27FC236}">
                    <a16:creationId xmlns:a16="http://schemas.microsoft.com/office/drawing/2014/main" id="{9E2AF124-7B6F-44D7-869B-BA92604EB8F7}"/>
                  </a:ext>
                </a:extLst>
              </p:cNvPr>
              <p:cNvSpPr txBox="1"/>
              <p:nvPr/>
            </p:nvSpPr>
            <p:spPr bwMode="auto">
              <a:xfrm>
                <a:off x="1274764" y="2487778"/>
                <a:ext cx="2209800" cy="9271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500" b="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func>
                      <m:r>
                        <a:rPr lang="en-US" sz="2500" b="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500" b="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500" b="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2" name="Object 45">
                <a:extLst>
                  <a:ext uri="{FF2B5EF4-FFF2-40B4-BE49-F238E27FC236}">
                    <a16:creationId xmlns:a16="http://schemas.microsoft.com/office/drawing/2014/main" id="{9E2AF124-7B6F-44D7-869B-BA92604EB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4764" y="2487778"/>
                <a:ext cx="2209800" cy="9271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D704FF01-37D2-422E-8D75-493C18A2057C}"/>
              </a:ext>
            </a:extLst>
          </p:cNvPr>
          <p:cNvGrpSpPr/>
          <p:nvPr/>
        </p:nvGrpSpPr>
        <p:grpSpPr>
          <a:xfrm>
            <a:off x="1371600" y="3725864"/>
            <a:ext cx="5523708" cy="544511"/>
            <a:chOff x="1371600" y="3725864"/>
            <a:chExt cx="5523708" cy="54451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Object 46">
                  <a:extLst>
                    <a:ext uri="{FF2B5EF4-FFF2-40B4-BE49-F238E27FC236}">
                      <a16:creationId xmlns:a16="http://schemas.microsoft.com/office/drawing/2014/main" id="{AF5F9444-8250-4948-9D4A-2C774FD68554}"/>
                    </a:ext>
                  </a:extLst>
                </p:cNvPr>
                <p:cNvSpPr txBox="1"/>
                <p:nvPr/>
              </p:nvSpPr>
              <p:spPr bwMode="auto">
                <a:xfrm>
                  <a:off x="2108200" y="3725864"/>
                  <a:ext cx="2451100" cy="4286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5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500" b="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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  <m:r>
                          <a:rPr lang="en-US" sz="25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3" name="Object 46">
                  <a:extLst>
                    <a:ext uri="{FF2B5EF4-FFF2-40B4-BE49-F238E27FC236}">
                      <a16:creationId xmlns:a16="http://schemas.microsoft.com/office/drawing/2014/main" id="{AF5F9444-8250-4948-9D4A-2C774FD685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08200" y="3725864"/>
                  <a:ext cx="2451100" cy="428626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Object 47">
                  <a:extLst>
                    <a:ext uri="{FF2B5EF4-FFF2-40B4-BE49-F238E27FC236}">
                      <a16:creationId xmlns:a16="http://schemas.microsoft.com/office/drawing/2014/main" id="{0540019C-B2C4-4D85-81BE-260D66765D9B}"/>
                    </a:ext>
                  </a:extLst>
                </p:cNvPr>
                <p:cNvSpPr txBox="1"/>
                <p:nvPr/>
              </p:nvSpPr>
              <p:spPr bwMode="auto">
                <a:xfrm>
                  <a:off x="4380709" y="3759467"/>
                  <a:ext cx="2514599" cy="5109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5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func>
                          <m:func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500" b="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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4" name="Object 47">
                  <a:extLst>
                    <a:ext uri="{FF2B5EF4-FFF2-40B4-BE49-F238E27FC236}">
                      <a16:creationId xmlns:a16="http://schemas.microsoft.com/office/drawing/2014/main" id="{0540019C-B2C4-4D85-81BE-260D66765D9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80709" y="3759467"/>
                  <a:ext cx="2514599" cy="51090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 Box 48">
              <a:extLst>
                <a:ext uri="{FF2B5EF4-FFF2-40B4-BE49-F238E27FC236}">
                  <a16:creationId xmlns:a16="http://schemas.microsoft.com/office/drawing/2014/main" id="{F84FD3B7-6C3C-4504-8F0A-2DDF65D7A7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3781023"/>
              <a:ext cx="990600" cy="4770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500">
                  <a:latin typeface="Arial" panose="020B0604020202020204" pitchFamily="34" charset="0"/>
                  <a:cs typeface="Arial" panose="020B0604020202020204" pitchFamily="34" charset="0"/>
                </a:rPr>
                <a:t>mà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52DBFC6-9D5E-433B-8FED-C58CA6D9A5F7}"/>
              </a:ext>
            </a:extLst>
          </p:cNvPr>
          <p:cNvGrpSpPr/>
          <p:nvPr/>
        </p:nvGrpSpPr>
        <p:grpSpPr>
          <a:xfrm>
            <a:off x="2121692" y="4430980"/>
            <a:ext cx="4723608" cy="606693"/>
            <a:chOff x="2121692" y="4430980"/>
            <a:chExt cx="4723608" cy="6066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6" name="Object 46">
                  <a:extLst>
                    <a:ext uri="{FF2B5EF4-FFF2-40B4-BE49-F238E27FC236}">
                      <a16:creationId xmlns:a16="http://schemas.microsoft.com/office/drawing/2014/main" id="{A517A0C7-4CFF-45BC-B243-600B2F8DC19A}"/>
                    </a:ext>
                  </a:extLst>
                </p:cNvPr>
                <p:cNvSpPr txBox="1"/>
                <p:nvPr/>
              </p:nvSpPr>
              <p:spPr bwMode="auto">
                <a:xfrm>
                  <a:off x="2121692" y="4430980"/>
                  <a:ext cx="2424113" cy="6066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5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500" b="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  <m:r>
                          <a:rPr lang="en-US" sz="25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6" name="Object 46">
                  <a:extLst>
                    <a:ext uri="{FF2B5EF4-FFF2-40B4-BE49-F238E27FC236}">
                      <a16:creationId xmlns:a16="http://schemas.microsoft.com/office/drawing/2014/main" id="{A517A0C7-4CFF-45BC-B243-600B2F8DC1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121692" y="4430980"/>
                  <a:ext cx="2424113" cy="606693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Object 47">
                  <a:extLst>
                    <a:ext uri="{FF2B5EF4-FFF2-40B4-BE49-F238E27FC236}">
                      <a16:creationId xmlns:a16="http://schemas.microsoft.com/office/drawing/2014/main" id="{0873C35D-11DC-45B5-A132-306254097838}"/>
                    </a:ext>
                  </a:extLst>
                </p:cNvPr>
                <p:cNvSpPr txBox="1"/>
                <p:nvPr/>
              </p:nvSpPr>
              <p:spPr bwMode="auto">
                <a:xfrm>
                  <a:off x="4397375" y="4440242"/>
                  <a:ext cx="2447925" cy="4683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500" b="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500" b="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func>
                          <m:funcPr>
                            <m:ctrlPr>
                              <a:rPr lang="en-US" sz="25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500" b="0" i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func>
                      </m:oMath>
                    </m:oMathPara>
                  </a14:m>
                  <a:endParaRPr lang="en-US" sz="25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7" name="Object 47">
                  <a:extLst>
                    <a:ext uri="{FF2B5EF4-FFF2-40B4-BE49-F238E27FC236}">
                      <a16:creationId xmlns:a16="http://schemas.microsoft.com/office/drawing/2014/main" id="{0873C35D-11DC-45B5-A132-3062540978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97375" y="4440242"/>
                  <a:ext cx="2447925" cy="468310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249C5CAB-A078-45AC-B3DF-1FAB67BE605F}"/>
              </a:ext>
            </a:extLst>
          </p:cNvPr>
          <p:cNvGrpSpPr/>
          <p:nvPr/>
        </p:nvGrpSpPr>
        <p:grpSpPr>
          <a:xfrm>
            <a:off x="2379664" y="5351463"/>
            <a:ext cx="6307136" cy="1317625"/>
            <a:chOff x="2379664" y="5351463"/>
            <a:chExt cx="6307136" cy="1317625"/>
          </a:xfrm>
        </p:grpSpPr>
        <p:pic>
          <p:nvPicPr>
            <p:cNvPr id="78" name="Picture 77" descr="empty-red-rectangle">
              <a:extLst>
                <a:ext uri="{FF2B5EF4-FFF2-40B4-BE49-F238E27FC236}">
                  <a16:creationId xmlns:a16="http://schemas.microsoft.com/office/drawing/2014/main" id="{A4EE9B79-30AE-4AA7-BB2B-39B23A69CE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664" y="5351463"/>
              <a:ext cx="5753100" cy="11933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0" name="Object 5">
                  <a:extLst>
                    <a:ext uri="{FF2B5EF4-FFF2-40B4-BE49-F238E27FC236}">
                      <a16:creationId xmlns:a16="http://schemas.microsoft.com/office/drawing/2014/main" id="{D8FD897C-6D5C-464B-9B45-FB063FB10044}"/>
                    </a:ext>
                  </a:extLst>
                </p:cNvPr>
                <p:cNvSpPr txBox="1"/>
                <p:nvPr/>
              </p:nvSpPr>
              <p:spPr bwMode="auto">
                <a:xfrm>
                  <a:off x="3124200" y="5486400"/>
                  <a:ext cx="5562600" cy="11826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5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500" b="0" i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sz="25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</m:t>
                            </m:r>
                          </m:e>
                        </m:func>
                        <m:r>
                          <a:rPr lang="en-US" sz="2500" b="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5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500" b="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5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50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</m:t>
                                    </m:r>
                                  </m:e>
                                  <m:sub>
                                    <m:r>
                                      <a:rPr lang="en-US" sz="2500" b="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func>
                            <m:r>
                              <a:rPr lang="en-US" sz="2500" b="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500" b="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5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50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</m:t>
                                    </m:r>
                                  </m:e>
                                  <m:sub>
                                    <m:r>
                                      <a:rPr lang="en-US" sz="2500" b="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func>
                          </m:num>
                          <m:den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500" b="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5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50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</m:t>
                                    </m:r>
                                  </m:e>
                                  <m:sub>
                                    <m:r>
                                      <a:rPr lang="en-US" sz="2500" b="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func>
                            <m:r>
                              <a:rPr lang="en-US" sz="2500" b="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sz="2500" b="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func>
                              <m:funcPr>
                                <m:ctrlPr>
                                  <a:rPr lang="en-US" sz="25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500" b="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sSub>
                                  <m:sSubPr>
                                    <m:ctrlPr>
                                      <a:rPr lang="en-US" sz="25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50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</m:t>
                                    </m:r>
                                  </m:e>
                                  <m:sub>
                                    <m:r>
                                      <a:rPr lang="en-US" sz="2500" b="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func>
                          </m:den>
                        </m:f>
                      </m:oMath>
                    </m:oMathPara>
                  </a14:m>
                  <a:endParaRPr lang="en-US" sz="25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>
            <p:sp>
              <p:nvSpPr>
                <p:cNvPr id="80" name="Object 5">
                  <a:extLst>
                    <a:ext uri="{FF2B5EF4-FFF2-40B4-BE49-F238E27FC236}">
                      <a16:creationId xmlns:a16="http://schemas.microsoft.com/office/drawing/2014/main" id="{D8FD897C-6D5C-464B-9B45-FB063FB1004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24200" y="5486400"/>
                  <a:ext cx="5562600" cy="1182688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vi-VN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6974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92F5DF7D-D4F3-454F-AEF4-B5E7C8334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616" y="749637"/>
            <a:ext cx="224612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600" i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Định nghĩa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EC7D6E-F477-4906-92DE-CA048173FC65}"/>
              </a:ext>
            </a:extLst>
          </p:cNvPr>
          <p:cNvGrpSpPr/>
          <p:nvPr/>
        </p:nvGrpSpPr>
        <p:grpSpPr>
          <a:xfrm>
            <a:off x="454806" y="2708596"/>
            <a:ext cx="7718716" cy="2344418"/>
            <a:chOff x="454806" y="2708596"/>
            <a:chExt cx="7718716" cy="2344418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614B98B-17CC-413B-9E9F-E3A6611BF903}"/>
                </a:ext>
              </a:extLst>
            </p:cNvPr>
            <p:cNvGrpSpPr/>
            <p:nvPr/>
          </p:nvGrpSpPr>
          <p:grpSpPr>
            <a:xfrm>
              <a:off x="2514601" y="3332311"/>
              <a:ext cx="5658921" cy="1720703"/>
              <a:chOff x="2514601" y="3332311"/>
              <a:chExt cx="5658921" cy="1720703"/>
            </a:xfrm>
          </p:grpSpPr>
          <p:sp>
            <p:nvSpPr>
              <p:cNvPr id="20491" name="Rectangle 11">
                <a:extLst>
                  <a:ext uri="{FF2B5EF4-FFF2-40B4-BE49-F238E27FC236}">
                    <a16:creationId xmlns:a16="http://schemas.microsoft.com/office/drawing/2014/main" id="{DBFA3FAB-3693-42FD-B253-112CF0B4C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4601" y="3332311"/>
                <a:ext cx="5658921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Arial" panose="020B0604020202020204" pitchFamily="34" charset="0"/>
                    <a:cs typeface="Arial" panose="020B0604020202020204" pitchFamily="34" charset="0"/>
                  </a:rPr>
                  <a:t>Xét 2 DĐĐH cùng phương, cùng tần số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92" name="Object 12">
                    <a:extLst>
                      <a:ext uri="{FF2B5EF4-FFF2-40B4-BE49-F238E27FC236}">
                        <a16:creationId xmlns:a16="http://schemas.microsoft.com/office/drawing/2014/main" id="{70A8D6E3-8750-4B74-BA86-0938465CC2D0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708276" y="3905250"/>
                    <a:ext cx="3832225" cy="5603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5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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)(1)</m:t>
                          </m:r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0492" name="Object 12">
                    <a:extLst>
                      <a:ext uri="{FF2B5EF4-FFF2-40B4-BE49-F238E27FC236}">
                        <a16:creationId xmlns:a16="http://schemas.microsoft.com/office/drawing/2014/main" id="{70A8D6E3-8750-4B74-BA86-0938465CC2D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708276" y="3905250"/>
                    <a:ext cx="3832225" cy="560388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494" name="Object 14">
                    <a:extLst>
                      <a:ext uri="{FF2B5EF4-FFF2-40B4-BE49-F238E27FC236}">
                        <a16:creationId xmlns:a16="http://schemas.microsoft.com/office/drawing/2014/main" id="{32881E7D-9CA6-4271-9C86-A2EA6A84C987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2708275" y="4497389"/>
                    <a:ext cx="3970338" cy="5556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5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</m:e>
                          </m:func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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)(2)</m:t>
                          </m:r>
                        </m:oMath>
                      </m:oMathPara>
                    </a14:m>
                    <a:endParaRPr lang="en-US" sz="250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20494" name="Object 14">
                    <a:extLst>
                      <a:ext uri="{FF2B5EF4-FFF2-40B4-BE49-F238E27FC236}">
                        <a16:creationId xmlns:a16="http://schemas.microsoft.com/office/drawing/2014/main" id="{32881E7D-9CA6-4271-9C86-A2EA6A84C98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2708275" y="4497389"/>
                    <a:ext cx="3970338" cy="55562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6" name="Rectangle 9">
              <a:extLst>
                <a:ext uri="{FF2B5EF4-FFF2-40B4-BE49-F238E27FC236}">
                  <a16:creationId xmlns:a16="http://schemas.microsoft.com/office/drawing/2014/main" id="{4E1FE360-E64F-421C-839A-4CC248210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806" y="2708596"/>
              <a:ext cx="2198038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600" i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Công thức 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3A8C80A-D242-4D27-BF6E-BA5B574BFB63}"/>
              </a:ext>
            </a:extLst>
          </p:cNvPr>
          <p:cNvGrpSpPr/>
          <p:nvPr/>
        </p:nvGrpSpPr>
        <p:grpSpPr>
          <a:xfrm>
            <a:off x="-294357" y="64868"/>
            <a:ext cx="12410157" cy="551274"/>
            <a:chOff x="74035" y="2267003"/>
            <a:chExt cx="10431860" cy="769538"/>
          </a:xfrm>
        </p:grpSpPr>
        <p:grpSp>
          <p:nvGrpSpPr>
            <p:cNvPr id="19" name="Group 70">
              <a:extLst>
                <a:ext uri="{FF2B5EF4-FFF2-40B4-BE49-F238E27FC236}">
                  <a16:creationId xmlns:a16="http://schemas.microsoft.com/office/drawing/2014/main" id="{81038794-4CDA-4B6E-97B1-2D5451CF32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8"/>
              <a:ext cx="5306530" cy="756153"/>
              <a:chOff x="564746" y="3403328"/>
              <a:chExt cx="2732615" cy="1456458"/>
            </a:xfrm>
          </p:grpSpPr>
          <p:pic>
            <p:nvPicPr>
              <p:cNvPr id="22" name="Picture 21" descr="empty-green-rectangle">
                <a:extLst>
                  <a:ext uri="{FF2B5EF4-FFF2-40B4-BE49-F238E27FC236}">
                    <a16:creationId xmlns:a16="http://schemas.microsoft.com/office/drawing/2014/main" id="{535169C9-C5AA-4369-8356-45C3D894EF3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28"/>
                <a:ext cx="2732615" cy="1456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green-top-faded">
                <a:extLst>
                  <a:ext uri="{FF2B5EF4-FFF2-40B4-BE49-F238E27FC236}">
                    <a16:creationId xmlns:a16="http://schemas.microsoft.com/office/drawing/2014/main" id="{0192F70B-EB27-4F99-862D-439F101ED5B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A1802F9-CDC0-4D7A-8044-74B63C6F406D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5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tx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III</a:t>
              </a:r>
              <a:endParaRPr lang="en-US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1026060">
              <a:extLst>
                <a:ext uri="{FF2B5EF4-FFF2-40B4-BE49-F238E27FC236}">
                  <a16:creationId xmlns:a16="http://schemas.microsoft.com/office/drawing/2014/main" id="{FD98CA6B-1E7C-44FB-9F41-DC50D8030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184" y="2280389"/>
              <a:ext cx="9273711" cy="71319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500">
                  <a:cs typeface="Arial" panose="020B0604020202020204" pitchFamily="34" charset="0"/>
                </a:rPr>
                <a:t>Độ lệch pha</a:t>
              </a:r>
              <a:endParaRPr lang="en-US" sz="25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630B8DA-22E5-49EC-A435-8D2BEC30CD63}"/>
              </a:ext>
            </a:extLst>
          </p:cNvPr>
          <p:cNvGrpSpPr/>
          <p:nvPr/>
        </p:nvGrpSpPr>
        <p:grpSpPr>
          <a:xfrm>
            <a:off x="1056086" y="1271575"/>
            <a:ext cx="9992914" cy="1305750"/>
            <a:chOff x="1056086" y="1271575"/>
            <a:chExt cx="9992914" cy="1305750"/>
          </a:xfrm>
        </p:grpSpPr>
        <p:pic>
          <p:nvPicPr>
            <p:cNvPr id="24" name="Picture 4" descr="empty-blue-rectangle">
              <a:extLst>
                <a:ext uri="{FF2B5EF4-FFF2-40B4-BE49-F238E27FC236}">
                  <a16:creationId xmlns:a16="http://schemas.microsoft.com/office/drawing/2014/main" id="{D4E71E7B-4416-4535-89C2-51A704A9A5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056086" y="1271575"/>
              <a:ext cx="9992914" cy="130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C37CF09-4B35-4E4D-A2B6-EB184C86E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8425" y="1430621"/>
              <a:ext cx="83820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260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 lệch pha </a:t>
              </a:r>
              <a:r>
                <a:rPr lang="en-US" altLang="en-US" sz="26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 hai dao động điều hòa cùng phương, cùng tần số bằng </a:t>
              </a:r>
              <a:r>
                <a:rPr lang="en-US" altLang="en-US" sz="2600" b="1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hiệu</a:t>
              </a:r>
              <a:r>
                <a:rPr lang="en-US" altLang="en-US" sz="260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của các pha ban đầu</a:t>
              </a:r>
              <a:r>
                <a:rPr lang="en-US" altLang="en-US" sz="26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altLang="en-US" sz="2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85492F1-1BC0-40B1-9A23-0165168E3754}"/>
              </a:ext>
            </a:extLst>
          </p:cNvPr>
          <p:cNvGrpSpPr/>
          <p:nvPr/>
        </p:nvGrpSpPr>
        <p:grpSpPr>
          <a:xfrm>
            <a:off x="1625285" y="5159775"/>
            <a:ext cx="8903330" cy="940894"/>
            <a:chOff x="1625285" y="5159775"/>
            <a:chExt cx="8903330" cy="940894"/>
          </a:xfrm>
        </p:grpSpPr>
        <p:sp>
          <p:nvSpPr>
            <p:cNvPr id="20499" name="Rectangle 19">
              <a:extLst>
                <a:ext uri="{FF2B5EF4-FFF2-40B4-BE49-F238E27FC236}">
                  <a16:creationId xmlns:a16="http://schemas.microsoft.com/office/drawing/2014/main" id="{B8F20A8A-E9ED-4550-A8F0-66D52F0DA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8397" y="5420420"/>
              <a:ext cx="571021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  <a:cs typeface="Arial" panose="020B0604020202020204" pitchFamily="34" charset="0"/>
                </a:rPr>
                <a:t>: là độ lệch pha của dđ2 so với dđ1 (rad)</a:t>
              </a:r>
            </a:p>
          </p:txBody>
        </p:sp>
        <p:pic>
          <p:nvPicPr>
            <p:cNvPr id="28" name="Picture 27" descr="empty-red-rectangle">
              <a:extLst>
                <a:ext uri="{FF2B5EF4-FFF2-40B4-BE49-F238E27FC236}">
                  <a16:creationId xmlns:a16="http://schemas.microsoft.com/office/drawing/2014/main" id="{46646A65-AC67-4484-8917-7E74FF5EE9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5285" y="5159775"/>
              <a:ext cx="3099115" cy="940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Object 17">
                  <a:extLst>
                    <a:ext uri="{FF2B5EF4-FFF2-40B4-BE49-F238E27FC236}">
                      <a16:creationId xmlns:a16="http://schemas.microsoft.com/office/drawing/2014/main" id="{191AC70C-CD66-40E9-862B-3F76119E4665}"/>
                    </a:ext>
                  </a:extLst>
                </p:cNvPr>
                <p:cNvSpPr txBox="1"/>
                <p:nvPr/>
              </p:nvSpPr>
              <p:spPr bwMode="auto">
                <a:xfrm>
                  <a:off x="2057400" y="5299001"/>
                  <a:ext cx="2514600" cy="657225"/>
                </a:xfrm>
                <a:prstGeom prst="rect">
                  <a:avLst/>
                </a:prstGeom>
                <a:noFill/>
                <a:ln w="28575">
                  <a:noFill/>
                  <a:miter lim="800000"/>
                  <a:headEnd/>
                  <a:tailEnd/>
                </a:ln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</m:t>
                        </m:r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</m:t>
                            </m:r>
                          </m:e>
                          <m:sub>
                            <m: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0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</m:t>
                            </m:r>
                          </m:e>
                          <m:sub>
                            <m:r>
                              <a:rPr lang="en-US" sz="30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300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29" name="Object 17">
                  <a:extLst>
                    <a:ext uri="{FF2B5EF4-FFF2-40B4-BE49-F238E27FC236}">
                      <a16:creationId xmlns:a16="http://schemas.microsoft.com/office/drawing/2014/main" id="{191AC70C-CD66-40E9-862B-3F76119E466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057400" y="5299001"/>
                  <a:ext cx="2514600" cy="65722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 w="2857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1308</Words>
  <PresentationFormat>Widescreen</PresentationFormat>
  <Paragraphs>229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VNI-Times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2008-09-11T12:04:05Z</dcterms:created>
  <dcterms:modified xsi:type="dcterms:W3CDTF">2021-09-29T04:31:04Z</dcterms:modified>
</cp:coreProperties>
</file>