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56" r:id="rId4"/>
    <p:sldId id="271" r:id="rId5"/>
    <p:sldId id="257" r:id="rId6"/>
    <p:sldId id="272" r:id="rId7"/>
    <p:sldId id="273" r:id="rId8"/>
    <p:sldId id="274" r:id="rId9"/>
    <p:sldId id="275"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CBDF"/>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50" d="100"/>
          <a:sy n="50" d="100"/>
        </p:scale>
        <p:origin x="1234" y="8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441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6137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8338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314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164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4518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7632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443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033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8866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16/6/2023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334021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382170" y="474303"/>
            <a:ext cx="3427661" cy="646331"/>
          </a:xfrm>
        </p:spPr>
        <p:txBody>
          <a:bodyPr>
            <a:noAutofit/>
          </a:bodyPr>
          <a:lstStyle/>
          <a:p>
            <a:pPr>
              <a:lnSpc>
                <a:spcPct val="100000"/>
              </a:lnSpc>
            </a:pPr>
            <a:r>
              <a:rPr lang="en-US" sz="3200" b="1" u="sng">
                <a:effectLst/>
                <a:latin typeface="Open Sans" panose="020B0606030504020204" pitchFamily="34" charset="0"/>
                <a:ea typeface="Open Sans" panose="020B0606030504020204" pitchFamily="34" charset="0"/>
                <a:cs typeface="Open Sans" panose="020B0606030504020204" pitchFamily="34" charset="0"/>
              </a:rPr>
              <a:t>KHỞI ĐỘNG</a:t>
            </a:r>
          </a:p>
        </p:txBody>
      </p:sp>
      <p:grpSp>
        <p:nvGrpSpPr>
          <p:cNvPr id="11" name="Group 10">
            <a:extLst>
              <a:ext uri="{FF2B5EF4-FFF2-40B4-BE49-F238E27FC236}">
                <a16:creationId xmlns:a16="http://schemas.microsoft.com/office/drawing/2014/main" id="{38DCE5B9-3F0A-6B39-706B-8199528E2DB4}"/>
              </a:ext>
            </a:extLst>
          </p:cNvPr>
          <p:cNvGrpSpPr/>
          <p:nvPr/>
        </p:nvGrpSpPr>
        <p:grpSpPr>
          <a:xfrm>
            <a:off x="1792635" y="1120634"/>
            <a:ext cx="2589535" cy="3275763"/>
            <a:chOff x="2432732" y="1352133"/>
            <a:chExt cx="2589535" cy="3275763"/>
          </a:xfrm>
        </p:grpSpPr>
        <p:grpSp>
          <p:nvGrpSpPr>
            <p:cNvPr id="8" name="Group 7">
              <a:extLst>
                <a:ext uri="{FF2B5EF4-FFF2-40B4-BE49-F238E27FC236}">
                  <a16:creationId xmlns:a16="http://schemas.microsoft.com/office/drawing/2014/main" id="{56A17C21-2C27-09E0-9CEB-90685DB025B6}"/>
                </a:ext>
              </a:extLst>
            </p:cNvPr>
            <p:cNvGrpSpPr/>
            <p:nvPr/>
          </p:nvGrpSpPr>
          <p:grpSpPr>
            <a:xfrm>
              <a:off x="2432732" y="1352133"/>
              <a:ext cx="2589535" cy="3275763"/>
              <a:chOff x="2539412" y="1352133"/>
              <a:chExt cx="2589535" cy="3275763"/>
            </a:xfrm>
          </p:grpSpPr>
          <p:pic>
            <p:nvPicPr>
              <p:cNvPr id="7" name="Picture 6">
                <a:extLst>
                  <a:ext uri="{FF2B5EF4-FFF2-40B4-BE49-F238E27FC236}">
                    <a16:creationId xmlns:a16="http://schemas.microsoft.com/office/drawing/2014/main" id="{A45E72A2-4D9A-59F1-FD01-95B0A69E49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9412" y="1352133"/>
                <a:ext cx="2589535" cy="3275763"/>
              </a:xfrm>
              <a:prstGeom prst="rect">
                <a:avLst/>
              </a:prstGeom>
              <a:ln>
                <a:noFill/>
              </a:ln>
              <a:effectLst>
                <a:outerShdw blurRad="292100" dist="139700" dir="2700000" algn="tl" rotWithShape="0">
                  <a:srgbClr val="333333">
                    <a:alpha val="65000"/>
                  </a:srgbClr>
                </a:outerShdw>
              </a:effectLst>
            </p:spPr>
          </p:pic>
          <p:pic>
            <p:nvPicPr>
              <p:cNvPr id="1034" name="Picture 10" descr="School Children Uniform Vector Art PNG Images | Free Download On Pngtree">
                <a:extLst>
                  <a:ext uri="{FF2B5EF4-FFF2-40B4-BE49-F238E27FC236}">
                    <a16:creationId xmlns:a16="http://schemas.microsoft.com/office/drawing/2014/main" id="{4917CA4E-9318-D092-73A1-1EAEBCAA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144" y="2753447"/>
                <a:ext cx="1228725" cy="1719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1BFD18B-7E8A-FB78-B813-6DB76D07207F}"/>
                </a:ext>
              </a:extLst>
            </p:cNvPr>
            <p:cNvSpPr txBox="1"/>
            <p:nvPr/>
          </p:nvSpPr>
          <p:spPr>
            <a:xfrm>
              <a:off x="2707042" y="1990846"/>
              <a:ext cx="2131176" cy="646331"/>
            </a:xfrm>
            <a:prstGeom prst="rect">
              <a:avLst/>
            </a:prstGeom>
            <a:noFill/>
          </p:spPr>
          <p:txBody>
            <a:bodyPr wrap="square">
              <a:spAutoFit/>
            </a:bodyPr>
            <a:lstStyle/>
            <a:p>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1800" i="1">
                  <a:solidFill>
                    <a:schemeClr val="bg1"/>
                  </a:solidFill>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endParaRPr>
            </a:p>
          </p:txBody>
        </p:sp>
      </p:grpSp>
      <p:grpSp>
        <p:nvGrpSpPr>
          <p:cNvPr id="12" name="Group 11">
            <a:extLst>
              <a:ext uri="{FF2B5EF4-FFF2-40B4-BE49-F238E27FC236}">
                <a16:creationId xmlns:a16="http://schemas.microsoft.com/office/drawing/2014/main" id="{C25AB73C-37ED-39EA-8940-EBCF56A136DD}"/>
              </a:ext>
            </a:extLst>
          </p:cNvPr>
          <p:cNvGrpSpPr/>
          <p:nvPr/>
        </p:nvGrpSpPr>
        <p:grpSpPr>
          <a:xfrm>
            <a:off x="7527587" y="1120634"/>
            <a:ext cx="2589535" cy="3275763"/>
            <a:chOff x="2432732" y="1352133"/>
            <a:chExt cx="2589535" cy="3275763"/>
          </a:xfrm>
        </p:grpSpPr>
        <p:pic>
          <p:nvPicPr>
            <p:cNvPr id="15" name="Picture 14">
              <a:extLst>
                <a:ext uri="{FF2B5EF4-FFF2-40B4-BE49-F238E27FC236}">
                  <a16:creationId xmlns:a16="http://schemas.microsoft.com/office/drawing/2014/main" id="{D44B72B6-AACD-A27B-1596-674BA47A39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2732" y="1352133"/>
              <a:ext cx="2589535" cy="32757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44D2A91-06D0-6251-5838-979F4C193A59}"/>
                </a:ext>
              </a:extLst>
            </p:cNvPr>
            <p:cNvSpPr txBox="1"/>
            <p:nvPr/>
          </p:nvSpPr>
          <p:spPr>
            <a:xfrm>
              <a:off x="2552648" y="3742420"/>
              <a:ext cx="2416860" cy="584775"/>
            </a:xfrm>
            <a:prstGeom prst="rect">
              <a:avLst/>
            </a:prstGeom>
            <a:noFill/>
          </p:spPr>
          <p:txBody>
            <a:bodyPr wrap="square">
              <a:spAutoFit/>
            </a:bodyPr>
            <a:lstStyle/>
            <a:p>
              <a:r>
                <a:rPr lang="vi-VN" sz="1600" i="1">
                  <a:solidFill>
                    <a:schemeClr val="bg1"/>
                  </a:solidFill>
                  <a:latin typeface="Open Sans" panose="020B0606030504020204" pitchFamily="34" charset="0"/>
                  <a:ea typeface="Open Sans" panose="020B0606030504020204" pitchFamily="34" charset="0"/>
                  <a:cs typeface="Open Sans" panose="020B0606030504020204" pitchFamily="34" charset="0"/>
                </a:rPr>
                <a:t>Đất nước ta thật là đẹp (người chụp Lê Khoa)</a:t>
              </a:r>
              <a:endParaRPr lang="vi-VN" sz="1600">
                <a:solidFill>
                  <a:schemeClr val="bg1"/>
                </a:solidFill>
              </a:endParaRPr>
            </a:p>
          </p:txBody>
        </p:sp>
      </p:gr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6152937" y="4395889"/>
            <a:ext cx="5338835" cy="140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Trường hợp 2: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xin phép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a:t>
            </a:r>
            <a:r>
              <a:rPr lang="en-US" sz="1800">
                <a:latin typeface="Open Sans" panose="020B0606030504020204" pitchFamily="34" charset="0"/>
                <a:ea typeface="Open Sans" panose="020B0606030504020204" pitchFamily="34" charset="0"/>
                <a:cs typeface="Open Sans" panose="020B0606030504020204" pitchFamily="34" charset="0"/>
              </a:rPr>
              <a:t>, </a:t>
            </a:r>
            <a:r>
              <a:rPr lang="vi-VN" sz="1800">
                <a:latin typeface="Open Sans" panose="020B0606030504020204" pitchFamily="34" charset="0"/>
                <a:ea typeface="Open Sans" panose="020B0606030504020204" pitchFamily="34" charset="0"/>
                <a:cs typeface="Open Sans" panose="020B0606030504020204" pitchFamily="34" charset="0"/>
              </a:rPr>
              <a:t>chỉnh sửa lại bức ảnh cho đẹp hơn rồi đưa lên trang cá nhân trên mạng xã hội. An viết chú thích cho bức ảnh</a:t>
            </a:r>
            <a:r>
              <a:rPr lang="en-US" sz="1800">
                <a:latin typeface="Open Sans" panose="020B0606030504020204" pitchFamily="34" charset="0"/>
                <a:ea typeface="Open Sans" panose="020B0606030504020204" pitchFamily="34" charset="0"/>
                <a:cs typeface="Open Sans" panose="020B0606030504020204" pitchFamily="34" charset="0"/>
              </a:rPr>
              <a:t>:</a:t>
            </a:r>
            <a:r>
              <a:rPr lang="vi-VN" sz="1800">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Đ</a:t>
            </a:r>
            <a:r>
              <a:rPr lang="vi-VN" sz="1800" i="1">
                <a:latin typeface="Open Sans" panose="020B0606030504020204" pitchFamily="34" charset="0"/>
                <a:ea typeface="Open Sans" panose="020B0606030504020204" pitchFamily="34" charset="0"/>
                <a:cs typeface="Open Sans" panose="020B0606030504020204" pitchFamily="34" charset="0"/>
              </a:rPr>
              <a:t>ất nước ta thật là đẹp </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người chụp Lê Khoa</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1B7D3F8-E1AE-A88F-0B2F-7AD30947A8BE}"/>
              </a:ext>
            </a:extLst>
          </p:cNvPr>
          <p:cNvSpPr txBox="1"/>
          <p:nvPr/>
        </p:nvSpPr>
        <p:spPr>
          <a:xfrm>
            <a:off x="700228" y="4357481"/>
            <a:ext cx="5123727" cy="1754326"/>
          </a:xfrm>
          <a:prstGeom prst="rect">
            <a:avLst/>
          </a:prstGeom>
          <a:noFill/>
        </p:spPr>
        <p:txBody>
          <a:bodyPr wrap="square" rtlCol="0">
            <a:sp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Trường hợp 1: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không hỏi ý kiến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 tự mình chỉnh sửa bức ảnh và sử dụng làm nền cho ảnh của mình rồi đưa lên trang cá nhân trên mạng xã hội. An viết chú thích cho bức ảnh</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T</a:t>
            </a:r>
            <a:r>
              <a:rPr lang="vi-VN" sz="1800" i="1">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effectLst/>
              <a:latin typeface="Open Sans" panose="020B0606030504020204" pitchFamily="34" charset="0"/>
              <a:ea typeface="Open Sans" panose="020B0606030504020204" pitchFamily="34" charset="0"/>
              <a:cs typeface="Open Sans" panose="020B0606030504020204" pitchFamily="34" charset="0"/>
            </a:endParaRPr>
          </a:p>
          <a:p>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21" name="Subtitle 5">
            <a:extLst>
              <a:ext uri="{FF2B5EF4-FFF2-40B4-BE49-F238E27FC236}">
                <a16:creationId xmlns:a16="http://schemas.microsoft.com/office/drawing/2014/main" id="{ECAA4C9A-AB38-7DB8-CC0D-964710946237}"/>
              </a:ext>
            </a:extLst>
          </p:cNvPr>
          <p:cNvSpPr txBox="1">
            <a:spLocks/>
          </p:cNvSpPr>
          <p:nvPr/>
        </p:nvSpPr>
        <p:spPr>
          <a:xfrm>
            <a:off x="3426583" y="6047499"/>
            <a:ext cx="5338835" cy="33619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Theo em, An nên làm theo cách nào? Vì sao?</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91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3550920" cy="4465320"/>
          </a:xfrm>
          <a:prstGeom prst="roundRect">
            <a:avLst>
              <a:gd name="adj" fmla="val 10661"/>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Em hãy xác định các hành động dưới đây là vi phạm hay không vi phạm đạo đức, pháp luật và văn hóa khi sử dụng công nghệ kỹ thuật số.</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947160" y="167640"/>
            <a:ext cx="7818120" cy="86868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a) Chia sẻ thông tin mua bán động vật hoang dã quý hiếm.</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947160" y="1399251"/>
            <a:ext cx="7818120" cy="107008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b) Tạo một trang cá nhân để chia sẻ những kinh </a:t>
            </a:r>
            <a:endParaRPr lang="en-US"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nghiệm học tập của mình.</a:t>
            </a:r>
          </a:p>
        </p:txBody>
      </p:sp>
      <p:sp>
        <p:nvSpPr>
          <p:cNvPr id="3" name="Rectangle: Rounded Corners 2">
            <a:extLst>
              <a:ext uri="{FF2B5EF4-FFF2-40B4-BE49-F238E27FC236}">
                <a16:creationId xmlns:a16="http://schemas.microsoft.com/office/drawing/2014/main" id="{345E13DE-A5AE-918F-B756-6DA45A16A80C}"/>
              </a:ext>
            </a:extLst>
          </p:cNvPr>
          <p:cNvSpPr/>
          <p:nvPr/>
        </p:nvSpPr>
        <p:spPr>
          <a:xfrm>
            <a:off x="3947160" y="2832266"/>
            <a:ext cx="7818120" cy="782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c) Quay và lan truyền video bạo lực học đường.</a:t>
            </a:r>
          </a:p>
        </p:txBody>
      </p:sp>
      <p:sp>
        <p:nvSpPr>
          <p:cNvPr id="6" name="Rectangle: Rounded Corners 5">
            <a:extLst>
              <a:ext uri="{FF2B5EF4-FFF2-40B4-BE49-F238E27FC236}">
                <a16:creationId xmlns:a16="http://schemas.microsoft.com/office/drawing/2014/main" id="{F86FB5B4-EBA6-F778-989C-A2514D819AFE}"/>
              </a:ext>
            </a:extLst>
          </p:cNvPr>
          <p:cNvSpPr/>
          <p:nvPr/>
        </p:nvSpPr>
        <p:spPr>
          <a:xfrm>
            <a:off x="3947160" y="3977342"/>
            <a:ext cx="7818120" cy="61693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d) Sáng tác một bài thơ về lớp và gửi bạn bè cùng đọc.</a:t>
            </a:r>
          </a:p>
        </p:txBody>
      </p:sp>
      <p:sp>
        <p:nvSpPr>
          <p:cNvPr id="7" name="Rectangle: Rounded Corners 6">
            <a:extLst>
              <a:ext uri="{FF2B5EF4-FFF2-40B4-BE49-F238E27FC236}">
                <a16:creationId xmlns:a16="http://schemas.microsoft.com/office/drawing/2014/main" id="{DEF816EE-D8E6-DB4F-6E55-029323E25D90}"/>
              </a:ext>
            </a:extLst>
          </p:cNvPr>
          <p:cNvSpPr/>
          <p:nvPr/>
        </p:nvSpPr>
        <p:spPr>
          <a:xfrm>
            <a:off x="3947160" y="4957210"/>
            <a:ext cx="7818120" cy="55054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e) Tham gia cá cược bóng đá qua internet.</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a16="http://schemas.microsoft.com/office/drawing/2014/main" id="{8561879E-2717-7EAD-C83F-E93B90BBDCCC}"/>
              </a:ext>
            </a:extLst>
          </p:cNvPr>
          <p:cNvSpPr/>
          <p:nvPr/>
        </p:nvSpPr>
        <p:spPr>
          <a:xfrm>
            <a:off x="3947160" y="5870685"/>
            <a:ext cx="7818120" cy="85015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f) Chia sẻ địa chỉ một website có chứa các bộ phim không có bản quyền sử dụng</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Caution - Free signs icons">
            <a:extLst>
              <a:ext uri="{FF2B5EF4-FFF2-40B4-BE49-F238E27FC236}">
                <a16:creationId xmlns:a16="http://schemas.microsoft.com/office/drawing/2014/main" id="{B821CB7F-CC29-3B69-BB18-EB91EBC2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07244"/>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CB93E9F-5F40-2673-8617-539FFD419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1583417"/>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ution - Free signs icons">
            <a:extLst>
              <a:ext uri="{FF2B5EF4-FFF2-40B4-BE49-F238E27FC236}">
                <a16:creationId xmlns:a16="http://schemas.microsoft.com/office/drawing/2014/main" id="{E559376A-9B30-0C2E-35E0-78B5FEBEC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797145"/>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6E737E-0B24-A424-F049-AC59B4A1A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3993532"/>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ution - Free signs icons">
            <a:extLst>
              <a:ext uri="{FF2B5EF4-FFF2-40B4-BE49-F238E27FC236}">
                <a16:creationId xmlns:a16="http://schemas.microsoft.com/office/drawing/2014/main" id="{49FA3E67-7ED2-1FE4-8C66-EB0A82938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480397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ution - Free signs icons">
            <a:extLst>
              <a:ext uri="{FF2B5EF4-FFF2-40B4-BE49-F238E27FC236}">
                <a16:creationId xmlns:a16="http://schemas.microsoft.com/office/drawing/2014/main" id="{CC93015C-2C3E-6E5C-7373-81191C51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5836920"/>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subTnLst>
                                    <p:audio>
                                      <p:cMediaNode>
                                        <p:cTn display="0" masterRel="sameClick">
                                          <p:stCondLst>
                                            <p:cond evt="begin" delay="0">
                                              <p:tn val="17"/>
                                            </p:cond>
                                          </p:stCondLst>
                                          <p:endCondLst>
                                            <p:cond evt="onStopAudio" delay="0">
                                              <p:tgtEl>
                                                <p:sldTgt/>
                                              </p:tgtEl>
                                            </p:cond>
                                          </p:endCondLst>
                                        </p:cTn>
                                        <p:tgtEl>
                                          <p:sndTgt r:embed="rId2" name="suction.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2" name="suction.wav"/>
                                        </p:tgtEl>
                                      </p:cMediaNode>
                                    </p:audio>
                                  </p:sub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2" name="suction.wav"/>
                                        </p:tgtEl>
                                      </p:cMediaNode>
                                    </p:audio>
                                  </p:sub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11628120" cy="2971800"/>
          </a:xfrm>
          <a:prstGeom prst="roundRect">
            <a:avLst>
              <a:gd name="adj" fmla="val 1066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VẬN DỤNG</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Về nhà em</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hãy tạo một sản phẩm số theo cách sáng tạo để hướng dẫn các bạn hiểu đúng về việc sử dụng công nghệ kỹ thuật số. Em hãy đảm bảo sản phẩm của mình thể hiện được đạo đức, tính văn hóa và không vi phạm pháp luật nhé.</a:t>
            </a:r>
          </a:p>
        </p:txBody>
      </p:sp>
    </p:spTree>
    <p:extLst>
      <p:ext uri="{BB962C8B-B14F-4D97-AF65-F5344CB8AC3E}">
        <p14:creationId xmlns:p14="http://schemas.microsoft.com/office/powerpoint/2010/main" val="27025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hoto above view social media concept with items">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3" r="-1" b="30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7. BÀI 4: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ĐẠO ĐỨC VÀ VĂN HÓA TRONG SỬ DỤNG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CÔNG NGHỆ KỸ THUẬT SỐ</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b="1"/>
              <a:t>Người dạy: Thầy Giáo Tin</a:t>
            </a:r>
          </a:p>
          <a:p>
            <a:pPr algn="l"/>
            <a:endParaRPr lang="en-US" sz="2000"/>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211708"/>
            <a:ext cx="12192000" cy="584775"/>
          </a:xfrm>
          <a:prstGeom prst="rect">
            <a:avLst/>
          </a:prstGeom>
          <a:noFill/>
        </p:spPr>
        <p:txBody>
          <a:bodyPr wrap="square">
            <a:spAutoFit/>
          </a:bodyPr>
          <a:lstStyle/>
          <a:p>
            <a:pPr algn="ctr">
              <a:spcAft>
                <a:spcPts val="600"/>
              </a:spcAft>
            </a:pP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ĐẠO ĐỨC VÀ VĂN HÓA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TRONG MÔI TRƯỜNG</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SỐ</a:t>
            </a:r>
            <a:endPar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497617" y="1385680"/>
            <a:ext cx="6846783" cy="5472319"/>
          </a:xfrm>
          <a:prstGeom prst="rect">
            <a:avLst/>
          </a:prstGeom>
          <a:solidFill>
            <a:srgbClr val="9ACBDF">
              <a:alpha val="37000"/>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Một số biểu hiện vi phạm: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Quay phim trong rạp chiếu phim.</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Chụp ảnh ở nơi không cho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Ghi âm trái phép các cuộc nói chuyện.</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Sử dụng phần mềm bẻ khóa.</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Tham gia, chia sẻ, quảng cáo cho các trang web cổ vũ bạo lực, đánh bạc,…</a:t>
            </a:r>
          </a:p>
        </p:txBody>
      </p:sp>
      <p:sp>
        <p:nvSpPr>
          <p:cNvPr id="18" name="TextBox 17">
            <a:extLst>
              <a:ext uri="{FF2B5EF4-FFF2-40B4-BE49-F238E27FC236}">
                <a16:creationId xmlns:a16="http://schemas.microsoft.com/office/drawing/2014/main" id="{71B7D3F8-E1AE-A88F-0B2F-7AD30947A8BE}"/>
              </a:ext>
            </a:extLst>
          </p:cNvPr>
          <p:cNvSpPr txBox="1"/>
          <p:nvPr/>
        </p:nvSpPr>
        <p:spPr>
          <a:xfrm>
            <a:off x="373890" y="1385681"/>
            <a:ext cx="5123727" cy="1323439"/>
          </a:xfrm>
          <a:prstGeom prst="rect">
            <a:avLst/>
          </a:prstGeom>
          <a:solidFill>
            <a:srgbClr val="9ACBDF">
              <a:alpha val="40000"/>
            </a:srgbClr>
          </a:solid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Từ hiểu biết của em, hãy thảo luận về các bạn về một vài biểu hiện vi phạm đạo đức và pháp luật hay biểu hiện thiếu văn hóa khi sử dụng công nghệ kỹ thuật số.</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28071" y="4549000"/>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74131" y="4458021"/>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472440" y="303366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1842888" y="2663631"/>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02237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362200" y="304800"/>
            <a:ext cx="6248400"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Hành động nào sau đây </a:t>
            </a:r>
            <a:r>
              <a:rPr lang="en-US"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không vi phạm</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 đạo đức và pháp luật:</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
          <p:cNvSpPr/>
          <p:nvPr/>
        </p:nvSpPr>
        <p:spPr>
          <a:xfrm>
            <a:off x="3706427" y="26670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Đăng tải thông tin sai sự thật lên mạng.</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0114129" y="4572000"/>
            <a:ext cx="1839144" cy="221201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485746" y="392991"/>
            <a:ext cx="1371600" cy="1740609"/>
          </a:xfrm>
          <a:prstGeom prst="rect">
            <a:avLst/>
          </a:prstGeom>
        </p:spPr>
      </p:pic>
      <p:pic>
        <p:nvPicPr>
          <p:cNvPr id="2050" name="Picture 2" descr="New York Food Sticker by Aminal Stickers">
            <a:extLst>
              <a:ext uri="{FF2B5EF4-FFF2-40B4-BE49-F238E27FC236}">
                <a16:creationId xmlns:a16="http://schemas.microsoft.com/office/drawing/2014/main" id="{FB04A96E-F4A0-5E93-852E-64A5A7590A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71" y="1740761"/>
            <a:ext cx="1297075" cy="1297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panese Sweets Dorayaki Free PNG and Vector - PICaboo! | Free Vector Images">
            <a:extLst>
              <a:ext uri="{FF2B5EF4-FFF2-40B4-BE49-F238E27FC236}">
                <a16:creationId xmlns:a16="http://schemas.microsoft.com/office/drawing/2014/main" id="{48D270BF-63B0-EE3B-C1D2-2737D1D07D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2202949"/>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 name="B">
            <a:extLst>
              <a:ext uri="{FF2B5EF4-FFF2-40B4-BE49-F238E27FC236}">
                <a16:creationId xmlns:a16="http://schemas.microsoft.com/office/drawing/2014/main" id="{15353FBA-24D7-E5EF-F0EE-6695B094F2E0}"/>
              </a:ext>
            </a:extLst>
          </p:cNvPr>
          <p:cNvSpPr/>
          <p:nvPr/>
        </p:nvSpPr>
        <p:spPr>
          <a:xfrm>
            <a:off x="3706427" y="3789239"/>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B. Cố ý nghe, ghi âm trái phép các cuộc nói chuyện.</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Japanese Sweets Dorayaki Free PNG and Vector - PICaboo! | Free Vector Images">
            <a:extLst>
              <a:ext uri="{FF2B5EF4-FFF2-40B4-BE49-F238E27FC236}">
                <a16:creationId xmlns:a16="http://schemas.microsoft.com/office/drawing/2014/main" id="{05506856-63F2-6BDF-3AE2-644DCA0FB3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349106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3" name="C">
            <a:extLst>
              <a:ext uri="{FF2B5EF4-FFF2-40B4-BE49-F238E27FC236}">
                <a16:creationId xmlns:a16="http://schemas.microsoft.com/office/drawing/2014/main" id="{FDD4E595-483B-CC28-DA6E-2958B7556F36}"/>
              </a:ext>
            </a:extLst>
          </p:cNvPr>
          <p:cNvSpPr/>
          <p:nvPr/>
        </p:nvSpPr>
        <p:spPr>
          <a:xfrm>
            <a:off x="3706427" y="4925613"/>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 Tặng đĩa nhạc có bản quyền em đã mua cho người khác.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4" descr="Japanese Sweets Dorayaki Free PNG and Vector - PICaboo! | Free Vector Images">
            <a:extLst>
              <a:ext uri="{FF2B5EF4-FFF2-40B4-BE49-F238E27FC236}">
                <a16:creationId xmlns:a16="http://schemas.microsoft.com/office/drawing/2014/main" id="{59FAC75E-5D18-1A9F-7421-954DB350753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450651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5" name="D">
            <a:extLst>
              <a:ext uri="{FF2B5EF4-FFF2-40B4-BE49-F238E27FC236}">
                <a16:creationId xmlns:a16="http://schemas.microsoft.com/office/drawing/2014/main" id="{459FDC92-2B4E-440E-9AAF-EB1F41CA540A}"/>
              </a:ext>
            </a:extLst>
          </p:cNvPr>
          <p:cNvSpPr/>
          <p:nvPr/>
        </p:nvSpPr>
        <p:spPr>
          <a:xfrm>
            <a:off x="3706427" y="60198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D. Tải một bài trình chiếu của người khác từ Internet và sử dụng như là của mình tạo ra.</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 descr="Japanese Sweets Dorayaki Free PNG and Vector - PICaboo! | Free Vector Images">
            <a:extLst>
              <a:ext uri="{FF2B5EF4-FFF2-40B4-BE49-F238E27FC236}">
                <a16:creationId xmlns:a16="http://schemas.microsoft.com/office/drawing/2014/main" id="{952579D4-BFDC-6650-7D09-4F75CCC743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27896" y="5627427"/>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500"/>
                                        <p:tgtEl>
                                          <p:spTgt spid="2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18"/>
                </p:tgtEl>
              </p:cMediaNode>
            </p:audio>
            <p:audio>
              <p:cMediaNode vol="80000">
                <p:cTn id="36" fill="hold" display="0">
                  <p:stCondLst>
                    <p:cond delay="indefinite"/>
                  </p:stCondLst>
                  <p:endCondLst>
                    <p:cond evt="onStopAudio" delay="0">
                      <p:tgtEl>
                        <p:sldTgt/>
                      </p:tgtEl>
                    </p:cond>
                  </p:endCondLst>
                </p:cTn>
                <p:tgtEl>
                  <p:spTgt spid="19"/>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500"/>
                                        <p:tgtEl>
                                          <p:spTgt spid="2050"/>
                                        </p:tgtEl>
                                      </p:cBhvr>
                                    </p:animEffect>
                                  </p:childTnLst>
                                </p:cTn>
                              </p:par>
                              <p:par>
                                <p:cTn id="51" presetID="10" presetClass="exit" presetSubtype="0" fill="hold" nodeType="withEffect">
                                  <p:stCondLst>
                                    <p:cond delay="2000"/>
                                  </p:stCondLst>
                                  <p:childTnLst>
                                    <p:animEffect transition="out" filter="fade">
                                      <p:cBhvr>
                                        <p:cTn id="52" dur="500"/>
                                        <p:tgtEl>
                                          <p:spTgt spid="2050"/>
                                        </p:tgtEl>
                                      </p:cBhvr>
                                    </p:animEffect>
                                    <p:set>
                                      <p:cBhvr>
                                        <p:cTn id="53" dur="1" fill="hold">
                                          <p:stCondLst>
                                            <p:cond delay="499"/>
                                          </p:stCondLst>
                                        </p:cTn>
                                        <p:tgtEl>
                                          <p:spTgt spid="2050"/>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8158" fill="hold"/>
                                        <p:tgtEl>
                                          <p:spTgt spid="18"/>
                                        </p:tgtEl>
                                      </p:cBhvr>
                                    </p:cmd>
                                  </p:childTnLst>
                                </p:cTn>
                              </p:par>
                              <p:par>
                                <p:cTn id="56" presetID="2" presetClass="exit" presetSubtype="2" fill="hold" nodeType="withEffect">
                                  <p:stCondLst>
                                    <p:cond delay="0"/>
                                  </p:stCondLst>
                                  <p:childTnLst>
                                    <p:anim calcmode="lin" valueType="num">
                                      <p:cBhvr additive="base">
                                        <p:cTn id="57" dur="500"/>
                                        <p:tgtEl>
                                          <p:spTgt spid="2052"/>
                                        </p:tgtEl>
                                        <p:attrNameLst>
                                          <p:attrName>ppt_x</p:attrName>
                                        </p:attrNameLst>
                                      </p:cBhvr>
                                      <p:tavLst>
                                        <p:tav tm="0">
                                          <p:val>
                                            <p:strVal val="ppt_x"/>
                                          </p:val>
                                        </p:tav>
                                        <p:tav tm="100000">
                                          <p:val>
                                            <p:strVal val="1+ppt_w/2"/>
                                          </p:val>
                                        </p:tav>
                                      </p:tavLst>
                                    </p:anim>
                                    <p:anim calcmode="lin" valueType="num">
                                      <p:cBhvr additive="base">
                                        <p:cTn id="58" dur="500"/>
                                        <p:tgtEl>
                                          <p:spTgt spid="2052"/>
                                        </p:tgtEl>
                                        <p:attrNameLst>
                                          <p:attrName>ppt_y</p:attrName>
                                        </p:attrNameLst>
                                      </p:cBhvr>
                                      <p:tavLst>
                                        <p:tav tm="0">
                                          <p:val>
                                            <p:strVal val="ppt_y"/>
                                          </p:val>
                                        </p:tav>
                                        <p:tav tm="100000">
                                          <p:val>
                                            <p:strVal val="ppt_y"/>
                                          </p:val>
                                        </p:tav>
                                      </p:tavLst>
                                    </p:anim>
                                    <p:set>
                                      <p:cBhvr>
                                        <p:cTn id="5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500"/>
                                        <p:tgtEl>
                                          <p:spTgt spid="2050"/>
                                        </p:tgtEl>
                                      </p:cBhvr>
                                    </p:animEffect>
                                  </p:childTnLst>
                                </p:cTn>
                              </p:par>
                              <p:par>
                                <p:cTn id="66" presetID="1" presetClass="mediacall" presetSubtype="0" fill="hold" nodeType="withEffect">
                                  <p:stCondLst>
                                    <p:cond delay="0"/>
                                  </p:stCondLst>
                                  <p:childTnLst>
                                    <p:cmd type="call" cmd="playFrom(0.0)">
                                      <p:cBhvr>
                                        <p:cTn id="67" dur="8150" fill="hold"/>
                                        <p:tgtEl>
                                          <p:spTgt spid="18"/>
                                        </p:tgtEl>
                                      </p:cBhvr>
                                    </p:cmd>
                                  </p:childTnLst>
                                </p:cTn>
                              </p:par>
                              <p:par>
                                <p:cTn id="68" presetID="10" presetClass="exit" presetSubtype="0" fill="hold" nodeType="withEffect">
                                  <p:stCondLst>
                                    <p:cond delay="2000"/>
                                  </p:stCondLst>
                                  <p:childTnLst>
                                    <p:animEffect transition="out" filter="fade">
                                      <p:cBhvr>
                                        <p:cTn id="69" dur="500"/>
                                        <p:tgtEl>
                                          <p:spTgt spid="2050"/>
                                        </p:tgtEl>
                                      </p:cBhvr>
                                    </p:animEffect>
                                    <p:set>
                                      <p:cBhvr>
                                        <p:cTn id="70" dur="1" fill="hold">
                                          <p:stCondLst>
                                            <p:cond delay="499"/>
                                          </p:stCondLst>
                                        </p:cTn>
                                        <p:tgtEl>
                                          <p:spTgt spid="2050"/>
                                        </p:tgtEl>
                                        <p:attrNameLst>
                                          <p:attrName>style.visibility</p:attrName>
                                        </p:attrNameLst>
                                      </p:cBhvr>
                                      <p:to>
                                        <p:strVal val="hidden"/>
                                      </p:to>
                                    </p:set>
                                  </p:childTnLst>
                                </p:cTn>
                              </p:par>
                              <p:par>
                                <p:cTn id="71" presetID="2" presetClass="exit" presetSubtype="2" fill="hold" nodeType="withEffect">
                                  <p:stCondLst>
                                    <p:cond delay="2000"/>
                                  </p:stCondLst>
                                  <p:childTnLst>
                                    <p:anim calcmode="lin" valueType="num">
                                      <p:cBhvr additive="base">
                                        <p:cTn id="72" dur="500"/>
                                        <p:tgtEl>
                                          <p:spTgt spid="21"/>
                                        </p:tgtEl>
                                        <p:attrNameLst>
                                          <p:attrName>ppt_x</p:attrName>
                                        </p:attrNameLst>
                                      </p:cBhvr>
                                      <p:tavLst>
                                        <p:tav tm="0">
                                          <p:val>
                                            <p:strVal val="ppt_x"/>
                                          </p:val>
                                        </p:tav>
                                        <p:tav tm="100000">
                                          <p:val>
                                            <p:strVal val="1+ppt_w/2"/>
                                          </p:val>
                                        </p:tav>
                                      </p:tavLst>
                                    </p:anim>
                                    <p:anim calcmode="lin" valueType="num">
                                      <p:cBhvr additive="base">
                                        <p:cTn id="73" dur="500"/>
                                        <p:tgtEl>
                                          <p:spTgt spid="21"/>
                                        </p:tgtEl>
                                        <p:attrNameLst>
                                          <p:attrName>ppt_y</p:attrName>
                                        </p:attrNameLst>
                                      </p:cBhvr>
                                      <p:tavLst>
                                        <p:tav tm="0">
                                          <p:val>
                                            <p:strVal val="ppt_y"/>
                                          </p:val>
                                        </p:tav>
                                        <p:tav tm="100000">
                                          <p:val>
                                            <p:strVal val="ppt_y"/>
                                          </p:val>
                                        </p:tav>
                                      </p:tavLst>
                                    </p:anim>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fade">
                                      <p:cBhvr>
                                        <p:cTn id="80" dur="500"/>
                                        <p:tgtEl>
                                          <p:spTgt spid="2050"/>
                                        </p:tgtEl>
                                      </p:cBhvr>
                                    </p:animEffect>
                                  </p:childTnLst>
                                </p:cTn>
                              </p:par>
                              <p:par>
                                <p:cTn id="81" presetID="1" presetClass="mediacall" presetSubtype="0" fill="hold" nodeType="withEffect">
                                  <p:stCondLst>
                                    <p:cond delay="0"/>
                                  </p:stCondLst>
                                  <p:childTnLst>
                                    <p:cmd type="call" cmd="playFrom(0.0)">
                                      <p:cBhvr>
                                        <p:cTn id="82" dur="8150" fill="hold"/>
                                        <p:tgtEl>
                                          <p:spTgt spid="18"/>
                                        </p:tgtEl>
                                      </p:cBhvr>
                                    </p:cmd>
                                  </p:childTnLst>
                                </p:cTn>
                              </p:par>
                              <p:par>
                                <p:cTn id="83" presetID="10" presetClass="exit" presetSubtype="0" fill="hold" nodeType="withEffect">
                                  <p:stCondLst>
                                    <p:cond delay="2000"/>
                                  </p:stCondLst>
                                  <p:childTnLst>
                                    <p:animEffect transition="out" filter="fade">
                                      <p:cBhvr>
                                        <p:cTn id="84" dur="500"/>
                                        <p:tgtEl>
                                          <p:spTgt spid="2050"/>
                                        </p:tgtEl>
                                      </p:cBhvr>
                                    </p:animEffect>
                                    <p:set>
                                      <p:cBhvr>
                                        <p:cTn id="85" dur="1" fill="hold">
                                          <p:stCondLst>
                                            <p:cond delay="499"/>
                                          </p:stCondLst>
                                        </p:cTn>
                                        <p:tgtEl>
                                          <p:spTgt spid="2050"/>
                                        </p:tgtEl>
                                        <p:attrNameLst>
                                          <p:attrName>style.visibility</p:attrName>
                                        </p:attrNameLst>
                                      </p:cBhvr>
                                      <p:to>
                                        <p:strVal val="hidden"/>
                                      </p:to>
                                    </p:set>
                                  </p:childTnLst>
                                </p:cTn>
                              </p:par>
                              <p:par>
                                <p:cTn id="86" presetID="2" presetClass="exit" presetSubtype="2" fill="hold" nodeType="withEffect">
                                  <p:stCondLst>
                                    <p:cond delay="2000"/>
                                  </p:stCondLst>
                                  <p:childTnLst>
                                    <p:anim calcmode="lin" valueType="num">
                                      <p:cBhvr additive="base">
                                        <p:cTn id="87" dur="500"/>
                                        <p:tgtEl>
                                          <p:spTgt spid="24"/>
                                        </p:tgtEl>
                                        <p:attrNameLst>
                                          <p:attrName>ppt_x</p:attrName>
                                        </p:attrNameLst>
                                      </p:cBhvr>
                                      <p:tavLst>
                                        <p:tav tm="0">
                                          <p:val>
                                            <p:strVal val="ppt_x"/>
                                          </p:val>
                                        </p:tav>
                                        <p:tav tm="100000">
                                          <p:val>
                                            <p:strVal val="1+ppt_w/2"/>
                                          </p:val>
                                        </p:tav>
                                      </p:tavLst>
                                    </p:anim>
                                    <p:anim calcmode="lin" valueType="num">
                                      <p:cBhvr additive="base">
                                        <p:cTn id="88" dur="500"/>
                                        <p:tgtEl>
                                          <p:spTgt spid="24"/>
                                        </p:tgtEl>
                                        <p:attrNameLst>
                                          <p:attrName>ppt_y</p:attrName>
                                        </p:attrNameLst>
                                      </p:cBhvr>
                                      <p:tavLst>
                                        <p:tav tm="0">
                                          <p:val>
                                            <p:strVal val="ppt_y"/>
                                          </p:val>
                                        </p:tav>
                                        <p:tav tm="100000">
                                          <p:val>
                                            <p:strVal val="ppt_y"/>
                                          </p:val>
                                        </p:tav>
                                      </p:tavLst>
                                    </p:anim>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4" grpId="0" animBg="1"/>
      <p:bldP spid="20"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Nêu một vài hành động </a:t>
            </a:r>
            <a:r>
              <a:rPr lang="vi-VN"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chưa đúng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của em khi sử dụng công nghệ kỹ thuật số mà em đã mắc phải. Nêu cách em sẽ phòng tránh hoặc từ bỏ vi phạm.</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User blog:Graf Thorsdottir/Doraemon: Gadgets and abilities for battle | VS  Battles Wiki | Fandom">
            <a:extLst>
              <a:ext uri="{FF2B5EF4-FFF2-40B4-BE49-F238E27FC236}">
                <a16:creationId xmlns:a16="http://schemas.microsoft.com/office/drawing/2014/main" id="{056241F7-701B-C04A-46AE-80766DA6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28" y="3429000"/>
            <a:ext cx="198614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2192549" y="1018874"/>
            <a:ext cx="7806903" cy="292723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C</a:t>
            </a:r>
            <a:r>
              <a:rPr lang="vi-VN" sz="2800">
                <a:latin typeface="Open Sans" panose="020B0606030504020204" pitchFamily="34" charset="0"/>
                <a:ea typeface="Open Sans" panose="020B0606030504020204" pitchFamily="34" charset="0"/>
                <a:cs typeface="Open Sans" panose="020B0606030504020204" pitchFamily="34" charset="0"/>
              </a:rPr>
              <a:t>ần tìm hiểu thông tin, trang bị cho mình những hiểu biết, những kiến thức pháp luật để có nhận thức đúng đắn và bảo đảm rằng mình sử dụng công nghệ kỹ thuật số có trách nhiệm, để tránh vi phạm pháp luật và các chuẩn mực về văn hóa, đạo đức của xã hội.</a:t>
            </a:r>
          </a:p>
        </p:txBody>
      </p:sp>
      <p:pic>
        <p:nvPicPr>
          <p:cNvPr id="3074" name="Picture 2" descr="Computer with cartoon kids and dog Stock Vector | Adobe Stock">
            <a:extLst>
              <a:ext uri="{FF2B5EF4-FFF2-40B4-BE49-F238E27FC236}">
                <a16:creationId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3619500"/>
            <a:ext cx="3676650" cy="342900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123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4661429" y="5334000"/>
            <a:ext cx="7393411" cy="146524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vi-VN" sz="2800">
                <a:latin typeface="Open Sans" panose="020B0606030504020204" pitchFamily="34" charset="0"/>
                <a:ea typeface="Open Sans" panose="020B0606030504020204" pitchFamily="34" charset="0"/>
                <a:cs typeface="Open Sans" panose="020B0606030504020204" pitchFamily="34" charset="0"/>
              </a:rPr>
              <a:t>Với sự trợ giúp của công nghệ kỹ thuật số và các thiết bị thông minh, em có thể tạo ra được nhiều loại sản phẩm số khác nhau.</a:t>
            </a:r>
          </a:p>
        </p:txBody>
      </p:sp>
      <p:pic>
        <p:nvPicPr>
          <p:cNvPr id="3074" name="Picture 2">
            <a:extLst>
              <a:ext uri="{FF2B5EF4-FFF2-40B4-BE49-F238E27FC236}">
                <a16:creationId xmlns:a16="http://schemas.microsoft.com/office/drawing/2014/main" id="{20D06EA0-C46E-13AD-902C-07151FBE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7" b="-2287"/>
          <a:stretch/>
        </p:blipFill>
        <p:spPr bwMode="auto">
          <a:xfrm>
            <a:off x="2350850" y="1371600"/>
            <a:ext cx="7490301" cy="344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277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345217" y="1385681"/>
            <a:ext cx="6846783" cy="423788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Em cần trang bị cho mình những kiến thức cần thiết và chú ý những điều sau đây:</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Luôn trung thực trong quá trình tạo ra sản phẩm số: không sử dụng thông tin giả, thông tin không đáng tin cậy; không sao chép, chỉnh sửa thông tin của người khác rồi coi là của mình.</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Nên sử dụng thông tin do mình tự tạo, không sử dụng các thông tin có bản quyền nếu chưa mua hoặc xin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Nội dung và hình thức của sản phẩm tạo ra không được vi phạm các quy định, chuẩn mực về đạo đức phải văn hóa trong xã hội nói chung.</a:t>
            </a:r>
          </a:p>
        </p:txBody>
      </p:sp>
      <p:sp>
        <p:nvSpPr>
          <p:cNvPr id="18" name="TextBox 17">
            <a:extLst>
              <a:ext uri="{FF2B5EF4-FFF2-40B4-BE49-F238E27FC236}">
                <a16:creationId xmlns:a16="http://schemas.microsoft.com/office/drawing/2014/main" id="{71B7D3F8-E1AE-A88F-0B2F-7AD30947A8BE}"/>
              </a:ext>
            </a:extLst>
          </p:cNvPr>
          <p:cNvSpPr txBox="1"/>
          <p:nvPr/>
        </p:nvSpPr>
        <p:spPr>
          <a:xfrm>
            <a:off x="221490" y="1385681"/>
            <a:ext cx="5123727" cy="1323439"/>
          </a:xfrm>
          <a:prstGeom prst="rect">
            <a:avLst/>
          </a:prstGeom>
          <a:solidFill>
            <a:schemeClr val="bg1"/>
          </a:solidFill>
        </p:spPr>
        <p:txBody>
          <a:bodyPr wrap="square" rtlCol="0">
            <a:spAutoFit/>
          </a:bodyPr>
          <a:lstStyle/>
          <a:p>
            <a:r>
              <a:rPr lang="vi-VN" sz="2000">
                <a:latin typeface="Open Sans" panose="020B0606030504020204" pitchFamily="34" charset="0"/>
                <a:ea typeface="Open Sans" panose="020B0606030504020204" pitchFamily="34" charset="0"/>
                <a:cs typeface="Open Sans" panose="020B0606030504020204" pitchFamily="34" charset="0"/>
              </a:rPr>
              <a:t>Để tạo được các sản phẩm số thể hiện được đạo đức, tính văn hóa và không vi phạm pháp luật, em cần chú ý những điều gì?</a:t>
            </a: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7747528" y="5605073"/>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993588" y="5514094"/>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5715000" y="557941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65466" y="5018120"/>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716099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Em có cảnh báo và lời khuyên gì với các bạn trong mỗi tình huống dưới đây?</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246120" y="2800350"/>
            <a:ext cx="8625840" cy="12573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a) Bạn em quay video các bạn trong lớp có hành vi bạo lực và đăng lên mạng xã hội.</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246120" y="4324350"/>
            <a:ext cx="8625840" cy="13716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b) Một người bạn sử dụng ảnh em chụp để tham gia một cuộc thi ảnh nhưng chưa có sự đồng ý của em.</a:t>
            </a:r>
          </a:p>
        </p:txBody>
      </p:sp>
      <p:pic>
        <p:nvPicPr>
          <p:cNvPr id="4098" name="Picture 2" descr="Download HD Sign, Computer, Symbol, Cartoon, Signs, Danger - Tam Giác Cảnh  Báo Transparent PNG Image - NicePNG.com">
            <a:extLst>
              <a:ext uri="{FF2B5EF4-FFF2-40B4-BE49-F238E27FC236}">
                <a16:creationId xmlns:a16="http://schemas.microsoft.com/office/drawing/2014/main" id="{BFD5C220-014C-26B3-30C9-AC93ABB4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0" y="1267301"/>
            <a:ext cx="2091070" cy="18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1038</Words>
  <PresentationFormat>Widescreen</PresentationFormat>
  <Paragraphs>56</Paragraphs>
  <Slides>11</Slides>
  <Notes>0</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Open Sans</vt:lpstr>
      <vt:lpstr>Office Theme</vt:lpstr>
      <vt:lpstr>1_Office Theme</vt:lpstr>
      <vt:lpstr>KHỞI ĐỘNG</vt:lpstr>
      <vt:lpstr>Tiết 7. BÀI 4:  ĐẠO ĐỨC VÀ VĂN HÓA TRONG SỬ DỤNG  CÔNG NGHỆ KỸ THUẬT SỐ</vt:lpstr>
      <vt:lpstr>1. Biểu hiện vi phạm khi sử dụng công nghệ kỹ thuật số</vt:lpstr>
      <vt:lpstr>PowerPoint Presentation</vt:lpstr>
      <vt:lpstr>PowerPoint Presentation</vt:lpstr>
      <vt:lpstr>1. Biểu hiện vi phạm khi sử dụng công nghệ kỹ thuật số</vt:lpstr>
      <vt:lpstr>2. Trung thực khi tạo ra sản phẩm số</vt:lpstr>
      <vt:lpstr>2. Trung thực khi tạo ra sản phẩm số</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2023-06-16T02:20:11Z</dcterms:modified>
</cp:coreProperties>
</file>