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75" r:id="rId3"/>
    <p:sldId id="268" r:id="rId4"/>
    <p:sldId id="276" r:id="rId5"/>
    <p:sldId id="277" r:id="rId6"/>
    <p:sldId id="329" r:id="rId7"/>
    <p:sldId id="278" r:id="rId8"/>
    <p:sldId id="279" r:id="rId9"/>
    <p:sldId id="311" r:id="rId10"/>
    <p:sldId id="312" r:id="rId11"/>
    <p:sldId id="313" r:id="rId12"/>
    <p:sldId id="269" r:id="rId13"/>
    <p:sldId id="315" r:id="rId14"/>
    <p:sldId id="317" r:id="rId15"/>
    <p:sldId id="318" r:id="rId16"/>
    <p:sldId id="319" r:id="rId17"/>
    <p:sldId id="320" r:id="rId18"/>
    <p:sldId id="321" r:id="rId19"/>
    <p:sldId id="324" r:id="rId20"/>
    <p:sldId id="325" r:id="rId21"/>
    <p:sldId id="326" r:id="rId22"/>
    <p:sldId id="327" r:id="rId23"/>
    <p:sldId id="328" r:id="rId24"/>
    <p:sldId id="285" r:id="rId25"/>
    <p:sldId id="298" r:id="rId26"/>
    <p:sldId id="286" r:id="rId27"/>
    <p:sldId id="287"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E4336"/>
    <a:srgbClr val="B1313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87971" autoAdjust="0"/>
  </p:normalViewPr>
  <p:slideViewPr>
    <p:cSldViewPr snapToGrid="0">
      <p:cViewPr varScale="1">
        <p:scale>
          <a:sx n="69" d="100"/>
          <a:sy n="69" d="100"/>
        </p:scale>
        <p:origin x="106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26896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3001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18045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sp>
        <p:nvSpPr>
          <p:cNvPr id="12" name="TextBox 9">
            <a:extLst>
              <a:ext uri="{FF2B5EF4-FFF2-40B4-BE49-F238E27FC236}">
                <a16:creationId xmlns:a16="http://schemas.microsoft.com/office/drawing/2014/main" id="{DB5918F3-C1E0-884B-A4FC-A092E9D4DB89}"/>
              </a:ext>
            </a:extLst>
          </p:cNvPr>
          <p:cNvSpPr txBox="1"/>
          <p:nvPr userDrawn="1"/>
        </p:nvSpPr>
        <p:spPr>
          <a:xfrm>
            <a:off x="153423" y="2"/>
            <a:ext cx="636713" cy="307777"/>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prstClr val="white"/>
                </a:solidFill>
              </a:rPr>
              <a:t>Unit 1</a:t>
            </a:r>
          </a:p>
        </p:txBody>
      </p:sp>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Tree>
    <p:extLst>
      <p:ext uri="{BB962C8B-B14F-4D97-AF65-F5344CB8AC3E}">
        <p14:creationId xmlns:p14="http://schemas.microsoft.com/office/powerpoint/2010/main" val="1516015129"/>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1</a:t>
            </a:r>
          </a:p>
        </p:txBody>
      </p:sp>
      <p:sp>
        <p:nvSpPr>
          <p:cNvPr id="3" name="TextBox 9">
            <a:extLst>
              <a:ext uri="{FF2B5EF4-FFF2-40B4-BE49-F238E27FC236}">
                <a16:creationId xmlns:a16="http://schemas.microsoft.com/office/drawing/2014/main" id="{39B2D9FF-F663-C58D-64EF-B781E7378E63}"/>
              </a:ext>
            </a:extLst>
          </p:cNvPr>
          <p:cNvSpPr txBox="1"/>
          <p:nvPr userDrawn="1"/>
        </p:nvSpPr>
        <p:spPr>
          <a:xfrm>
            <a:off x="10509142" y="2"/>
            <a:ext cx="1614545"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Progress Check 2</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51630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494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28112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2214D-F2BC-48EC-9124-E01968040E2B}"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793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2214D-F2BC-48EC-9124-E01968040E2B}"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4926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2214D-F2BC-48EC-9124-E01968040E2B}"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4500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751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94496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2214D-F2BC-48EC-9124-E01968040E2B}"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648D-0FFE-439B-9ECC-739C6400C5A0}" type="slidenum">
              <a:rPr lang="en-US" smtClean="0"/>
              <a:t>‹#›</a:t>
            </a:fld>
            <a:endParaRPr lang="en-US"/>
          </a:p>
        </p:txBody>
      </p:sp>
    </p:spTree>
    <p:extLst>
      <p:ext uri="{BB962C8B-B14F-4D97-AF65-F5344CB8AC3E}">
        <p14:creationId xmlns:p14="http://schemas.microsoft.com/office/powerpoint/2010/main" val="382680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1999" cy="6858000"/>
          </a:xfrm>
          <a:prstGeom prst="rect">
            <a:avLst/>
          </a:prstGeom>
        </p:spPr>
      </p:pic>
      <p:sp>
        <p:nvSpPr>
          <p:cNvPr id="2" name="TextBox 4">
            <a:extLst>
              <a:ext uri="{FF2B5EF4-FFF2-40B4-BE49-F238E27FC236}">
                <a16:creationId xmlns:a16="http://schemas.microsoft.com/office/drawing/2014/main" id="{5C04E7A8-1F91-4292-83BC-4B11A5597074}"/>
              </a:ext>
            </a:extLst>
          </p:cNvPr>
          <p:cNvSpPr txBox="1">
            <a:spLocks noChangeArrowheads="1"/>
          </p:cNvSpPr>
          <p:nvPr/>
        </p:nvSpPr>
        <p:spPr bwMode="auto">
          <a:xfrm>
            <a:off x="5117003" y="2525208"/>
            <a:ext cx="6634162" cy="1938992"/>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FF0000"/>
                </a:solidFill>
                <a:latin typeface="Calibri" pitchFamily="34" charset="0"/>
              </a:rPr>
              <a:t>Unit 1: Home and Places</a:t>
            </a:r>
          </a:p>
          <a:p>
            <a:pPr algn="ctr"/>
            <a:r>
              <a:rPr lang="en-US" sz="3600" b="1" dirty="0">
                <a:solidFill>
                  <a:srgbClr val="00B050"/>
                </a:solidFill>
                <a:latin typeface="Calibri" pitchFamily="34" charset="0"/>
              </a:rPr>
              <a:t>Lesson 1: Progress Check 2</a:t>
            </a:r>
          </a:p>
          <a:p>
            <a:pPr algn="ctr"/>
            <a:r>
              <a:rPr lang="en-US" sz="4000" b="1" dirty="0">
                <a:solidFill>
                  <a:srgbClr val="0070C0"/>
                </a:solidFill>
                <a:latin typeface="Calibri" pitchFamily="34" charset="0"/>
              </a:rPr>
              <a:t>Page 35</a:t>
            </a: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494" y="402977"/>
            <a:ext cx="12088905" cy="584775"/>
          </a:xfrm>
          <a:prstGeom prst="rect">
            <a:avLst/>
          </a:prstGeom>
        </p:spPr>
        <p:txBody>
          <a:bodyPr wrap="square">
            <a:spAutoFit/>
          </a:bodyPr>
          <a:lstStyle/>
          <a:p>
            <a:r>
              <a:rPr lang="en-US" sz="3200" b="1" dirty="0"/>
              <a:t>8. Read the text and answer the questions in your notebook.</a:t>
            </a:r>
            <a:endParaRPr lang="en-US" sz="3200" dirty="0"/>
          </a:p>
        </p:txBody>
      </p:sp>
      <p:sp>
        <p:nvSpPr>
          <p:cNvPr id="3" name="Rectangle 2"/>
          <p:cNvSpPr/>
          <p:nvPr/>
        </p:nvSpPr>
        <p:spPr>
          <a:xfrm>
            <a:off x="255493" y="987752"/>
            <a:ext cx="11819965" cy="2893100"/>
          </a:xfrm>
          <a:prstGeom prst="rect">
            <a:avLst/>
          </a:prstGeom>
        </p:spPr>
        <p:txBody>
          <a:bodyPr wrap="square">
            <a:spAutoFit/>
          </a:bodyPr>
          <a:lstStyle/>
          <a:p>
            <a:pPr algn="just"/>
            <a:r>
              <a:rPr lang="en-US" sz="2600" dirty="0">
                <a:solidFill>
                  <a:srgbClr val="0000CC"/>
                </a:solidFill>
              </a:rPr>
              <a:t>Independence Palace, or Reunification Palace, is a beautiful palace in Ho Chi Minh City. The palace has got five levels with over 100 rooms. There is one ground floor, three main floors and two mezzanines. There are tunnels, a war room, a card-playing room, a casino and a telecommunications </a:t>
            </a:r>
            <a:r>
              <a:rPr lang="en-US" sz="2600" dirty="0" err="1">
                <a:solidFill>
                  <a:srgbClr val="0000CC"/>
                </a:solidFill>
              </a:rPr>
              <a:t>centre</a:t>
            </a:r>
            <a:r>
              <a:rPr lang="en-US" sz="2600" dirty="0">
                <a:solidFill>
                  <a:srgbClr val="0000CC"/>
                </a:solidFill>
              </a:rPr>
              <a:t>. There is a heliport on the roof where helicopters can land. Outside, there are beautiful gardens. It is open every day from 7:30 a.m. until 4:00 p.m. The palace is close to </a:t>
            </a:r>
            <a:r>
              <a:rPr lang="en-US" sz="2600" dirty="0" err="1">
                <a:solidFill>
                  <a:srgbClr val="0000CC"/>
                </a:solidFill>
              </a:rPr>
              <a:t>Bến</a:t>
            </a:r>
            <a:r>
              <a:rPr lang="en-US" sz="2600" dirty="0">
                <a:solidFill>
                  <a:srgbClr val="0000CC"/>
                </a:solidFill>
              </a:rPr>
              <a:t> </a:t>
            </a:r>
            <a:r>
              <a:rPr lang="en-US" sz="2600" dirty="0" err="1">
                <a:solidFill>
                  <a:srgbClr val="0000CC"/>
                </a:solidFill>
              </a:rPr>
              <a:t>Thành</a:t>
            </a:r>
            <a:r>
              <a:rPr lang="en-US" sz="2600" dirty="0">
                <a:solidFill>
                  <a:srgbClr val="0000CC"/>
                </a:solidFill>
              </a:rPr>
              <a:t> Market. There, people can buy souvenirs and try amazing Vietnamese dishes.</a:t>
            </a:r>
          </a:p>
        </p:txBody>
      </p:sp>
      <p:sp>
        <p:nvSpPr>
          <p:cNvPr id="4" name="Rectangle 3"/>
          <p:cNvSpPr/>
          <p:nvPr/>
        </p:nvSpPr>
        <p:spPr>
          <a:xfrm>
            <a:off x="1703295" y="3989300"/>
            <a:ext cx="6096000" cy="1692771"/>
          </a:xfrm>
          <a:prstGeom prst="rect">
            <a:avLst/>
          </a:prstGeom>
        </p:spPr>
        <p:txBody>
          <a:bodyPr>
            <a:spAutoFit/>
          </a:bodyPr>
          <a:lstStyle/>
          <a:p>
            <a:r>
              <a:rPr lang="en-US" sz="2600" b="1" dirty="0">
                <a:solidFill>
                  <a:srgbClr val="0000CC"/>
                </a:solidFill>
              </a:rPr>
              <a:t>3 </a:t>
            </a:r>
            <a:r>
              <a:rPr lang="en-US" sz="2600" dirty="0">
                <a:solidFill>
                  <a:srgbClr val="0000CC"/>
                </a:solidFill>
              </a:rPr>
              <a:t>What is there on the roof?</a:t>
            </a:r>
          </a:p>
          <a:p>
            <a:endParaRPr lang="en-US" sz="2600" dirty="0">
              <a:solidFill>
                <a:srgbClr val="0000CC"/>
              </a:solidFill>
            </a:endParaRPr>
          </a:p>
          <a:p>
            <a:endParaRPr lang="en-US" sz="2600" dirty="0">
              <a:solidFill>
                <a:srgbClr val="0000CC"/>
              </a:solidFill>
            </a:endParaRPr>
          </a:p>
          <a:p>
            <a:r>
              <a:rPr lang="en-US" sz="2600" b="1" dirty="0">
                <a:solidFill>
                  <a:srgbClr val="0000CC"/>
                </a:solidFill>
              </a:rPr>
              <a:t>4 </a:t>
            </a:r>
            <a:r>
              <a:rPr lang="en-US" sz="2600" dirty="0">
                <a:solidFill>
                  <a:srgbClr val="0000CC"/>
                </a:solidFill>
              </a:rPr>
              <a:t>When is it open?</a:t>
            </a:r>
          </a:p>
        </p:txBody>
      </p:sp>
      <p:cxnSp>
        <p:nvCxnSpPr>
          <p:cNvPr id="6" name="Straight Connector 5"/>
          <p:cNvCxnSpPr/>
          <p:nvPr/>
        </p:nvCxnSpPr>
        <p:spPr>
          <a:xfrm>
            <a:off x="6602506" y="2568388"/>
            <a:ext cx="4397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86368" y="4586650"/>
            <a:ext cx="4363823" cy="492443"/>
          </a:xfrm>
          <a:prstGeom prst="rect">
            <a:avLst/>
          </a:prstGeom>
        </p:spPr>
        <p:txBody>
          <a:bodyPr wrap="none">
            <a:spAutoFit/>
          </a:bodyPr>
          <a:lstStyle/>
          <a:p>
            <a:r>
              <a:rPr lang="en-US" sz="2600" dirty="0">
                <a:solidFill>
                  <a:srgbClr val="FF0000"/>
                </a:solidFill>
              </a:rPr>
              <a:t>There is a heliport on the roof. </a:t>
            </a:r>
            <a:endParaRPr lang="en-US" dirty="0">
              <a:solidFill>
                <a:srgbClr val="FF0000"/>
              </a:solidFill>
            </a:endParaRPr>
          </a:p>
        </p:txBody>
      </p:sp>
      <p:cxnSp>
        <p:nvCxnSpPr>
          <p:cNvPr id="9" name="Straight Connector 8"/>
          <p:cNvCxnSpPr/>
          <p:nvPr/>
        </p:nvCxnSpPr>
        <p:spPr>
          <a:xfrm>
            <a:off x="9103659" y="2985247"/>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349622" y="3366247"/>
            <a:ext cx="3268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86367" y="5676443"/>
            <a:ext cx="7447597" cy="492443"/>
          </a:xfrm>
          <a:prstGeom prst="rect">
            <a:avLst/>
          </a:prstGeom>
        </p:spPr>
        <p:txBody>
          <a:bodyPr wrap="square">
            <a:spAutoFit/>
          </a:bodyPr>
          <a:lstStyle/>
          <a:p>
            <a:r>
              <a:rPr lang="en-US" sz="2600" dirty="0">
                <a:solidFill>
                  <a:srgbClr val="FF0000"/>
                </a:solidFill>
              </a:rPr>
              <a:t>It is open every day from 7:30 a.m. until 4:00 p.m. </a:t>
            </a:r>
            <a:endParaRPr lang="en-US" dirty="0">
              <a:solidFill>
                <a:srgbClr val="FF0000"/>
              </a:solidFill>
            </a:endParaRPr>
          </a:p>
        </p:txBody>
      </p:sp>
    </p:spTree>
    <p:extLst>
      <p:ext uri="{BB962C8B-B14F-4D97-AF65-F5344CB8AC3E}">
        <p14:creationId xmlns:p14="http://schemas.microsoft.com/office/powerpoint/2010/main" val="33740054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576" y="548639"/>
            <a:ext cx="8582297" cy="5721531"/>
          </a:xfrm>
          <a:prstGeom prst="rect">
            <a:avLst/>
          </a:prstGeom>
        </p:spPr>
      </p:pic>
      <p:sp>
        <p:nvSpPr>
          <p:cNvPr id="9" name="TextBox 8"/>
          <p:cNvSpPr txBox="1"/>
          <p:nvPr/>
        </p:nvSpPr>
        <p:spPr>
          <a:xfrm>
            <a:off x="4866135" y="3747502"/>
            <a:ext cx="2472611" cy="800219"/>
          </a:xfrm>
          <a:prstGeom prst="rect">
            <a:avLst/>
          </a:prstGeom>
          <a:noFill/>
        </p:spPr>
        <p:txBody>
          <a:bodyPr wrap="square" rtlCol="0">
            <a:spAutoFit/>
          </a:bodyPr>
          <a:lstStyle/>
          <a:p>
            <a:r>
              <a:rPr lang="en-US" sz="4600" dirty="0">
                <a:solidFill>
                  <a:schemeClr val="bg1"/>
                </a:solidFill>
              </a:rPr>
              <a:t>Listening</a:t>
            </a:r>
          </a:p>
        </p:txBody>
      </p:sp>
    </p:spTree>
    <p:extLst>
      <p:ext uri="{BB962C8B-B14F-4D97-AF65-F5344CB8AC3E}">
        <p14:creationId xmlns:p14="http://schemas.microsoft.com/office/powerpoint/2010/main" val="2570117261"/>
      </p:ext>
    </p:extLst>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670" y="429870"/>
            <a:ext cx="8677835" cy="553998"/>
          </a:xfrm>
          <a:prstGeom prst="rect">
            <a:avLst/>
          </a:prstGeom>
        </p:spPr>
        <p:txBody>
          <a:bodyPr wrap="square">
            <a:spAutoFit/>
          </a:bodyPr>
          <a:lstStyle/>
          <a:p>
            <a:r>
              <a:rPr lang="en-US" sz="3000" b="1" dirty="0"/>
              <a:t>Listen and choose the correct answer (A, B or C).</a:t>
            </a:r>
            <a:endParaRPr lang="en-US" sz="3000" dirty="0"/>
          </a:p>
        </p:txBody>
      </p:sp>
      <p:pic>
        <p:nvPicPr>
          <p:cNvPr id="4" name="Picture 3"/>
          <p:cNvPicPr>
            <a:picLocks noChangeAspect="1"/>
          </p:cNvPicPr>
          <p:nvPr/>
        </p:nvPicPr>
        <p:blipFill>
          <a:blip r:embed="rId4"/>
          <a:stretch>
            <a:fillRect/>
          </a:stretch>
        </p:blipFill>
        <p:spPr>
          <a:xfrm>
            <a:off x="2328787" y="983868"/>
            <a:ext cx="7414653" cy="5308021"/>
          </a:xfrm>
          <a:prstGeom prst="rect">
            <a:avLst/>
          </a:prstGeom>
        </p:spPr>
      </p:pic>
      <p:sp>
        <p:nvSpPr>
          <p:cNvPr id="5" name="Oval 4"/>
          <p:cNvSpPr/>
          <p:nvPr/>
        </p:nvSpPr>
        <p:spPr>
          <a:xfrm>
            <a:off x="2798184" y="1537866"/>
            <a:ext cx="336176" cy="2958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22477" y="3000730"/>
            <a:ext cx="336176" cy="2958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94643" y="3920083"/>
            <a:ext cx="336176" cy="2958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422477" y="5333991"/>
            <a:ext cx="336176" cy="2958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1-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5318" y="402069"/>
            <a:ext cx="609600" cy="609600"/>
          </a:xfrm>
          <a:prstGeom prst="rect">
            <a:avLst/>
          </a:prstGeom>
        </p:spPr>
      </p:pic>
    </p:spTree>
    <p:extLst>
      <p:ext uri="{BB962C8B-B14F-4D97-AF65-F5344CB8AC3E}">
        <p14:creationId xmlns:p14="http://schemas.microsoft.com/office/powerpoint/2010/main" val="1775315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7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315" y="1572123"/>
            <a:ext cx="11244941" cy="2554545"/>
          </a:xfrm>
          <a:prstGeom prst="rect">
            <a:avLst/>
          </a:prstGeom>
        </p:spPr>
        <p:txBody>
          <a:bodyPr wrap="square">
            <a:spAutoFit/>
          </a:bodyPr>
          <a:lstStyle/>
          <a:p>
            <a:r>
              <a:rPr lang="en-US" sz="3200" b="1" dirty="0">
                <a:solidFill>
                  <a:srgbClr val="231F20"/>
                </a:solidFill>
                <a:latin typeface="FrutigerLTStd-Bold"/>
              </a:rPr>
              <a:t>1 Where’s the desk?</a:t>
            </a:r>
          </a:p>
          <a:p>
            <a:r>
              <a:rPr lang="en-US" sz="3200" dirty="0">
                <a:solidFill>
                  <a:srgbClr val="231F20"/>
                </a:solidFill>
                <a:latin typeface="FrutigerLTStd-Roman"/>
              </a:rPr>
              <a:t>My bedroom is great! It has got a single bed, a big wardrobe and a window. Also, there is a desk so I can do my homework in the evenings. The wardrobe is next to my bed and the desk is in front of the window so I can look outside.</a:t>
            </a:r>
            <a:endParaRPr lang="en-US" sz="3200" dirty="0"/>
          </a:p>
        </p:txBody>
      </p:sp>
      <p:sp>
        <p:nvSpPr>
          <p:cNvPr id="3" name="TextBox 2"/>
          <p:cNvSpPr txBox="1"/>
          <p:nvPr/>
        </p:nvSpPr>
        <p:spPr>
          <a:xfrm>
            <a:off x="315686" y="664029"/>
            <a:ext cx="2068285" cy="461665"/>
          </a:xfrm>
          <a:prstGeom prst="rect">
            <a:avLst/>
          </a:prstGeom>
          <a:solidFill>
            <a:srgbClr val="00B050"/>
          </a:solidFill>
        </p:spPr>
        <p:txBody>
          <a:bodyPr wrap="square" rtlCol="0">
            <a:spAutoFit/>
          </a:bodyPr>
          <a:lstStyle/>
          <a:p>
            <a:r>
              <a:rPr lang="en-US" sz="2400" dirty="0">
                <a:solidFill>
                  <a:schemeClr val="bg1"/>
                </a:solidFill>
              </a:rPr>
              <a:t>Audio Scripts</a:t>
            </a:r>
          </a:p>
        </p:txBody>
      </p:sp>
    </p:spTree>
    <p:extLst>
      <p:ext uri="{BB962C8B-B14F-4D97-AF65-F5344CB8AC3E}">
        <p14:creationId xmlns:p14="http://schemas.microsoft.com/office/powerpoint/2010/main" val="680343953"/>
      </p:ext>
    </p:extLst>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686" y="664029"/>
            <a:ext cx="2068285" cy="461665"/>
          </a:xfrm>
          <a:prstGeom prst="rect">
            <a:avLst/>
          </a:prstGeom>
          <a:solidFill>
            <a:srgbClr val="00B050"/>
          </a:solidFill>
        </p:spPr>
        <p:txBody>
          <a:bodyPr wrap="square" rtlCol="0">
            <a:spAutoFit/>
          </a:bodyPr>
          <a:lstStyle/>
          <a:p>
            <a:r>
              <a:rPr lang="en-US" sz="2400" dirty="0">
                <a:solidFill>
                  <a:schemeClr val="bg1"/>
                </a:solidFill>
              </a:rPr>
              <a:t>Audio Scripts</a:t>
            </a:r>
          </a:p>
        </p:txBody>
      </p:sp>
      <p:sp>
        <p:nvSpPr>
          <p:cNvPr id="4" name="Rectangle 3"/>
          <p:cNvSpPr/>
          <p:nvPr/>
        </p:nvSpPr>
        <p:spPr>
          <a:xfrm>
            <a:off x="487017" y="1657665"/>
            <a:ext cx="11506200" cy="3046988"/>
          </a:xfrm>
          <a:prstGeom prst="rect">
            <a:avLst/>
          </a:prstGeom>
        </p:spPr>
        <p:txBody>
          <a:bodyPr wrap="square">
            <a:spAutoFit/>
          </a:bodyPr>
          <a:lstStyle/>
          <a:p>
            <a:r>
              <a:rPr lang="en-US" sz="3200" b="1" dirty="0">
                <a:solidFill>
                  <a:srgbClr val="231F20"/>
                </a:solidFill>
              </a:rPr>
              <a:t>2 Which floor is John’s house on?</a:t>
            </a:r>
          </a:p>
          <a:p>
            <a:r>
              <a:rPr lang="en-US" sz="3200" dirty="0">
                <a:solidFill>
                  <a:srgbClr val="231F20"/>
                </a:solidFill>
              </a:rPr>
              <a:t>Hi, Emma! It’s John. Where are you? I can’t reach you on your mobile phone or on your home phone. Anyway, my birthday party is tomorrow evening. Please come! My house is at 2 Park Street, on the 8th floor. There is no lift on my floor, but you can go to the fifth floor and walk up to the 8th. See you there!</a:t>
            </a:r>
            <a:endParaRPr lang="en-US" sz="3200" dirty="0"/>
          </a:p>
        </p:txBody>
      </p:sp>
    </p:spTree>
    <p:extLst>
      <p:ext uri="{BB962C8B-B14F-4D97-AF65-F5344CB8AC3E}">
        <p14:creationId xmlns:p14="http://schemas.microsoft.com/office/powerpoint/2010/main" val="2694456486"/>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686" y="664029"/>
            <a:ext cx="2068285" cy="461665"/>
          </a:xfrm>
          <a:prstGeom prst="rect">
            <a:avLst/>
          </a:prstGeom>
          <a:solidFill>
            <a:srgbClr val="00B050"/>
          </a:solidFill>
        </p:spPr>
        <p:txBody>
          <a:bodyPr wrap="square" rtlCol="0">
            <a:spAutoFit/>
          </a:bodyPr>
          <a:lstStyle/>
          <a:p>
            <a:r>
              <a:rPr lang="en-US" sz="2400" dirty="0">
                <a:solidFill>
                  <a:schemeClr val="bg1"/>
                </a:solidFill>
              </a:rPr>
              <a:t>Audio Scripts</a:t>
            </a:r>
          </a:p>
        </p:txBody>
      </p:sp>
      <p:sp>
        <p:nvSpPr>
          <p:cNvPr id="4" name="Rectangle 3"/>
          <p:cNvSpPr/>
          <p:nvPr/>
        </p:nvSpPr>
        <p:spPr>
          <a:xfrm>
            <a:off x="491514" y="1365293"/>
            <a:ext cx="11208972" cy="4524315"/>
          </a:xfrm>
          <a:prstGeom prst="rect">
            <a:avLst/>
          </a:prstGeom>
        </p:spPr>
        <p:txBody>
          <a:bodyPr wrap="square">
            <a:spAutoFit/>
          </a:bodyPr>
          <a:lstStyle/>
          <a:p>
            <a:r>
              <a:rPr lang="en-US" sz="3200" b="1" dirty="0">
                <a:solidFill>
                  <a:srgbClr val="231F20"/>
                </a:solidFill>
              </a:rPr>
              <a:t>3 What hasn’t Kate got in her bedroom?</a:t>
            </a:r>
          </a:p>
          <a:p>
            <a:r>
              <a:rPr lang="en-US" sz="3200" b="1" i="1" dirty="0">
                <a:solidFill>
                  <a:srgbClr val="231F20"/>
                </a:solidFill>
              </a:rPr>
              <a:t>A: </a:t>
            </a:r>
            <a:r>
              <a:rPr lang="en-US" sz="3200" dirty="0">
                <a:solidFill>
                  <a:srgbClr val="231F20"/>
                </a:solidFill>
              </a:rPr>
              <a:t>Hi, Kate! How is your new house?</a:t>
            </a:r>
          </a:p>
          <a:p>
            <a:r>
              <a:rPr lang="en-US" sz="3200" b="1" i="1" dirty="0">
                <a:solidFill>
                  <a:srgbClr val="231F20"/>
                </a:solidFill>
              </a:rPr>
              <a:t>B: </a:t>
            </a:r>
            <a:r>
              <a:rPr lang="en-US" sz="3200" dirty="0">
                <a:solidFill>
                  <a:srgbClr val="231F20"/>
                </a:solidFill>
              </a:rPr>
              <a:t>Hi, Jill. It’s just great! It’s so big.</a:t>
            </a:r>
          </a:p>
          <a:p>
            <a:r>
              <a:rPr lang="en-US" sz="3200" b="1" i="1" dirty="0">
                <a:solidFill>
                  <a:srgbClr val="231F20"/>
                </a:solidFill>
              </a:rPr>
              <a:t>A: </a:t>
            </a:r>
            <a:r>
              <a:rPr lang="en-US" sz="3200" dirty="0">
                <a:solidFill>
                  <a:srgbClr val="231F20"/>
                </a:solidFill>
              </a:rPr>
              <a:t>So, have you got your own room?</a:t>
            </a:r>
          </a:p>
          <a:p>
            <a:r>
              <a:rPr lang="en-US" sz="3200" b="1" i="1" dirty="0">
                <a:solidFill>
                  <a:srgbClr val="231F20"/>
                </a:solidFill>
              </a:rPr>
              <a:t>B: </a:t>
            </a:r>
            <a:r>
              <a:rPr lang="en-US" sz="3200" dirty="0">
                <a:solidFill>
                  <a:srgbClr val="231F20"/>
                </a:solidFill>
              </a:rPr>
              <a:t>Yes, I have. It’s got a single bed and a thick carpet and a desk for my computer. </a:t>
            </a:r>
          </a:p>
          <a:p>
            <a:r>
              <a:rPr lang="en-US" sz="3200" b="1" i="1" dirty="0"/>
              <a:t>A: </a:t>
            </a:r>
            <a:r>
              <a:rPr lang="en-US" sz="3200" dirty="0"/>
              <a:t>What about all your books?</a:t>
            </a:r>
          </a:p>
          <a:p>
            <a:r>
              <a:rPr lang="en-US" sz="3200" b="1" i="1" dirty="0"/>
              <a:t>B: </a:t>
            </a:r>
            <a:r>
              <a:rPr lang="en-US" sz="3200" dirty="0"/>
              <a:t>They are in the bookcase in the living room, but that’s OK because I can read them on the sofa!</a:t>
            </a:r>
            <a:endParaRPr lang="en-US" sz="4800" dirty="0"/>
          </a:p>
        </p:txBody>
      </p:sp>
    </p:spTree>
    <p:extLst>
      <p:ext uri="{BB962C8B-B14F-4D97-AF65-F5344CB8AC3E}">
        <p14:creationId xmlns:p14="http://schemas.microsoft.com/office/powerpoint/2010/main" val="169128401"/>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686" y="664029"/>
            <a:ext cx="2068285" cy="461665"/>
          </a:xfrm>
          <a:prstGeom prst="rect">
            <a:avLst/>
          </a:prstGeom>
          <a:solidFill>
            <a:srgbClr val="00B050"/>
          </a:solidFill>
        </p:spPr>
        <p:txBody>
          <a:bodyPr wrap="square" rtlCol="0">
            <a:spAutoFit/>
          </a:bodyPr>
          <a:lstStyle/>
          <a:p>
            <a:r>
              <a:rPr lang="en-US" sz="2400" dirty="0">
                <a:solidFill>
                  <a:schemeClr val="bg1"/>
                </a:solidFill>
              </a:rPr>
              <a:t>Audio Scripts</a:t>
            </a:r>
          </a:p>
        </p:txBody>
      </p:sp>
      <p:sp>
        <p:nvSpPr>
          <p:cNvPr id="2" name="Rectangle 1"/>
          <p:cNvSpPr/>
          <p:nvPr/>
        </p:nvSpPr>
        <p:spPr>
          <a:xfrm>
            <a:off x="500743" y="1817915"/>
            <a:ext cx="11386457" cy="3539430"/>
          </a:xfrm>
          <a:prstGeom prst="rect">
            <a:avLst/>
          </a:prstGeom>
        </p:spPr>
        <p:txBody>
          <a:bodyPr wrap="square">
            <a:spAutoFit/>
          </a:bodyPr>
          <a:lstStyle/>
          <a:p>
            <a:r>
              <a:rPr lang="en-US" sz="3200" b="1" dirty="0">
                <a:solidFill>
                  <a:srgbClr val="231F20"/>
                </a:solidFill>
              </a:rPr>
              <a:t>4 Where’s Peter?</a:t>
            </a:r>
          </a:p>
          <a:p>
            <a:r>
              <a:rPr lang="en-US" sz="3200" b="1" i="1" dirty="0">
                <a:solidFill>
                  <a:srgbClr val="231F20"/>
                </a:solidFill>
              </a:rPr>
              <a:t>A: </a:t>
            </a:r>
            <a:r>
              <a:rPr lang="en-US" sz="3200" dirty="0">
                <a:solidFill>
                  <a:srgbClr val="231F20"/>
                </a:solidFill>
              </a:rPr>
              <a:t>Hi, Peter! Why are you here? Why aren’t you in the library? Haven’t you got an exam on Tuesday?</a:t>
            </a:r>
          </a:p>
          <a:p>
            <a:r>
              <a:rPr lang="en-US" sz="3200" b="1" i="1" dirty="0">
                <a:solidFill>
                  <a:srgbClr val="231F20"/>
                </a:solidFill>
              </a:rPr>
              <a:t>B: </a:t>
            </a:r>
            <a:r>
              <a:rPr lang="en-US" sz="3200" dirty="0">
                <a:solidFill>
                  <a:srgbClr val="231F20"/>
                </a:solidFill>
              </a:rPr>
              <a:t>Hi, Sarah. No, that exam is on Friday. On Tuesday, we’ve got a class trip to a museum.</a:t>
            </a:r>
          </a:p>
          <a:p>
            <a:r>
              <a:rPr lang="en-US" sz="3200" b="1" i="1" dirty="0">
                <a:solidFill>
                  <a:srgbClr val="231F20"/>
                </a:solidFill>
              </a:rPr>
              <a:t>A: </a:t>
            </a:r>
            <a:r>
              <a:rPr lang="en-US" sz="3200" dirty="0">
                <a:solidFill>
                  <a:srgbClr val="231F20"/>
                </a:solidFill>
              </a:rPr>
              <a:t>Oh! So that’s how you’ve got time to be in the gym!</a:t>
            </a:r>
          </a:p>
          <a:p>
            <a:r>
              <a:rPr lang="en-US" sz="3200" b="1" i="1" dirty="0">
                <a:solidFill>
                  <a:srgbClr val="231F20"/>
                </a:solidFill>
              </a:rPr>
              <a:t>B: </a:t>
            </a:r>
            <a:r>
              <a:rPr lang="en-US" sz="3200" dirty="0">
                <a:solidFill>
                  <a:srgbClr val="231F20"/>
                </a:solidFill>
              </a:rPr>
              <a:t>That’s right!</a:t>
            </a:r>
            <a:endParaRPr lang="en-US" sz="3200" dirty="0"/>
          </a:p>
        </p:txBody>
      </p:sp>
    </p:spTree>
    <p:extLst>
      <p:ext uri="{BB962C8B-B14F-4D97-AF65-F5344CB8AC3E}">
        <p14:creationId xmlns:p14="http://schemas.microsoft.com/office/powerpoint/2010/main" val="2365052686"/>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5388" y="608710"/>
            <a:ext cx="4597734" cy="523220"/>
          </a:xfrm>
          <a:prstGeom prst="rect">
            <a:avLst/>
          </a:prstGeom>
        </p:spPr>
        <p:txBody>
          <a:bodyPr wrap="none">
            <a:spAutoFit/>
          </a:bodyPr>
          <a:lstStyle/>
          <a:p>
            <a:r>
              <a:rPr lang="en-US" sz="2800" b="1" dirty="0">
                <a:latin typeface="FrutigerLTStd-Bold"/>
              </a:rPr>
              <a:t>Listen and fill in the gaps.</a:t>
            </a:r>
            <a:endParaRPr lang="en-US" sz="2800" dirty="0"/>
          </a:p>
        </p:txBody>
      </p:sp>
      <p:sp>
        <p:nvSpPr>
          <p:cNvPr id="3" name="TextBox 2"/>
          <p:cNvSpPr txBox="1"/>
          <p:nvPr/>
        </p:nvSpPr>
        <p:spPr>
          <a:xfrm>
            <a:off x="0" y="470647"/>
            <a:ext cx="1922930" cy="769441"/>
          </a:xfrm>
          <a:prstGeom prst="rect">
            <a:avLst/>
          </a:prstGeom>
          <a:solidFill>
            <a:srgbClr val="B13134"/>
          </a:solidFill>
        </p:spPr>
        <p:txBody>
          <a:bodyPr wrap="square" rtlCol="0">
            <a:spAutoFit/>
          </a:bodyPr>
          <a:lstStyle/>
          <a:p>
            <a:pPr algn="ctr"/>
            <a:r>
              <a:rPr lang="en-US" sz="2200" dirty="0">
                <a:solidFill>
                  <a:schemeClr val="bg1"/>
                </a:solidFill>
              </a:rPr>
              <a:t>More Practice</a:t>
            </a:r>
          </a:p>
          <a:p>
            <a:pPr algn="ctr"/>
            <a:r>
              <a:rPr lang="en-US" sz="2200" dirty="0">
                <a:solidFill>
                  <a:schemeClr val="bg1"/>
                </a:solidFill>
              </a:rPr>
              <a:t>WB p. 21</a:t>
            </a:r>
          </a:p>
        </p:txBody>
      </p:sp>
      <p:pic>
        <p:nvPicPr>
          <p:cNvPr id="4" name="Picture 3"/>
          <p:cNvPicPr>
            <a:picLocks noChangeAspect="1"/>
          </p:cNvPicPr>
          <p:nvPr/>
        </p:nvPicPr>
        <p:blipFill>
          <a:blip r:embed="rId4"/>
          <a:stretch>
            <a:fillRect/>
          </a:stretch>
        </p:blipFill>
        <p:spPr>
          <a:xfrm>
            <a:off x="1385047" y="1697289"/>
            <a:ext cx="9481769" cy="4381322"/>
          </a:xfrm>
          <a:prstGeom prst="rect">
            <a:avLst/>
          </a:prstGeom>
        </p:spPr>
      </p:pic>
      <p:sp>
        <p:nvSpPr>
          <p:cNvPr id="5" name="Rectangle 4"/>
          <p:cNvSpPr/>
          <p:nvPr/>
        </p:nvSpPr>
        <p:spPr>
          <a:xfrm>
            <a:off x="6474582" y="2466227"/>
            <a:ext cx="988540" cy="646331"/>
          </a:xfrm>
          <a:prstGeom prst="rect">
            <a:avLst/>
          </a:prstGeom>
        </p:spPr>
        <p:txBody>
          <a:bodyPr wrap="none">
            <a:spAutoFit/>
          </a:bodyPr>
          <a:lstStyle/>
          <a:p>
            <a:r>
              <a:rPr lang="en-US" sz="3600" dirty="0">
                <a:solidFill>
                  <a:srgbClr val="FF0000"/>
                </a:solidFill>
              </a:rPr>
              <a:t>York</a:t>
            </a:r>
          </a:p>
        </p:txBody>
      </p:sp>
      <p:sp>
        <p:nvSpPr>
          <p:cNvPr id="6" name="Rectangle 5"/>
          <p:cNvSpPr/>
          <p:nvPr/>
        </p:nvSpPr>
        <p:spPr>
          <a:xfrm>
            <a:off x="5661961" y="3150205"/>
            <a:ext cx="1263487" cy="646331"/>
          </a:xfrm>
          <a:prstGeom prst="rect">
            <a:avLst/>
          </a:prstGeom>
        </p:spPr>
        <p:txBody>
          <a:bodyPr wrap="none">
            <a:spAutoFit/>
          </a:bodyPr>
          <a:lstStyle/>
          <a:p>
            <a:r>
              <a:rPr lang="en-US" sz="3600" dirty="0">
                <a:solidFill>
                  <a:srgbClr val="FF0000"/>
                </a:solidFill>
              </a:rPr>
              <a:t>Bruce</a:t>
            </a:r>
          </a:p>
        </p:txBody>
      </p:sp>
      <p:sp>
        <p:nvSpPr>
          <p:cNvPr id="7" name="Rectangle 6"/>
          <p:cNvSpPr/>
          <p:nvPr/>
        </p:nvSpPr>
        <p:spPr>
          <a:xfrm>
            <a:off x="7050188" y="3828217"/>
            <a:ext cx="1371081" cy="646331"/>
          </a:xfrm>
          <a:prstGeom prst="rect">
            <a:avLst/>
          </a:prstGeom>
        </p:spPr>
        <p:txBody>
          <a:bodyPr wrap="none">
            <a:spAutoFit/>
          </a:bodyPr>
          <a:lstStyle/>
          <a:p>
            <a:r>
              <a:rPr lang="en-US" sz="3600" dirty="0">
                <a:solidFill>
                  <a:srgbClr val="FF0000"/>
                </a:solidFill>
              </a:rPr>
              <a:t>strong</a:t>
            </a:r>
          </a:p>
        </p:txBody>
      </p:sp>
      <p:sp>
        <p:nvSpPr>
          <p:cNvPr id="8" name="Rectangle 7"/>
          <p:cNvSpPr/>
          <p:nvPr/>
        </p:nvSpPr>
        <p:spPr>
          <a:xfrm>
            <a:off x="5091092" y="4513555"/>
            <a:ext cx="1306448" cy="646331"/>
          </a:xfrm>
          <a:prstGeom prst="rect">
            <a:avLst/>
          </a:prstGeom>
        </p:spPr>
        <p:txBody>
          <a:bodyPr wrap="none">
            <a:spAutoFit/>
          </a:bodyPr>
          <a:lstStyle/>
          <a:p>
            <a:r>
              <a:rPr lang="en-US" sz="3600" dirty="0">
                <a:solidFill>
                  <a:srgbClr val="FF0000"/>
                </a:solidFill>
              </a:rPr>
              <a:t>clever</a:t>
            </a:r>
          </a:p>
        </p:txBody>
      </p:sp>
      <p:sp>
        <p:nvSpPr>
          <p:cNvPr id="9" name="Rectangle 8"/>
          <p:cNvSpPr/>
          <p:nvPr/>
        </p:nvSpPr>
        <p:spPr>
          <a:xfrm>
            <a:off x="6371284" y="5174158"/>
            <a:ext cx="829073" cy="646331"/>
          </a:xfrm>
          <a:prstGeom prst="rect">
            <a:avLst/>
          </a:prstGeom>
        </p:spPr>
        <p:txBody>
          <a:bodyPr wrap="none">
            <a:spAutoFit/>
          </a:bodyPr>
          <a:lstStyle/>
          <a:p>
            <a:r>
              <a:rPr lang="en-US" sz="3600" dirty="0">
                <a:solidFill>
                  <a:srgbClr val="FF0000"/>
                </a:solidFill>
              </a:rPr>
              <a:t>run</a:t>
            </a:r>
          </a:p>
        </p:txBody>
      </p:sp>
      <p:pic>
        <p:nvPicPr>
          <p:cNvPr id="10" name="3.32 (ex4-p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6816" y="752725"/>
            <a:ext cx="487363" cy="487363"/>
          </a:xfrm>
          <a:prstGeom prst="rect">
            <a:avLst/>
          </a:prstGeom>
        </p:spPr>
      </p:pic>
    </p:spTree>
    <p:extLst>
      <p:ext uri="{BB962C8B-B14F-4D97-AF65-F5344CB8AC3E}">
        <p14:creationId xmlns:p14="http://schemas.microsoft.com/office/powerpoint/2010/main" val="42482113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srcRect/>
          <a:stretch>
            <a:fillRect/>
          </a:stretch>
        </p:blipFill>
        <p:spPr bwMode="auto">
          <a:xfrm>
            <a:off x="1889054" y="604786"/>
            <a:ext cx="7455389" cy="5674553"/>
          </a:xfrm>
          <a:prstGeom prst="rect">
            <a:avLst/>
          </a:prstGeom>
          <a:noFill/>
          <a:ln w="9525">
            <a:noFill/>
            <a:miter lim="800000"/>
            <a:headEnd/>
            <a:tailEnd/>
          </a:ln>
        </p:spPr>
      </p:pic>
      <p:sp>
        <p:nvSpPr>
          <p:cNvPr id="5" name="TextBox 2"/>
          <p:cNvSpPr txBox="1">
            <a:spLocks noChangeArrowheads="1"/>
          </p:cNvSpPr>
          <p:nvPr/>
        </p:nvSpPr>
        <p:spPr bwMode="auto">
          <a:xfrm>
            <a:off x="4273723" y="3744413"/>
            <a:ext cx="2686050" cy="923330"/>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Writing</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1717093729"/>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4133850" y="3602173"/>
            <a:ext cx="2686050" cy="923330"/>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Writing</a:t>
            </a:r>
            <a:endParaRPr lang="en-US" sz="2400" dirty="0">
              <a:solidFill>
                <a:schemeClr val="bg1"/>
              </a:solidFill>
              <a:latin typeface="Calibri" pitchFamily="34" charset="0"/>
            </a:endParaRPr>
          </a:p>
        </p:txBody>
      </p:sp>
      <p:sp>
        <p:nvSpPr>
          <p:cNvPr id="6" name="Rectangle 5"/>
          <p:cNvSpPr/>
          <p:nvPr/>
        </p:nvSpPr>
        <p:spPr>
          <a:xfrm>
            <a:off x="342323" y="391368"/>
            <a:ext cx="11469190" cy="954107"/>
          </a:xfrm>
          <a:prstGeom prst="rect">
            <a:avLst/>
          </a:prstGeom>
        </p:spPr>
        <p:txBody>
          <a:bodyPr wrap="square">
            <a:spAutoFit/>
          </a:bodyPr>
          <a:lstStyle/>
          <a:p>
            <a:r>
              <a:rPr lang="en-US" sz="2800" b="1" dirty="0"/>
              <a:t>10. Complete a letter to Mark about your </a:t>
            </a:r>
            <a:r>
              <a:rPr lang="en-US" sz="2800" b="1" dirty="0" err="1"/>
              <a:t>neighbourhood</a:t>
            </a:r>
            <a:r>
              <a:rPr lang="en-US" sz="2800" b="1" dirty="0"/>
              <a:t> (about 50 words). Write about </a:t>
            </a:r>
            <a:r>
              <a:rPr lang="en-US" sz="2800" b="1" i="1" dirty="0"/>
              <a:t>where it is</a:t>
            </a:r>
            <a:r>
              <a:rPr lang="en-US" sz="2800" b="1" dirty="0"/>
              <a:t>, </a:t>
            </a:r>
            <a:r>
              <a:rPr lang="en-US" sz="2800" b="1" i="1" dirty="0"/>
              <a:t>what there is/isn’t in it </a:t>
            </a:r>
            <a:r>
              <a:rPr lang="en-US" sz="2800" b="1" dirty="0"/>
              <a:t>and </a:t>
            </a:r>
            <a:r>
              <a:rPr lang="en-US" sz="2800" b="1" i="1" dirty="0"/>
              <a:t>how you like it</a:t>
            </a:r>
            <a:r>
              <a:rPr lang="en-US" sz="2800" b="1" dirty="0"/>
              <a:t>.</a:t>
            </a:r>
            <a:endParaRPr lang="en-US" sz="2800" dirty="0"/>
          </a:p>
        </p:txBody>
      </p:sp>
      <p:pic>
        <p:nvPicPr>
          <p:cNvPr id="7" name="Picture 6"/>
          <p:cNvPicPr>
            <a:picLocks noChangeAspect="1"/>
          </p:cNvPicPr>
          <p:nvPr/>
        </p:nvPicPr>
        <p:blipFill>
          <a:blip r:embed="rId2"/>
          <a:stretch>
            <a:fillRect/>
          </a:stretch>
        </p:blipFill>
        <p:spPr>
          <a:xfrm>
            <a:off x="2005863" y="1345475"/>
            <a:ext cx="8142110" cy="5001708"/>
          </a:xfrm>
          <a:prstGeom prst="rect">
            <a:avLst/>
          </a:prstGeom>
        </p:spPr>
      </p:pic>
    </p:spTree>
    <p:extLst>
      <p:ext uri="{BB962C8B-B14F-4D97-AF65-F5344CB8AC3E}">
        <p14:creationId xmlns:p14="http://schemas.microsoft.com/office/powerpoint/2010/main" val="1262944983"/>
      </p:ext>
    </p:ext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604510" y="1379912"/>
            <a:ext cx="3255962" cy="663575"/>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13" name="Rounded Rectangle 12"/>
          <p:cNvSpPr/>
          <p:nvPr/>
        </p:nvSpPr>
        <p:spPr>
          <a:xfrm>
            <a:off x="1604510" y="2219699"/>
            <a:ext cx="3255962" cy="663575"/>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Reading  </a:t>
            </a:r>
            <a:endParaRPr lang="en-US" b="1" dirty="0"/>
          </a:p>
        </p:txBody>
      </p:sp>
      <p:sp>
        <p:nvSpPr>
          <p:cNvPr id="14" name="Rounded Rectangle 13"/>
          <p:cNvSpPr/>
          <p:nvPr/>
        </p:nvSpPr>
        <p:spPr>
          <a:xfrm>
            <a:off x="1610860" y="4800974"/>
            <a:ext cx="3255962" cy="663575"/>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5" name="Rounded Rectangle 14"/>
          <p:cNvSpPr/>
          <p:nvPr/>
        </p:nvSpPr>
        <p:spPr>
          <a:xfrm>
            <a:off x="1623560" y="5607424"/>
            <a:ext cx="3255962" cy="661988"/>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6" name="Rounded Rectangle 15"/>
          <p:cNvSpPr/>
          <p:nvPr/>
        </p:nvSpPr>
        <p:spPr>
          <a:xfrm>
            <a:off x="1626735" y="449637"/>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7" name="Rounded Rectangle 16"/>
          <p:cNvSpPr/>
          <p:nvPr/>
        </p:nvSpPr>
        <p:spPr>
          <a:xfrm>
            <a:off x="1607685" y="3081712"/>
            <a:ext cx="3255962" cy="661987"/>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  </a:t>
            </a:r>
            <a:endParaRPr lang="en-US" b="1" dirty="0"/>
          </a:p>
        </p:txBody>
      </p:sp>
      <p:sp>
        <p:nvSpPr>
          <p:cNvPr id="18" name="Rounded Rectangle 17"/>
          <p:cNvSpPr/>
          <p:nvPr/>
        </p:nvSpPr>
        <p:spPr>
          <a:xfrm>
            <a:off x="1610860" y="3953249"/>
            <a:ext cx="3255962" cy="661988"/>
          </a:xfrm>
          <a:prstGeom prst="round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Writing  </a:t>
            </a:r>
            <a:endParaRPr lang="en-US" b="1" dirty="0"/>
          </a:p>
        </p:txBody>
      </p:sp>
      <p:pic>
        <p:nvPicPr>
          <p:cNvPr id="2" name="Picture 1"/>
          <p:cNvPicPr>
            <a:picLocks noChangeAspect="1"/>
          </p:cNvPicPr>
          <p:nvPr/>
        </p:nvPicPr>
        <p:blipFill>
          <a:blip r:embed="rId3"/>
          <a:stretch>
            <a:fillRect/>
          </a:stretch>
        </p:blipFill>
        <p:spPr>
          <a:xfrm>
            <a:off x="6468874" y="494145"/>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53081"/>
            <a:ext cx="1922930" cy="769441"/>
          </a:xfrm>
          <a:prstGeom prst="rect">
            <a:avLst/>
          </a:prstGeom>
          <a:solidFill>
            <a:srgbClr val="B13134"/>
          </a:solidFill>
        </p:spPr>
        <p:txBody>
          <a:bodyPr wrap="square" rtlCol="0">
            <a:spAutoFit/>
          </a:bodyPr>
          <a:lstStyle/>
          <a:p>
            <a:pPr algn="ctr"/>
            <a:r>
              <a:rPr lang="en-US" sz="2200" dirty="0">
                <a:solidFill>
                  <a:schemeClr val="bg1"/>
                </a:solidFill>
              </a:rPr>
              <a:t>More Practice</a:t>
            </a:r>
          </a:p>
          <a:p>
            <a:pPr algn="ctr"/>
            <a:r>
              <a:rPr lang="en-US" sz="2200" dirty="0">
                <a:solidFill>
                  <a:schemeClr val="bg1"/>
                </a:solidFill>
              </a:rPr>
              <a:t>WB p. 21</a:t>
            </a:r>
          </a:p>
        </p:txBody>
      </p:sp>
      <p:sp>
        <p:nvSpPr>
          <p:cNvPr id="2" name="Rectangle 1"/>
          <p:cNvSpPr/>
          <p:nvPr/>
        </p:nvSpPr>
        <p:spPr>
          <a:xfrm>
            <a:off x="2198913" y="476191"/>
            <a:ext cx="7977051" cy="523220"/>
          </a:xfrm>
          <a:prstGeom prst="rect">
            <a:avLst/>
          </a:prstGeom>
        </p:spPr>
        <p:txBody>
          <a:bodyPr wrap="square">
            <a:spAutoFit/>
          </a:bodyPr>
          <a:lstStyle/>
          <a:p>
            <a:r>
              <a:rPr lang="en-US" sz="2800" dirty="0">
                <a:solidFill>
                  <a:srgbClr val="00E6B3"/>
                </a:solidFill>
              </a:rPr>
              <a:t>★★★ </a:t>
            </a:r>
            <a:r>
              <a:rPr lang="en-US" sz="2800" b="1" dirty="0">
                <a:solidFill>
                  <a:srgbClr val="000000"/>
                </a:solidFill>
              </a:rPr>
              <a:t>Look at the notes and complete Jack’s email.</a:t>
            </a:r>
            <a:endParaRPr lang="en-US" sz="2800" dirty="0"/>
          </a:p>
        </p:txBody>
      </p:sp>
      <p:sp>
        <p:nvSpPr>
          <p:cNvPr id="3" name="Rectangle 2"/>
          <p:cNvSpPr/>
          <p:nvPr/>
        </p:nvSpPr>
        <p:spPr>
          <a:xfrm>
            <a:off x="733695" y="1639949"/>
            <a:ext cx="10907485" cy="3108543"/>
          </a:xfrm>
          <a:prstGeom prst="rect">
            <a:avLst/>
          </a:prstGeom>
        </p:spPr>
        <p:txBody>
          <a:bodyPr wrap="square">
            <a:spAutoFit/>
          </a:bodyPr>
          <a:lstStyle/>
          <a:p>
            <a:r>
              <a:rPr lang="en-US" sz="2800" dirty="0">
                <a:solidFill>
                  <a:srgbClr val="000000"/>
                </a:solidFill>
              </a:rPr>
              <a:t>big, near park</a:t>
            </a:r>
          </a:p>
          <a:p>
            <a:r>
              <a:rPr lang="en-US" sz="2800" b="1" dirty="0">
                <a:solidFill>
                  <a:srgbClr val="000000"/>
                </a:solidFill>
              </a:rPr>
              <a:t>outside: </a:t>
            </a:r>
            <a:r>
              <a:rPr lang="en-US" sz="2800" dirty="0">
                <a:solidFill>
                  <a:srgbClr val="000000"/>
                </a:solidFill>
              </a:rPr>
              <a:t>garden (</a:t>
            </a:r>
            <a:r>
              <a:rPr lang="en-US" sz="2800" dirty="0">
                <a:solidFill>
                  <a:srgbClr val="0070C0"/>
                </a:solidFill>
              </a:rPr>
              <a:t>✓</a:t>
            </a:r>
            <a:r>
              <a:rPr lang="en-US" sz="2800" dirty="0">
                <a:solidFill>
                  <a:srgbClr val="000000"/>
                </a:solidFill>
              </a:rPr>
              <a:t>), garage (</a:t>
            </a:r>
            <a:r>
              <a:rPr lang="en-US" sz="2800" dirty="0">
                <a:solidFill>
                  <a:srgbClr val="FF0000"/>
                </a:solidFill>
              </a:rPr>
              <a:t>✗</a:t>
            </a:r>
            <a:r>
              <a:rPr lang="en-US" sz="2800" dirty="0">
                <a:solidFill>
                  <a:srgbClr val="000000"/>
                </a:solidFill>
              </a:rPr>
              <a:t>)</a:t>
            </a:r>
          </a:p>
          <a:p>
            <a:r>
              <a:rPr lang="en-US" sz="2800" b="1" dirty="0">
                <a:solidFill>
                  <a:srgbClr val="000000"/>
                </a:solidFill>
              </a:rPr>
              <a:t>inside:</a:t>
            </a:r>
          </a:p>
          <a:p>
            <a:r>
              <a:rPr lang="en-US" sz="2800" i="1" dirty="0">
                <a:solidFill>
                  <a:srgbClr val="000000"/>
                </a:solidFill>
              </a:rPr>
              <a:t>downstairs </a:t>
            </a:r>
            <a:r>
              <a:rPr lang="en-US" sz="2800" dirty="0">
                <a:solidFill>
                  <a:srgbClr val="000000"/>
                </a:solidFill>
              </a:rPr>
              <a:t>– living room (</a:t>
            </a:r>
            <a:r>
              <a:rPr lang="en-US" sz="2800" dirty="0">
                <a:solidFill>
                  <a:srgbClr val="0070C0"/>
                </a:solidFill>
              </a:rPr>
              <a:t>✓</a:t>
            </a:r>
            <a:r>
              <a:rPr lang="en-US" sz="2800" dirty="0">
                <a:solidFill>
                  <a:srgbClr val="000000"/>
                </a:solidFill>
              </a:rPr>
              <a:t>), dining room (</a:t>
            </a:r>
            <a:r>
              <a:rPr lang="en-US" sz="2800" dirty="0">
                <a:solidFill>
                  <a:srgbClr val="FF0000"/>
                </a:solidFill>
              </a:rPr>
              <a:t>✗</a:t>
            </a:r>
            <a:r>
              <a:rPr lang="en-US" sz="2800" dirty="0">
                <a:solidFill>
                  <a:srgbClr val="000000"/>
                </a:solidFill>
              </a:rPr>
              <a:t>), kitchen (</a:t>
            </a:r>
            <a:r>
              <a:rPr lang="en-US" sz="2800" dirty="0">
                <a:solidFill>
                  <a:srgbClr val="0070C0"/>
                </a:solidFill>
              </a:rPr>
              <a:t>✓</a:t>
            </a:r>
            <a:r>
              <a:rPr lang="en-US" sz="2800" dirty="0">
                <a:solidFill>
                  <a:srgbClr val="000000"/>
                </a:solidFill>
              </a:rPr>
              <a:t>)</a:t>
            </a:r>
          </a:p>
          <a:p>
            <a:r>
              <a:rPr lang="en-US" sz="2800" i="1" dirty="0">
                <a:solidFill>
                  <a:srgbClr val="000000"/>
                </a:solidFill>
              </a:rPr>
              <a:t>upstairs </a:t>
            </a:r>
            <a:r>
              <a:rPr lang="en-US" sz="2800" dirty="0">
                <a:solidFill>
                  <a:srgbClr val="000000"/>
                </a:solidFill>
              </a:rPr>
              <a:t>– bedroom (2), bathroom (2)</a:t>
            </a:r>
          </a:p>
          <a:p>
            <a:r>
              <a:rPr lang="en-US" sz="2800" b="1" dirty="0">
                <a:solidFill>
                  <a:srgbClr val="000000"/>
                </a:solidFill>
              </a:rPr>
              <a:t>Jack’s room: </a:t>
            </a:r>
            <a:r>
              <a:rPr lang="en-US" sz="2800" dirty="0">
                <a:solidFill>
                  <a:srgbClr val="000000"/>
                </a:solidFill>
              </a:rPr>
              <a:t>big – bed (</a:t>
            </a:r>
            <a:r>
              <a:rPr lang="en-US" sz="2800" dirty="0">
                <a:solidFill>
                  <a:srgbClr val="0070C0"/>
                </a:solidFill>
              </a:rPr>
              <a:t>✓</a:t>
            </a:r>
            <a:r>
              <a:rPr lang="en-US" sz="2800" dirty="0">
                <a:solidFill>
                  <a:srgbClr val="000000"/>
                </a:solidFill>
              </a:rPr>
              <a:t>), wardrobe (</a:t>
            </a:r>
            <a:r>
              <a:rPr lang="en-US" sz="2800" dirty="0">
                <a:solidFill>
                  <a:srgbClr val="0070C0"/>
                </a:solidFill>
              </a:rPr>
              <a:t>✓</a:t>
            </a:r>
            <a:r>
              <a:rPr lang="en-US" sz="2800" dirty="0">
                <a:solidFill>
                  <a:srgbClr val="000000"/>
                </a:solidFill>
              </a:rPr>
              <a:t>), bookcase (</a:t>
            </a:r>
            <a:r>
              <a:rPr lang="en-US" sz="2800" dirty="0">
                <a:solidFill>
                  <a:srgbClr val="FF0000"/>
                </a:solidFill>
              </a:rPr>
              <a:t>✗</a:t>
            </a:r>
            <a:r>
              <a:rPr lang="en-US" sz="2800" dirty="0">
                <a:solidFill>
                  <a:srgbClr val="000000"/>
                </a:solidFill>
              </a:rPr>
              <a:t>), bedside cabinet (</a:t>
            </a:r>
            <a:r>
              <a:rPr lang="en-US" sz="2800" dirty="0">
                <a:solidFill>
                  <a:srgbClr val="FF0000"/>
                </a:solidFill>
              </a:rPr>
              <a:t>✗</a:t>
            </a:r>
            <a:r>
              <a:rPr lang="en-US" sz="2800" dirty="0">
                <a:solidFill>
                  <a:srgbClr val="000000"/>
                </a:solidFill>
              </a:rPr>
              <a:t>), desk (</a:t>
            </a:r>
            <a:r>
              <a:rPr lang="en-US" sz="2800" dirty="0">
                <a:solidFill>
                  <a:srgbClr val="0070C0"/>
                </a:solidFill>
              </a:rPr>
              <a:t>✓</a:t>
            </a:r>
            <a:r>
              <a:rPr lang="en-US" sz="2800" dirty="0">
                <a:solidFill>
                  <a:srgbClr val="000000"/>
                </a:solidFill>
              </a:rPr>
              <a:t>), posters (</a:t>
            </a:r>
            <a:r>
              <a:rPr lang="en-US" sz="2800" dirty="0">
                <a:solidFill>
                  <a:srgbClr val="0070C0"/>
                </a:solidFill>
              </a:rPr>
              <a:t>✓</a:t>
            </a:r>
            <a:r>
              <a:rPr lang="en-US" sz="2800" dirty="0">
                <a:solidFill>
                  <a:srgbClr val="000000"/>
                </a:solidFill>
              </a:rPr>
              <a:t>)</a:t>
            </a:r>
            <a:endParaRPr lang="en-US" sz="2800" dirty="0"/>
          </a:p>
        </p:txBody>
      </p:sp>
    </p:spTree>
    <p:extLst>
      <p:ext uri="{BB962C8B-B14F-4D97-AF65-F5344CB8AC3E}">
        <p14:creationId xmlns:p14="http://schemas.microsoft.com/office/powerpoint/2010/main" val="1367662889"/>
      </p:ext>
    </p:extLst>
  </p:cSld>
  <p:clrMapOvr>
    <a:masterClrMapping/>
  </p:clrMapOvr>
  <p:transition spd="med">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817" y="589399"/>
            <a:ext cx="12022183" cy="5693866"/>
          </a:xfrm>
          <a:prstGeom prst="rect">
            <a:avLst/>
          </a:prstGeom>
        </p:spPr>
        <p:txBody>
          <a:bodyPr wrap="square">
            <a:spAutoFit/>
          </a:bodyPr>
          <a:lstStyle/>
          <a:p>
            <a:r>
              <a:rPr lang="en-US" sz="2600" b="1" dirty="0"/>
              <a:t>From: </a:t>
            </a:r>
            <a:r>
              <a:rPr lang="en-US" sz="2600" dirty="0"/>
              <a:t>Jack</a:t>
            </a:r>
          </a:p>
          <a:p>
            <a:r>
              <a:rPr lang="en-US" sz="2600" b="1" dirty="0"/>
              <a:t>To: </a:t>
            </a:r>
            <a:r>
              <a:rPr lang="en-US" sz="2600" dirty="0"/>
              <a:t>Mark</a:t>
            </a:r>
          </a:p>
          <a:p>
            <a:r>
              <a:rPr lang="en-US" sz="2600" b="1" dirty="0"/>
              <a:t>Subject: </a:t>
            </a:r>
            <a:r>
              <a:rPr lang="en-US" sz="2600" dirty="0"/>
              <a:t>My new home!</a:t>
            </a:r>
          </a:p>
          <a:p>
            <a:r>
              <a:rPr lang="en-US" sz="2600" dirty="0"/>
              <a:t>Hi Mark,</a:t>
            </a:r>
          </a:p>
          <a:p>
            <a:r>
              <a:rPr lang="en-US" sz="2600" dirty="0"/>
              <a:t>How are you? I’m so happy with my new house! It’s in a quiet street near </a:t>
            </a:r>
            <a:r>
              <a:rPr lang="en-US" sz="2600" b="1" dirty="0"/>
              <a:t>1) </a:t>
            </a:r>
            <a:r>
              <a:rPr lang="en-US" sz="2600" dirty="0"/>
              <a:t>______________ . There is </a:t>
            </a:r>
            <a:r>
              <a:rPr lang="en-US" sz="2600" b="1" dirty="0"/>
              <a:t>2) </a:t>
            </a:r>
            <a:r>
              <a:rPr lang="en-US" sz="2600" dirty="0"/>
              <a:t>__________________ outside. My house isn’t small. It’s </a:t>
            </a:r>
            <a:r>
              <a:rPr lang="en-US" sz="2600" b="1" dirty="0"/>
              <a:t>3) </a:t>
            </a:r>
            <a:r>
              <a:rPr lang="en-US" sz="2600" dirty="0"/>
              <a:t>_________________ . Downstairs, there’s </a:t>
            </a:r>
            <a:r>
              <a:rPr lang="en-US" sz="2600" b="1" dirty="0"/>
              <a:t>4) </a:t>
            </a:r>
            <a:r>
              <a:rPr lang="en-US" sz="2600" dirty="0"/>
              <a:t>___________________ and </a:t>
            </a:r>
            <a:r>
              <a:rPr lang="en-US" sz="2600" b="1" dirty="0"/>
              <a:t>5) </a:t>
            </a:r>
            <a:r>
              <a:rPr lang="en-US" sz="2600" dirty="0"/>
              <a:t>___________________ . Upstairs, there are </a:t>
            </a:r>
            <a:r>
              <a:rPr lang="en-US" sz="2600" b="1" dirty="0"/>
              <a:t>6) </a:t>
            </a:r>
            <a:r>
              <a:rPr lang="en-US" sz="2600" dirty="0"/>
              <a:t>______________________ . My </a:t>
            </a:r>
            <a:r>
              <a:rPr lang="en-US" sz="2600" dirty="0" err="1"/>
              <a:t>favourite</a:t>
            </a:r>
            <a:r>
              <a:rPr lang="en-US" sz="2600" dirty="0"/>
              <a:t> room is my bedroom. It’s </a:t>
            </a:r>
            <a:r>
              <a:rPr lang="en-US" sz="2600" b="1" dirty="0"/>
              <a:t>7) </a:t>
            </a:r>
            <a:r>
              <a:rPr lang="en-US" sz="2600" dirty="0"/>
              <a:t>_____________ . There’s </a:t>
            </a:r>
            <a:r>
              <a:rPr lang="en-US" sz="2600" b="1" dirty="0"/>
              <a:t>8) </a:t>
            </a:r>
            <a:r>
              <a:rPr lang="en-US" sz="2600" dirty="0"/>
              <a:t>___________________ in it. There isn’t </a:t>
            </a:r>
            <a:r>
              <a:rPr lang="en-US" sz="2600" b="1" dirty="0"/>
              <a:t>9) </a:t>
            </a:r>
            <a:r>
              <a:rPr lang="en-US" sz="2600" dirty="0"/>
              <a:t>_________________ . There </a:t>
            </a:r>
            <a:r>
              <a:rPr lang="en-US" sz="2600" b="1" dirty="0"/>
              <a:t>10) </a:t>
            </a:r>
            <a:r>
              <a:rPr lang="en-US" sz="2600" dirty="0"/>
              <a:t>_______________ of my </a:t>
            </a:r>
            <a:r>
              <a:rPr lang="en-US" sz="2600" dirty="0" err="1"/>
              <a:t>favourite</a:t>
            </a:r>
            <a:r>
              <a:rPr lang="en-US" sz="2600" dirty="0"/>
              <a:t> footballers on the walls.</a:t>
            </a:r>
          </a:p>
          <a:p>
            <a:r>
              <a:rPr lang="en-US" sz="2600" dirty="0"/>
              <a:t>I can’t wait for you to come and see me. How about this Saturday? Let me know.</a:t>
            </a:r>
          </a:p>
          <a:p>
            <a:r>
              <a:rPr lang="en-US" sz="2600" dirty="0"/>
              <a:t>Write back.</a:t>
            </a:r>
          </a:p>
          <a:p>
            <a:r>
              <a:rPr lang="en-US" sz="2600" dirty="0"/>
              <a:t>Jack</a:t>
            </a:r>
          </a:p>
        </p:txBody>
      </p:sp>
      <p:sp>
        <p:nvSpPr>
          <p:cNvPr id="3" name="TextBox 2"/>
          <p:cNvSpPr txBox="1"/>
          <p:nvPr/>
        </p:nvSpPr>
        <p:spPr>
          <a:xfrm>
            <a:off x="10269070" y="407878"/>
            <a:ext cx="1922930" cy="769441"/>
          </a:xfrm>
          <a:prstGeom prst="rect">
            <a:avLst/>
          </a:prstGeom>
          <a:solidFill>
            <a:srgbClr val="B13134"/>
          </a:solidFill>
        </p:spPr>
        <p:txBody>
          <a:bodyPr wrap="square" rtlCol="0">
            <a:spAutoFit/>
          </a:bodyPr>
          <a:lstStyle/>
          <a:p>
            <a:pPr algn="ctr"/>
            <a:r>
              <a:rPr lang="en-US" sz="2200" dirty="0">
                <a:solidFill>
                  <a:schemeClr val="bg1"/>
                </a:solidFill>
              </a:rPr>
              <a:t>More Practice</a:t>
            </a:r>
          </a:p>
          <a:p>
            <a:pPr algn="ctr"/>
            <a:r>
              <a:rPr lang="en-US" sz="2200" dirty="0">
                <a:solidFill>
                  <a:schemeClr val="bg1"/>
                </a:solidFill>
              </a:rPr>
              <a:t>WB p. 21</a:t>
            </a:r>
          </a:p>
        </p:txBody>
      </p:sp>
    </p:spTree>
    <p:extLst>
      <p:ext uri="{BB962C8B-B14F-4D97-AF65-F5344CB8AC3E}">
        <p14:creationId xmlns:p14="http://schemas.microsoft.com/office/powerpoint/2010/main" val="2076392881"/>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18" y="1267897"/>
            <a:ext cx="12070081" cy="5293757"/>
          </a:xfrm>
          <a:prstGeom prst="rect">
            <a:avLst/>
          </a:prstGeom>
        </p:spPr>
        <p:txBody>
          <a:bodyPr wrap="square">
            <a:spAutoFit/>
          </a:bodyPr>
          <a:lstStyle/>
          <a:p>
            <a:r>
              <a:rPr lang="en-US" sz="2600" b="1" dirty="0">
                <a:solidFill>
                  <a:srgbClr val="000000"/>
                </a:solidFill>
              </a:rPr>
              <a:t>From: </a:t>
            </a:r>
            <a:r>
              <a:rPr lang="en-US" sz="2600" dirty="0">
                <a:solidFill>
                  <a:srgbClr val="000000"/>
                </a:solidFill>
              </a:rPr>
              <a:t>Jack</a:t>
            </a:r>
          </a:p>
          <a:p>
            <a:r>
              <a:rPr lang="en-US" sz="2600" b="1" dirty="0">
                <a:solidFill>
                  <a:srgbClr val="000000"/>
                </a:solidFill>
              </a:rPr>
              <a:t>To: </a:t>
            </a:r>
            <a:r>
              <a:rPr lang="en-US" sz="2600" dirty="0">
                <a:solidFill>
                  <a:srgbClr val="000000"/>
                </a:solidFill>
              </a:rPr>
              <a:t>Mark</a:t>
            </a:r>
          </a:p>
          <a:p>
            <a:r>
              <a:rPr lang="en-US" sz="2600" b="1" dirty="0">
                <a:solidFill>
                  <a:srgbClr val="000000"/>
                </a:solidFill>
              </a:rPr>
              <a:t>Subject: </a:t>
            </a:r>
            <a:r>
              <a:rPr lang="en-US" sz="2600" dirty="0">
                <a:solidFill>
                  <a:srgbClr val="000000"/>
                </a:solidFill>
              </a:rPr>
              <a:t>My new home!</a:t>
            </a:r>
          </a:p>
          <a:p>
            <a:r>
              <a:rPr lang="en-US" sz="2600" dirty="0">
                <a:solidFill>
                  <a:srgbClr val="000000"/>
                </a:solidFill>
              </a:rPr>
              <a:t>Hi Mark,</a:t>
            </a:r>
          </a:p>
          <a:p>
            <a:r>
              <a:rPr lang="en-US" sz="2600" dirty="0">
                <a:solidFill>
                  <a:srgbClr val="000000"/>
                </a:solidFill>
              </a:rPr>
              <a:t>How are you? I’m so happy with my new house! It’s in a quiet street near </a:t>
            </a:r>
            <a:r>
              <a:rPr lang="en-US" sz="2600" b="1" dirty="0">
                <a:solidFill>
                  <a:srgbClr val="000000"/>
                </a:solidFill>
              </a:rPr>
              <a:t>1) ________</a:t>
            </a:r>
            <a:r>
              <a:rPr lang="en-US" sz="2600" dirty="0">
                <a:solidFill>
                  <a:srgbClr val="000000"/>
                </a:solidFill>
              </a:rPr>
              <a:t>. There is </a:t>
            </a:r>
            <a:r>
              <a:rPr lang="en-US" sz="2600" b="1" dirty="0">
                <a:solidFill>
                  <a:srgbClr val="000000"/>
                </a:solidFill>
              </a:rPr>
              <a:t>2) _________ </a:t>
            </a:r>
            <a:r>
              <a:rPr lang="en-US" sz="2600" dirty="0">
                <a:solidFill>
                  <a:srgbClr val="000000"/>
                </a:solidFill>
              </a:rPr>
              <a:t>outside. My house isn’t small. It’s </a:t>
            </a:r>
            <a:r>
              <a:rPr lang="en-US" sz="2600" b="1" dirty="0">
                <a:solidFill>
                  <a:srgbClr val="000000"/>
                </a:solidFill>
              </a:rPr>
              <a:t>3) ____</a:t>
            </a:r>
            <a:r>
              <a:rPr lang="en-US" sz="2600" dirty="0">
                <a:solidFill>
                  <a:srgbClr val="000000"/>
                </a:solidFill>
              </a:rPr>
              <a:t>. Downstairs there’s </a:t>
            </a:r>
            <a:r>
              <a:rPr lang="en-US" sz="2600" b="1" dirty="0">
                <a:solidFill>
                  <a:srgbClr val="000000"/>
                </a:solidFill>
              </a:rPr>
              <a:t>4) ___________ </a:t>
            </a:r>
            <a:r>
              <a:rPr lang="en-US" sz="2600" dirty="0">
                <a:solidFill>
                  <a:srgbClr val="000000"/>
                </a:solidFill>
              </a:rPr>
              <a:t>and </a:t>
            </a:r>
            <a:r>
              <a:rPr lang="en-US" sz="2600" b="1" dirty="0">
                <a:solidFill>
                  <a:srgbClr val="000000"/>
                </a:solidFill>
              </a:rPr>
              <a:t>5) ________</a:t>
            </a:r>
            <a:r>
              <a:rPr lang="en-US" sz="2600" dirty="0">
                <a:solidFill>
                  <a:srgbClr val="000000"/>
                </a:solidFill>
              </a:rPr>
              <a:t>. Upstairs there are </a:t>
            </a:r>
            <a:r>
              <a:rPr lang="en-US" sz="2600" b="1" dirty="0">
                <a:solidFill>
                  <a:srgbClr val="000000"/>
                </a:solidFill>
              </a:rPr>
              <a:t>6) ____________________________</a:t>
            </a:r>
            <a:r>
              <a:rPr lang="en-US" sz="2600" dirty="0">
                <a:solidFill>
                  <a:srgbClr val="000000"/>
                </a:solidFill>
              </a:rPr>
              <a:t>. My </a:t>
            </a:r>
            <a:r>
              <a:rPr lang="en-US" sz="2600" dirty="0" err="1">
                <a:solidFill>
                  <a:srgbClr val="000000"/>
                </a:solidFill>
              </a:rPr>
              <a:t>favourite</a:t>
            </a:r>
            <a:r>
              <a:rPr lang="en-US" sz="2600" dirty="0">
                <a:solidFill>
                  <a:srgbClr val="000000"/>
                </a:solidFill>
              </a:rPr>
              <a:t> room is my bedroom. It’s </a:t>
            </a:r>
            <a:r>
              <a:rPr lang="en-US" sz="2600" b="1" dirty="0">
                <a:solidFill>
                  <a:srgbClr val="000000"/>
                </a:solidFill>
              </a:rPr>
              <a:t>7) ____</a:t>
            </a:r>
            <a:r>
              <a:rPr lang="en-US" sz="2600" dirty="0">
                <a:solidFill>
                  <a:srgbClr val="000000"/>
                </a:solidFill>
              </a:rPr>
              <a:t>. There’s </a:t>
            </a:r>
            <a:r>
              <a:rPr lang="en-US" sz="2600" b="1" dirty="0">
                <a:solidFill>
                  <a:srgbClr val="000000"/>
                </a:solidFill>
              </a:rPr>
              <a:t>8) ________________________ </a:t>
            </a:r>
            <a:r>
              <a:rPr lang="en-US" sz="2600" dirty="0">
                <a:solidFill>
                  <a:srgbClr val="000000"/>
                </a:solidFill>
              </a:rPr>
              <a:t>in it. There isn’t </a:t>
            </a:r>
            <a:r>
              <a:rPr lang="en-US" sz="2600" b="1" dirty="0">
                <a:solidFill>
                  <a:srgbClr val="000000"/>
                </a:solidFill>
              </a:rPr>
              <a:t>9) ___________________________</a:t>
            </a:r>
            <a:r>
              <a:rPr lang="en-US" sz="2600" dirty="0">
                <a:solidFill>
                  <a:srgbClr val="000000"/>
                </a:solidFill>
              </a:rPr>
              <a:t>. There </a:t>
            </a:r>
            <a:r>
              <a:rPr lang="en-US" sz="2600" b="1" dirty="0">
                <a:solidFill>
                  <a:srgbClr val="000000"/>
                </a:solidFill>
              </a:rPr>
              <a:t>10) ____________ </a:t>
            </a:r>
            <a:r>
              <a:rPr lang="en-US" sz="2600" dirty="0">
                <a:solidFill>
                  <a:srgbClr val="000000"/>
                </a:solidFill>
              </a:rPr>
              <a:t>of my </a:t>
            </a:r>
            <a:r>
              <a:rPr lang="en-US" sz="2600" dirty="0" err="1">
                <a:solidFill>
                  <a:srgbClr val="000000"/>
                </a:solidFill>
              </a:rPr>
              <a:t>favourite</a:t>
            </a:r>
            <a:r>
              <a:rPr lang="en-US" sz="2600" dirty="0">
                <a:solidFill>
                  <a:srgbClr val="000000"/>
                </a:solidFill>
              </a:rPr>
              <a:t> footballers on the walls.</a:t>
            </a:r>
          </a:p>
          <a:p>
            <a:r>
              <a:rPr lang="en-US" sz="2600" dirty="0">
                <a:solidFill>
                  <a:srgbClr val="000000"/>
                </a:solidFill>
              </a:rPr>
              <a:t>I can’t wait for you to come and see me. How about this Saturday? Let me know.</a:t>
            </a:r>
          </a:p>
          <a:p>
            <a:r>
              <a:rPr lang="en-US" sz="2600" dirty="0">
                <a:solidFill>
                  <a:srgbClr val="000000"/>
                </a:solidFill>
              </a:rPr>
              <a:t>Write back.</a:t>
            </a:r>
          </a:p>
          <a:p>
            <a:r>
              <a:rPr lang="en-US" sz="2600" dirty="0">
                <a:solidFill>
                  <a:srgbClr val="000000"/>
                </a:solidFill>
              </a:rPr>
              <a:t>Jack</a:t>
            </a:r>
            <a:endParaRPr lang="en-US" sz="2600" dirty="0"/>
          </a:p>
        </p:txBody>
      </p:sp>
      <p:sp>
        <p:nvSpPr>
          <p:cNvPr id="3" name="Rectangle 2"/>
          <p:cNvSpPr/>
          <p:nvPr/>
        </p:nvSpPr>
        <p:spPr>
          <a:xfrm>
            <a:off x="10539219" y="2853368"/>
            <a:ext cx="1024639" cy="492443"/>
          </a:xfrm>
          <a:prstGeom prst="rect">
            <a:avLst/>
          </a:prstGeom>
        </p:spPr>
        <p:txBody>
          <a:bodyPr wrap="none">
            <a:spAutoFit/>
          </a:bodyPr>
          <a:lstStyle/>
          <a:p>
            <a:r>
              <a:rPr lang="en-US" sz="2600" dirty="0">
                <a:solidFill>
                  <a:srgbClr val="CD0033"/>
                </a:solidFill>
              </a:rPr>
              <a:t>a park</a:t>
            </a:r>
            <a:endParaRPr lang="en-US" dirty="0"/>
          </a:p>
        </p:txBody>
      </p:sp>
      <p:sp>
        <p:nvSpPr>
          <p:cNvPr id="4" name="Rectangle 3"/>
          <p:cNvSpPr/>
          <p:nvPr/>
        </p:nvSpPr>
        <p:spPr>
          <a:xfrm>
            <a:off x="1773691" y="3221198"/>
            <a:ext cx="1433919" cy="492443"/>
          </a:xfrm>
          <a:prstGeom prst="rect">
            <a:avLst/>
          </a:prstGeom>
        </p:spPr>
        <p:txBody>
          <a:bodyPr wrap="none">
            <a:spAutoFit/>
          </a:bodyPr>
          <a:lstStyle/>
          <a:p>
            <a:r>
              <a:rPr lang="en-US" sz="2600" dirty="0">
                <a:solidFill>
                  <a:srgbClr val="CD0033"/>
                </a:solidFill>
              </a:rPr>
              <a:t>a garden </a:t>
            </a:r>
            <a:endParaRPr lang="en-US" dirty="0"/>
          </a:p>
        </p:txBody>
      </p:sp>
      <p:sp>
        <p:nvSpPr>
          <p:cNvPr id="5" name="Rectangle 4"/>
          <p:cNvSpPr/>
          <p:nvPr/>
        </p:nvSpPr>
        <p:spPr>
          <a:xfrm>
            <a:off x="8207648" y="3244947"/>
            <a:ext cx="593432" cy="492443"/>
          </a:xfrm>
          <a:prstGeom prst="rect">
            <a:avLst/>
          </a:prstGeom>
        </p:spPr>
        <p:txBody>
          <a:bodyPr wrap="none">
            <a:spAutoFit/>
          </a:bodyPr>
          <a:lstStyle/>
          <a:p>
            <a:r>
              <a:rPr lang="en-US" sz="2600" dirty="0">
                <a:solidFill>
                  <a:srgbClr val="CD0033"/>
                </a:solidFill>
              </a:rPr>
              <a:t>big</a:t>
            </a:r>
            <a:endParaRPr lang="en-US" dirty="0"/>
          </a:p>
        </p:txBody>
      </p:sp>
      <p:sp>
        <p:nvSpPr>
          <p:cNvPr id="6" name="Rectangle 5"/>
          <p:cNvSpPr/>
          <p:nvPr/>
        </p:nvSpPr>
        <p:spPr>
          <a:xfrm>
            <a:off x="162421" y="3655490"/>
            <a:ext cx="2014719" cy="492443"/>
          </a:xfrm>
          <a:prstGeom prst="rect">
            <a:avLst/>
          </a:prstGeom>
        </p:spPr>
        <p:txBody>
          <a:bodyPr wrap="none">
            <a:spAutoFit/>
          </a:bodyPr>
          <a:lstStyle/>
          <a:p>
            <a:r>
              <a:rPr lang="en-US" sz="2600" dirty="0">
                <a:solidFill>
                  <a:srgbClr val="CD0033"/>
                </a:solidFill>
              </a:rPr>
              <a:t>a living room </a:t>
            </a:r>
            <a:endParaRPr lang="en-US" dirty="0"/>
          </a:p>
        </p:txBody>
      </p:sp>
      <p:sp>
        <p:nvSpPr>
          <p:cNvPr id="7" name="Rectangle 6"/>
          <p:cNvSpPr/>
          <p:nvPr/>
        </p:nvSpPr>
        <p:spPr>
          <a:xfrm>
            <a:off x="3018589" y="3655488"/>
            <a:ext cx="1413336" cy="492443"/>
          </a:xfrm>
          <a:prstGeom prst="rect">
            <a:avLst/>
          </a:prstGeom>
        </p:spPr>
        <p:txBody>
          <a:bodyPr wrap="none">
            <a:spAutoFit/>
          </a:bodyPr>
          <a:lstStyle/>
          <a:p>
            <a:r>
              <a:rPr lang="en-US" sz="2600" dirty="0">
                <a:solidFill>
                  <a:srgbClr val="CD0033"/>
                </a:solidFill>
              </a:rPr>
              <a:t>a kitchen</a:t>
            </a:r>
            <a:endParaRPr lang="en-US" dirty="0"/>
          </a:p>
        </p:txBody>
      </p:sp>
      <p:sp>
        <p:nvSpPr>
          <p:cNvPr id="8" name="Rectangle 7"/>
          <p:cNvSpPr/>
          <p:nvPr/>
        </p:nvSpPr>
        <p:spPr>
          <a:xfrm>
            <a:off x="7198892" y="3655488"/>
            <a:ext cx="4898329" cy="492443"/>
          </a:xfrm>
          <a:prstGeom prst="rect">
            <a:avLst/>
          </a:prstGeom>
        </p:spPr>
        <p:txBody>
          <a:bodyPr wrap="none">
            <a:spAutoFit/>
          </a:bodyPr>
          <a:lstStyle/>
          <a:p>
            <a:r>
              <a:rPr lang="en-US" sz="2600" dirty="0">
                <a:solidFill>
                  <a:srgbClr val="CD0033"/>
                </a:solidFill>
              </a:rPr>
              <a:t>two bedrooms and two bathrooms</a:t>
            </a:r>
            <a:endParaRPr lang="en-US" dirty="0"/>
          </a:p>
        </p:txBody>
      </p:sp>
      <p:sp>
        <p:nvSpPr>
          <p:cNvPr id="9" name="Rectangle 8"/>
          <p:cNvSpPr/>
          <p:nvPr/>
        </p:nvSpPr>
        <p:spPr>
          <a:xfrm>
            <a:off x="5806454" y="4015143"/>
            <a:ext cx="593432" cy="492443"/>
          </a:xfrm>
          <a:prstGeom prst="rect">
            <a:avLst/>
          </a:prstGeom>
        </p:spPr>
        <p:txBody>
          <a:bodyPr wrap="none">
            <a:spAutoFit/>
          </a:bodyPr>
          <a:lstStyle/>
          <a:p>
            <a:r>
              <a:rPr lang="en-US" sz="2600" dirty="0">
                <a:solidFill>
                  <a:srgbClr val="CD0033"/>
                </a:solidFill>
              </a:rPr>
              <a:t>big</a:t>
            </a:r>
            <a:endParaRPr lang="en-US" dirty="0"/>
          </a:p>
        </p:txBody>
      </p:sp>
      <p:sp>
        <p:nvSpPr>
          <p:cNvPr id="10" name="Rectangle 9"/>
          <p:cNvSpPr/>
          <p:nvPr/>
        </p:nvSpPr>
        <p:spPr>
          <a:xfrm>
            <a:off x="7874841" y="4024024"/>
            <a:ext cx="4233018" cy="492443"/>
          </a:xfrm>
          <a:prstGeom prst="rect">
            <a:avLst/>
          </a:prstGeom>
        </p:spPr>
        <p:txBody>
          <a:bodyPr wrap="none">
            <a:spAutoFit/>
          </a:bodyPr>
          <a:lstStyle/>
          <a:p>
            <a:r>
              <a:rPr lang="en-US" sz="2600" dirty="0">
                <a:solidFill>
                  <a:srgbClr val="CD0033"/>
                </a:solidFill>
              </a:rPr>
              <a:t>a bed, a wardrobe and a desk </a:t>
            </a:r>
            <a:endParaRPr lang="en-US" dirty="0"/>
          </a:p>
        </p:txBody>
      </p:sp>
      <p:sp>
        <p:nvSpPr>
          <p:cNvPr id="11" name="Rectangle 10"/>
          <p:cNvSpPr/>
          <p:nvPr/>
        </p:nvSpPr>
        <p:spPr>
          <a:xfrm>
            <a:off x="2696441" y="4443226"/>
            <a:ext cx="4502451" cy="492443"/>
          </a:xfrm>
          <a:prstGeom prst="rect">
            <a:avLst/>
          </a:prstGeom>
        </p:spPr>
        <p:txBody>
          <a:bodyPr wrap="none">
            <a:spAutoFit/>
          </a:bodyPr>
          <a:lstStyle/>
          <a:p>
            <a:r>
              <a:rPr lang="en-US" sz="2600" dirty="0">
                <a:solidFill>
                  <a:srgbClr val="CD0033"/>
                </a:solidFill>
              </a:rPr>
              <a:t>a bookcase or a bedside cabinet</a:t>
            </a:r>
            <a:endParaRPr lang="en-US" dirty="0"/>
          </a:p>
        </p:txBody>
      </p:sp>
      <p:sp>
        <p:nvSpPr>
          <p:cNvPr id="12" name="Rectangle 11"/>
          <p:cNvSpPr/>
          <p:nvPr/>
        </p:nvSpPr>
        <p:spPr>
          <a:xfrm>
            <a:off x="8812735" y="4425785"/>
            <a:ext cx="1765420" cy="492443"/>
          </a:xfrm>
          <a:prstGeom prst="rect">
            <a:avLst/>
          </a:prstGeom>
        </p:spPr>
        <p:txBody>
          <a:bodyPr wrap="none">
            <a:spAutoFit/>
          </a:bodyPr>
          <a:lstStyle/>
          <a:p>
            <a:r>
              <a:rPr lang="en-US" sz="2600" dirty="0">
                <a:solidFill>
                  <a:srgbClr val="CD0033"/>
                </a:solidFill>
              </a:rPr>
              <a:t>are posters </a:t>
            </a:r>
            <a:endParaRPr lang="en-US" dirty="0"/>
          </a:p>
        </p:txBody>
      </p:sp>
      <p:sp>
        <p:nvSpPr>
          <p:cNvPr id="13" name="Rectangle 12"/>
          <p:cNvSpPr/>
          <p:nvPr/>
        </p:nvSpPr>
        <p:spPr>
          <a:xfrm>
            <a:off x="4816729" y="474102"/>
            <a:ext cx="7375270" cy="2246769"/>
          </a:xfrm>
          <a:prstGeom prst="rect">
            <a:avLst/>
          </a:prstGeom>
          <a:solidFill>
            <a:schemeClr val="accent6">
              <a:lumMod val="20000"/>
              <a:lumOff val="80000"/>
            </a:schemeClr>
          </a:solidFill>
        </p:spPr>
        <p:txBody>
          <a:bodyPr wrap="square">
            <a:spAutoFit/>
          </a:bodyPr>
          <a:lstStyle/>
          <a:p>
            <a:r>
              <a:rPr lang="en-US" sz="2000" dirty="0">
                <a:solidFill>
                  <a:srgbClr val="000000"/>
                </a:solidFill>
              </a:rPr>
              <a:t>big, near park</a:t>
            </a:r>
          </a:p>
          <a:p>
            <a:r>
              <a:rPr lang="en-US" sz="2000" b="1" dirty="0">
                <a:solidFill>
                  <a:srgbClr val="000000"/>
                </a:solidFill>
              </a:rPr>
              <a:t>outside: </a:t>
            </a:r>
            <a:r>
              <a:rPr lang="en-US" sz="2000" dirty="0">
                <a:solidFill>
                  <a:srgbClr val="000000"/>
                </a:solidFill>
              </a:rPr>
              <a:t>garden (</a:t>
            </a:r>
            <a:r>
              <a:rPr lang="en-US" sz="2000" dirty="0">
                <a:solidFill>
                  <a:srgbClr val="4DFF4D"/>
                </a:solidFill>
              </a:rPr>
              <a:t>✓</a:t>
            </a:r>
            <a:r>
              <a:rPr lang="en-US" sz="2000" dirty="0">
                <a:solidFill>
                  <a:srgbClr val="000000"/>
                </a:solidFill>
              </a:rPr>
              <a:t>), garage (</a:t>
            </a:r>
            <a:r>
              <a:rPr lang="en-US" sz="2000" dirty="0">
                <a:solidFill>
                  <a:srgbClr val="FF0000"/>
                </a:solidFill>
              </a:rPr>
              <a:t>✗</a:t>
            </a:r>
            <a:r>
              <a:rPr lang="en-US" sz="2000" dirty="0">
                <a:solidFill>
                  <a:srgbClr val="000000"/>
                </a:solidFill>
              </a:rPr>
              <a:t>)</a:t>
            </a:r>
          </a:p>
          <a:p>
            <a:r>
              <a:rPr lang="en-US" sz="2000" b="1" dirty="0">
                <a:solidFill>
                  <a:srgbClr val="000000"/>
                </a:solidFill>
              </a:rPr>
              <a:t>inside:</a:t>
            </a:r>
          </a:p>
          <a:p>
            <a:r>
              <a:rPr lang="en-US" sz="2000" i="1" dirty="0">
                <a:solidFill>
                  <a:srgbClr val="000000"/>
                </a:solidFill>
              </a:rPr>
              <a:t>downstairs </a:t>
            </a:r>
            <a:r>
              <a:rPr lang="en-US" sz="2000" dirty="0">
                <a:solidFill>
                  <a:srgbClr val="000000"/>
                </a:solidFill>
              </a:rPr>
              <a:t>– living room (</a:t>
            </a:r>
            <a:r>
              <a:rPr lang="en-US" sz="2000" dirty="0">
                <a:solidFill>
                  <a:srgbClr val="4DFF4D"/>
                </a:solidFill>
              </a:rPr>
              <a:t>✓</a:t>
            </a:r>
            <a:r>
              <a:rPr lang="en-US" sz="2000" dirty="0">
                <a:solidFill>
                  <a:srgbClr val="000000"/>
                </a:solidFill>
              </a:rPr>
              <a:t>), dining room (</a:t>
            </a:r>
            <a:r>
              <a:rPr lang="en-US" sz="2000" dirty="0">
                <a:solidFill>
                  <a:srgbClr val="FF0000"/>
                </a:solidFill>
              </a:rPr>
              <a:t>✗</a:t>
            </a:r>
            <a:r>
              <a:rPr lang="en-US" sz="2000" dirty="0">
                <a:solidFill>
                  <a:srgbClr val="000000"/>
                </a:solidFill>
              </a:rPr>
              <a:t>), kitchen (</a:t>
            </a:r>
            <a:r>
              <a:rPr lang="en-US" sz="2000" dirty="0">
                <a:solidFill>
                  <a:srgbClr val="4DFF4D"/>
                </a:solidFill>
              </a:rPr>
              <a:t>✓</a:t>
            </a:r>
            <a:r>
              <a:rPr lang="en-US" sz="2000" dirty="0">
                <a:solidFill>
                  <a:srgbClr val="000000"/>
                </a:solidFill>
              </a:rPr>
              <a:t>)</a:t>
            </a:r>
          </a:p>
          <a:p>
            <a:r>
              <a:rPr lang="en-US" sz="2000" i="1" dirty="0">
                <a:solidFill>
                  <a:srgbClr val="000000"/>
                </a:solidFill>
              </a:rPr>
              <a:t>upstairs </a:t>
            </a:r>
            <a:r>
              <a:rPr lang="en-US" sz="2000" dirty="0">
                <a:solidFill>
                  <a:srgbClr val="000000"/>
                </a:solidFill>
              </a:rPr>
              <a:t>– bedroom (2), bathroom (2)</a:t>
            </a:r>
          </a:p>
          <a:p>
            <a:r>
              <a:rPr lang="en-US" sz="2000" b="1" dirty="0">
                <a:solidFill>
                  <a:srgbClr val="000000"/>
                </a:solidFill>
              </a:rPr>
              <a:t>Jack’s room: </a:t>
            </a:r>
            <a:r>
              <a:rPr lang="en-US" sz="2000" dirty="0">
                <a:solidFill>
                  <a:srgbClr val="000000"/>
                </a:solidFill>
              </a:rPr>
              <a:t>big – bed (</a:t>
            </a:r>
            <a:r>
              <a:rPr lang="en-US" sz="2000" dirty="0">
                <a:solidFill>
                  <a:srgbClr val="4DFF4D"/>
                </a:solidFill>
              </a:rPr>
              <a:t>✓</a:t>
            </a:r>
            <a:r>
              <a:rPr lang="en-US" sz="2000" dirty="0">
                <a:solidFill>
                  <a:srgbClr val="000000"/>
                </a:solidFill>
              </a:rPr>
              <a:t>), wardrobe (</a:t>
            </a:r>
            <a:r>
              <a:rPr lang="en-US" sz="2000" dirty="0">
                <a:solidFill>
                  <a:srgbClr val="4DFF4D"/>
                </a:solidFill>
              </a:rPr>
              <a:t>✓</a:t>
            </a:r>
            <a:r>
              <a:rPr lang="en-US" sz="2000" dirty="0">
                <a:solidFill>
                  <a:srgbClr val="000000"/>
                </a:solidFill>
              </a:rPr>
              <a:t>), bookcase (</a:t>
            </a:r>
            <a:r>
              <a:rPr lang="en-US" sz="2000" dirty="0">
                <a:solidFill>
                  <a:srgbClr val="FF0000"/>
                </a:solidFill>
              </a:rPr>
              <a:t>✗</a:t>
            </a:r>
            <a:r>
              <a:rPr lang="en-US" sz="2000" dirty="0">
                <a:solidFill>
                  <a:srgbClr val="000000"/>
                </a:solidFill>
              </a:rPr>
              <a:t>), bedside cabinet (</a:t>
            </a:r>
            <a:r>
              <a:rPr lang="en-US" sz="2000" dirty="0">
                <a:solidFill>
                  <a:srgbClr val="FF0000"/>
                </a:solidFill>
              </a:rPr>
              <a:t>✗</a:t>
            </a:r>
            <a:r>
              <a:rPr lang="en-US" sz="2000" dirty="0">
                <a:solidFill>
                  <a:srgbClr val="000000"/>
                </a:solidFill>
              </a:rPr>
              <a:t>), desk (</a:t>
            </a:r>
            <a:r>
              <a:rPr lang="en-US" sz="2000" dirty="0">
                <a:solidFill>
                  <a:srgbClr val="4DFF4D"/>
                </a:solidFill>
              </a:rPr>
              <a:t>✓</a:t>
            </a:r>
            <a:r>
              <a:rPr lang="en-US" sz="2000" dirty="0">
                <a:solidFill>
                  <a:srgbClr val="000000"/>
                </a:solidFill>
              </a:rPr>
              <a:t>), posters (</a:t>
            </a:r>
            <a:r>
              <a:rPr lang="en-US" sz="2000" dirty="0">
                <a:solidFill>
                  <a:srgbClr val="4DFF4D"/>
                </a:solidFill>
              </a:rPr>
              <a:t>✓</a:t>
            </a:r>
            <a:r>
              <a:rPr lang="en-US" sz="2000" dirty="0">
                <a:solidFill>
                  <a:srgbClr val="000000"/>
                </a:solidFill>
              </a:rPr>
              <a:t>)</a:t>
            </a:r>
            <a:endParaRPr lang="en-US" sz="2000" dirty="0"/>
          </a:p>
        </p:txBody>
      </p:sp>
    </p:spTree>
    <p:extLst>
      <p:ext uri="{BB962C8B-B14F-4D97-AF65-F5344CB8AC3E}">
        <p14:creationId xmlns:p14="http://schemas.microsoft.com/office/powerpoint/2010/main" val="23308136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med">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5283" y="264373"/>
            <a:ext cx="6084877" cy="1766132"/>
          </a:xfrm>
          <a:prstGeom prst="rect">
            <a:avLst/>
          </a:prstGeom>
        </p:spPr>
      </p:pic>
      <p:pic>
        <p:nvPicPr>
          <p:cNvPr id="5" name="Picture 4"/>
          <p:cNvPicPr>
            <a:picLocks noChangeAspect="1"/>
          </p:cNvPicPr>
          <p:nvPr/>
        </p:nvPicPr>
        <p:blipFill>
          <a:blip r:embed="rId3"/>
          <a:stretch>
            <a:fillRect/>
          </a:stretch>
        </p:blipFill>
        <p:spPr>
          <a:xfrm>
            <a:off x="0" y="2305173"/>
            <a:ext cx="5903258" cy="3872104"/>
          </a:xfrm>
          <a:prstGeom prst="rect">
            <a:avLst/>
          </a:prstGeom>
        </p:spPr>
      </p:pic>
      <p:pic>
        <p:nvPicPr>
          <p:cNvPr id="6" name="Picture 5"/>
          <p:cNvPicPr>
            <a:picLocks noChangeAspect="1"/>
          </p:cNvPicPr>
          <p:nvPr/>
        </p:nvPicPr>
        <p:blipFill>
          <a:blip r:embed="rId4"/>
          <a:stretch>
            <a:fillRect/>
          </a:stretch>
        </p:blipFill>
        <p:spPr>
          <a:xfrm>
            <a:off x="5903259" y="2305173"/>
            <a:ext cx="6288742" cy="4144193"/>
          </a:xfrm>
          <a:prstGeom prst="rect">
            <a:avLst/>
          </a:prstGeom>
        </p:spPr>
      </p:pic>
    </p:spTree>
    <p:extLst>
      <p:ext uri="{BB962C8B-B14F-4D97-AF65-F5344CB8AC3E}">
        <p14:creationId xmlns:p14="http://schemas.microsoft.com/office/powerpoint/2010/main" val="33658693"/>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8159"/>
            <a:ext cx="8613291" cy="5847189"/>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696186"/>
            <a:ext cx="4276107" cy="923330"/>
          </a:xfrm>
          <a:prstGeom prst="rect">
            <a:avLst/>
          </a:prstGeom>
        </p:spPr>
        <p:txBody>
          <a:bodyPr wrap="none">
            <a:spAutoFit/>
          </a:bodyPr>
          <a:lstStyle/>
          <a:p>
            <a:r>
              <a:rPr lang="en-US" sz="5400" b="1" dirty="0">
                <a:solidFill>
                  <a:srgbClr val="FF0000"/>
                </a:solidFill>
              </a:rPr>
              <a:t>Today’s lesson</a:t>
            </a:r>
          </a:p>
        </p:txBody>
      </p:sp>
      <p:sp>
        <p:nvSpPr>
          <p:cNvPr id="4" name="Rectangle 3"/>
          <p:cNvSpPr/>
          <p:nvPr/>
        </p:nvSpPr>
        <p:spPr>
          <a:xfrm>
            <a:off x="1495890" y="1993220"/>
            <a:ext cx="6226537"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Skills:</a:t>
            </a:r>
          </a:p>
          <a:p>
            <a:endParaRPr lang="en-US" sz="3600" i="1" dirty="0">
              <a:solidFill>
                <a:srgbClr val="FF0000"/>
              </a:solidFill>
            </a:endParaRPr>
          </a:p>
          <a:p>
            <a:pPr marL="571500" lvl="0" indent="-571500">
              <a:buFontTx/>
              <a:buChar char="-"/>
            </a:pPr>
            <a:r>
              <a:rPr lang="en-US" sz="3600" i="1" dirty="0">
                <a:solidFill>
                  <a:srgbClr val="0000CC"/>
                </a:solidFill>
              </a:rPr>
              <a:t>Reading</a:t>
            </a:r>
          </a:p>
          <a:p>
            <a:pPr marL="571500" lvl="0" indent="-571500">
              <a:buFontTx/>
              <a:buChar char="-"/>
            </a:pPr>
            <a:r>
              <a:rPr lang="en-US" sz="3600" i="1" dirty="0">
                <a:solidFill>
                  <a:srgbClr val="0000CC"/>
                </a:solidFill>
              </a:rPr>
              <a:t>Listening</a:t>
            </a:r>
          </a:p>
          <a:p>
            <a:pPr marL="571500" lvl="0" indent="-571500">
              <a:buFontTx/>
              <a:buChar char="-"/>
            </a:pPr>
            <a:r>
              <a:rPr lang="en-US" sz="3600" i="1" dirty="0">
                <a:solidFill>
                  <a:srgbClr val="0000CC"/>
                </a:solidFill>
              </a:rPr>
              <a:t>Writing</a:t>
            </a: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161912" y="2012671"/>
            <a:ext cx="11872029" cy="332398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spcBef>
                <a:spcPts val="600"/>
              </a:spcBef>
              <a:spcAft>
                <a:spcPts val="600"/>
              </a:spcAft>
              <a:buFontTx/>
              <a:buChar char="-"/>
            </a:pPr>
            <a:r>
              <a:rPr lang="en-US" sz="3600" i="1" dirty="0" err="1">
                <a:solidFill>
                  <a:srgbClr val="0000CC"/>
                </a:solidFill>
              </a:rPr>
              <a:t>Practise</a:t>
            </a:r>
            <a:r>
              <a:rPr lang="en-US" sz="3600" i="1" dirty="0">
                <a:solidFill>
                  <a:srgbClr val="0000CC"/>
                </a:solidFill>
              </a:rPr>
              <a:t> the vocabularies and grammar and make sentences using them. </a:t>
            </a:r>
          </a:p>
          <a:p>
            <a:pPr marL="571500" indent="-571500">
              <a:spcBef>
                <a:spcPts val="600"/>
              </a:spcBef>
              <a:spcAft>
                <a:spcPts val="600"/>
              </a:spcAft>
              <a:buFontTx/>
              <a:buChar char="-"/>
            </a:pPr>
            <a:r>
              <a:rPr lang="en-US" sz="3600" i="1" dirty="0">
                <a:solidFill>
                  <a:srgbClr val="0000CC"/>
                </a:solidFill>
              </a:rPr>
              <a:t>Do the exercises in </a:t>
            </a:r>
            <a:r>
              <a:rPr lang="en-US" sz="3600" b="1" i="1" dirty="0">
                <a:solidFill>
                  <a:srgbClr val="0000CC"/>
                </a:solidFill>
              </a:rPr>
              <a:t>TA 6 Right on WB </a:t>
            </a:r>
            <a:r>
              <a:rPr lang="en-US" sz="3600" i="1" dirty="0">
                <a:solidFill>
                  <a:srgbClr val="0000CC"/>
                </a:solidFill>
              </a:rPr>
              <a:t>(p. 19). </a:t>
            </a:r>
          </a:p>
          <a:p>
            <a:pPr marL="571500" indent="-571500">
              <a:spcBef>
                <a:spcPts val="600"/>
              </a:spcBef>
              <a:spcAft>
                <a:spcPts val="600"/>
              </a:spcAft>
              <a:buFontTx/>
              <a:buChar char="-"/>
            </a:pPr>
            <a:r>
              <a:rPr lang="en-US" sz="3600" i="1" dirty="0">
                <a:solidFill>
                  <a:srgbClr val="0000CC"/>
                </a:solidFill>
              </a:rPr>
              <a:t>Do </a:t>
            </a:r>
            <a:r>
              <a:rPr lang="en-US" sz="3600" i="1" dirty="0">
                <a:solidFill>
                  <a:srgbClr val="FF0000"/>
                </a:solidFill>
              </a:rPr>
              <a:t>Unit 1 Test 2</a:t>
            </a:r>
            <a:r>
              <a:rPr lang="en-US" sz="3600" i="1" dirty="0">
                <a:solidFill>
                  <a:srgbClr val="0000CC"/>
                </a:solidFill>
              </a:rPr>
              <a:t> in </a:t>
            </a:r>
            <a:r>
              <a:rPr lang="en-US" sz="3600" i="1" dirty="0" err="1">
                <a:solidFill>
                  <a:srgbClr val="FF0000"/>
                </a:solidFill>
              </a:rPr>
              <a:t>Bài</a:t>
            </a:r>
            <a:r>
              <a:rPr lang="en-US" sz="3600" i="1" dirty="0">
                <a:solidFill>
                  <a:srgbClr val="FF0000"/>
                </a:solidFill>
              </a:rPr>
              <a:t> </a:t>
            </a:r>
            <a:r>
              <a:rPr lang="en-US" sz="3600" i="1" dirty="0" err="1">
                <a:solidFill>
                  <a:srgbClr val="FF0000"/>
                </a:solidFill>
              </a:rPr>
              <a:t>Tập</a:t>
            </a:r>
            <a:r>
              <a:rPr lang="en-US" sz="3600" i="1" dirty="0">
                <a:solidFill>
                  <a:srgbClr val="FF0000"/>
                </a:solidFill>
              </a:rPr>
              <a:t> </a:t>
            </a:r>
            <a:r>
              <a:rPr lang="en-US" sz="3600" i="1" dirty="0" err="1">
                <a:solidFill>
                  <a:srgbClr val="FF0000"/>
                </a:solidFill>
              </a:rPr>
              <a:t>Bổ</a:t>
            </a:r>
            <a:r>
              <a:rPr lang="en-US" sz="3600" i="1" dirty="0">
                <a:solidFill>
                  <a:srgbClr val="FF0000"/>
                </a:solidFill>
              </a:rPr>
              <a:t> </a:t>
            </a:r>
            <a:r>
              <a:rPr lang="en-US" sz="3600" i="1" dirty="0" err="1">
                <a:solidFill>
                  <a:srgbClr val="FF0000"/>
                </a:solidFill>
              </a:rPr>
              <a:t>Trợ</a:t>
            </a:r>
            <a:r>
              <a:rPr lang="en-US" sz="3600" i="1" dirty="0">
                <a:solidFill>
                  <a:srgbClr val="FF0000"/>
                </a:solidFill>
              </a:rPr>
              <a:t> </a:t>
            </a:r>
            <a:r>
              <a:rPr lang="en-US" sz="3600" b="1" i="1" dirty="0">
                <a:solidFill>
                  <a:srgbClr val="0000CC"/>
                </a:solidFill>
              </a:rPr>
              <a:t>TA 6 Right on </a:t>
            </a:r>
            <a:r>
              <a:rPr lang="en-US" sz="3600" i="1" dirty="0">
                <a:solidFill>
                  <a:srgbClr val="0000CC"/>
                </a:solidFill>
              </a:rPr>
              <a:t>(pp. 16-17).</a:t>
            </a:r>
          </a:p>
          <a:p>
            <a:pPr marL="571500" indent="-571500">
              <a:spcBef>
                <a:spcPts val="600"/>
              </a:spcBef>
              <a:spcAft>
                <a:spcPts val="600"/>
              </a:spcAft>
              <a:buFontTx/>
              <a:buChar char="-"/>
            </a:pPr>
            <a:r>
              <a:rPr lang="en-US" sz="3600" i="1" dirty="0">
                <a:solidFill>
                  <a:srgbClr val="0000CC"/>
                </a:solidFill>
              </a:rPr>
              <a:t>Prepare the next lesson (p. 36 SB).</a:t>
            </a: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280"/>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val="1185023599"/>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1200329"/>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0070C0"/>
              </a:solidFill>
            </a:endParaRPr>
          </a:p>
        </p:txBody>
      </p:sp>
      <p:sp>
        <p:nvSpPr>
          <p:cNvPr id="4" name="Rectangle 3"/>
          <p:cNvSpPr/>
          <p:nvPr/>
        </p:nvSpPr>
        <p:spPr>
          <a:xfrm>
            <a:off x="1256184" y="2689287"/>
            <a:ext cx="9496135" cy="1754326"/>
          </a:xfrm>
          <a:prstGeom prst="rect">
            <a:avLst/>
          </a:prstGeom>
        </p:spPr>
        <p:txBody>
          <a:bodyPr wrap="square">
            <a:spAutoFit/>
          </a:bodyPr>
          <a:lstStyle/>
          <a:p>
            <a:pPr marL="457200" lvl="0" indent="-457200">
              <a:buFontTx/>
              <a:buChar char="-"/>
            </a:pPr>
            <a:r>
              <a:rPr lang="en-US" sz="3600" i="1" dirty="0">
                <a:solidFill>
                  <a:srgbClr val="0000CC"/>
                </a:solidFill>
              </a:rPr>
              <a:t>Improve listening and reading skills</a:t>
            </a:r>
          </a:p>
          <a:p>
            <a:pPr marL="457200" lvl="0" indent="-457200">
              <a:buFontTx/>
              <a:buChar char="-"/>
            </a:pPr>
            <a:r>
              <a:rPr lang="en-US" sz="3600" i="1" dirty="0">
                <a:solidFill>
                  <a:srgbClr val="0000CC"/>
                </a:solidFill>
              </a:rPr>
              <a:t>Write about their </a:t>
            </a:r>
            <a:r>
              <a:rPr lang="en-US" sz="3600" i="1" dirty="0" err="1">
                <a:solidFill>
                  <a:srgbClr val="0000CC"/>
                </a:solidFill>
              </a:rPr>
              <a:t>neighbourhood</a:t>
            </a:r>
            <a:endParaRPr lang="en-US" sz="3600" i="1" dirty="0">
              <a:solidFill>
                <a:srgbClr val="0000CC"/>
              </a:solidFill>
            </a:endParaRPr>
          </a:p>
          <a:p>
            <a:pPr marL="457200" lvl="0" indent="-457200">
              <a:buFontTx/>
              <a:buChar char="-"/>
            </a:pPr>
            <a:r>
              <a:rPr lang="en-US" sz="3600" i="1" dirty="0" err="1">
                <a:solidFill>
                  <a:srgbClr val="0000CC"/>
                </a:solidFill>
              </a:rPr>
              <a:t>Practise</a:t>
            </a:r>
            <a:r>
              <a:rPr lang="en-US" sz="3600" i="1" dirty="0">
                <a:solidFill>
                  <a:srgbClr val="0000CC"/>
                </a:solidFill>
              </a:rPr>
              <a:t> test-taking skills</a:t>
            </a:r>
          </a:p>
        </p:txBody>
      </p:sp>
    </p:spTree>
    <p:extLst>
      <p:ext uri="{BB962C8B-B14F-4D97-AF65-F5344CB8AC3E}">
        <p14:creationId xmlns:p14="http://schemas.microsoft.com/office/powerpoint/2010/main" val="38385547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2140"/>
            <a:ext cx="10058400" cy="575372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81969-7280-F480-5364-800D74642969}"/>
              </a:ext>
            </a:extLst>
          </p:cNvPr>
          <p:cNvSpPr txBox="1"/>
          <p:nvPr/>
        </p:nvSpPr>
        <p:spPr>
          <a:xfrm>
            <a:off x="102195" y="1710652"/>
            <a:ext cx="11966713" cy="584775"/>
          </a:xfrm>
          <a:prstGeom prst="rect">
            <a:avLst/>
          </a:prstGeom>
          <a:noFill/>
        </p:spPr>
        <p:txBody>
          <a:bodyPr wrap="square" rtlCol="0">
            <a:spAutoFit/>
          </a:bodyPr>
          <a:lstStyle/>
          <a:p>
            <a:r>
              <a:rPr lang="en-US" sz="3200" dirty="0">
                <a:latin typeface="+mn-lt"/>
              </a:rPr>
              <a:t>  1 A. </a:t>
            </a:r>
            <a:r>
              <a:rPr lang="en-US" sz="3200" dirty="0"/>
              <a:t>suburb	      </a:t>
            </a:r>
            <a:r>
              <a:rPr lang="en-US" sz="3200" dirty="0">
                <a:latin typeface="+mn-lt"/>
              </a:rPr>
              <a:t>B. </a:t>
            </a:r>
            <a:r>
              <a:rPr lang="en-US" sz="3200" dirty="0"/>
              <a:t>police</a:t>
            </a:r>
            <a:r>
              <a:rPr lang="en-US" sz="3200" dirty="0">
                <a:latin typeface="+mn-lt"/>
              </a:rPr>
              <a:t>                C. </a:t>
            </a:r>
            <a:r>
              <a:rPr lang="en-US" sz="3200" dirty="0"/>
              <a:t>yellow       </a:t>
            </a:r>
            <a:r>
              <a:rPr lang="en-US" sz="3200" dirty="0">
                <a:latin typeface="+mn-lt"/>
              </a:rPr>
              <a:t>    D. </a:t>
            </a:r>
            <a:r>
              <a:rPr lang="en-US" sz="3200" dirty="0"/>
              <a:t>station</a:t>
            </a:r>
            <a:r>
              <a:rPr lang="en-US" sz="3200" dirty="0">
                <a:latin typeface="+mn-lt"/>
              </a:rPr>
              <a:t>    </a:t>
            </a:r>
            <a:endParaRPr lang="vi-VN" sz="3200" dirty="0">
              <a:latin typeface="+mn-lt"/>
            </a:endParaRPr>
          </a:p>
        </p:txBody>
      </p:sp>
      <p:sp>
        <p:nvSpPr>
          <p:cNvPr id="4" name="Rectangle 3"/>
          <p:cNvSpPr/>
          <p:nvPr/>
        </p:nvSpPr>
        <p:spPr>
          <a:xfrm>
            <a:off x="450757" y="2245256"/>
            <a:ext cx="1686680" cy="584775"/>
          </a:xfrm>
          <a:prstGeom prst="rect">
            <a:avLst/>
          </a:prstGeom>
        </p:spPr>
        <p:txBody>
          <a:bodyPr wrap="none">
            <a:spAutoFit/>
          </a:bodyPr>
          <a:lstStyle/>
          <a:p>
            <a:r>
              <a:rPr lang="en-US" sz="3200" dirty="0">
                <a:solidFill>
                  <a:srgbClr val="FF0000"/>
                </a:solidFill>
              </a:rPr>
              <a:t>/ˈ</a:t>
            </a:r>
            <a:r>
              <a:rPr lang="en-US" sz="3200" dirty="0" err="1">
                <a:solidFill>
                  <a:srgbClr val="FF0000"/>
                </a:solidFill>
              </a:rPr>
              <a:t>sʌbɜːb</a:t>
            </a:r>
            <a:r>
              <a:rPr lang="en-US" sz="3200" dirty="0">
                <a:solidFill>
                  <a:srgbClr val="FF0000"/>
                </a:solidFill>
              </a:rPr>
              <a:t>/</a:t>
            </a:r>
          </a:p>
        </p:txBody>
      </p:sp>
      <p:sp>
        <p:nvSpPr>
          <p:cNvPr id="5" name="Rectangle 4"/>
          <p:cNvSpPr/>
          <p:nvPr/>
        </p:nvSpPr>
        <p:spPr>
          <a:xfrm>
            <a:off x="3578260" y="2200683"/>
            <a:ext cx="1976174" cy="584775"/>
          </a:xfrm>
          <a:prstGeom prst="rect">
            <a:avLst/>
          </a:prstGeom>
        </p:spPr>
        <p:txBody>
          <a:bodyPr wrap="square">
            <a:spAutoFit/>
          </a:bodyPr>
          <a:lstStyle/>
          <a:p>
            <a:r>
              <a:rPr lang="en-US" sz="3200" dirty="0">
                <a:solidFill>
                  <a:srgbClr val="FF0000"/>
                </a:solidFill>
              </a:rPr>
              <a:t>/</a:t>
            </a:r>
            <a:r>
              <a:rPr lang="en-US" sz="3200" dirty="0" err="1">
                <a:solidFill>
                  <a:srgbClr val="FF0000"/>
                </a:solidFill>
              </a:rPr>
              <a:t>pəˈliːs</a:t>
            </a:r>
            <a:r>
              <a:rPr lang="en-US" sz="3200" dirty="0">
                <a:solidFill>
                  <a:srgbClr val="FF0000"/>
                </a:solidFill>
              </a:rPr>
              <a:t>/</a:t>
            </a:r>
          </a:p>
        </p:txBody>
      </p:sp>
      <p:sp>
        <p:nvSpPr>
          <p:cNvPr id="6" name="Rectangle 5"/>
          <p:cNvSpPr/>
          <p:nvPr/>
        </p:nvSpPr>
        <p:spPr>
          <a:xfrm>
            <a:off x="6564421" y="2219405"/>
            <a:ext cx="1449436"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a:solidFill>
                  <a:srgbClr val="FF0000"/>
                </a:solidFill>
              </a:rPr>
              <a:t>ˈ</a:t>
            </a:r>
            <a:r>
              <a:rPr lang="en-US" sz="3200" dirty="0" err="1">
                <a:solidFill>
                  <a:srgbClr val="FF0000"/>
                </a:solidFill>
              </a:rPr>
              <a:t>jeləʊ</a:t>
            </a:r>
            <a:r>
              <a:rPr lang="en-US" sz="3200" dirty="0">
                <a:solidFill>
                  <a:srgbClr val="FF0000"/>
                </a:solidFill>
                <a:cs typeface="Arial" panose="020B0604020202020204" pitchFamily="34" charset="0"/>
              </a:rPr>
              <a:t>/</a:t>
            </a:r>
          </a:p>
        </p:txBody>
      </p:sp>
      <p:sp>
        <p:nvSpPr>
          <p:cNvPr id="7" name="Rectangle 6"/>
          <p:cNvSpPr/>
          <p:nvPr/>
        </p:nvSpPr>
        <p:spPr>
          <a:xfrm>
            <a:off x="9139630" y="2199310"/>
            <a:ext cx="1754583"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a:solidFill>
                  <a:srgbClr val="FF0000"/>
                </a:solidFill>
              </a:rPr>
              <a:t>ˈ</a:t>
            </a:r>
            <a:r>
              <a:rPr lang="en-US" sz="3200" dirty="0" err="1">
                <a:solidFill>
                  <a:srgbClr val="FF0000"/>
                </a:solidFill>
              </a:rPr>
              <a:t>steɪʃən</a:t>
            </a:r>
            <a:r>
              <a:rPr lang="en-US" sz="3200" dirty="0">
                <a:solidFill>
                  <a:srgbClr val="FF0000"/>
                </a:solidFill>
                <a:cs typeface="Arial" panose="020B0604020202020204" pitchFamily="34" charset="0"/>
              </a:rPr>
              <a:t>/</a:t>
            </a:r>
          </a:p>
        </p:txBody>
      </p:sp>
      <p:sp>
        <p:nvSpPr>
          <p:cNvPr id="9" name="TextBox 8">
            <a:extLst>
              <a:ext uri="{FF2B5EF4-FFF2-40B4-BE49-F238E27FC236}">
                <a16:creationId xmlns:a16="http://schemas.microsoft.com/office/drawing/2014/main" id="{8BA81969-7280-F480-5364-800D74642969}"/>
              </a:ext>
            </a:extLst>
          </p:cNvPr>
          <p:cNvSpPr txBox="1"/>
          <p:nvPr/>
        </p:nvSpPr>
        <p:spPr>
          <a:xfrm>
            <a:off x="236648" y="3368379"/>
            <a:ext cx="11966713" cy="584775"/>
          </a:xfrm>
          <a:prstGeom prst="rect">
            <a:avLst/>
          </a:prstGeom>
          <a:noFill/>
        </p:spPr>
        <p:txBody>
          <a:bodyPr wrap="square" rtlCol="0">
            <a:spAutoFit/>
          </a:bodyPr>
          <a:lstStyle/>
          <a:p>
            <a:r>
              <a:rPr lang="en-US" sz="3200" dirty="0">
                <a:latin typeface="+mn-lt"/>
              </a:rPr>
              <a:t>2 A. </a:t>
            </a:r>
            <a:r>
              <a:rPr lang="en-US" sz="3200" dirty="0"/>
              <a:t>parrot</a:t>
            </a:r>
            <a:r>
              <a:rPr lang="en-US" sz="3200" dirty="0">
                <a:latin typeface="+mn-lt"/>
              </a:rPr>
              <a:t>	  </a:t>
            </a:r>
            <a:r>
              <a:rPr lang="en-US" sz="3200" dirty="0"/>
              <a:t>  	    </a:t>
            </a:r>
            <a:r>
              <a:rPr lang="en-US" sz="3200" dirty="0">
                <a:latin typeface="+mn-lt"/>
              </a:rPr>
              <a:t>B. </a:t>
            </a:r>
            <a:r>
              <a:rPr lang="en-US" sz="3200" dirty="0"/>
              <a:t>rabbit</a:t>
            </a:r>
            <a:r>
              <a:rPr lang="en-US" sz="3200" dirty="0">
                <a:latin typeface="+mn-lt"/>
              </a:rPr>
              <a:t>                 C. </a:t>
            </a:r>
            <a:r>
              <a:rPr lang="en-US" sz="3200" dirty="0"/>
              <a:t>guitar</a:t>
            </a:r>
            <a:r>
              <a:rPr lang="en-US" sz="3200" dirty="0">
                <a:latin typeface="+mn-lt"/>
              </a:rPr>
              <a:t>            D. </a:t>
            </a:r>
            <a:r>
              <a:rPr lang="en-US" sz="3200" dirty="0"/>
              <a:t>office</a:t>
            </a:r>
            <a:r>
              <a:rPr lang="en-US" sz="3200" dirty="0">
                <a:latin typeface="+mn-lt"/>
              </a:rPr>
              <a:t>    </a:t>
            </a:r>
            <a:endParaRPr lang="vi-VN" sz="3200" dirty="0">
              <a:latin typeface="+mn-lt"/>
            </a:endParaRPr>
          </a:p>
        </p:txBody>
      </p:sp>
      <p:sp>
        <p:nvSpPr>
          <p:cNvPr id="10" name="Rectangle 9"/>
          <p:cNvSpPr/>
          <p:nvPr/>
        </p:nvSpPr>
        <p:spPr>
          <a:xfrm>
            <a:off x="584007" y="3868710"/>
            <a:ext cx="1638590" cy="584775"/>
          </a:xfrm>
          <a:prstGeom prst="rect">
            <a:avLst/>
          </a:prstGeom>
        </p:spPr>
        <p:txBody>
          <a:bodyPr wrap="none">
            <a:spAutoFit/>
          </a:bodyPr>
          <a:lstStyle/>
          <a:p>
            <a:r>
              <a:rPr lang="en-US" sz="3200" dirty="0">
                <a:solidFill>
                  <a:srgbClr val="FF0000"/>
                </a:solidFill>
              </a:rPr>
              <a:t>/ˈ</a:t>
            </a:r>
            <a:r>
              <a:rPr lang="en-US" sz="3200" dirty="0" err="1">
                <a:solidFill>
                  <a:srgbClr val="FF0000"/>
                </a:solidFill>
              </a:rPr>
              <a:t>pærət</a:t>
            </a:r>
            <a:r>
              <a:rPr lang="en-US" sz="3200" dirty="0">
                <a:solidFill>
                  <a:srgbClr val="FF0000"/>
                </a:solidFill>
              </a:rPr>
              <a:t>/</a:t>
            </a:r>
          </a:p>
        </p:txBody>
      </p:sp>
      <p:sp>
        <p:nvSpPr>
          <p:cNvPr id="11" name="Rectangle 10"/>
          <p:cNvSpPr/>
          <p:nvPr/>
        </p:nvSpPr>
        <p:spPr>
          <a:xfrm>
            <a:off x="3469645" y="3806114"/>
            <a:ext cx="2441941" cy="584775"/>
          </a:xfrm>
          <a:prstGeom prst="rect">
            <a:avLst/>
          </a:prstGeom>
        </p:spPr>
        <p:txBody>
          <a:bodyPr wrap="square">
            <a:spAutoFit/>
          </a:bodyPr>
          <a:lstStyle/>
          <a:p>
            <a:r>
              <a:rPr lang="en-US" sz="3200" dirty="0">
                <a:solidFill>
                  <a:srgbClr val="FF0000"/>
                </a:solidFill>
              </a:rPr>
              <a:t>/ˈ</a:t>
            </a:r>
            <a:r>
              <a:rPr lang="en-US" sz="3200" dirty="0" err="1">
                <a:solidFill>
                  <a:srgbClr val="FF0000"/>
                </a:solidFill>
              </a:rPr>
              <a:t>ræbɪt</a:t>
            </a:r>
            <a:r>
              <a:rPr lang="en-US" sz="3200" dirty="0">
                <a:solidFill>
                  <a:srgbClr val="FF0000"/>
                </a:solidFill>
              </a:rPr>
              <a:t>/</a:t>
            </a:r>
          </a:p>
        </p:txBody>
      </p:sp>
      <p:sp>
        <p:nvSpPr>
          <p:cNvPr id="12" name="Rectangle 11"/>
          <p:cNvSpPr/>
          <p:nvPr/>
        </p:nvSpPr>
        <p:spPr>
          <a:xfrm>
            <a:off x="6474587" y="3851422"/>
            <a:ext cx="1428596"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err="1">
                <a:solidFill>
                  <a:srgbClr val="FF0000"/>
                </a:solidFill>
              </a:rPr>
              <a:t>ɡɪˈtɑ</a:t>
            </a:r>
            <a:r>
              <a:rPr lang="en-US" sz="3200" dirty="0">
                <a:solidFill>
                  <a:srgbClr val="FF0000"/>
                </a:solidFill>
              </a:rPr>
              <a:t>ː</a:t>
            </a:r>
            <a:r>
              <a:rPr lang="en-US" sz="3200" dirty="0">
                <a:solidFill>
                  <a:srgbClr val="FF0000"/>
                </a:solidFill>
                <a:cs typeface="Arial" panose="020B0604020202020204" pitchFamily="34" charset="0"/>
              </a:rPr>
              <a:t>/</a:t>
            </a:r>
          </a:p>
        </p:txBody>
      </p:sp>
      <p:sp>
        <p:nvSpPr>
          <p:cNvPr id="13" name="Rectangle 12"/>
          <p:cNvSpPr/>
          <p:nvPr/>
        </p:nvSpPr>
        <p:spPr>
          <a:xfrm>
            <a:off x="9030775" y="3762247"/>
            <a:ext cx="1245854"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a:solidFill>
                  <a:srgbClr val="FF0000"/>
                </a:solidFill>
              </a:rPr>
              <a:t>ˈ</a:t>
            </a:r>
            <a:r>
              <a:rPr lang="en-US" sz="3200" dirty="0" err="1">
                <a:solidFill>
                  <a:srgbClr val="FF0000"/>
                </a:solidFill>
              </a:rPr>
              <a:t>ɒfɪs</a:t>
            </a:r>
            <a:r>
              <a:rPr lang="en-US" sz="3200" dirty="0">
                <a:solidFill>
                  <a:srgbClr val="FF0000"/>
                </a:solidFill>
                <a:cs typeface="Arial" panose="020B0604020202020204" pitchFamily="34" charset="0"/>
              </a:rPr>
              <a:t>/</a:t>
            </a:r>
          </a:p>
        </p:txBody>
      </p:sp>
      <p:sp>
        <p:nvSpPr>
          <p:cNvPr id="14" name="TextBox 13">
            <a:extLst>
              <a:ext uri="{FF2B5EF4-FFF2-40B4-BE49-F238E27FC236}">
                <a16:creationId xmlns:a16="http://schemas.microsoft.com/office/drawing/2014/main" id="{8BA81969-7280-F480-5364-800D74642969}"/>
              </a:ext>
            </a:extLst>
          </p:cNvPr>
          <p:cNvSpPr txBox="1"/>
          <p:nvPr/>
        </p:nvSpPr>
        <p:spPr>
          <a:xfrm>
            <a:off x="220264" y="5110340"/>
            <a:ext cx="11966713" cy="584775"/>
          </a:xfrm>
          <a:prstGeom prst="rect">
            <a:avLst/>
          </a:prstGeom>
          <a:noFill/>
        </p:spPr>
        <p:txBody>
          <a:bodyPr wrap="square" rtlCol="0">
            <a:spAutoFit/>
          </a:bodyPr>
          <a:lstStyle/>
          <a:p>
            <a:r>
              <a:rPr lang="en-US" sz="3200" dirty="0">
                <a:latin typeface="+mn-lt"/>
              </a:rPr>
              <a:t>3 A. </a:t>
            </a:r>
            <a:r>
              <a:rPr lang="en-US" sz="3200" dirty="0"/>
              <a:t>museum     	     </a:t>
            </a:r>
            <a:r>
              <a:rPr lang="en-US" sz="3200" dirty="0">
                <a:latin typeface="+mn-lt"/>
              </a:rPr>
              <a:t>B. </a:t>
            </a:r>
            <a:r>
              <a:rPr lang="en-US" sz="3200" dirty="0"/>
              <a:t>furniture</a:t>
            </a:r>
            <a:r>
              <a:rPr lang="en-US" sz="3200" dirty="0">
                <a:latin typeface="+mn-lt"/>
              </a:rPr>
              <a:t>	</a:t>
            </a:r>
            <a:r>
              <a:rPr lang="en-US" sz="3200" dirty="0"/>
              <a:t>       </a:t>
            </a:r>
            <a:r>
              <a:rPr lang="en-US" sz="3200" dirty="0">
                <a:latin typeface="+mn-lt"/>
              </a:rPr>
              <a:t>C. </a:t>
            </a:r>
            <a:r>
              <a:rPr lang="en-US" sz="3200" dirty="0"/>
              <a:t>stadium</a:t>
            </a:r>
            <a:r>
              <a:rPr lang="en-US" sz="3200" dirty="0">
                <a:latin typeface="+mn-lt"/>
              </a:rPr>
              <a:t> 	     D. </a:t>
            </a:r>
            <a:r>
              <a:rPr lang="en-US" sz="3200" dirty="0"/>
              <a:t>bicycle</a:t>
            </a:r>
            <a:r>
              <a:rPr lang="en-US" sz="3200" dirty="0">
                <a:latin typeface="+mn-lt"/>
              </a:rPr>
              <a:t> </a:t>
            </a:r>
            <a:r>
              <a:rPr lang="en-US" dirty="0"/>
              <a:t> </a:t>
            </a:r>
            <a:r>
              <a:rPr lang="en-US" sz="3200" dirty="0">
                <a:latin typeface="+mn-lt"/>
              </a:rPr>
              <a:t>   </a:t>
            </a:r>
            <a:endParaRPr lang="vi-VN" sz="3200" dirty="0">
              <a:latin typeface="+mn-lt"/>
            </a:endParaRPr>
          </a:p>
        </p:txBody>
      </p:sp>
      <p:sp>
        <p:nvSpPr>
          <p:cNvPr id="15" name="Rectangle 14"/>
          <p:cNvSpPr/>
          <p:nvPr/>
        </p:nvSpPr>
        <p:spPr>
          <a:xfrm>
            <a:off x="584007" y="5487859"/>
            <a:ext cx="2165978" cy="584775"/>
          </a:xfrm>
          <a:prstGeom prst="rect">
            <a:avLst/>
          </a:prstGeom>
        </p:spPr>
        <p:txBody>
          <a:bodyPr wrap="none">
            <a:spAutoFit/>
          </a:bodyPr>
          <a:lstStyle/>
          <a:p>
            <a:r>
              <a:rPr lang="en-US" sz="3200" dirty="0">
                <a:solidFill>
                  <a:srgbClr val="FF0000"/>
                </a:solidFill>
              </a:rPr>
              <a:t>/</a:t>
            </a:r>
            <a:r>
              <a:rPr lang="en-US" sz="3200" dirty="0" err="1">
                <a:solidFill>
                  <a:srgbClr val="FF0000"/>
                </a:solidFill>
              </a:rPr>
              <a:t>mju</a:t>
            </a:r>
            <a:r>
              <a:rPr lang="en-US" sz="3200" dirty="0">
                <a:solidFill>
                  <a:srgbClr val="FF0000"/>
                </a:solidFill>
              </a:rPr>
              <a:t>ːˈ</a:t>
            </a:r>
            <a:r>
              <a:rPr lang="en-US" sz="3200" dirty="0" err="1">
                <a:solidFill>
                  <a:srgbClr val="FF0000"/>
                </a:solidFill>
              </a:rPr>
              <a:t>ziəm</a:t>
            </a:r>
            <a:r>
              <a:rPr lang="en-US" sz="3200" dirty="0">
                <a:solidFill>
                  <a:srgbClr val="FF0000"/>
                </a:solidFill>
              </a:rPr>
              <a:t>/</a:t>
            </a:r>
          </a:p>
        </p:txBody>
      </p:sp>
      <p:sp>
        <p:nvSpPr>
          <p:cNvPr id="16" name="Rectangle 15"/>
          <p:cNvSpPr/>
          <p:nvPr/>
        </p:nvSpPr>
        <p:spPr>
          <a:xfrm>
            <a:off x="3617322" y="5566325"/>
            <a:ext cx="2146586" cy="584775"/>
          </a:xfrm>
          <a:prstGeom prst="rect">
            <a:avLst/>
          </a:prstGeom>
        </p:spPr>
        <p:txBody>
          <a:bodyPr wrap="square">
            <a:spAutoFit/>
          </a:bodyPr>
          <a:lstStyle/>
          <a:p>
            <a:r>
              <a:rPr lang="en-US" sz="3200" dirty="0">
                <a:solidFill>
                  <a:srgbClr val="FF0000"/>
                </a:solidFill>
              </a:rPr>
              <a:t>/ˈ</a:t>
            </a:r>
            <a:r>
              <a:rPr lang="en-US" sz="3200" dirty="0" err="1">
                <a:solidFill>
                  <a:srgbClr val="FF0000"/>
                </a:solidFill>
              </a:rPr>
              <a:t>fɜːnɪtʃə</a:t>
            </a:r>
            <a:r>
              <a:rPr lang="en-US" sz="3200" dirty="0">
                <a:solidFill>
                  <a:srgbClr val="FF0000"/>
                </a:solidFill>
              </a:rPr>
              <a:t>/</a:t>
            </a:r>
          </a:p>
        </p:txBody>
      </p:sp>
      <p:sp>
        <p:nvSpPr>
          <p:cNvPr id="17" name="Rectangle 16"/>
          <p:cNvSpPr/>
          <p:nvPr/>
        </p:nvSpPr>
        <p:spPr>
          <a:xfrm>
            <a:off x="6428094" y="5487858"/>
            <a:ext cx="2079993"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a:solidFill>
                  <a:srgbClr val="FF0000"/>
                </a:solidFill>
              </a:rPr>
              <a:t>ˈ</a:t>
            </a:r>
            <a:r>
              <a:rPr lang="en-US" sz="3200" dirty="0" err="1">
                <a:solidFill>
                  <a:srgbClr val="FF0000"/>
                </a:solidFill>
              </a:rPr>
              <a:t>steɪdiəm</a:t>
            </a:r>
            <a:r>
              <a:rPr lang="en-US" sz="3200" dirty="0">
                <a:solidFill>
                  <a:srgbClr val="FF0000"/>
                </a:solidFill>
                <a:cs typeface="Arial" panose="020B0604020202020204" pitchFamily="34" charset="0"/>
              </a:rPr>
              <a:t>/</a:t>
            </a:r>
          </a:p>
        </p:txBody>
      </p:sp>
      <p:sp>
        <p:nvSpPr>
          <p:cNvPr id="18" name="Rectangle 17"/>
          <p:cNvSpPr/>
          <p:nvPr/>
        </p:nvSpPr>
        <p:spPr>
          <a:xfrm>
            <a:off x="9030775" y="5503879"/>
            <a:ext cx="1925527" cy="584775"/>
          </a:xfrm>
          <a:prstGeom prst="rect">
            <a:avLst/>
          </a:prstGeom>
        </p:spPr>
        <p:txBody>
          <a:bodyPr wrap="none">
            <a:spAutoFit/>
          </a:bodyPr>
          <a:lstStyle/>
          <a:p>
            <a:r>
              <a:rPr lang="en-US" sz="3200" dirty="0">
                <a:solidFill>
                  <a:srgbClr val="FF0000"/>
                </a:solidFill>
                <a:cs typeface="Arial" panose="020B0604020202020204" pitchFamily="34" charset="0"/>
              </a:rPr>
              <a:t>/</a:t>
            </a:r>
            <a:r>
              <a:rPr lang="en-US" sz="3200" dirty="0">
                <a:solidFill>
                  <a:srgbClr val="FF0000"/>
                </a:solidFill>
              </a:rPr>
              <a:t>ˈ</a:t>
            </a:r>
            <a:r>
              <a:rPr lang="en-US" sz="3200" dirty="0" err="1">
                <a:solidFill>
                  <a:srgbClr val="FF0000"/>
                </a:solidFill>
              </a:rPr>
              <a:t>baɪsɪkəl</a:t>
            </a:r>
            <a:r>
              <a:rPr lang="en-US" sz="3200" dirty="0">
                <a:solidFill>
                  <a:srgbClr val="FF0000"/>
                </a:solidFill>
                <a:cs typeface="Arial" panose="020B0604020202020204" pitchFamily="34" charset="0"/>
              </a:rPr>
              <a:t>/</a:t>
            </a:r>
          </a:p>
        </p:txBody>
      </p:sp>
      <p:sp>
        <p:nvSpPr>
          <p:cNvPr id="19" name="Oval 18"/>
          <p:cNvSpPr/>
          <p:nvPr/>
        </p:nvSpPr>
        <p:spPr>
          <a:xfrm>
            <a:off x="3297344" y="1729571"/>
            <a:ext cx="561832" cy="584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228172" y="3368379"/>
            <a:ext cx="561832" cy="584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0575" y="5124867"/>
            <a:ext cx="492014" cy="584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5A01092-4CCD-BC36-5E65-2B0B7F59D6D3}"/>
              </a:ext>
            </a:extLst>
          </p:cNvPr>
          <p:cNvSpPr txBox="1"/>
          <p:nvPr/>
        </p:nvSpPr>
        <p:spPr>
          <a:xfrm>
            <a:off x="337931" y="472772"/>
            <a:ext cx="11516138" cy="1077218"/>
          </a:xfrm>
          <a:prstGeom prst="rect">
            <a:avLst/>
          </a:prstGeom>
          <a:noFill/>
        </p:spPr>
        <p:txBody>
          <a:bodyPr wrap="square" rtlCol="0">
            <a:spAutoFit/>
          </a:bodyPr>
          <a:lstStyle/>
          <a:p>
            <a:r>
              <a:rPr lang="en-US" sz="3200" dirty="0">
                <a:latin typeface="+mn-lt"/>
                <a:cs typeface="Arial" panose="020B0604020202020204" pitchFamily="34" charset="0"/>
              </a:rPr>
              <a:t>Choose the word whose main stress is placed differently from that of the others.</a:t>
            </a:r>
            <a:endParaRPr lang="vi-VN" sz="3200" dirty="0">
              <a:latin typeface="+mn-lt"/>
              <a:cs typeface="Arial" panose="020B0604020202020204" pitchFamily="34" charset="0"/>
            </a:endParaRPr>
          </a:p>
        </p:txBody>
      </p:sp>
    </p:spTree>
    <p:extLst>
      <p:ext uri="{BB962C8B-B14F-4D97-AF65-F5344CB8AC3E}">
        <p14:creationId xmlns:p14="http://schemas.microsoft.com/office/powerpoint/2010/main" val="23945260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5" grpId="0"/>
      <p:bldP spid="16" grpId="0"/>
      <p:bldP spid="17" grpId="0"/>
      <p:bldP spid="18" grpId="0"/>
      <p:bldP spid="19" grpId="0" animBg="1"/>
      <p:bldP spid="20"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688" y="522514"/>
            <a:ext cx="8778240" cy="5852160"/>
          </a:xfrm>
          <a:prstGeom prst="rect">
            <a:avLst/>
          </a:prstGeom>
        </p:spPr>
      </p:pic>
      <p:sp>
        <p:nvSpPr>
          <p:cNvPr id="3" name="TextBox 2"/>
          <p:cNvSpPr txBox="1"/>
          <p:nvPr/>
        </p:nvSpPr>
        <p:spPr>
          <a:xfrm>
            <a:off x="5064932" y="4061017"/>
            <a:ext cx="3396342" cy="923330"/>
          </a:xfrm>
          <a:prstGeom prst="rect">
            <a:avLst/>
          </a:prstGeom>
          <a:noFill/>
        </p:spPr>
        <p:txBody>
          <a:bodyPr wrap="square" rtlCol="0">
            <a:spAutoFit/>
          </a:bodyPr>
          <a:lstStyle/>
          <a:p>
            <a:r>
              <a:rPr lang="en-US" sz="5400" dirty="0">
                <a:solidFill>
                  <a:schemeClr val="bg1"/>
                </a:solidFill>
              </a:rPr>
              <a:t>Reading </a:t>
            </a:r>
            <a:endParaRPr lang="en-US" sz="2400" dirty="0">
              <a:solidFill>
                <a:schemeClr val="bg1"/>
              </a:solidFill>
            </a:endParaRPr>
          </a:p>
        </p:txBody>
      </p:sp>
    </p:spTree>
    <p:extLst>
      <p:ext uri="{BB962C8B-B14F-4D97-AF65-F5344CB8AC3E}">
        <p14:creationId xmlns:p14="http://schemas.microsoft.com/office/powerpoint/2010/main" val="109012543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494" y="402977"/>
            <a:ext cx="12088905" cy="584775"/>
          </a:xfrm>
          <a:prstGeom prst="rect">
            <a:avLst/>
          </a:prstGeom>
        </p:spPr>
        <p:txBody>
          <a:bodyPr wrap="square">
            <a:spAutoFit/>
          </a:bodyPr>
          <a:lstStyle/>
          <a:p>
            <a:r>
              <a:rPr lang="en-US" sz="3200" b="1" dirty="0"/>
              <a:t>8. Read the text and answer the questions in your notebook.</a:t>
            </a:r>
            <a:endParaRPr lang="en-US" sz="3200" dirty="0"/>
          </a:p>
        </p:txBody>
      </p:sp>
      <p:sp>
        <p:nvSpPr>
          <p:cNvPr id="3" name="Rectangle 2"/>
          <p:cNvSpPr/>
          <p:nvPr/>
        </p:nvSpPr>
        <p:spPr>
          <a:xfrm>
            <a:off x="255493" y="987752"/>
            <a:ext cx="11819965" cy="3539430"/>
          </a:xfrm>
          <a:prstGeom prst="rect">
            <a:avLst/>
          </a:prstGeom>
        </p:spPr>
        <p:txBody>
          <a:bodyPr wrap="square">
            <a:spAutoFit/>
          </a:bodyPr>
          <a:lstStyle/>
          <a:p>
            <a:pPr algn="just"/>
            <a:r>
              <a:rPr lang="en-US" sz="2800" dirty="0">
                <a:solidFill>
                  <a:srgbClr val="0000CC"/>
                </a:solidFill>
              </a:rPr>
              <a:t>Independence Palace, or Reunification Palace, is a beautiful palace in Ho Chi Minh City. The palace has got five levels with over 100 rooms. There is one ground floor, three main floors and two mezzanines. There are tunnels, a war room, a card-playing room, a casino and a telecommunications </a:t>
            </a:r>
            <a:r>
              <a:rPr lang="en-US" sz="2800" dirty="0" err="1">
                <a:solidFill>
                  <a:srgbClr val="0000CC"/>
                </a:solidFill>
              </a:rPr>
              <a:t>centre</a:t>
            </a:r>
            <a:r>
              <a:rPr lang="en-US" sz="2800" dirty="0">
                <a:solidFill>
                  <a:srgbClr val="0000CC"/>
                </a:solidFill>
              </a:rPr>
              <a:t>. There is a heliport on the roof where helicopters can land. Outside, there are beautiful gardens. It is open every day from 7:30 a.m. until 4:00 p.m. The palace is close to </a:t>
            </a:r>
            <a:r>
              <a:rPr lang="en-US" sz="2800" dirty="0" err="1">
                <a:solidFill>
                  <a:srgbClr val="0000CC"/>
                </a:solidFill>
              </a:rPr>
              <a:t>Bến</a:t>
            </a:r>
            <a:r>
              <a:rPr lang="en-US" sz="2800" dirty="0">
                <a:solidFill>
                  <a:srgbClr val="0000CC"/>
                </a:solidFill>
              </a:rPr>
              <a:t> </a:t>
            </a:r>
            <a:r>
              <a:rPr lang="en-US" sz="2800" dirty="0" err="1">
                <a:solidFill>
                  <a:srgbClr val="0000CC"/>
                </a:solidFill>
              </a:rPr>
              <a:t>Thành</a:t>
            </a:r>
            <a:r>
              <a:rPr lang="en-US" sz="2800" dirty="0">
                <a:solidFill>
                  <a:srgbClr val="0000CC"/>
                </a:solidFill>
              </a:rPr>
              <a:t> Market. There, people can buy souvenirs and try amazing Vietnamese dishes.</a:t>
            </a:r>
          </a:p>
        </p:txBody>
      </p:sp>
      <p:sp>
        <p:nvSpPr>
          <p:cNvPr id="4" name="Rectangle 3"/>
          <p:cNvSpPr/>
          <p:nvPr/>
        </p:nvSpPr>
        <p:spPr>
          <a:xfrm>
            <a:off x="1460949" y="4527182"/>
            <a:ext cx="6096000" cy="1692771"/>
          </a:xfrm>
          <a:prstGeom prst="rect">
            <a:avLst/>
          </a:prstGeom>
        </p:spPr>
        <p:txBody>
          <a:bodyPr>
            <a:spAutoFit/>
          </a:bodyPr>
          <a:lstStyle/>
          <a:p>
            <a:r>
              <a:rPr lang="en-US" sz="2600" b="1" dirty="0">
                <a:solidFill>
                  <a:srgbClr val="0000CC"/>
                </a:solidFill>
              </a:rPr>
              <a:t>1 </a:t>
            </a:r>
            <a:r>
              <a:rPr lang="en-US" sz="2600" dirty="0">
                <a:solidFill>
                  <a:srgbClr val="0000CC"/>
                </a:solidFill>
              </a:rPr>
              <a:t>Where is Independence Palace?</a:t>
            </a:r>
          </a:p>
          <a:p>
            <a:r>
              <a:rPr lang="en-US" sz="2600" b="1" dirty="0">
                <a:solidFill>
                  <a:srgbClr val="0000CC"/>
                </a:solidFill>
              </a:rPr>
              <a:t>2 </a:t>
            </a:r>
            <a:r>
              <a:rPr lang="en-US" sz="2600" dirty="0">
                <a:solidFill>
                  <a:srgbClr val="0000CC"/>
                </a:solidFill>
              </a:rPr>
              <a:t>How many levels has it got?</a:t>
            </a:r>
          </a:p>
          <a:p>
            <a:r>
              <a:rPr lang="en-US" sz="2600" b="1" dirty="0">
                <a:solidFill>
                  <a:srgbClr val="0000CC"/>
                </a:solidFill>
              </a:rPr>
              <a:t>3 </a:t>
            </a:r>
            <a:r>
              <a:rPr lang="en-US" sz="2600" dirty="0">
                <a:solidFill>
                  <a:srgbClr val="0000CC"/>
                </a:solidFill>
              </a:rPr>
              <a:t>What is there on the roof?</a:t>
            </a:r>
          </a:p>
          <a:p>
            <a:r>
              <a:rPr lang="en-US" sz="2600" b="1" dirty="0">
                <a:solidFill>
                  <a:srgbClr val="0000CC"/>
                </a:solidFill>
              </a:rPr>
              <a:t>4 </a:t>
            </a:r>
            <a:r>
              <a:rPr lang="en-US" sz="2600" dirty="0">
                <a:solidFill>
                  <a:srgbClr val="0000CC"/>
                </a:solidFill>
              </a:rPr>
              <a:t>When is it open?</a:t>
            </a:r>
          </a:p>
        </p:txBody>
      </p:sp>
    </p:spTree>
    <p:extLst>
      <p:ext uri="{BB962C8B-B14F-4D97-AF65-F5344CB8AC3E}">
        <p14:creationId xmlns:p14="http://schemas.microsoft.com/office/powerpoint/2010/main" val="3485707786"/>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494" y="402977"/>
            <a:ext cx="12088905" cy="584775"/>
          </a:xfrm>
          <a:prstGeom prst="rect">
            <a:avLst/>
          </a:prstGeom>
        </p:spPr>
        <p:txBody>
          <a:bodyPr wrap="square">
            <a:spAutoFit/>
          </a:bodyPr>
          <a:lstStyle/>
          <a:p>
            <a:r>
              <a:rPr lang="en-US" sz="3200" b="1" dirty="0"/>
              <a:t>8. Read the text and answer the questions in your notebook.</a:t>
            </a:r>
            <a:endParaRPr lang="en-US" sz="3200" dirty="0"/>
          </a:p>
        </p:txBody>
      </p:sp>
      <p:sp>
        <p:nvSpPr>
          <p:cNvPr id="3" name="Rectangle 2"/>
          <p:cNvSpPr/>
          <p:nvPr/>
        </p:nvSpPr>
        <p:spPr>
          <a:xfrm>
            <a:off x="255493" y="987752"/>
            <a:ext cx="11819965" cy="2893100"/>
          </a:xfrm>
          <a:prstGeom prst="rect">
            <a:avLst/>
          </a:prstGeom>
        </p:spPr>
        <p:txBody>
          <a:bodyPr wrap="square">
            <a:spAutoFit/>
          </a:bodyPr>
          <a:lstStyle/>
          <a:p>
            <a:pPr algn="just"/>
            <a:r>
              <a:rPr lang="en-US" sz="2600" dirty="0">
                <a:solidFill>
                  <a:srgbClr val="0000CC"/>
                </a:solidFill>
              </a:rPr>
              <a:t>Independence Palace, or Reunification Palace, is a beautiful palace in Ho Chi Minh City. The palace has got five levels with over 100 rooms. There is one ground floor, three main floors and two mezzanines. There are tunnels, a war room, a card-playing room, a casino and a telecommunications </a:t>
            </a:r>
            <a:r>
              <a:rPr lang="en-US" sz="2600" dirty="0" err="1">
                <a:solidFill>
                  <a:srgbClr val="0000CC"/>
                </a:solidFill>
              </a:rPr>
              <a:t>centre</a:t>
            </a:r>
            <a:r>
              <a:rPr lang="en-US" sz="2600" dirty="0">
                <a:solidFill>
                  <a:srgbClr val="0000CC"/>
                </a:solidFill>
              </a:rPr>
              <a:t>. There is a heliport on the roof where helicopters can land. Outside, there are beautiful gardens. It is open every day from 7:30 a.m. until 4:00 p.m. The palace is close to </a:t>
            </a:r>
            <a:r>
              <a:rPr lang="en-US" sz="2600" dirty="0" err="1">
                <a:solidFill>
                  <a:srgbClr val="0000CC"/>
                </a:solidFill>
              </a:rPr>
              <a:t>Bến</a:t>
            </a:r>
            <a:r>
              <a:rPr lang="en-US" sz="2600" dirty="0">
                <a:solidFill>
                  <a:srgbClr val="0000CC"/>
                </a:solidFill>
              </a:rPr>
              <a:t> </a:t>
            </a:r>
            <a:r>
              <a:rPr lang="en-US" sz="2600" dirty="0" err="1">
                <a:solidFill>
                  <a:srgbClr val="0000CC"/>
                </a:solidFill>
              </a:rPr>
              <a:t>Thành</a:t>
            </a:r>
            <a:r>
              <a:rPr lang="en-US" sz="2600" dirty="0">
                <a:solidFill>
                  <a:srgbClr val="0000CC"/>
                </a:solidFill>
              </a:rPr>
              <a:t> Market. There, people can buy souvenirs and try amazing Vietnamese dishes.</a:t>
            </a:r>
          </a:p>
        </p:txBody>
      </p:sp>
      <p:sp>
        <p:nvSpPr>
          <p:cNvPr id="4" name="Rectangle 3"/>
          <p:cNvSpPr/>
          <p:nvPr/>
        </p:nvSpPr>
        <p:spPr>
          <a:xfrm>
            <a:off x="1609166" y="3880852"/>
            <a:ext cx="6096000" cy="1754326"/>
          </a:xfrm>
          <a:prstGeom prst="rect">
            <a:avLst/>
          </a:prstGeom>
        </p:spPr>
        <p:txBody>
          <a:bodyPr>
            <a:spAutoFit/>
          </a:bodyPr>
          <a:lstStyle/>
          <a:p>
            <a:pPr>
              <a:spcBef>
                <a:spcPts val="1200"/>
              </a:spcBef>
              <a:spcAft>
                <a:spcPts val="1200"/>
              </a:spcAft>
            </a:pPr>
            <a:r>
              <a:rPr lang="en-US" sz="2600" b="1" dirty="0">
                <a:solidFill>
                  <a:srgbClr val="0000CC"/>
                </a:solidFill>
              </a:rPr>
              <a:t>1 </a:t>
            </a:r>
            <a:r>
              <a:rPr lang="en-US" sz="2600" dirty="0">
                <a:solidFill>
                  <a:srgbClr val="0000CC"/>
                </a:solidFill>
              </a:rPr>
              <a:t>Where is Independence Palace?</a:t>
            </a:r>
          </a:p>
          <a:p>
            <a:pPr>
              <a:spcBef>
                <a:spcPts val="600"/>
              </a:spcBef>
              <a:spcAft>
                <a:spcPts val="600"/>
              </a:spcAft>
            </a:pPr>
            <a:endParaRPr lang="en-US" sz="2600" b="1" dirty="0">
              <a:solidFill>
                <a:srgbClr val="0000CC"/>
              </a:solidFill>
            </a:endParaRPr>
          </a:p>
          <a:p>
            <a:pPr>
              <a:spcBef>
                <a:spcPts val="1200"/>
              </a:spcBef>
              <a:spcAft>
                <a:spcPts val="1200"/>
              </a:spcAft>
            </a:pPr>
            <a:r>
              <a:rPr lang="en-US" sz="2600" b="1" dirty="0">
                <a:solidFill>
                  <a:srgbClr val="0000CC"/>
                </a:solidFill>
              </a:rPr>
              <a:t>2 </a:t>
            </a:r>
            <a:r>
              <a:rPr lang="en-US" sz="2600" dirty="0">
                <a:solidFill>
                  <a:srgbClr val="0000CC"/>
                </a:solidFill>
              </a:rPr>
              <a:t>How many levels has it got?</a:t>
            </a:r>
          </a:p>
        </p:txBody>
      </p:sp>
      <p:cxnSp>
        <p:nvCxnSpPr>
          <p:cNvPr id="6" name="Straight Connector 5"/>
          <p:cNvCxnSpPr>
            <a:cxnSpLocks/>
          </p:cNvCxnSpPr>
          <p:nvPr/>
        </p:nvCxnSpPr>
        <p:spPr>
          <a:xfrm>
            <a:off x="9359153" y="1398494"/>
            <a:ext cx="25773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36847" y="4511793"/>
            <a:ext cx="3397533" cy="492443"/>
          </a:xfrm>
          <a:prstGeom prst="rect">
            <a:avLst/>
          </a:prstGeom>
        </p:spPr>
        <p:txBody>
          <a:bodyPr wrap="none">
            <a:spAutoFit/>
          </a:bodyPr>
          <a:lstStyle/>
          <a:p>
            <a:r>
              <a:rPr lang="en-US" sz="2600" dirty="0">
                <a:solidFill>
                  <a:srgbClr val="FF0000"/>
                </a:solidFill>
              </a:rPr>
              <a:t>It is in Ho Chi Minh City.</a:t>
            </a:r>
            <a:endParaRPr lang="en-US" dirty="0">
              <a:solidFill>
                <a:srgbClr val="FF0000"/>
              </a:solidFill>
            </a:endParaRPr>
          </a:p>
        </p:txBody>
      </p:sp>
      <p:cxnSp>
        <p:nvCxnSpPr>
          <p:cNvPr id="9" name="Straight Connector 8"/>
          <p:cNvCxnSpPr>
            <a:cxnSpLocks/>
          </p:cNvCxnSpPr>
          <p:nvPr/>
        </p:nvCxnSpPr>
        <p:spPr>
          <a:xfrm>
            <a:off x="3037496" y="1777509"/>
            <a:ext cx="13754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136847" y="5704427"/>
            <a:ext cx="3000309" cy="492443"/>
          </a:xfrm>
          <a:prstGeom prst="rect">
            <a:avLst/>
          </a:prstGeom>
        </p:spPr>
        <p:txBody>
          <a:bodyPr wrap="none">
            <a:spAutoFit/>
          </a:bodyPr>
          <a:lstStyle/>
          <a:p>
            <a:r>
              <a:rPr lang="en-US" sz="2600" dirty="0">
                <a:solidFill>
                  <a:srgbClr val="FF0000"/>
                </a:solidFill>
              </a:rPr>
              <a:t>It has got five levels. </a:t>
            </a:r>
            <a:endParaRPr lang="en-US" dirty="0">
              <a:solidFill>
                <a:srgbClr val="FF0000"/>
              </a:solidFill>
            </a:endParaRPr>
          </a:p>
        </p:txBody>
      </p:sp>
    </p:spTree>
    <p:extLst>
      <p:ext uri="{BB962C8B-B14F-4D97-AF65-F5344CB8AC3E}">
        <p14:creationId xmlns:p14="http://schemas.microsoft.com/office/powerpoint/2010/main" val="42053673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1586</Words>
  <Application>Microsoft Office PowerPoint</Application>
  <PresentationFormat>Widescreen</PresentationFormat>
  <Paragraphs>146</Paragraphs>
  <Slides>28</Slides>
  <Notes>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FrutigerLTStd-Bold</vt:lpstr>
      <vt:lpstr>FrutigerLTStd-Roman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Vũ Trần Gia Bửu</cp:lastModifiedBy>
  <cp:revision>84</cp:revision>
  <dcterms:created xsi:type="dcterms:W3CDTF">2021-09-24T06:18:33Z</dcterms:created>
  <dcterms:modified xsi:type="dcterms:W3CDTF">2023-08-02T07:50:24Z</dcterms:modified>
</cp:coreProperties>
</file>