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3" r:id="rId6"/>
    <p:sldId id="266" r:id="rId7"/>
    <p:sldId id="264" r:id="rId8"/>
    <p:sldId id="265" r:id="rId9"/>
    <p:sldId id="296" r:id="rId10"/>
    <p:sldId id="267" r:id="rId11"/>
    <p:sldId id="268" r:id="rId12"/>
    <p:sldId id="299" r:id="rId13"/>
    <p:sldId id="297" r:id="rId14"/>
    <p:sldId id="29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A22E-F4F5-4CEB-8890-5DB0CEEE36BE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A103-32D5-4ABE-9070-CFE6D6E0E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36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A22E-F4F5-4CEB-8890-5DB0CEEE36BE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A103-32D5-4ABE-9070-CFE6D6E0E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1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A22E-F4F5-4CEB-8890-5DB0CEEE36BE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A103-32D5-4ABE-9070-CFE6D6E0E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6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A22E-F4F5-4CEB-8890-5DB0CEEE36BE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A103-32D5-4ABE-9070-CFE6D6E0E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5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A22E-F4F5-4CEB-8890-5DB0CEEE36BE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A103-32D5-4ABE-9070-CFE6D6E0E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7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A22E-F4F5-4CEB-8890-5DB0CEEE36BE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A103-32D5-4ABE-9070-CFE6D6E0E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5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A22E-F4F5-4CEB-8890-5DB0CEEE36BE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A103-32D5-4ABE-9070-CFE6D6E0E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1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A22E-F4F5-4CEB-8890-5DB0CEEE36BE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A103-32D5-4ABE-9070-CFE6D6E0E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4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A22E-F4F5-4CEB-8890-5DB0CEEE36BE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A103-32D5-4ABE-9070-CFE6D6E0E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88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A22E-F4F5-4CEB-8890-5DB0CEEE36BE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A103-32D5-4ABE-9070-CFE6D6E0E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48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A22E-F4F5-4CEB-8890-5DB0CEEE36BE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A103-32D5-4ABE-9070-CFE6D6E0E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6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EA22E-F4F5-4CEB-8890-5DB0CEEE36BE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3A103-32D5-4ABE-9070-CFE6D6E0E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056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377" y="3912961"/>
            <a:ext cx="3855538" cy="23035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76" y="1006795"/>
            <a:ext cx="3301728" cy="2228804"/>
          </a:xfrm>
          <a:prstGeom prst="rect">
            <a:avLst/>
          </a:prstGeom>
        </p:spPr>
      </p:pic>
      <p:sp>
        <p:nvSpPr>
          <p:cNvPr id="14" name="AutoShape 6" descr="C:\Users\Admin\Desktop\CaCl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AutoShape 8" descr="C:\Users\Admin\Desktop\CaCl2.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10" descr="C:\Users\Admin\Desktop\CaCl2.webp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494" y="3987754"/>
            <a:ext cx="3357310" cy="2228804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52030" y="3209823"/>
            <a:ext cx="31162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Sodium</a:t>
            </a:r>
            <a:r>
              <a:rPr lang="vi-VN" sz="2400" spc="-8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chloride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0375" y="6216558"/>
            <a:ext cx="3263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spc="-8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Calcium</a:t>
            </a:r>
            <a:r>
              <a:rPr lang="vi-VN" sz="2400" spc="-8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chloride</a:t>
            </a:r>
            <a:r>
              <a:rPr lang="en-US" sz="2400" spc="-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CaCl</a:t>
            </a:r>
            <a:r>
              <a:rPr lang="en-US" sz="2400" spc="-5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660452" y="6216558"/>
            <a:ext cx="3197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145"/>
              </a:spcBef>
              <a:spcAft>
                <a:spcPts val="0"/>
              </a:spcAft>
              <a:buSzPts val="1000"/>
              <a:tabLst>
                <a:tab pos="1056005" algn="l"/>
                <a:tab pos="2326005" algn="l"/>
                <a:tab pos="3679190" algn="l"/>
              </a:tabLst>
            </a:pPr>
            <a:r>
              <a:rPr lang="vi-VN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Magnesium</a:t>
            </a:r>
            <a:r>
              <a:rPr lang="vi-VN" sz="2400" spc="-85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oxide</a:t>
            </a:r>
            <a:r>
              <a:rPr lang="en-US" sz="2400" spc="-1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en-US" sz="2400" spc="-1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MgO</a:t>
            </a:r>
            <a:endParaRPr lang="en-US" sz="2400" spc="-1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200" y="935962"/>
            <a:ext cx="3690121" cy="2289254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4920168" y="3225216"/>
            <a:ext cx="2774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carbon</a:t>
            </a:r>
            <a:r>
              <a:rPr lang="vi-VN" sz="2400" spc="-8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dioxide</a:t>
            </a:r>
            <a:r>
              <a:rPr lang="en-US" sz="2400" spc="-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CO</a:t>
            </a:r>
            <a:r>
              <a:rPr lang="en-US" sz="2400" spc="-5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spc="-8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Picture 10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376" y="920569"/>
            <a:ext cx="3855539" cy="2289254"/>
          </a:xfrm>
          <a:prstGeom prst="rect">
            <a:avLst/>
          </a:prstGeom>
        </p:spPr>
      </p:pic>
      <p:sp>
        <p:nvSpPr>
          <p:cNvPr id="1027" name="Rectangle 1026"/>
          <p:cNvSpPr/>
          <p:nvPr/>
        </p:nvSpPr>
        <p:spPr>
          <a:xfrm>
            <a:off x="8103744" y="3235599"/>
            <a:ext cx="3837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2400" spc="-8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vi-VN" sz="2400" spc="-8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spc="-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C</a:t>
            </a:r>
            <a:r>
              <a:rPr lang="en-US" sz="2400" spc="-5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400" spc="-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-5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2400" spc="-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-5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10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200" y="3958680"/>
            <a:ext cx="3736912" cy="2212157"/>
          </a:xfrm>
          <a:prstGeom prst="rect">
            <a:avLst/>
          </a:prstGeom>
        </p:spPr>
      </p:pic>
      <p:sp>
        <p:nvSpPr>
          <p:cNvPr id="1031" name="TextBox 1030"/>
          <p:cNvSpPr txBox="1"/>
          <p:nvPr/>
        </p:nvSpPr>
        <p:spPr>
          <a:xfrm>
            <a:off x="5233763" y="6208275"/>
            <a:ext cx="2146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H</a:t>
            </a:r>
            <a:r>
              <a:rPr lang="en-US" sz="24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2" name="TextBox 1031"/>
          <p:cNvSpPr txBox="1"/>
          <p:nvPr/>
        </p:nvSpPr>
        <p:spPr>
          <a:xfrm>
            <a:off x="2355079" y="97974"/>
            <a:ext cx="7904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06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3290" y="339634"/>
            <a:ext cx="10515600" cy="6792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80161" y="1382347"/>
            <a:ext cx="9744890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 smtClean="0">
                <a:latin typeface="+mj-lt"/>
                <a:ea typeface="Calibri" panose="020F0502020204030204" pitchFamily="34" charset="0"/>
              </a:rPr>
              <a:t>- </a:t>
            </a:r>
            <a:r>
              <a:rPr lang="vi-VN" sz="2800" dirty="0" smtClean="0">
                <a:latin typeface="+mj-lt"/>
                <a:ea typeface="Calibri" panose="020F0502020204030204" pitchFamily="34" charset="0"/>
              </a:rPr>
              <a:t>Chất </a:t>
            </a:r>
            <a:r>
              <a:rPr lang="vi-VN" sz="2800" dirty="0">
                <a:latin typeface="+mj-lt"/>
                <a:ea typeface="Calibri" panose="020F0502020204030204" pitchFamily="34" charset="0"/>
              </a:rPr>
              <a:t>ion khó bay hơi, khó nóng chảy, khi tan trong nước tạo dd dẫn được điện</a:t>
            </a:r>
            <a:r>
              <a:rPr lang="vi-VN" sz="2800" dirty="0" smtClean="0">
                <a:latin typeface="+mj-lt"/>
                <a:ea typeface="Calibri" panose="020F0502020204030204" pitchFamily="34" charset="0"/>
              </a:rPr>
              <a:t>.</a:t>
            </a:r>
            <a:endParaRPr lang="en-US" sz="2800" dirty="0">
              <a:latin typeface="+mj-lt"/>
              <a:ea typeface="Calibri" panose="020F0502020204030204" pitchFamily="34" charset="0"/>
            </a:endParaRPr>
          </a:p>
          <a:p>
            <a:r>
              <a:rPr lang="vi-VN" sz="2800" dirty="0">
                <a:latin typeface="+mj-lt"/>
                <a:ea typeface="Calibri" panose="020F0502020204030204" pitchFamily="34" charset="0"/>
              </a:rPr>
              <a:t>- Chất cộng hóa trị thường dễ bị bay hơi, kém bền với nhiệt, một số chất tan được trong nước thành dung dịch,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vi-VN" sz="2800" dirty="0" smtClean="0">
                <a:latin typeface="+mj-lt"/>
                <a:ea typeface="Calibri" panose="020F0502020204030204" pitchFamily="34" charset="0"/>
              </a:rPr>
              <a:t>ùy </a:t>
            </a:r>
            <a:r>
              <a:rPr lang="vi-VN" sz="2800" dirty="0">
                <a:latin typeface="+mj-lt"/>
                <a:ea typeface="Calibri" panose="020F0502020204030204" pitchFamily="34" charset="0"/>
              </a:rPr>
              <a:t>thuộc vào chất cộng hóa trị khi tan trong nước mà dd thu được có thể dẫn điện hoặc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vi-VN" sz="2800" dirty="0" smtClean="0">
                <a:latin typeface="+mj-lt"/>
                <a:ea typeface="Calibri" panose="020F0502020204030204" pitchFamily="34" charset="0"/>
              </a:rPr>
              <a:t>ẫn </a:t>
            </a:r>
            <a:r>
              <a:rPr lang="vi-VN" sz="2800" dirty="0">
                <a:latin typeface="+mj-lt"/>
                <a:ea typeface="Calibri" panose="020F0502020204030204" pitchFamily="34" charset="0"/>
              </a:rPr>
              <a:t>điện.</a:t>
            </a:r>
            <a:endParaRPr lang="en-US" sz="2800" dirty="0">
              <a:latin typeface="+mj-lt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336300" y="1382347"/>
            <a:ext cx="747713" cy="7921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4" tIns="45711" rIns="91424" bIns="4571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vi-VN" altLang="vi-VN" sz="320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</a:p>
        </p:txBody>
      </p:sp>
    </p:spTree>
    <p:extLst>
      <p:ext uri="{BB962C8B-B14F-4D97-AF65-F5344CB8AC3E}">
        <p14:creationId xmlns:p14="http://schemas.microsoft.com/office/powerpoint/2010/main" val="312276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720" y="0"/>
            <a:ext cx="10515600" cy="69587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446314"/>
              </p:ext>
            </p:extLst>
          </p:nvPr>
        </p:nvGraphicFramePr>
        <p:xfrm>
          <a:off x="379097" y="1440452"/>
          <a:ext cx="10950846" cy="5231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650">
                  <a:extLst>
                    <a:ext uri="{9D8B030D-6E8A-4147-A177-3AD203B41FA5}">
                      <a16:colId xmlns:a16="http://schemas.microsoft.com/office/drawing/2014/main" val="2162798428"/>
                    </a:ext>
                  </a:extLst>
                </a:gridCol>
                <a:gridCol w="4419630">
                  <a:extLst>
                    <a:ext uri="{9D8B030D-6E8A-4147-A177-3AD203B41FA5}">
                      <a16:colId xmlns:a16="http://schemas.microsoft.com/office/drawing/2014/main" val="2615378883"/>
                    </a:ext>
                  </a:extLst>
                </a:gridCol>
                <a:gridCol w="4689566">
                  <a:extLst>
                    <a:ext uri="{9D8B030D-6E8A-4147-A177-3AD203B41FA5}">
                      <a16:colId xmlns:a16="http://schemas.microsoft.com/office/drawing/2014/main" val="3766835886"/>
                    </a:ext>
                  </a:extLst>
                </a:gridCol>
              </a:tblGrid>
              <a:tr h="5267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cộng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601264"/>
                  </a:ext>
                </a:extLst>
              </a:tr>
              <a:tr h="1478073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02730"/>
                  </a:ext>
                </a:extLst>
              </a:tr>
              <a:tr h="983029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tử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899204"/>
                  </a:ext>
                </a:extLst>
              </a:tr>
              <a:tr h="2037574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84373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71428" y="691091"/>
            <a:ext cx="10950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24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720" y="0"/>
            <a:ext cx="10515600" cy="69587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79097" y="852624"/>
          <a:ext cx="10950846" cy="5231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650">
                  <a:extLst>
                    <a:ext uri="{9D8B030D-6E8A-4147-A177-3AD203B41FA5}">
                      <a16:colId xmlns:a16="http://schemas.microsoft.com/office/drawing/2014/main" val="2162798428"/>
                    </a:ext>
                  </a:extLst>
                </a:gridCol>
                <a:gridCol w="4419630">
                  <a:extLst>
                    <a:ext uri="{9D8B030D-6E8A-4147-A177-3AD203B41FA5}">
                      <a16:colId xmlns:a16="http://schemas.microsoft.com/office/drawing/2014/main" val="2615378883"/>
                    </a:ext>
                  </a:extLst>
                </a:gridCol>
                <a:gridCol w="4689566">
                  <a:extLst>
                    <a:ext uri="{9D8B030D-6E8A-4147-A177-3AD203B41FA5}">
                      <a16:colId xmlns:a16="http://schemas.microsoft.com/office/drawing/2014/main" val="3766835886"/>
                    </a:ext>
                  </a:extLst>
                </a:gridCol>
              </a:tblGrid>
              <a:tr h="5267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ion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cộng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601264"/>
                  </a:ext>
                </a:extLst>
              </a:tr>
              <a:tr h="1478073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ion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dương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ion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bởi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electron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tử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02730"/>
                  </a:ext>
                </a:extLst>
              </a:tr>
              <a:tr h="983029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tử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phi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tử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phi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899204"/>
                  </a:ext>
                </a:extLst>
              </a:tr>
              <a:tr h="2037574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Khó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bay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hơi</a:t>
                      </a:r>
                      <a:endParaRPr lang="en-US" sz="2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Khó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nóng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chảy</a:t>
                      </a:r>
                      <a:endParaRPr lang="en-US" sz="2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Tan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dd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Dễ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bay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hơi</a:t>
                      </a:r>
                      <a:endParaRPr lang="en-US" sz="2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Kém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bền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</a:t>
                      </a:r>
                      <a:endParaRPr lang="en-US" sz="2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Tùy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thuộc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cộng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tan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dịch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843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78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24651" y="1508759"/>
            <a:ext cx="3526972" cy="35609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vi-VN" sz="2800" dirty="0" smtClean="0">
                <a:latin typeface="+mj-lt"/>
                <a:ea typeface="Calibri" panose="020F0502020204030204" pitchFamily="34" charset="0"/>
              </a:rPr>
              <a:t>- </a:t>
            </a:r>
            <a:r>
              <a:rPr lang="vi-VN" sz="2800" dirty="0">
                <a:latin typeface="+mj-lt"/>
                <a:ea typeface="Calibri" panose="020F0502020204030204" pitchFamily="34" charset="0"/>
              </a:rPr>
              <a:t>Kết quả thử nghiệm tính chất của 2 chất A và B được trình bày ở bảng bên. Em hãy cho biết chất nào là chất cộng hoá trị, chất nào là chất ion</a:t>
            </a:r>
            <a:r>
              <a:rPr lang="en-US" sz="2800" dirty="0">
                <a:latin typeface="+mj-lt"/>
                <a:ea typeface="Calibri" panose="020F0502020204030204" pitchFamily="34" charset="0"/>
              </a:rPr>
              <a:t>.</a:t>
            </a:r>
            <a:endParaRPr lang="en-US" sz="2800" dirty="0">
              <a:effectLst/>
              <a:latin typeface="+mj-lt"/>
              <a:ea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760955"/>
              </p:ext>
            </p:extLst>
          </p:nvPr>
        </p:nvGraphicFramePr>
        <p:xfrm>
          <a:off x="953590" y="1469570"/>
          <a:ext cx="6609805" cy="36001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88085">
                  <a:extLst>
                    <a:ext uri="{9D8B030D-6E8A-4147-A177-3AD203B41FA5}">
                      <a16:colId xmlns:a16="http://schemas.microsoft.com/office/drawing/2014/main" val="846301041"/>
                    </a:ext>
                  </a:extLst>
                </a:gridCol>
                <a:gridCol w="1510860">
                  <a:extLst>
                    <a:ext uri="{9D8B030D-6E8A-4147-A177-3AD203B41FA5}">
                      <a16:colId xmlns:a16="http://schemas.microsoft.com/office/drawing/2014/main" val="237045529"/>
                    </a:ext>
                  </a:extLst>
                </a:gridCol>
                <a:gridCol w="1510860">
                  <a:extLst>
                    <a:ext uri="{9D8B030D-6E8A-4147-A177-3AD203B41FA5}">
                      <a16:colId xmlns:a16="http://schemas.microsoft.com/office/drawing/2014/main" val="1699725709"/>
                    </a:ext>
                  </a:extLst>
                </a:gridCol>
              </a:tblGrid>
              <a:tr h="931767">
                <a:tc>
                  <a:txBody>
                    <a:bodyPr/>
                    <a:lstStyle/>
                    <a:p>
                      <a:pPr marL="479425" marR="473075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vi-VN" sz="28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43510" algn="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vi-VN" sz="2800" spc="-4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1920" marR="114935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vi-VN" sz="280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860361"/>
                  </a:ext>
                </a:extLst>
              </a:tr>
              <a:tr h="582356">
                <a:tc>
                  <a:txBody>
                    <a:bodyPr/>
                    <a:lstStyle/>
                    <a:p>
                      <a:pPr marL="50800" marR="0" algn="l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vi-VN" sz="2800" b="0" spc="-6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</a:t>
                      </a:r>
                      <a:r>
                        <a:rPr lang="vi-VN" sz="2800" b="0" spc="-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5740" algn="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Rắn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1920" marR="11684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Lỏng</a:t>
                      </a:r>
                      <a:endParaRPr lang="en-US" sz="2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330087"/>
                  </a:ext>
                </a:extLst>
              </a:tr>
              <a:tr h="582356">
                <a:tc>
                  <a:txBody>
                    <a:bodyPr/>
                    <a:lstStyle/>
                    <a:p>
                      <a:pPr marL="50165" marR="0" algn="l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8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</a:t>
                      </a:r>
                      <a:r>
                        <a:rPr lang="vi-VN" sz="2800" b="0" spc="-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vi-VN" sz="2800" b="0" spc="-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sôi</a:t>
                      </a:r>
                      <a:r>
                        <a:rPr lang="vi-VN" sz="2800" b="0" spc="-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vi-VN" sz="2800" b="0" spc="-5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vi-VN" sz="28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75895" algn="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800" b="0" spc="-5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1920" marR="11684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566761"/>
                  </a:ext>
                </a:extLst>
              </a:tr>
              <a:tr h="571918">
                <a:tc>
                  <a:txBody>
                    <a:bodyPr/>
                    <a:lstStyle/>
                    <a:p>
                      <a:pPr marL="50800" marR="0" algn="l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8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</a:t>
                      </a:r>
                      <a:r>
                        <a:rPr lang="vi-VN" sz="2800" b="0" spc="-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vi-VN" sz="2800" b="0" spc="-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nóng</a:t>
                      </a:r>
                      <a:r>
                        <a:rPr lang="vi-VN" sz="2800" b="0" spc="-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chảy</a:t>
                      </a:r>
                      <a:r>
                        <a:rPr lang="vi-VN" sz="2800" b="0" spc="-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vi-VN" sz="2800" b="0" spc="-5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vi-VN" sz="28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08915" algn="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770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1920" marR="11684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−97,6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954109"/>
                  </a:ext>
                </a:extLst>
              </a:tr>
              <a:tr h="931767">
                <a:tc>
                  <a:txBody>
                    <a:bodyPr/>
                    <a:lstStyle/>
                    <a:p>
                      <a:pPr marL="50800" marR="0" algn="l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8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Khả</a:t>
                      </a:r>
                      <a:r>
                        <a:rPr lang="vi-VN" sz="2800" b="0" spc="-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vi-VN" sz="2800" b="0" spc="-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vi-VN" sz="2800" b="0" spc="-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vi-VN" sz="2800" b="0" spc="-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của</a:t>
                      </a:r>
                      <a:r>
                        <a:rPr lang="vi-VN" sz="2800" b="0" spc="-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dung</a:t>
                      </a:r>
                      <a:r>
                        <a:rPr lang="vi-VN" sz="2800" b="0" spc="-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dịch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1920" marR="11557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Có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1920" marR="11684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86628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5999" y="275951"/>
            <a:ext cx="7354389" cy="678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Luyện tập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Segoe UI" panose="020B05020402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19350" y="5298219"/>
            <a:ext cx="10156371" cy="101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vi-VN" sz="28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Chất A là hợp chất ion. Chất A có thể là </a:t>
            </a:r>
            <a:r>
              <a:rPr lang="en-US" sz="28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potassium chloride.</a:t>
            </a:r>
          </a:p>
          <a:p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 B là chất cộng hoá trị. Chất B có thể là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methanol.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87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395" y="600257"/>
            <a:ext cx="10515600" cy="101853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51315" y="2188333"/>
            <a:ext cx="8869680" cy="368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ion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cộng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BT3 –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SGK- 45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72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536" y="901337"/>
            <a:ext cx="10515600" cy="188458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6: GIỚI THIỆU VỀ </a:t>
            </a:r>
            <a:b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KẾT HÓA HỌC (T3)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8765" y="3113361"/>
            <a:ext cx="8468904" cy="150018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ion,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53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517" y="1398280"/>
            <a:ext cx="3766892" cy="222426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75" y="1347060"/>
            <a:ext cx="3301728" cy="2228804"/>
          </a:xfrm>
          <a:prstGeom prst="rect">
            <a:avLst/>
          </a:prstGeom>
        </p:spPr>
      </p:pic>
      <p:sp>
        <p:nvSpPr>
          <p:cNvPr id="14" name="AutoShape 6" descr="C:\Users\Admin\Desktop\CaCl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5" name="AutoShape 8" descr="C:\Users\Admin\Desktop\CaCl2.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6" name="AutoShape 10" descr="C:\Users\Admin\Desktop\CaCl2.webp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0555" y="1393741"/>
            <a:ext cx="3357310" cy="2228804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888555" y="3685589"/>
            <a:ext cx="3108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spc="-5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Sodium</a:t>
            </a:r>
            <a:r>
              <a:rPr lang="vi-VN" sz="2400" spc="-85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chloride</a:t>
            </a:r>
            <a:r>
              <a:rPr lang="en-US" sz="2400" dirty="0" smtClean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47832" y="3635132"/>
            <a:ext cx="32475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spc="-85" dirty="0" smtClean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Calcium</a:t>
            </a:r>
            <a:r>
              <a:rPr lang="vi-VN" sz="2400" spc="-85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 smtClean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chloride</a:t>
            </a:r>
            <a:r>
              <a:rPr lang="en-US" sz="2400" spc="-5" dirty="0" smtClean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spc="-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CaCl</a:t>
            </a:r>
            <a:r>
              <a:rPr lang="en-US" sz="2400" spc="-5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481159" y="3635131"/>
            <a:ext cx="32492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145"/>
              </a:spcBef>
              <a:spcAft>
                <a:spcPts val="0"/>
              </a:spcAft>
              <a:buSzPts val="1000"/>
              <a:tabLst>
                <a:tab pos="1056005" algn="l"/>
                <a:tab pos="2326005" algn="l"/>
                <a:tab pos="3679190" algn="l"/>
              </a:tabLst>
            </a:pPr>
            <a:r>
              <a:rPr lang="vi-VN" sz="2400" spc="-5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Magnesium</a:t>
            </a:r>
            <a:r>
              <a:rPr lang="vi-VN" sz="2400" spc="-85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oxide</a:t>
            </a:r>
            <a:r>
              <a:rPr lang="en-US" sz="2400" spc="-10" dirty="0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 - </a:t>
            </a:r>
            <a:r>
              <a:rPr lang="en-US" sz="2400" spc="-1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MgO</a:t>
            </a:r>
            <a:endParaRPr lang="en-US" sz="2400" spc="-1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5175" y="107144"/>
            <a:ext cx="590418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2775" y="4270099"/>
            <a:ext cx="11117671" cy="81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1460" marR="106045" indent="-144145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1. </a:t>
            </a:r>
            <a:r>
              <a:rPr lang="vi-VN" sz="24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biết mỗi phân tử của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chất trong Hình 6.9 được</a:t>
            </a:r>
            <a:r>
              <a:rPr lang="vi-VN" sz="2400" spc="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tạo bởi các ion nào? </a:t>
            </a:r>
            <a:r>
              <a:rPr lang="vi-VN" sz="2400" spc="-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Ở</a:t>
            </a:r>
            <a:r>
              <a:rPr lang="vi-VN" sz="2400" spc="-26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vi-VN" sz="2400" spc="-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vi-VN" sz="2400" spc="-4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thường,</a:t>
            </a:r>
            <a:r>
              <a:rPr lang="vi-VN" sz="2400" spc="-4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spc="-5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vi-VN" sz="2400" spc="-22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spc="-6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vi-VN" sz="2400" spc="-65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spc="-6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gì?</a:t>
            </a:r>
            <a:endParaRPr lang="en-US" sz="24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0767" y="5133990"/>
            <a:ext cx="8334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ion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8184" y="5643297"/>
            <a:ext cx="96067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SzPts val="1200"/>
              <a:tabLst>
                <a:tab pos="266065" algn="l"/>
              </a:tabLst>
            </a:pP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vi-VN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Chất</a:t>
            </a:r>
            <a:r>
              <a:rPr lang="vi-VN" sz="2400" spc="-25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spc="-2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tạo</a:t>
            </a:r>
            <a:r>
              <a:rPr lang="vi-VN" sz="2400" spc="-2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bởi</a:t>
            </a:r>
            <a:r>
              <a:rPr lang="vi-VN" sz="2400" spc="-2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vi-VN" sz="2400" spc="-2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ion</a:t>
            </a:r>
            <a:r>
              <a:rPr lang="vi-VN" sz="2400" spc="-2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dương</a:t>
            </a:r>
            <a:r>
              <a:rPr lang="vi-VN" sz="2400" spc="-2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lang="vi-VN" sz="2400" spc="-2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ion</a:t>
            </a:r>
            <a:r>
              <a:rPr lang="vi-VN" sz="2400" spc="-2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âm</a:t>
            </a:r>
            <a:r>
              <a:rPr lang="vi-VN" sz="2400" spc="-2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spc="-2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gọi</a:t>
            </a:r>
            <a:r>
              <a:rPr lang="vi-VN" sz="2400" spc="-2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vi-VN" sz="2400" spc="-2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chất</a:t>
            </a:r>
            <a:r>
              <a:rPr lang="vi-VN" sz="2400" b="1" spc="-2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ion.</a:t>
            </a:r>
            <a:endParaRPr lang="en-US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2400" spc="-5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400" spc="-5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vi-VN" sz="2400" spc="-5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vi-VN" sz="2400" spc="-4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vi-VN" sz="2400" spc="-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thường,</a:t>
            </a:r>
            <a:r>
              <a:rPr lang="vi-VN" sz="2400" spc="-4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chất</a:t>
            </a:r>
            <a:r>
              <a:rPr lang="vi-VN" sz="2400" spc="-4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ion</a:t>
            </a:r>
            <a:r>
              <a:rPr lang="vi-VN" sz="2400" spc="-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vi-VN" sz="2400" spc="-4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ở</a:t>
            </a:r>
            <a:r>
              <a:rPr lang="vi-VN" sz="2400" spc="-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spc="-4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86518" y="5682132"/>
            <a:ext cx="747713" cy="7921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4" tIns="45711" rIns="91424" bIns="4571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vi-VN" altLang="vi-VN" sz="320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</a:p>
        </p:txBody>
      </p:sp>
    </p:spTree>
    <p:extLst>
      <p:ext uri="{BB962C8B-B14F-4D97-AF65-F5344CB8AC3E}">
        <p14:creationId xmlns:p14="http://schemas.microsoft.com/office/powerpoint/2010/main" val="71234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4" grpId="0"/>
      <p:bldP spid="2" grpId="0"/>
      <p:bldP spid="4" grpId="0"/>
      <p:bldP spid="9" grpId="0"/>
      <p:bldP spid="18" grpId="0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6" descr="C:\Users\Admin\Desktop\CaCl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AutoShape 8" descr="C:\Users\Admin\Desktop\CaCl2.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10" descr="C:\Users\Admin\Desktop\CaCl2.webp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5175" y="32408"/>
            <a:ext cx="590418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0981" y="5163069"/>
            <a:ext cx="8334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805" y="1136488"/>
            <a:ext cx="3598019" cy="2333545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8347890" y="3571472"/>
            <a:ext cx="2774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carbon</a:t>
            </a:r>
            <a:r>
              <a:rPr lang="vi-VN" sz="2400" spc="-8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dioxide</a:t>
            </a:r>
            <a:r>
              <a:rPr lang="en-US" sz="2400" spc="-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CO</a:t>
            </a:r>
            <a:r>
              <a:rPr lang="en-US" sz="2400" spc="-5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spc="-8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67" y="1180779"/>
            <a:ext cx="4135138" cy="2289254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1086713" y="3602260"/>
            <a:ext cx="3837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2400" spc="-8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vi-VN" sz="2400" spc="-8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spc="-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C</a:t>
            </a:r>
            <a:r>
              <a:rPr lang="en-US" sz="2400" spc="-5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400" spc="-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-5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2400" spc="-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-5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2775" y="4208446"/>
            <a:ext cx="10789050" cy="81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07950" lvl="0" indent="-34290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50B848"/>
              </a:buClr>
              <a:buSzPts val="1250"/>
              <a:buFont typeface="Trebuchet MS" panose="020B0603020202020204" pitchFamily="34" charset="0"/>
              <a:buAutoNum type="arabicPeriod" startAt="11"/>
              <a:tabLst>
                <a:tab pos="252095" algn="l"/>
              </a:tabLst>
            </a:pP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Quan sát và cho biết thể</a:t>
            </a:r>
            <a:r>
              <a:rPr lang="vi-VN" sz="2400" spc="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của</a:t>
            </a:r>
            <a:r>
              <a:rPr lang="vi-VN" sz="2400" spc="-5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các</a:t>
            </a:r>
            <a:r>
              <a:rPr lang="vi-VN" sz="2400" spc="-4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chất</a:t>
            </a:r>
            <a:r>
              <a:rPr lang="vi-VN" sz="2400" spc="-4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có</a:t>
            </a:r>
            <a:r>
              <a:rPr lang="vi-VN" sz="2400" spc="-4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trong</a:t>
            </a:r>
            <a:r>
              <a:rPr lang="vi-VN" sz="2400" spc="-4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Hình</a:t>
            </a:r>
            <a:r>
              <a:rPr lang="vi-VN" sz="2400" spc="-22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6.10.</a:t>
            </a:r>
            <a:endParaRPr lang="en-US" sz="2400" spc="-10" dirty="0" smtClean="0">
              <a:effectLst/>
              <a:latin typeface="Times New Roman" panose="02020603050405020304" pitchFamily="18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342900" marR="106045" lvl="0" indent="-34290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50B848"/>
              </a:buClr>
              <a:buSzPts val="1250"/>
              <a:buFont typeface="Trebuchet MS" panose="020B0603020202020204" pitchFamily="34" charset="0"/>
              <a:buAutoNum type="arabicPeriod" startAt="11"/>
              <a:tabLst>
                <a:tab pos="252095" algn="l"/>
              </a:tabLst>
            </a:pPr>
            <a:r>
              <a:rPr lang="vi-VN" sz="2400" spc="-1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Nêu một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số ví dụ về chất</a:t>
            </a:r>
            <a:r>
              <a:rPr lang="vi-VN" sz="2400" spc="-24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cộng hoá trị và cho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biết</a:t>
            </a:r>
            <a:r>
              <a:rPr lang="vi-VN" sz="2400" spc="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thể</a:t>
            </a:r>
            <a:r>
              <a:rPr lang="vi-VN" sz="2400" spc="-8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của</a:t>
            </a:r>
            <a:r>
              <a:rPr lang="vi-VN" sz="2400" spc="-8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chúng</a:t>
            </a:r>
            <a:r>
              <a:rPr lang="vi-VN" sz="2400" spc="-8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ở</a:t>
            </a:r>
            <a:r>
              <a:rPr lang="vi-VN" sz="2400" spc="-8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điều</a:t>
            </a:r>
            <a:r>
              <a:rPr lang="vi-VN" sz="2400" spc="-8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kiện</a:t>
            </a:r>
            <a:r>
              <a:rPr lang="vi-VN" sz="2400" spc="-245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spc="-1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thường.</a:t>
            </a:r>
            <a:endParaRPr lang="en-US" sz="2400" spc="-10" dirty="0">
              <a:effectLst/>
              <a:latin typeface="Times New Roman" panose="02020603050405020304" pitchFamily="18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905" y="1186306"/>
            <a:ext cx="2578302" cy="23358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69969" y="3602259"/>
            <a:ext cx="1214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Ethanol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40981" y="5763108"/>
            <a:ext cx="10472823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95"/>
              </a:spcBef>
              <a:spcAft>
                <a:spcPts val="0"/>
              </a:spcAft>
              <a:buSzPts val="1200"/>
              <a:tabLst>
                <a:tab pos="269875" algn="l"/>
              </a:tabLst>
            </a:pP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Chất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tạo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thành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nhờ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liên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kết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cộng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hoá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trị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gọi</a:t>
            </a:r>
            <a:r>
              <a:rPr lang="vi-VN" sz="2400" spc="3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vi-VN" sz="2400" spc="3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chất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vi-VN" sz="2400" b="1" spc="-7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vi-VN" sz="2400" b="1" spc="-6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trị.</a:t>
            </a:r>
            <a:endParaRPr lang="en-US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100"/>
              </a:spcBef>
              <a:spcAft>
                <a:spcPts val="0"/>
              </a:spcAft>
              <a:buSzPts val="1200"/>
              <a:tabLst>
                <a:tab pos="273050" algn="l"/>
              </a:tabLst>
            </a:pP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Ở</a:t>
            </a:r>
            <a:r>
              <a:rPr lang="vi-VN" sz="2400" spc="-5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điều</a:t>
            </a:r>
            <a:r>
              <a:rPr lang="vi-VN" sz="2400" spc="-4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kiện</a:t>
            </a:r>
            <a:r>
              <a:rPr lang="vi-VN" sz="2400" spc="-5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spc="-5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spc="-5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chất</a:t>
            </a:r>
            <a:r>
              <a:rPr lang="vi-VN" sz="2400" spc="-5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cộng</a:t>
            </a:r>
            <a:r>
              <a:rPr lang="vi-VN" sz="2400" spc="-45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hoá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vi-VN" sz="2400" spc="-55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rắn,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spc="-5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khí.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55575" y="5788937"/>
            <a:ext cx="747713" cy="7921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4" tIns="45711" rIns="91424" bIns="4571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vi-VN" altLang="vi-VN" sz="3200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</a:p>
        </p:txBody>
      </p:sp>
    </p:spTree>
    <p:extLst>
      <p:ext uri="{BB962C8B-B14F-4D97-AF65-F5344CB8AC3E}">
        <p14:creationId xmlns:p14="http://schemas.microsoft.com/office/powerpoint/2010/main" val="376362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21" grpId="0"/>
      <p:bldP spid="25" grpId="0"/>
      <p:bldP spid="5" grpId="0"/>
      <p:bldP spid="10" grpId="0"/>
      <p:bldP spid="28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89691" y="326380"/>
            <a:ext cx="9980023" cy="4074080"/>
            <a:chOff x="7311" y="2010"/>
            <a:chExt cx="2309" cy="525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311" y="2267"/>
              <a:ext cx="2309" cy="4998"/>
            </a:xfrm>
            <a:prstGeom prst="rect">
              <a:avLst/>
            </a:prstGeom>
            <a:solidFill>
              <a:srgbClr val="FFF3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7346" y="2010"/>
              <a:ext cx="269" cy="1302"/>
            </a:xfrm>
            <a:custGeom>
              <a:avLst/>
              <a:gdLst>
                <a:gd name="T0" fmla="+- 0 7563 7355"/>
                <a:gd name="T1" fmla="*/ T0 w 429"/>
                <a:gd name="T2" fmla="+- 0 1926 1926"/>
                <a:gd name="T3" fmla="*/ 1926 h 487"/>
                <a:gd name="T4" fmla="+- 0 7498 7355"/>
                <a:gd name="T5" fmla="*/ T4 w 429"/>
                <a:gd name="T6" fmla="+- 0 1938 1926"/>
                <a:gd name="T7" fmla="*/ 1938 h 487"/>
                <a:gd name="T8" fmla="+- 0 7440 7355"/>
                <a:gd name="T9" fmla="*/ T8 w 429"/>
                <a:gd name="T10" fmla="+- 0 1969 1926"/>
                <a:gd name="T11" fmla="*/ 1969 h 487"/>
                <a:gd name="T12" fmla="+- 0 7394 7355"/>
                <a:gd name="T13" fmla="*/ T12 w 429"/>
                <a:gd name="T14" fmla="+- 0 2017 1926"/>
                <a:gd name="T15" fmla="*/ 2017 h 487"/>
                <a:gd name="T16" fmla="+- 0 7364 7355"/>
                <a:gd name="T17" fmla="*/ T16 w 429"/>
                <a:gd name="T18" fmla="+- 0 2078 1926"/>
                <a:gd name="T19" fmla="*/ 2078 h 487"/>
                <a:gd name="T20" fmla="+- 0 7355 7355"/>
                <a:gd name="T21" fmla="*/ T20 w 429"/>
                <a:gd name="T22" fmla="+- 0 2146 1926"/>
                <a:gd name="T23" fmla="*/ 2146 h 487"/>
                <a:gd name="T24" fmla="+- 0 7367 7355"/>
                <a:gd name="T25" fmla="*/ T24 w 429"/>
                <a:gd name="T26" fmla="+- 0 2211 1926"/>
                <a:gd name="T27" fmla="*/ 2211 h 487"/>
                <a:gd name="T28" fmla="+- 0 7398 7355"/>
                <a:gd name="T29" fmla="*/ T28 w 429"/>
                <a:gd name="T30" fmla="+- 0 2269 1926"/>
                <a:gd name="T31" fmla="*/ 2269 h 487"/>
                <a:gd name="T32" fmla="+- 0 7445 7355"/>
                <a:gd name="T33" fmla="*/ T32 w 429"/>
                <a:gd name="T34" fmla="+- 0 2315 1926"/>
                <a:gd name="T35" fmla="*/ 2315 h 487"/>
                <a:gd name="T36" fmla="+- 0 7507 7355"/>
                <a:gd name="T37" fmla="*/ T36 w 429"/>
                <a:gd name="T38" fmla="+- 0 2345 1926"/>
                <a:gd name="T39" fmla="*/ 2345 h 487"/>
                <a:gd name="T40" fmla="+- 0 7518 7355"/>
                <a:gd name="T41" fmla="*/ T40 w 429"/>
                <a:gd name="T42" fmla="+- 0 2348 1926"/>
                <a:gd name="T43" fmla="*/ 2348 h 487"/>
                <a:gd name="T44" fmla="+- 0 7529 7355"/>
                <a:gd name="T45" fmla="*/ T44 w 429"/>
                <a:gd name="T46" fmla="+- 0 2351 1926"/>
                <a:gd name="T47" fmla="*/ 2351 h 487"/>
                <a:gd name="T48" fmla="+- 0 7539 7355"/>
                <a:gd name="T49" fmla="*/ T48 w 429"/>
                <a:gd name="T50" fmla="+- 0 2352 1926"/>
                <a:gd name="T51" fmla="*/ 2352 h 487"/>
                <a:gd name="T52" fmla="+- 0 7572 7355"/>
                <a:gd name="T53" fmla="*/ T52 w 429"/>
                <a:gd name="T54" fmla="+- 0 2413 1926"/>
                <a:gd name="T55" fmla="*/ 2413 h 487"/>
                <a:gd name="T56" fmla="+- 0 7601 7355"/>
                <a:gd name="T57" fmla="*/ T56 w 429"/>
                <a:gd name="T58" fmla="+- 0 2352 1926"/>
                <a:gd name="T59" fmla="*/ 2352 h 487"/>
                <a:gd name="T60" fmla="+- 0 7658 7355"/>
                <a:gd name="T61" fmla="*/ T60 w 429"/>
                <a:gd name="T62" fmla="+- 0 2335 1926"/>
                <a:gd name="T63" fmla="*/ 2335 h 487"/>
                <a:gd name="T64" fmla="+- 0 7705 7355"/>
                <a:gd name="T65" fmla="*/ T64 w 429"/>
                <a:gd name="T66" fmla="+- 0 2304 1926"/>
                <a:gd name="T67" fmla="*/ 2304 h 487"/>
                <a:gd name="T68" fmla="+- 0 7574 7355"/>
                <a:gd name="T69" fmla="*/ T68 w 429"/>
                <a:gd name="T70" fmla="+- 0 2304 1926"/>
                <a:gd name="T71" fmla="*/ 2304 h 487"/>
                <a:gd name="T72" fmla="+- 0 7558 7355"/>
                <a:gd name="T73" fmla="*/ T72 w 429"/>
                <a:gd name="T74" fmla="+- 0 2304 1926"/>
                <a:gd name="T75" fmla="*/ 2304 h 487"/>
                <a:gd name="T76" fmla="+- 0 7525 7355"/>
                <a:gd name="T77" fmla="*/ T76 w 429"/>
                <a:gd name="T78" fmla="+- 0 2299 1926"/>
                <a:gd name="T79" fmla="*/ 2299 h 487"/>
                <a:gd name="T80" fmla="+- 0 7493 7355"/>
                <a:gd name="T81" fmla="*/ T80 w 429"/>
                <a:gd name="T82" fmla="+- 0 2287 1926"/>
                <a:gd name="T83" fmla="*/ 2287 h 487"/>
                <a:gd name="T84" fmla="+- 0 7465 7355"/>
                <a:gd name="T85" fmla="*/ T84 w 429"/>
                <a:gd name="T86" fmla="+- 0 2269 1926"/>
                <a:gd name="T87" fmla="*/ 2269 h 487"/>
                <a:gd name="T88" fmla="+- 0 7441 7355"/>
                <a:gd name="T89" fmla="*/ T88 w 429"/>
                <a:gd name="T90" fmla="+- 0 2245 1926"/>
                <a:gd name="T91" fmla="*/ 2245 h 487"/>
                <a:gd name="T92" fmla="+- 0 7432 7355"/>
                <a:gd name="T93" fmla="*/ T92 w 429"/>
                <a:gd name="T94" fmla="+- 0 2234 1926"/>
                <a:gd name="T95" fmla="*/ 2234 h 487"/>
                <a:gd name="T96" fmla="+- 0 7425 7355"/>
                <a:gd name="T97" fmla="*/ T96 w 429"/>
                <a:gd name="T98" fmla="+- 0 2222 1926"/>
                <a:gd name="T99" fmla="*/ 2222 h 487"/>
                <a:gd name="T100" fmla="+- 0 7418 7355"/>
                <a:gd name="T101" fmla="*/ T100 w 429"/>
                <a:gd name="T102" fmla="+- 0 2210 1926"/>
                <a:gd name="T103" fmla="*/ 2210 h 487"/>
                <a:gd name="T104" fmla="+- 0 7413 7355"/>
                <a:gd name="T105" fmla="*/ T104 w 429"/>
                <a:gd name="T106" fmla="+- 0 2196 1926"/>
                <a:gd name="T107" fmla="*/ 2196 h 487"/>
                <a:gd name="T108" fmla="+- 0 7404 7355"/>
                <a:gd name="T109" fmla="*/ T108 w 429"/>
                <a:gd name="T110" fmla="+- 0 2132 1926"/>
                <a:gd name="T111" fmla="*/ 2132 h 487"/>
                <a:gd name="T112" fmla="+- 0 7419 7355"/>
                <a:gd name="T113" fmla="*/ T112 w 429"/>
                <a:gd name="T114" fmla="+- 0 2072 1926"/>
                <a:gd name="T115" fmla="*/ 2072 h 487"/>
                <a:gd name="T116" fmla="+- 0 7456 7355"/>
                <a:gd name="T117" fmla="*/ T116 w 429"/>
                <a:gd name="T118" fmla="+- 0 2022 1926"/>
                <a:gd name="T119" fmla="*/ 2022 h 487"/>
                <a:gd name="T120" fmla="+- 0 7512 7355"/>
                <a:gd name="T121" fmla="*/ T120 w 429"/>
                <a:gd name="T122" fmla="+- 0 1988 1926"/>
                <a:gd name="T123" fmla="*/ 1988 h 487"/>
                <a:gd name="T124" fmla="+- 0 7576 7355"/>
                <a:gd name="T125" fmla="*/ T124 w 429"/>
                <a:gd name="T126" fmla="+- 0 1979 1926"/>
                <a:gd name="T127" fmla="*/ 1979 h 487"/>
                <a:gd name="T128" fmla="+- 0 7710 7355"/>
                <a:gd name="T129" fmla="*/ T128 w 429"/>
                <a:gd name="T130" fmla="+- 0 1979 1926"/>
                <a:gd name="T131" fmla="*/ 1979 h 487"/>
                <a:gd name="T132" fmla="+- 0 7708 7355"/>
                <a:gd name="T133" fmla="*/ T132 w 429"/>
                <a:gd name="T134" fmla="+- 0 1977 1926"/>
                <a:gd name="T135" fmla="*/ 1977 h 487"/>
                <a:gd name="T136" fmla="+- 0 7685 7355"/>
                <a:gd name="T137" fmla="*/ T136 w 429"/>
                <a:gd name="T138" fmla="+- 0 1960 1926"/>
                <a:gd name="T139" fmla="*/ 1960 h 487"/>
                <a:gd name="T140" fmla="+- 0 7659 7355"/>
                <a:gd name="T141" fmla="*/ T140 w 429"/>
                <a:gd name="T142" fmla="+- 0 1946 1926"/>
                <a:gd name="T143" fmla="*/ 1946 h 487"/>
                <a:gd name="T144" fmla="+- 0 7631 7355"/>
                <a:gd name="T145" fmla="*/ T144 w 429"/>
                <a:gd name="T146" fmla="+- 0 1935 1926"/>
                <a:gd name="T147" fmla="*/ 1935 h 487"/>
                <a:gd name="T148" fmla="+- 0 7563 7355"/>
                <a:gd name="T149" fmla="*/ T148 w 429"/>
                <a:gd name="T150" fmla="+- 0 1926 1926"/>
                <a:gd name="T151" fmla="*/ 1926 h 487"/>
                <a:gd name="T152" fmla="+- 0 7710 7355"/>
                <a:gd name="T153" fmla="*/ T152 w 429"/>
                <a:gd name="T154" fmla="+- 0 1979 1926"/>
                <a:gd name="T155" fmla="*/ 1979 h 487"/>
                <a:gd name="T156" fmla="+- 0 7576 7355"/>
                <a:gd name="T157" fmla="*/ T156 w 429"/>
                <a:gd name="T158" fmla="+- 0 1979 1926"/>
                <a:gd name="T159" fmla="*/ 1979 h 487"/>
                <a:gd name="T160" fmla="+- 0 7636 7355"/>
                <a:gd name="T161" fmla="*/ T160 w 429"/>
                <a:gd name="T162" fmla="+- 0 1995 1926"/>
                <a:gd name="T163" fmla="*/ 1995 h 487"/>
                <a:gd name="T164" fmla="+- 0 7687 7355"/>
                <a:gd name="T165" fmla="*/ T164 w 429"/>
                <a:gd name="T166" fmla="+- 0 2032 1926"/>
                <a:gd name="T167" fmla="*/ 2032 h 487"/>
                <a:gd name="T168" fmla="+- 0 7720 7355"/>
                <a:gd name="T169" fmla="*/ T168 w 429"/>
                <a:gd name="T170" fmla="+- 0 2087 1926"/>
                <a:gd name="T171" fmla="*/ 2087 h 487"/>
                <a:gd name="T172" fmla="+- 0 7729 7355"/>
                <a:gd name="T173" fmla="*/ T172 w 429"/>
                <a:gd name="T174" fmla="+- 0 2151 1926"/>
                <a:gd name="T175" fmla="*/ 2151 h 487"/>
                <a:gd name="T176" fmla="+- 0 7714 7355"/>
                <a:gd name="T177" fmla="*/ T176 w 429"/>
                <a:gd name="T178" fmla="+- 0 2212 1926"/>
                <a:gd name="T179" fmla="*/ 2212 h 487"/>
                <a:gd name="T180" fmla="+- 0 7676 7355"/>
                <a:gd name="T181" fmla="*/ T180 w 429"/>
                <a:gd name="T182" fmla="+- 0 2262 1926"/>
                <a:gd name="T183" fmla="*/ 2262 h 487"/>
                <a:gd name="T184" fmla="+- 0 7621 7355"/>
                <a:gd name="T185" fmla="*/ T184 w 429"/>
                <a:gd name="T186" fmla="+- 0 2295 1926"/>
                <a:gd name="T187" fmla="*/ 2295 h 487"/>
                <a:gd name="T188" fmla="+- 0 7605 7355"/>
                <a:gd name="T189" fmla="*/ T188 w 429"/>
                <a:gd name="T190" fmla="+- 0 2300 1926"/>
                <a:gd name="T191" fmla="*/ 2300 h 487"/>
                <a:gd name="T192" fmla="+- 0 7589 7355"/>
                <a:gd name="T193" fmla="*/ T192 w 429"/>
                <a:gd name="T194" fmla="+- 0 2303 1926"/>
                <a:gd name="T195" fmla="*/ 2303 h 487"/>
                <a:gd name="T196" fmla="+- 0 7574 7355"/>
                <a:gd name="T197" fmla="*/ T196 w 429"/>
                <a:gd name="T198" fmla="+- 0 2304 1926"/>
                <a:gd name="T199" fmla="*/ 2304 h 487"/>
                <a:gd name="T200" fmla="+- 0 7705 7355"/>
                <a:gd name="T201" fmla="*/ T200 w 429"/>
                <a:gd name="T202" fmla="+- 0 2304 1926"/>
                <a:gd name="T203" fmla="*/ 2304 h 487"/>
                <a:gd name="T204" fmla="+- 0 7708 7355"/>
                <a:gd name="T205" fmla="*/ T204 w 429"/>
                <a:gd name="T206" fmla="+- 0 2303 1926"/>
                <a:gd name="T207" fmla="*/ 2303 h 487"/>
                <a:gd name="T208" fmla="+- 0 7748 7355"/>
                <a:gd name="T209" fmla="*/ T208 w 429"/>
                <a:gd name="T210" fmla="+- 0 2258 1926"/>
                <a:gd name="T211" fmla="*/ 2258 h 487"/>
                <a:gd name="T212" fmla="+- 0 7774 7355"/>
                <a:gd name="T213" fmla="*/ T212 w 429"/>
                <a:gd name="T214" fmla="+- 0 2202 1926"/>
                <a:gd name="T215" fmla="*/ 2202 h 487"/>
                <a:gd name="T216" fmla="+- 0 7778 7355"/>
                <a:gd name="T217" fmla="*/ T216 w 429"/>
                <a:gd name="T218" fmla="+- 0 2186 1926"/>
                <a:gd name="T219" fmla="*/ 2186 h 487"/>
                <a:gd name="T220" fmla="+- 0 7781 7355"/>
                <a:gd name="T221" fmla="*/ T220 w 429"/>
                <a:gd name="T222" fmla="+- 0 2170 1926"/>
                <a:gd name="T223" fmla="*/ 2170 h 487"/>
                <a:gd name="T224" fmla="+- 0 7782 7355"/>
                <a:gd name="T225" fmla="*/ T224 w 429"/>
                <a:gd name="T226" fmla="+- 0 2155 1926"/>
                <a:gd name="T227" fmla="*/ 2155 h 487"/>
                <a:gd name="T228" fmla="+- 0 7783 7355"/>
                <a:gd name="T229" fmla="*/ T228 w 429"/>
                <a:gd name="T230" fmla="+- 0 2139 1926"/>
                <a:gd name="T231" fmla="*/ 2139 h 487"/>
                <a:gd name="T232" fmla="+- 0 7779 7355"/>
                <a:gd name="T233" fmla="*/ T232 w 429"/>
                <a:gd name="T234" fmla="+- 0 2100 1926"/>
                <a:gd name="T235" fmla="*/ 2100 h 487"/>
                <a:gd name="T236" fmla="+- 0 7769 7355"/>
                <a:gd name="T237" fmla="*/ T236 w 429"/>
                <a:gd name="T238" fmla="+- 0 2063 1926"/>
                <a:gd name="T239" fmla="*/ 2063 h 487"/>
                <a:gd name="T240" fmla="+- 0 7751 7355"/>
                <a:gd name="T241" fmla="*/ T240 w 429"/>
                <a:gd name="T242" fmla="+- 0 2028 1926"/>
                <a:gd name="T243" fmla="*/ 2028 h 487"/>
                <a:gd name="T244" fmla="+- 0 7729 7355"/>
                <a:gd name="T245" fmla="*/ T244 w 429"/>
                <a:gd name="T246" fmla="+- 0 1998 1926"/>
                <a:gd name="T247" fmla="*/ 1998 h 487"/>
                <a:gd name="T248" fmla="+- 0 7710 7355"/>
                <a:gd name="T249" fmla="*/ T248 w 429"/>
                <a:gd name="T250" fmla="+- 0 1979 1926"/>
                <a:gd name="T251" fmla="*/ 1979 h 48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429" h="487">
                  <a:moveTo>
                    <a:pt x="208" y="0"/>
                  </a:moveTo>
                  <a:lnTo>
                    <a:pt x="143" y="12"/>
                  </a:lnTo>
                  <a:lnTo>
                    <a:pt x="85" y="43"/>
                  </a:lnTo>
                  <a:lnTo>
                    <a:pt x="39" y="91"/>
                  </a:lnTo>
                  <a:lnTo>
                    <a:pt x="9" y="152"/>
                  </a:lnTo>
                  <a:lnTo>
                    <a:pt x="0" y="220"/>
                  </a:lnTo>
                  <a:lnTo>
                    <a:pt x="12" y="285"/>
                  </a:lnTo>
                  <a:lnTo>
                    <a:pt x="43" y="343"/>
                  </a:lnTo>
                  <a:lnTo>
                    <a:pt x="90" y="389"/>
                  </a:lnTo>
                  <a:lnTo>
                    <a:pt x="152" y="419"/>
                  </a:lnTo>
                  <a:lnTo>
                    <a:pt x="163" y="422"/>
                  </a:lnTo>
                  <a:lnTo>
                    <a:pt x="174" y="425"/>
                  </a:lnTo>
                  <a:lnTo>
                    <a:pt x="184" y="426"/>
                  </a:lnTo>
                  <a:lnTo>
                    <a:pt x="217" y="487"/>
                  </a:lnTo>
                  <a:lnTo>
                    <a:pt x="246" y="426"/>
                  </a:lnTo>
                  <a:lnTo>
                    <a:pt x="303" y="409"/>
                  </a:lnTo>
                  <a:lnTo>
                    <a:pt x="350" y="378"/>
                  </a:lnTo>
                  <a:lnTo>
                    <a:pt x="219" y="378"/>
                  </a:lnTo>
                  <a:lnTo>
                    <a:pt x="203" y="378"/>
                  </a:lnTo>
                  <a:lnTo>
                    <a:pt x="170" y="373"/>
                  </a:lnTo>
                  <a:lnTo>
                    <a:pt x="138" y="361"/>
                  </a:lnTo>
                  <a:lnTo>
                    <a:pt x="110" y="343"/>
                  </a:lnTo>
                  <a:lnTo>
                    <a:pt x="86" y="319"/>
                  </a:lnTo>
                  <a:lnTo>
                    <a:pt x="77" y="308"/>
                  </a:lnTo>
                  <a:lnTo>
                    <a:pt x="70" y="296"/>
                  </a:lnTo>
                  <a:lnTo>
                    <a:pt x="63" y="284"/>
                  </a:lnTo>
                  <a:lnTo>
                    <a:pt x="58" y="270"/>
                  </a:lnTo>
                  <a:lnTo>
                    <a:pt x="49" y="206"/>
                  </a:lnTo>
                  <a:lnTo>
                    <a:pt x="64" y="146"/>
                  </a:lnTo>
                  <a:lnTo>
                    <a:pt x="101" y="96"/>
                  </a:lnTo>
                  <a:lnTo>
                    <a:pt x="157" y="62"/>
                  </a:lnTo>
                  <a:lnTo>
                    <a:pt x="221" y="53"/>
                  </a:lnTo>
                  <a:lnTo>
                    <a:pt x="355" y="53"/>
                  </a:lnTo>
                  <a:lnTo>
                    <a:pt x="353" y="51"/>
                  </a:lnTo>
                  <a:lnTo>
                    <a:pt x="330" y="34"/>
                  </a:lnTo>
                  <a:lnTo>
                    <a:pt x="304" y="20"/>
                  </a:lnTo>
                  <a:lnTo>
                    <a:pt x="276" y="9"/>
                  </a:lnTo>
                  <a:lnTo>
                    <a:pt x="208" y="0"/>
                  </a:lnTo>
                  <a:close/>
                  <a:moveTo>
                    <a:pt x="355" y="53"/>
                  </a:moveTo>
                  <a:lnTo>
                    <a:pt x="221" y="53"/>
                  </a:lnTo>
                  <a:lnTo>
                    <a:pt x="281" y="69"/>
                  </a:lnTo>
                  <a:lnTo>
                    <a:pt x="332" y="106"/>
                  </a:lnTo>
                  <a:lnTo>
                    <a:pt x="365" y="161"/>
                  </a:lnTo>
                  <a:lnTo>
                    <a:pt x="374" y="225"/>
                  </a:lnTo>
                  <a:lnTo>
                    <a:pt x="359" y="286"/>
                  </a:lnTo>
                  <a:lnTo>
                    <a:pt x="321" y="336"/>
                  </a:lnTo>
                  <a:lnTo>
                    <a:pt x="266" y="369"/>
                  </a:lnTo>
                  <a:lnTo>
                    <a:pt x="250" y="374"/>
                  </a:lnTo>
                  <a:lnTo>
                    <a:pt x="234" y="377"/>
                  </a:lnTo>
                  <a:lnTo>
                    <a:pt x="219" y="378"/>
                  </a:lnTo>
                  <a:lnTo>
                    <a:pt x="350" y="378"/>
                  </a:lnTo>
                  <a:lnTo>
                    <a:pt x="353" y="377"/>
                  </a:lnTo>
                  <a:lnTo>
                    <a:pt x="393" y="332"/>
                  </a:lnTo>
                  <a:lnTo>
                    <a:pt x="419" y="276"/>
                  </a:lnTo>
                  <a:lnTo>
                    <a:pt x="423" y="260"/>
                  </a:lnTo>
                  <a:lnTo>
                    <a:pt x="426" y="244"/>
                  </a:lnTo>
                  <a:lnTo>
                    <a:pt x="427" y="229"/>
                  </a:lnTo>
                  <a:lnTo>
                    <a:pt x="428" y="213"/>
                  </a:lnTo>
                  <a:lnTo>
                    <a:pt x="424" y="174"/>
                  </a:lnTo>
                  <a:lnTo>
                    <a:pt x="414" y="137"/>
                  </a:lnTo>
                  <a:lnTo>
                    <a:pt x="396" y="102"/>
                  </a:lnTo>
                  <a:lnTo>
                    <a:pt x="374" y="72"/>
                  </a:lnTo>
                  <a:lnTo>
                    <a:pt x="355" y="53"/>
                  </a:lnTo>
                  <a:close/>
                </a:path>
              </a:pathLst>
            </a:custGeom>
            <a:solidFill>
              <a:srgbClr val="F582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6" y="2267"/>
              <a:ext cx="181" cy="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" y="3384"/>
              <a:ext cx="1022" cy="3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8412" y="2204"/>
              <a:ext cx="1173" cy="5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12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Khói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núi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lửa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ngầm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phun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trào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dưới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biển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chứa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như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hơi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nước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, sodium chloride, potassium chloride, carbon dioxide, sulfur dioxide.</a:t>
              </a:r>
            </a:p>
            <a:p>
              <a:pPr marL="0" marR="3175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alt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a.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Hãy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ion,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cộng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hoá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trị.</a:t>
              </a:r>
            </a:p>
            <a:p>
              <a:pPr marL="0" marR="3175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alt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b.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tố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electron ở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ngoài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cùng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nhiều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nhất</a:t>
              </a:r>
              <a:r>
                <a:rPr kumimoji="0" lang="en-US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1089691" y="4599706"/>
            <a:ext cx="9906544" cy="173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tabLst>
                <a:tab pos="515620" algn="l"/>
              </a:tabLst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Đáp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án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515620" algn="l"/>
              </a:tabLst>
            </a:pPr>
            <a:r>
              <a:rPr lang="vi-VN" sz="2400" dirty="0" smtClean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a</a:t>
            </a:r>
            <a:r>
              <a:rPr lang="vi-VN" sz="24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) Chất ion là </a:t>
            </a:r>
            <a:r>
              <a:rPr lang="en-US" sz="24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sodium chloride, potassium chloride;</a:t>
            </a:r>
            <a:endParaRPr lang="en-US" sz="2400" dirty="0" smtClean="0">
              <a:effectLst/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515620" algn="l"/>
              </a:tabLst>
            </a:pPr>
            <a:r>
              <a:rPr lang="en-US" sz="2400" dirty="0" smtClean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    </a:t>
            </a:r>
            <a:r>
              <a:rPr lang="vi-VN" sz="2400" dirty="0" smtClean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Chất </a:t>
            </a:r>
            <a:r>
              <a:rPr lang="vi-VN" sz="24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cộng hoá trị là hơi nước, </a:t>
            </a:r>
            <a:r>
              <a:rPr lang="en-US" sz="24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carbon dioxide, sulfur dioxide.</a:t>
            </a:r>
            <a:endParaRPr lang="en-US" sz="2400" dirty="0" smtClean="0">
              <a:effectLst/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Nguyên tử của nguyên tố Cl có số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electron </a:t>
            </a:r>
            <a:r>
              <a:rPr lang="vi-VN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lớp ngoài cùng nhiều nhất </a:t>
            </a:r>
            <a:r>
              <a:rPr lang="vi-VN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(7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47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40643"/>
              </p:ext>
            </p:extLst>
          </p:nvPr>
        </p:nvGraphicFramePr>
        <p:xfrm>
          <a:off x="143692" y="602100"/>
          <a:ext cx="11926388" cy="6047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952">
                  <a:extLst>
                    <a:ext uri="{9D8B030D-6E8A-4147-A177-3AD203B41FA5}">
                      <a16:colId xmlns:a16="http://schemas.microsoft.com/office/drawing/2014/main" val="2294430934"/>
                    </a:ext>
                  </a:extLst>
                </a:gridCol>
                <a:gridCol w="1709244">
                  <a:extLst>
                    <a:ext uri="{9D8B030D-6E8A-4147-A177-3AD203B41FA5}">
                      <a16:colId xmlns:a16="http://schemas.microsoft.com/office/drawing/2014/main" val="3894047214"/>
                    </a:ext>
                  </a:extLst>
                </a:gridCol>
                <a:gridCol w="3200015">
                  <a:extLst>
                    <a:ext uri="{9D8B030D-6E8A-4147-A177-3AD203B41FA5}">
                      <a16:colId xmlns:a16="http://schemas.microsoft.com/office/drawing/2014/main" val="3468744794"/>
                    </a:ext>
                  </a:extLst>
                </a:gridCol>
                <a:gridCol w="4284617">
                  <a:extLst>
                    <a:ext uri="{9D8B030D-6E8A-4147-A177-3AD203B41FA5}">
                      <a16:colId xmlns:a16="http://schemas.microsoft.com/office/drawing/2014/main" val="2933414003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592089709"/>
                    </a:ext>
                  </a:extLst>
                </a:gridCol>
              </a:tblGrid>
              <a:tr h="6384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STT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Tên thí nghiệm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Dụng cụ và hóa chất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Tiến hành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Kết quả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668538"/>
                  </a:ext>
                </a:extLst>
              </a:tr>
              <a:tr h="27746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1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kern="1200" spc="-5" dirty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hoà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tan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trong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nước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và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dẫn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điện</a:t>
                      </a:r>
                      <a:r>
                        <a:rPr lang="vi-VN" sz="2000" kern="12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muối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ăn,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đường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luyện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(saccharose)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8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tabLst>
                          <a:tab pos="932180" algn="l"/>
                        </a:tabLs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*Dụng cụ: cốc</a:t>
                      </a:r>
                      <a:r>
                        <a:rPr lang="vi-VN" sz="2000" spc="-5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thuỷ</a:t>
                      </a:r>
                      <a:r>
                        <a:rPr lang="vi-VN" sz="20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spc="-5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250</a:t>
                      </a:r>
                      <a:r>
                        <a:rPr lang="vi-VN" sz="20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 smtClean="0">
                          <a:effectLst/>
                          <a:latin typeface="+mj-lt"/>
                        </a:rPr>
                        <a:t>ml,</a:t>
                      </a:r>
                      <a:r>
                        <a:rPr lang="vi-VN" sz="2000" spc="-5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2</a:t>
                      </a:r>
                      <a:r>
                        <a:rPr lang="vi-VN" sz="20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cốc </a:t>
                      </a:r>
                      <a:r>
                        <a:rPr lang="vi-VN" sz="20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thuỷ tinh 100 ml đánh số 1 và 2, dụng cụ thử khả năng dẫn điện</a:t>
                      </a:r>
                      <a:r>
                        <a:rPr lang="vi-VN" sz="20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dung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dịch,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thìa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lấy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hoá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chất.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8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tabLst>
                          <a:tab pos="932180" algn="l"/>
                        </a:tabLst>
                      </a:pPr>
                      <a:r>
                        <a:rPr lang="vi-VN" sz="2000" spc="-65" dirty="0">
                          <a:effectLst/>
                          <a:latin typeface="+mj-lt"/>
                        </a:rPr>
                        <a:t>* Hóa chất: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muối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ăn,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đường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 smtClean="0">
                          <a:effectLst/>
                          <a:latin typeface="+mj-lt"/>
                        </a:rPr>
                        <a:t>luyện</a:t>
                      </a:r>
                      <a:r>
                        <a:rPr lang="en-US" sz="2000" dirty="0" smtClean="0">
                          <a:effectLst/>
                          <a:latin typeface="+mj-lt"/>
                        </a:rPr>
                        <a:t>,</a:t>
                      </a:r>
                      <a:r>
                        <a:rPr lang="en-US" sz="200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kern="1200" dirty="0" smtClean="0">
                          <a:effectLst/>
                          <a:latin typeface="+mj-lt"/>
                        </a:rPr>
                        <a:t>Bước 1</a:t>
                      </a:r>
                      <a:r>
                        <a:rPr lang="vi-VN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 </a:t>
                      </a:r>
                      <a:r>
                        <a:rPr lang="en-US" sz="20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cốc</a:t>
                      </a:r>
                      <a:endParaRPr lang="en-US" sz="2000" kern="12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Cốc</a:t>
                      </a:r>
                      <a:r>
                        <a:rPr lang="en-US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1: </a:t>
                      </a: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</a:t>
                      </a:r>
                      <a:endParaRPr lang="en-US" sz="2000" kern="12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Cốc</a:t>
                      </a:r>
                      <a:r>
                        <a:rPr lang="en-US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2: </a:t>
                      </a: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endParaRPr lang="en-US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kern="1200" spc="-15" dirty="0" smtClean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kern="1200" spc="-5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kern="1200" spc="-15" dirty="0" smtClean="0">
                          <a:effectLst/>
                          <a:latin typeface="+mj-lt"/>
                        </a:rPr>
                        <a:t>2</a:t>
                      </a:r>
                      <a:r>
                        <a:rPr lang="vi-VN" sz="2000" kern="1200" spc="-15" dirty="0" smtClean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kern="1200" spc="-5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5" dirty="0" smtClean="0">
                          <a:effectLst/>
                          <a:latin typeface="+mj-lt"/>
                        </a:rPr>
                        <a:t>Khuấy</a:t>
                      </a:r>
                      <a:r>
                        <a:rPr lang="vi-VN" sz="2000" kern="1200" spc="-6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5" dirty="0" smtClean="0">
                          <a:effectLst/>
                          <a:latin typeface="+mj-lt"/>
                        </a:rPr>
                        <a:t>nhẹ</a:t>
                      </a:r>
                      <a:r>
                        <a:rPr lang="en-US" sz="2000" kern="1200" spc="-60" dirty="0" smtClean="0">
                          <a:effectLst/>
                          <a:latin typeface="+mj-lt"/>
                        </a:rPr>
                        <a:t>,</a:t>
                      </a:r>
                      <a:r>
                        <a:rPr lang="en-US" sz="2000" kern="1200" spc="-6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0" dirty="0" smtClean="0">
                          <a:effectLst/>
                          <a:latin typeface="+mj-lt"/>
                        </a:rPr>
                        <a:t>quan</a:t>
                      </a:r>
                      <a:r>
                        <a:rPr lang="vi-VN" sz="2000" kern="1200" spc="-6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0" dirty="0" smtClean="0">
                          <a:effectLst/>
                          <a:latin typeface="+mj-lt"/>
                        </a:rPr>
                        <a:t>sát</a:t>
                      </a:r>
                      <a:r>
                        <a:rPr lang="vi-VN" sz="2000" kern="1200" spc="-6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0" dirty="0" smtClean="0">
                          <a:effectLst/>
                          <a:latin typeface="+mj-lt"/>
                        </a:rPr>
                        <a:t>hiện</a:t>
                      </a:r>
                      <a:r>
                        <a:rPr lang="vi-VN" sz="2000" kern="1200" spc="-5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0" dirty="0" smtClean="0">
                          <a:effectLst/>
                          <a:latin typeface="+mj-lt"/>
                        </a:rPr>
                        <a:t>tượng</a:t>
                      </a:r>
                      <a:endParaRPr lang="en-US" sz="2000" dirty="0" smtClean="0">
                        <a:effectLst/>
                        <a:latin typeface="+mj-lt"/>
                      </a:endParaRPr>
                    </a:p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kern="1200" spc="-5" dirty="0" smtClean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kern="1200" spc="-6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kern="1200" spc="-5" dirty="0" smtClean="0">
                          <a:effectLst/>
                          <a:latin typeface="+mj-lt"/>
                        </a:rPr>
                        <a:t>3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kern="1200" spc="-6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Đặt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dụng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cụ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thử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6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dẫn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điện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vào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từng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cốc,</a:t>
                      </a:r>
                      <a:r>
                        <a:rPr lang="vi-VN" sz="2000" kern="1200" spc="-6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quan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sát</a:t>
                      </a:r>
                      <a:r>
                        <a:rPr lang="vi-VN" sz="2000" kern="1200" spc="-28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6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6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dẫn</a:t>
                      </a:r>
                      <a:r>
                        <a:rPr lang="vi-VN" sz="2000" kern="1200" spc="-5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điện</a:t>
                      </a:r>
                      <a:r>
                        <a:rPr lang="vi-VN" sz="2000" kern="1200" spc="-6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000" kern="1200" spc="-5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từng</a:t>
                      </a:r>
                      <a:r>
                        <a:rPr lang="vi-VN" sz="2000" kern="1200" spc="-6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dung</a:t>
                      </a:r>
                      <a:r>
                        <a:rPr lang="vi-VN" sz="2000" kern="1200" spc="-5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dịch</a:t>
                      </a:r>
                      <a:r>
                        <a:rPr lang="en-US" sz="2000" kern="1200" dirty="0" smtClean="0">
                          <a:effectLst/>
                          <a:latin typeface="+mj-lt"/>
                        </a:rPr>
                        <a:t>.</a:t>
                      </a:r>
                      <a:endParaRPr lang="en-US" sz="2000" dirty="0" smtClean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852895"/>
                  </a:ext>
                </a:extLst>
              </a:tr>
              <a:tr h="262076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</a:pPr>
                      <a:r>
                        <a:rPr lang="vi-VN" sz="2000" kern="1200" spc="-5" dirty="0">
                          <a:effectLst/>
                          <a:latin typeface="+mj-lt"/>
                        </a:rPr>
                        <a:t>So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sánh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bền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nhiệt</a:t>
                      </a:r>
                      <a:r>
                        <a:rPr lang="vi-VN" sz="2000" kern="1200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muối</a:t>
                      </a:r>
                      <a:r>
                        <a:rPr lang="vi-VN" sz="2000" kern="1200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và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đường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kern="12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luyện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(saccharose)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* Dụng cụ: 2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ống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nghiệm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đánh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số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1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và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2,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kẹp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ống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nghiệm,</a:t>
                      </a:r>
                      <a:r>
                        <a:rPr lang="vi-VN" sz="2000" spc="-2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đèn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cồn,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thìa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lấy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hoá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chất.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*Hóa chất: muối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ăn,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đường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luyện.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61925" indent="38100">
                        <a:lnSpc>
                          <a:spcPct val="108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spc="-15" dirty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spc="-15" dirty="0">
                          <a:effectLst/>
                          <a:latin typeface="+mj-lt"/>
                        </a:rPr>
                        <a:t>1</a:t>
                      </a:r>
                      <a:r>
                        <a:rPr lang="vi-VN" sz="2000" spc="-15" dirty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endParaRPr lang="en-US" sz="2000" spc="-70" dirty="0" smtClean="0">
                        <a:effectLst/>
                        <a:latin typeface="+mj-lt"/>
                      </a:endParaRPr>
                    </a:p>
                    <a:p>
                      <a:pPr marL="0" marR="161925" indent="38100">
                        <a:lnSpc>
                          <a:spcPct val="108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vi-VN" sz="2000" spc="-15" dirty="0" smtClean="0">
                          <a:effectLst/>
                          <a:latin typeface="+mj-lt"/>
                        </a:rPr>
                        <a:t>ống</a:t>
                      </a:r>
                      <a:r>
                        <a:rPr lang="vi-VN" sz="20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5" dirty="0">
                          <a:effectLst/>
                          <a:latin typeface="+mj-lt"/>
                        </a:rPr>
                        <a:t>nghiệm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(1</a:t>
                      </a:r>
                      <a:r>
                        <a:rPr lang="vi-VN" sz="2000" spc="-1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2000" spc="-1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spc="-1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spc="-1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spc="-1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2000" spc="-1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</a:t>
                      </a:r>
                      <a:endParaRPr lang="en-US" sz="2000" spc="-1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61925" indent="38100">
                        <a:lnSpc>
                          <a:spcPct val="108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vi-VN" sz="2000" spc="-1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vi-VN" sz="2000" spc="-28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vi-VN" sz="2000" spc="-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</a:t>
                      </a:r>
                      <a:r>
                        <a:rPr lang="vi-VN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kern="1200" spc="-1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000" kern="1200" spc="-1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kern="1200" spc="-1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vi-VN" sz="2000" kern="1200" spc="-7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kern="1200" spc="-1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vi-VN" sz="2000" kern="1200" spc="-7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kern="1200" spc="-1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vi-VN" sz="2000" kern="1200" spc="-7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61925" indent="38100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spc="-15" dirty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spc="-15" dirty="0">
                          <a:effectLst/>
                          <a:latin typeface="+mj-lt"/>
                        </a:rPr>
                        <a:t>2</a:t>
                      </a:r>
                      <a:r>
                        <a:rPr lang="vi-VN" sz="2000" spc="-15" dirty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spc="-15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Đun</a:t>
                      </a:r>
                      <a:r>
                        <a:rPr lang="en-US" sz="2000" spc="-1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nóng</a:t>
                      </a:r>
                      <a:r>
                        <a:rPr lang="en-US" sz="2000" spc="-1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000" spc="-15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en-US" sz="2000" spc="-1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000" spc="-1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000" spc="-1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đèn</a:t>
                      </a:r>
                      <a:r>
                        <a:rPr lang="en-US" sz="2000" spc="-1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cồn</a:t>
                      </a:r>
                      <a:r>
                        <a:rPr lang="en-US" sz="2000" spc="-1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spc="-15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000" spc="-1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61925" indent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spc="-10" dirty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spc="-10" dirty="0">
                          <a:effectLst/>
                          <a:latin typeface="+mj-lt"/>
                        </a:rPr>
                        <a:t>3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Sau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2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phút,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tắt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đèn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cồn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và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ghi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nhận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hiện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5" dirty="0">
                          <a:effectLst/>
                          <a:latin typeface="+mj-lt"/>
                        </a:rPr>
                        <a:t>tượng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152117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402184" y="0"/>
            <a:ext cx="3161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04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290" y="339634"/>
            <a:ext cx="10515600" cy="67926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4137" y="51407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923290" y="1132516"/>
            <a:ext cx="10140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spc="-1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Thí</a:t>
            </a:r>
            <a:r>
              <a:rPr lang="vi-VN" sz="2400" b="1" spc="-7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1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nghiệm</a:t>
            </a:r>
            <a:r>
              <a:rPr lang="vi-VN" sz="2400" b="1" spc="-7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1:</a:t>
            </a:r>
            <a:r>
              <a:rPr lang="vi-VN" sz="2400" b="1" spc="-6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Khả</a:t>
            </a:r>
            <a:r>
              <a:rPr lang="vi-VN" sz="2400" b="1" spc="-6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vi-VN" sz="2400" b="1" spc="-6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vi-VN" sz="2400" b="1" spc="-6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</a:t>
            </a:r>
            <a:r>
              <a:rPr lang="vi-VN" sz="2400" b="1" spc="-6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spc="-6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vi-VN" sz="2400" b="1" spc="-6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vi-VN" sz="2400" b="1" spc="-6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vi-VN" sz="2400" b="1" spc="-6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khả</a:t>
            </a:r>
            <a:r>
              <a:rPr lang="vi-VN" sz="2400" b="1" spc="-6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vi-VN" sz="2400" b="1" spc="-6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vi-VN" sz="2400" b="1" spc="-6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spc="-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vi-VN" sz="2400" b="1" spc="-28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vi-VN" sz="2400" b="1" spc="-65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muối</a:t>
            </a:r>
            <a:r>
              <a:rPr lang="vi-VN" sz="2400" b="1" spc="-6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ăn,</a:t>
            </a:r>
            <a:r>
              <a:rPr lang="vi-VN" sz="2400" b="1" spc="-6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vi-VN" sz="2400" b="1" spc="-6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vi-VN" sz="2400" b="1" spc="-6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vi-VN" sz="2400" b="1" spc="-6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(saccharose)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3086" name="Table 30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759619"/>
              </p:ext>
            </p:extLst>
          </p:nvPr>
        </p:nvGraphicFramePr>
        <p:xfrm>
          <a:off x="6785607" y="3353838"/>
          <a:ext cx="4931775" cy="218702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95959">
                  <a:extLst>
                    <a:ext uri="{9D8B030D-6E8A-4147-A177-3AD203B41FA5}">
                      <a16:colId xmlns:a16="http://schemas.microsoft.com/office/drawing/2014/main" val="1280723988"/>
                    </a:ext>
                  </a:extLst>
                </a:gridCol>
                <a:gridCol w="1217908">
                  <a:extLst>
                    <a:ext uri="{9D8B030D-6E8A-4147-A177-3AD203B41FA5}">
                      <a16:colId xmlns:a16="http://schemas.microsoft.com/office/drawing/2014/main" val="2618896445"/>
                    </a:ext>
                  </a:extLst>
                </a:gridCol>
                <a:gridCol w="1217908">
                  <a:extLst>
                    <a:ext uri="{9D8B030D-6E8A-4147-A177-3AD203B41FA5}">
                      <a16:colId xmlns:a16="http://schemas.microsoft.com/office/drawing/2014/main" val="120677257"/>
                    </a:ext>
                  </a:extLst>
                </a:gridCol>
              </a:tblGrid>
              <a:tr h="721773">
                <a:tc>
                  <a:txBody>
                    <a:bodyPr/>
                    <a:lstStyle/>
                    <a:p>
                      <a:pPr marL="0" marR="16383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Tính</a:t>
                      </a:r>
                      <a:r>
                        <a:rPr lang="vi-VN" sz="2400" spc="-1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chất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Muối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" marR="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Đường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518764"/>
                  </a:ext>
                </a:extLst>
              </a:tr>
              <a:tr h="732625">
                <a:tc>
                  <a:txBody>
                    <a:bodyPr/>
                    <a:lstStyle/>
                    <a:p>
                      <a:pPr marL="0" marR="133350" algn="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400" spc="-1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Tan</a:t>
                      </a:r>
                      <a:r>
                        <a:rPr lang="vi-VN" sz="2400" spc="-9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vi-VN" sz="2400" spc="-1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trong</a:t>
                      </a:r>
                      <a:r>
                        <a:rPr lang="vi-VN" sz="2400" spc="-8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vi-VN" sz="2400" spc="-1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nước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53198"/>
                  </a:ext>
                </a:extLst>
              </a:tr>
              <a:tr h="732625">
                <a:tc>
                  <a:txBody>
                    <a:bodyPr/>
                    <a:lstStyle/>
                    <a:p>
                      <a:pPr marL="0" marR="156845" algn="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Dẫn</a:t>
                      </a:r>
                      <a:r>
                        <a:rPr lang="vi-VN" sz="2400" spc="-3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điện</a:t>
                      </a:r>
                      <a:r>
                        <a:rPr lang="vi-VN" sz="2400" spc="-35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được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52738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43697" y="2623314"/>
            <a:ext cx="2815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Kết quả thí nghiệm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671414" y="2385371"/>
            <a:ext cx="3267268" cy="1712797"/>
            <a:chOff x="949" y="185"/>
            <a:chExt cx="2842" cy="1611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9" y="185"/>
              <a:ext cx="2842" cy="16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3" y="1192"/>
              <a:ext cx="541" cy="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1146" y="499"/>
              <a:ext cx="294" cy="27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444137" y="2364871"/>
            <a:ext cx="3227277" cy="1701272"/>
            <a:chOff x="4449" y="185"/>
            <a:chExt cx="2842" cy="1611"/>
          </a:xfrm>
        </p:grpSpPr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8" y="185"/>
              <a:ext cx="2842" cy="16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1" y="1192"/>
              <a:ext cx="541" cy="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Line 13"/>
            <p:cNvSpPr>
              <a:spLocks noChangeShapeType="1"/>
            </p:cNvSpPr>
            <p:nvPr/>
          </p:nvSpPr>
          <p:spPr bwMode="auto">
            <a:xfrm>
              <a:off x="4618" y="499"/>
              <a:ext cx="294" cy="27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0" name="Picture 1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412" y="4549785"/>
            <a:ext cx="2010601" cy="194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581" y="4682391"/>
            <a:ext cx="1872770" cy="1813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308502" y="5713682"/>
            <a:ext cx="1171271" cy="782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1270" indent="7620">
              <a:lnSpc>
                <a:spcPct val="90000"/>
              </a:lnSpc>
              <a:spcBef>
                <a:spcPts val="25"/>
              </a:spcBef>
              <a:spcAft>
                <a:spcPts val="800"/>
              </a:spcAft>
            </a:pPr>
            <a:r>
              <a:rPr lang="en-US" sz="2000" spc="-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Dung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000" spc="-20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spc="-1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nước</a:t>
            </a:r>
            <a:r>
              <a:rPr lang="en-US" sz="2000" spc="-8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spc="-1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muối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4828956" y="5786438"/>
            <a:ext cx="1352134" cy="508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indent="32385">
              <a:lnSpc>
                <a:spcPct val="90000"/>
              </a:lnSpc>
              <a:spcBef>
                <a:spcPts val="25"/>
              </a:spcBef>
              <a:spcAft>
                <a:spcPts val="800"/>
              </a:spcAft>
            </a:pPr>
            <a:r>
              <a:rPr lang="en-US" sz="2000" spc="-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Dung </a:t>
            </a:r>
            <a:r>
              <a:rPr lang="en-US" sz="2000" spc="-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000" spc="-20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nước</a:t>
            </a:r>
            <a:r>
              <a:rPr lang="en-US" sz="2000" spc="-5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73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3" grpId="0"/>
      <p:bldP spid="24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290" y="339634"/>
            <a:ext cx="10515600" cy="67926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ion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4137" y="51407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168648" y="2572466"/>
            <a:ext cx="2815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Kết quả thí nghiệm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84663" y="1121681"/>
            <a:ext cx="98232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vi-VN" sz="2400" b="1" spc="-9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vi-VN" sz="2400" b="1" spc="-9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vi-VN" sz="2400" b="1" spc="-9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vi-VN" sz="2400" b="1" spc="-9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vi-VN" sz="2400" b="1" spc="-9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vi-VN" sz="2400" b="1" spc="-9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b="1" spc="-9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vi-VN" sz="2400" b="1" spc="-9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b="1" spc="-9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2400" b="1" spc="-9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vi-VN" sz="2400" b="1" spc="-285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vi-VN" sz="2400" b="1" spc="-6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(saccharose)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08481" y="3368608"/>
            <a:ext cx="3683544" cy="1453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7000"/>
              </a:lnSpc>
            </a:pPr>
            <a:r>
              <a:rPr lang="vi-VN" sz="2400" dirty="0">
                <a:latin typeface="Times New Roman" panose="02020603050405020304" pitchFamily="18" charset="0"/>
                <a:ea typeface="Segoe UI" panose="020B0502040204020203" pitchFamily="34" charset="0"/>
              </a:rPr>
              <a:t>Muối bền nhiệt h</a:t>
            </a:r>
            <a:r>
              <a:rPr lang="en-US" sz="2400" dirty="0">
                <a:latin typeface="Times New Roman" panose="02020603050405020304" pitchFamily="18" charset="0"/>
                <a:ea typeface="Segoe UI" panose="020B0502040204020203" pitchFamily="34" charset="0"/>
              </a:rPr>
              <a:t>ơ</a:t>
            </a:r>
            <a:r>
              <a:rPr lang="vi-VN" sz="2400" dirty="0">
                <a:latin typeface="Times New Roman" panose="02020603050405020304" pitchFamily="18" charset="0"/>
                <a:ea typeface="Segoe UI" panose="020B0502040204020203" pitchFamily="34" charset="0"/>
              </a:rPr>
              <a:t>n đường, ống nghiệm 2 có sự tạo thành chất mới.</a:t>
            </a:r>
            <a:endParaRPr lang="en-US" sz="240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2029777" y="2262030"/>
            <a:ext cx="4894668" cy="1723475"/>
            <a:chOff x="1264" y="269"/>
            <a:chExt cx="3965" cy="1818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3" y="269"/>
              <a:ext cx="1872" cy="18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1304" y="348"/>
              <a:ext cx="283" cy="69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" y="269"/>
              <a:ext cx="1914" cy="18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9" y="1495"/>
              <a:ext cx="541" cy="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1753405" y="4347617"/>
            <a:ext cx="2826649" cy="2012581"/>
            <a:chOff x="5800" y="-1881"/>
            <a:chExt cx="2154" cy="1818"/>
          </a:xfrm>
        </p:grpSpPr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64" y="-1881"/>
              <a:ext cx="1826" cy="18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5805" y="-1800"/>
              <a:ext cx="454" cy="69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4" y="-656"/>
              <a:ext cx="541" cy="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8" name="image696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561530" y="4454010"/>
            <a:ext cx="2362915" cy="181181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42923" y="1997060"/>
            <a:ext cx="1093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8568" y="4084678"/>
            <a:ext cx="2005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67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43692" y="602100"/>
          <a:ext cx="11926388" cy="6047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952">
                  <a:extLst>
                    <a:ext uri="{9D8B030D-6E8A-4147-A177-3AD203B41FA5}">
                      <a16:colId xmlns:a16="http://schemas.microsoft.com/office/drawing/2014/main" val="2294430934"/>
                    </a:ext>
                  </a:extLst>
                </a:gridCol>
                <a:gridCol w="1709244">
                  <a:extLst>
                    <a:ext uri="{9D8B030D-6E8A-4147-A177-3AD203B41FA5}">
                      <a16:colId xmlns:a16="http://schemas.microsoft.com/office/drawing/2014/main" val="3894047214"/>
                    </a:ext>
                  </a:extLst>
                </a:gridCol>
                <a:gridCol w="3200015">
                  <a:extLst>
                    <a:ext uri="{9D8B030D-6E8A-4147-A177-3AD203B41FA5}">
                      <a16:colId xmlns:a16="http://schemas.microsoft.com/office/drawing/2014/main" val="3468744794"/>
                    </a:ext>
                  </a:extLst>
                </a:gridCol>
                <a:gridCol w="4284617">
                  <a:extLst>
                    <a:ext uri="{9D8B030D-6E8A-4147-A177-3AD203B41FA5}">
                      <a16:colId xmlns:a16="http://schemas.microsoft.com/office/drawing/2014/main" val="2933414003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592089709"/>
                    </a:ext>
                  </a:extLst>
                </a:gridCol>
              </a:tblGrid>
              <a:tr h="6384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STT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Tên thí nghiệm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Dụng cụ và hóa chất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Tiến hành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Kết quả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668538"/>
                  </a:ext>
                </a:extLst>
              </a:tr>
              <a:tr h="27746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1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kern="1200" spc="-5" dirty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hoà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tan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trong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nước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và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dẫn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điện</a:t>
                      </a:r>
                      <a:r>
                        <a:rPr lang="vi-VN" sz="2000" kern="12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000" kern="12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muối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ăn,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đường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luyện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(saccharose)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8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tabLst>
                          <a:tab pos="932180" algn="l"/>
                        </a:tabLs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*Dụng cụ: cốc</a:t>
                      </a:r>
                      <a:r>
                        <a:rPr lang="vi-VN" sz="2000" spc="-5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thuỷ</a:t>
                      </a:r>
                      <a:r>
                        <a:rPr lang="vi-VN" sz="20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spc="-5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250</a:t>
                      </a:r>
                      <a:r>
                        <a:rPr lang="vi-VN" sz="20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 smtClean="0">
                          <a:effectLst/>
                          <a:latin typeface="+mj-lt"/>
                        </a:rPr>
                        <a:t>ml,</a:t>
                      </a:r>
                      <a:r>
                        <a:rPr lang="vi-VN" sz="2000" spc="-5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2</a:t>
                      </a:r>
                      <a:r>
                        <a:rPr lang="vi-VN" sz="200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cốc </a:t>
                      </a:r>
                      <a:r>
                        <a:rPr lang="vi-VN" sz="20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thuỷ tinh 100 ml đánh số 1 và 2, dụng cụ thử khả năng dẫn điện</a:t>
                      </a:r>
                      <a:r>
                        <a:rPr lang="vi-VN" sz="20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dung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dịch,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thìa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lấy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hoá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chất.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8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tabLst>
                          <a:tab pos="932180" algn="l"/>
                        </a:tabLst>
                      </a:pPr>
                      <a:r>
                        <a:rPr lang="vi-VN" sz="2000" spc="-65" dirty="0">
                          <a:effectLst/>
                          <a:latin typeface="+mj-lt"/>
                        </a:rPr>
                        <a:t>* Hóa chất: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muối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ăn,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đường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 smtClean="0">
                          <a:effectLst/>
                          <a:latin typeface="+mj-lt"/>
                        </a:rPr>
                        <a:t>luyện</a:t>
                      </a:r>
                      <a:r>
                        <a:rPr lang="en-US" sz="2000" dirty="0" smtClean="0">
                          <a:effectLst/>
                          <a:latin typeface="+mj-lt"/>
                        </a:rPr>
                        <a:t>,</a:t>
                      </a:r>
                      <a:r>
                        <a:rPr lang="en-US" sz="200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kern="1200" dirty="0" smtClean="0">
                          <a:effectLst/>
                          <a:latin typeface="+mj-lt"/>
                        </a:rPr>
                        <a:t>Bước 1</a:t>
                      </a:r>
                      <a:r>
                        <a:rPr lang="vi-VN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 </a:t>
                      </a:r>
                      <a:r>
                        <a:rPr lang="en-US" sz="20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cốc</a:t>
                      </a:r>
                      <a:endParaRPr lang="en-US" sz="2000" kern="12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Cốc</a:t>
                      </a:r>
                      <a:r>
                        <a:rPr lang="en-US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1: </a:t>
                      </a: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</a:t>
                      </a:r>
                      <a:endParaRPr lang="en-US" sz="2000" kern="12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Cốc</a:t>
                      </a:r>
                      <a:r>
                        <a:rPr lang="en-US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2: </a:t>
                      </a: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20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endParaRPr lang="en-US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kern="1200" spc="-15" dirty="0" smtClean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kern="1200" spc="-5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kern="1200" spc="-15" dirty="0" smtClean="0">
                          <a:effectLst/>
                          <a:latin typeface="+mj-lt"/>
                        </a:rPr>
                        <a:t>2</a:t>
                      </a:r>
                      <a:r>
                        <a:rPr lang="vi-VN" sz="2000" kern="1200" spc="-15" dirty="0" smtClean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kern="1200" spc="-5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5" dirty="0" smtClean="0">
                          <a:effectLst/>
                          <a:latin typeface="+mj-lt"/>
                        </a:rPr>
                        <a:t>Khuấy</a:t>
                      </a:r>
                      <a:r>
                        <a:rPr lang="vi-VN" sz="2000" kern="1200" spc="-6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5" dirty="0" smtClean="0">
                          <a:effectLst/>
                          <a:latin typeface="+mj-lt"/>
                        </a:rPr>
                        <a:t>nhẹ</a:t>
                      </a:r>
                      <a:r>
                        <a:rPr lang="en-US" sz="2000" kern="1200" spc="-60" dirty="0" smtClean="0">
                          <a:effectLst/>
                          <a:latin typeface="+mj-lt"/>
                        </a:rPr>
                        <a:t>,</a:t>
                      </a:r>
                      <a:r>
                        <a:rPr lang="en-US" sz="2000" kern="1200" spc="-6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0" dirty="0" smtClean="0">
                          <a:effectLst/>
                          <a:latin typeface="+mj-lt"/>
                        </a:rPr>
                        <a:t>quan</a:t>
                      </a:r>
                      <a:r>
                        <a:rPr lang="vi-VN" sz="2000" kern="1200" spc="-6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0" dirty="0" smtClean="0">
                          <a:effectLst/>
                          <a:latin typeface="+mj-lt"/>
                        </a:rPr>
                        <a:t>sát</a:t>
                      </a:r>
                      <a:r>
                        <a:rPr lang="vi-VN" sz="2000" kern="1200" spc="-6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0" dirty="0" smtClean="0">
                          <a:effectLst/>
                          <a:latin typeface="+mj-lt"/>
                        </a:rPr>
                        <a:t>hiện</a:t>
                      </a:r>
                      <a:r>
                        <a:rPr lang="vi-VN" sz="2000" kern="1200" spc="-5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10" dirty="0" smtClean="0">
                          <a:effectLst/>
                          <a:latin typeface="+mj-lt"/>
                        </a:rPr>
                        <a:t>tượng</a:t>
                      </a:r>
                      <a:endParaRPr lang="en-US" sz="2000" dirty="0" smtClean="0">
                        <a:effectLst/>
                        <a:latin typeface="+mj-lt"/>
                      </a:endParaRPr>
                    </a:p>
                    <a:p>
                      <a:pPr marL="635" marR="0" algn="just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kern="1200" spc="-5" dirty="0" smtClean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kern="1200" spc="-6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kern="1200" spc="-5" dirty="0" smtClean="0">
                          <a:effectLst/>
                          <a:latin typeface="+mj-lt"/>
                        </a:rPr>
                        <a:t>3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kern="1200" spc="-6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Đặt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dụng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cụ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thử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6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dẫn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điện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vào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từng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 smtClean="0">
                          <a:effectLst/>
                          <a:latin typeface="+mj-lt"/>
                        </a:rPr>
                        <a:t>cốc,</a:t>
                      </a:r>
                      <a:r>
                        <a:rPr lang="vi-VN" sz="2000" kern="1200" spc="-6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quan</a:t>
                      </a:r>
                      <a:r>
                        <a:rPr lang="vi-VN" sz="2000" kern="12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sát</a:t>
                      </a:r>
                      <a:r>
                        <a:rPr lang="vi-VN" sz="2000" kern="1200" spc="-28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6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6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dẫn</a:t>
                      </a:r>
                      <a:r>
                        <a:rPr lang="vi-VN" sz="2000" kern="1200" spc="-5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điện</a:t>
                      </a:r>
                      <a:r>
                        <a:rPr lang="vi-VN" sz="2000" kern="1200" spc="-6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000" kern="1200" spc="-5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từng</a:t>
                      </a:r>
                      <a:r>
                        <a:rPr lang="vi-VN" sz="2000" kern="1200" spc="-6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dung</a:t>
                      </a:r>
                      <a:r>
                        <a:rPr lang="vi-VN" sz="2000" kern="1200" spc="-55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 smtClean="0">
                          <a:effectLst/>
                          <a:latin typeface="+mj-lt"/>
                        </a:rPr>
                        <a:t>dịch</a:t>
                      </a:r>
                      <a:r>
                        <a:rPr lang="en-US" sz="2000" kern="1200" dirty="0" smtClean="0">
                          <a:effectLst/>
                          <a:latin typeface="+mj-lt"/>
                        </a:rPr>
                        <a:t>.</a:t>
                      </a:r>
                      <a:endParaRPr lang="en-US" sz="2000" dirty="0" smtClean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852895"/>
                  </a:ext>
                </a:extLst>
              </a:tr>
              <a:tr h="262076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10"/>
                        </a:spcBef>
                        <a:spcAft>
                          <a:spcPts val="0"/>
                        </a:spcAft>
                      </a:pPr>
                      <a:r>
                        <a:rPr lang="vi-VN" sz="2000" kern="1200" spc="-5" dirty="0">
                          <a:effectLst/>
                          <a:latin typeface="+mj-lt"/>
                        </a:rPr>
                        <a:t>So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sánh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khả</a:t>
                      </a:r>
                      <a:r>
                        <a:rPr lang="vi-VN" sz="2000" kern="1200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năng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bền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nhiệt</a:t>
                      </a:r>
                      <a:r>
                        <a:rPr lang="vi-VN" sz="2000" kern="1200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muối</a:t>
                      </a:r>
                      <a:r>
                        <a:rPr lang="vi-VN" sz="2000" kern="1200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và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đường</a:t>
                      </a:r>
                      <a:r>
                        <a:rPr lang="vi-VN" sz="2000" kern="1200" spc="-9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spc="-5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kern="1200" spc="-28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luyện</a:t>
                      </a:r>
                      <a:r>
                        <a:rPr lang="vi-VN" sz="2000" kern="12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kern="1200" dirty="0">
                          <a:effectLst/>
                          <a:latin typeface="+mj-lt"/>
                        </a:rPr>
                        <a:t>(saccharose)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* Dụng cụ: 2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ống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nghiệm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đánh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số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1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và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2,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kẹp</a:t>
                      </a:r>
                      <a:r>
                        <a:rPr lang="vi-VN" sz="2000" spc="-7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ống</a:t>
                      </a:r>
                      <a:r>
                        <a:rPr lang="vi-VN" sz="2000" spc="-8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nghiệm,</a:t>
                      </a:r>
                      <a:r>
                        <a:rPr lang="vi-VN" sz="2000" spc="-2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đèn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cồn,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thìa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lấy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hoá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chất.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*Hóa chất: muối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ăn,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đường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tinh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+mj-lt"/>
                        </a:rPr>
                        <a:t>luyện.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61925" indent="38100">
                        <a:lnSpc>
                          <a:spcPct val="108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spc="-15" dirty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spc="-15" dirty="0">
                          <a:effectLst/>
                          <a:latin typeface="+mj-lt"/>
                        </a:rPr>
                        <a:t>1</a:t>
                      </a:r>
                      <a:r>
                        <a:rPr lang="vi-VN" sz="2000" spc="-15" dirty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endParaRPr lang="en-US" sz="2000" spc="-70" dirty="0" smtClean="0">
                        <a:effectLst/>
                        <a:latin typeface="+mj-lt"/>
                      </a:endParaRPr>
                    </a:p>
                    <a:p>
                      <a:pPr marL="0" marR="161925" indent="38100">
                        <a:lnSpc>
                          <a:spcPct val="108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vi-VN" sz="2000" spc="-15" dirty="0" smtClean="0">
                          <a:effectLst/>
                          <a:latin typeface="+mj-lt"/>
                        </a:rPr>
                        <a:t>ống</a:t>
                      </a:r>
                      <a:r>
                        <a:rPr lang="vi-VN" sz="2000" spc="-7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5" dirty="0">
                          <a:effectLst/>
                          <a:latin typeface="+mj-lt"/>
                        </a:rPr>
                        <a:t>nghiệm</a:t>
                      </a:r>
                      <a:r>
                        <a:rPr lang="vi-VN" sz="2000" spc="-7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(1</a:t>
                      </a:r>
                      <a:r>
                        <a:rPr lang="vi-VN" sz="2000" spc="-1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2000" spc="-1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spc="-1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spc="-1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spc="-1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2000" spc="-1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</a:t>
                      </a:r>
                      <a:endParaRPr lang="en-US" sz="2000" spc="-1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61925" indent="38100">
                        <a:lnSpc>
                          <a:spcPct val="108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vi-VN" sz="2000" spc="-1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vi-VN" sz="2000" spc="-28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vi-VN" sz="2000" spc="-6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</a:t>
                      </a:r>
                      <a:r>
                        <a:rPr lang="vi-VN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kern="1200" spc="-1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000" kern="1200" spc="-1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kern="1200" spc="-1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vi-VN" sz="2000" kern="1200" spc="-7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kern="1200" spc="-1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vi-VN" sz="2000" kern="1200" spc="-7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kern="1200" spc="-1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vi-VN" sz="2000" kern="1200" spc="-7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61925" indent="38100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spc="-15" dirty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spc="-15" dirty="0">
                          <a:effectLst/>
                          <a:latin typeface="+mj-lt"/>
                        </a:rPr>
                        <a:t>2</a:t>
                      </a:r>
                      <a:r>
                        <a:rPr lang="vi-VN" sz="2000" spc="-15" dirty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spc="-9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spc="-15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Đun</a:t>
                      </a:r>
                      <a:r>
                        <a:rPr lang="en-US" sz="2000" spc="-1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nóng</a:t>
                      </a:r>
                      <a:r>
                        <a:rPr lang="en-US" sz="2000" spc="-1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000" spc="-15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en-US" sz="2000" spc="-1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000" spc="-1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000" spc="-1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đèn</a:t>
                      </a:r>
                      <a:r>
                        <a:rPr lang="en-US" sz="2000" spc="-1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cồn</a:t>
                      </a:r>
                      <a:r>
                        <a:rPr lang="en-US" sz="2000" spc="-1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spc="-15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000" spc="-1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pc="-15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61925" indent="381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i="1" spc="-10" dirty="0">
                          <a:effectLst/>
                          <a:latin typeface="+mj-lt"/>
                        </a:rPr>
                        <a:t>Bước</a:t>
                      </a:r>
                      <a:r>
                        <a:rPr lang="vi-VN" sz="2000" b="1" i="1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b="1" i="1" spc="-10" dirty="0">
                          <a:effectLst/>
                          <a:latin typeface="+mj-lt"/>
                        </a:rPr>
                        <a:t>3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: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Sau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2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phút,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tắt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đèn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cồn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và</a:t>
                      </a:r>
                      <a:r>
                        <a:rPr lang="vi-VN" sz="200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ghi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nhận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10" dirty="0">
                          <a:effectLst/>
                          <a:latin typeface="+mj-lt"/>
                        </a:rPr>
                        <a:t>hiện</a:t>
                      </a:r>
                      <a:r>
                        <a:rPr lang="vi-VN" sz="200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vi-VN" sz="2000" spc="-5" dirty="0">
                          <a:effectLst/>
                          <a:latin typeface="+mj-lt"/>
                        </a:rPr>
                        <a:t>tượng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152117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402184" y="0"/>
            <a:ext cx="3161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993086" y="4193177"/>
            <a:ext cx="2076994" cy="149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7000"/>
              </a:lnSpc>
            </a:pPr>
            <a:r>
              <a:rPr lang="vi-VN" dirty="0">
                <a:latin typeface="Times New Roman" panose="02020603050405020304" pitchFamily="18" charset="0"/>
                <a:ea typeface="Segoe UI" panose="020B0502040204020203" pitchFamily="34" charset="0"/>
              </a:rPr>
              <a:t>Muối bền nhiệt h</a:t>
            </a:r>
            <a:r>
              <a:rPr lang="en-US" dirty="0">
                <a:latin typeface="Times New Roman" panose="02020603050405020304" pitchFamily="18" charset="0"/>
                <a:ea typeface="Segoe UI" panose="020B0502040204020203" pitchFamily="34" charset="0"/>
              </a:rPr>
              <a:t>ơ</a:t>
            </a:r>
            <a:r>
              <a:rPr lang="vi-VN" dirty="0">
                <a:latin typeface="Times New Roman" panose="02020603050405020304" pitchFamily="18" charset="0"/>
                <a:ea typeface="Segoe UI" panose="020B0502040204020203" pitchFamily="34" charset="0"/>
              </a:rPr>
              <a:t>n đường, ống nghiệm 2 có sự tạo thành chất mới.</a:t>
            </a:r>
            <a:endParaRPr lang="en-US" sz="11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057" y="1412180"/>
            <a:ext cx="1881051" cy="241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15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1432</Words>
  <Application>Microsoft Office PowerPoint</Application>
  <PresentationFormat>Widescreen</PresentationFormat>
  <Paragraphs>162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SimSun</vt:lpstr>
      <vt:lpstr>Arial</vt:lpstr>
      <vt:lpstr>Calibri</vt:lpstr>
      <vt:lpstr>Calibri Light</vt:lpstr>
      <vt:lpstr>Cambria</vt:lpstr>
      <vt:lpstr>Segoe UI</vt:lpstr>
      <vt:lpstr>Tahoma</vt:lpstr>
      <vt:lpstr>Times New Roman</vt:lpstr>
      <vt:lpstr>Trebuchet MS</vt:lpstr>
      <vt:lpstr>Wingdings</vt:lpstr>
      <vt:lpstr>Office Theme</vt:lpstr>
      <vt:lpstr>PowerPoint Presentation</vt:lpstr>
      <vt:lpstr>BÀI 6: GIỚI THIỆU VỀ  LIÊN KẾT HÓA HỌC (T3)</vt:lpstr>
      <vt:lpstr>PowerPoint Presentation</vt:lpstr>
      <vt:lpstr>PowerPoint Presentation</vt:lpstr>
      <vt:lpstr>PowerPoint Presentation</vt:lpstr>
      <vt:lpstr>PowerPoint Presentation</vt:lpstr>
      <vt:lpstr>5. Một số tính chất của chất ion và chất cộng hóa trị</vt:lpstr>
      <vt:lpstr>5. Một số tính chất của chất ion và chất cộng hóa trị</vt:lpstr>
      <vt:lpstr>PowerPoint Presentation</vt:lpstr>
      <vt:lpstr>PowerPoint Presentation</vt:lpstr>
      <vt:lpstr>CỦNG CỐ</vt:lpstr>
      <vt:lpstr>CỦNG CỐ</vt:lpstr>
      <vt:lpstr>PowerPoint Presentation</vt:lpstr>
      <vt:lpstr>HƯỚNG DẪN VỀ NHÀ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71</cp:revision>
  <dcterms:created xsi:type="dcterms:W3CDTF">2022-07-19T08:42:09Z</dcterms:created>
  <dcterms:modified xsi:type="dcterms:W3CDTF">2022-07-31T02:16:04Z</dcterms:modified>
</cp:coreProperties>
</file>