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3" r:id="rId2"/>
    <p:sldId id="307" r:id="rId3"/>
    <p:sldId id="308" r:id="rId4"/>
    <p:sldId id="296" r:id="rId5"/>
    <p:sldId id="295" r:id="rId6"/>
    <p:sldId id="291" r:id="rId7"/>
    <p:sldId id="292" r:id="rId8"/>
    <p:sldId id="273" r:id="rId9"/>
    <p:sldId id="303" r:id="rId10"/>
    <p:sldId id="293" r:id="rId11"/>
    <p:sldId id="299" r:id="rId12"/>
    <p:sldId id="264" r:id="rId13"/>
    <p:sldId id="306" r:id="rId14"/>
    <p:sldId id="269" r:id="rId15"/>
    <p:sldId id="274" r:id="rId16"/>
    <p:sldId id="304" r:id="rId17"/>
    <p:sldId id="305" r:id="rId18"/>
    <p:sldId id="301" r:id="rId19"/>
    <p:sldId id="278" r:id="rId20"/>
    <p:sldId id="309" r:id="rId21"/>
    <p:sldId id="281" r:id="rId22"/>
    <p:sldId id="312"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480"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8751D-5CA4-466C-85D8-03C90B497D1F}"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8A870-152F-4B64-934C-A3EF641F479B}" type="slidenum">
              <a:rPr lang="en-US" smtClean="0"/>
              <a:t>‹#›</a:t>
            </a:fld>
            <a:endParaRPr lang="en-US"/>
          </a:p>
        </p:txBody>
      </p:sp>
    </p:spTree>
    <p:extLst>
      <p:ext uri="{BB962C8B-B14F-4D97-AF65-F5344CB8AC3E}">
        <p14:creationId xmlns:p14="http://schemas.microsoft.com/office/powerpoint/2010/main" val="351115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8A870-152F-4B64-934C-A3EF641F479B}" type="slidenum">
              <a:rPr lang="en-US" smtClean="0"/>
              <a:t>12</a:t>
            </a:fld>
            <a:endParaRPr lang="en-US"/>
          </a:p>
        </p:txBody>
      </p:sp>
    </p:spTree>
    <p:extLst>
      <p:ext uri="{BB962C8B-B14F-4D97-AF65-F5344CB8AC3E}">
        <p14:creationId xmlns:p14="http://schemas.microsoft.com/office/powerpoint/2010/main" val="62420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EEB797-5708-4FA5-B982-24C10C4A3A7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144787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EB797-5708-4FA5-B982-24C10C4A3A7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254480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EB797-5708-4FA5-B982-24C10C4A3A7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153337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EB797-5708-4FA5-B982-24C10C4A3A7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109867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EEB797-5708-4FA5-B982-24C10C4A3A7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393186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EEB797-5708-4FA5-B982-24C10C4A3A7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272318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EEB797-5708-4FA5-B982-24C10C4A3A78}" type="datetimeFigureOut">
              <a:rPr lang="en-US" smtClean="0"/>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116991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EEB797-5708-4FA5-B982-24C10C4A3A78}" type="datetimeFigureOut">
              <a:rPr lang="en-US" smtClean="0"/>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65810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EB797-5708-4FA5-B982-24C10C4A3A78}" type="datetimeFigureOut">
              <a:rPr lang="en-US" smtClean="0"/>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547386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EB797-5708-4FA5-B982-24C10C4A3A7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6165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EB797-5708-4FA5-B982-24C10C4A3A7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26505-CEDD-45F4-9BF9-3F198692C406}" type="slidenum">
              <a:rPr lang="en-US" smtClean="0"/>
              <a:t>‹#›</a:t>
            </a:fld>
            <a:endParaRPr lang="en-US"/>
          </a:p>
        </p:txBody>
      </p:sp>
    </p:spTree>
    <p:extLst>
      <p:ext uri="{BB962C8B-B14F-4D97-AF65-F5344CB8AC3E}">
        <p14:creationId xmlns:p14="http://schemas.microsoft.com/office/powerpoint/2010/main" val="293663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EB797-5708-4FA5-B982-24C10C4A3A78}" type="datetimeFigureOut">
              <a:rPr lang="en-US" smtClean="0"/>
              <a:t>8/17/2022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26505-CEDD-45F4-9BF9-3F198692C406}" type="slidenum">
              <a:rPr lang="en-US" smtClean="0"/>
              <a:t>‹#›</a:t>
            </a:fld>
            <a:endParaRPr lang="en-US"/>
          </a:p>
        </p:txBody>
      </p:sp>
    </p:spTree>
    <p:extLst>
      <p:ext uri="{BB962C8B-B14F-4D97-AF65-F5344CB8AC3E}">
        <p14:creationId xmlns:p14="http://schemas.microsoft.com/office/powerpoint/2010/main" val="105477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p7KYmVfnts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1"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3600">
                  <a:solidFill>
                    <a:prstClr val="white"/>
                  </a:solidFill>
                  <a:latin typeface="#9Slide03 IcielPanton Black" panose="00000A00000000000000" pitchFamily="2" charset="0"/>
                </a:rPr>
                <a:t>CÓ GÌ Ở</a:t>
              </a:r>
            </a:p>
          </p:txBody>
        </p:sp>
      </p:grpSp>
      <p:sp>
        <p:nvSpPr>
          <p:cNvPr id="55" name="Oval 54"/>
          <p:cNvSpPr/>
          <p:nvPr/>
        </p:nvSpPr>
        <p:spPr>
          <a:xfrm>
            <a:off x="4267201" y="1524000"/>
            <a:ext cx="3810003"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C6E51"/>
              </a:solidFill>
              <a:latin typeface="#9Slide02 Noi dung dai"/>
            </a:endParaRPr>
          </a:p>
        </p:txBody>
      </p:sp>
      <p:sp>
        <p:nvSpPr>
          <p:cNvPr id="56" name="Oval 55"/>
          <p:cNvSpPr/>
          <p:nvPr/>
        </p:nvSpPr>
        <p:spPr>
          <a:xfrm>
            <a:off x="4788627" y="2045427"/>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58" name="Oval 57"/>
          <p:cNvSpPr/>
          <p:nvPr/>
        </p:nvSpPr>
        <p:spPr>
          <a:xfrm>
            <a:off x="5750097" y="3006896"/>
            <a:ext cx="844215" cy="84421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59" name="Arc 58"/>
          <p:cNvSpPr/>
          <p:nvPr/>
        </p:nvSpPr>
        <p:spPr>
          <a:xfrm rot="20481717">
            <a:off x="3184957" y="630272"/>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60" name="Arc 59"/>
          <p:cNvSpPr/>
          <p:nvPr/>
        </p:nvSpPr>
        <p:spPr>
          <a:xfrm rot="20568184">
            <a:off x="1902153" y="-778898"/>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61" name="Arc 60"/>
          <p:cNvSpPr/>
          <p:nvPr/>
        </p:nvSpPr>
        <p:spPr>
          <a:xfrm rot="20424303">
            <a:off x="613257" y="-2157852"/>
            <a:ext cx="11028099" cy="10910927"/>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45" name="Arc 44"/>
          <p:cNvSpPr/>
          <p:nvPr/>
        </p:nvSpPr>
        <p:spPr>
          <a:xfrm rot="20416599">
            <a:off x="3439062" y="992030"/>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46" name="Arc 45"/>
          <p:cNvSpPr/>
          <p:nvPr/>
        </p:nvSpPr>
        <p:spPr>
          <a:xfrm rot="20617034">
            <a:off x="2824933" y="631672"/>
            <a:ext cx="6405347" cy="5938187"/>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47" name="Arc 46"/>
          <p:cNvSpPr/>
          <p:nvPr/>
        </p:nvSpPr>
        <p:spPr>
          <a:xfrm rot="21406139">
            <a:off x="4790913" y="2281807"/>
            <a:ext cx="2457451"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48" name="Arc 47"/>
          <p:cNvSpPr/>
          <p:nvPr/>
        </p:nvSpPr>
        <p:spPr>
          <a:xfrm rot="21264636">
            <a:off x="4412361" y="1974695"/>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49" name="Arc 48"/>
          <p:cNvSpPr/>
          <p:nvPr/>
        </p:nvSpPr>
        <p:spPr>
          <a:xfrm rot="21042090">
            <a:off x="4104945" y="1697510"/>
            <a:ext cx="3830631" cy="3721251"/>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50" name="Arc 49"/>
          <p:cNvSpPr/>
          <p:nvPr/>
        </p:nvSpPr>
        <p:spPr>
          <a:xfrm rot="20884398">
            <a:off x="3771734" y="1350260"/>
            <a:ext cx="4511751"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51" name="Arc 50"/>
          <p:cNvSpPr/>
          <p:nvPr/>
        </p:nvSpPr>
        <p:spPr>
          <a:xfrm rot="20481717">
            <a:off x="3040361" y="656809"/>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52" name="Arc 51"/>
          <p:cNvSpPr/>
          <p:nvPr/>
        </p:nvSpPr>
        <p:spPr>
          <a:xfrm>
            <a:off x="5171915" y="2597336"/>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53" name="Arc 52"/>
          <p:cNvSpPr/>
          <p:nvPr/>
        </p:nvSpPr>
        <p:spPr>
          <a:xfrm rot="489092">
            <a:off x="5535871" y="2874633"/>
            <a:ext cx="1160044" cy="108357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54" name="Arc 53"/>
          <p:cNvSpPr/>
          <p:nvPr/>
        </p:nvSpPr>
        <p:spPr>
          <a:xfrm rot="1249885">
            <a:off x="5841881" y="3133576"/>
            <a:ext cx="660643" cy="590855"/>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defRPr/>
            </a:pPr>
            <a:endParaRPr lang="en-US">
              <a:solidFill>
                <a:prstClr val="black"/>
              </a:solidFill>
              <a:latin typeface="#9Slide02 Noi dung dai"/>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cxnSp>
        <p:nvCxnSpPr>
          <p:cNvPr id="14" name="Straight Connector 13"/>
          <p:cNvCxnSpPr/>
          <p:nvPr/>
        </p:nvCxnSpPr>
        <p:spPr>
          <a:xfrm flipV="1">
            <a:off x="6387197" y="840921"/>
            <a:ext cx="1017815"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6" y="1774371"/>
            <a:ext cx="1763487"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16" name="Multiply 15"/>
          <p:cNvSpPr/>
          <p:nvPr/>
        </p:nvSpPr>
        <p:spPr>
          <a:xfrm rot="20028486">
            <a:off x="3948945" y="375285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17" name="12-Point Star 16"/>
          <p:cNvSpPr/>
          <p:nvPr/>
        </p:nvSpPr>
        <p:spPr>
          <a:xfrm>
            <a:off x="1554803" y="2332183"/>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18" name="Oval 17"/>
          <p:cNvSpPr/>
          <p:nvPr/>
        </p:nvSpPr>
        <p:spPr>
          <a:xfrm>
            <a:off x="1949318" y="2705272"/>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19" name="Multiply 18"/>
          <p:cNvSpPr/>
          <p:nvPr/>
        </p:nvSpPr>
        <p:spPr>
          <a:xfrm rot="15698754">
            <a:off x="8664885" y="2757772"/>
            <a:ext cx="1763487"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20" name="Multiply 19"/>
          <p:cNvSpPr/>
          <p:nvPr/>
        </p:nvSpPr>
        <p:spPr>
          <a:xfrm rot="2163725">
            <a:off x="2723861" y="83362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21" name="Donut 20"/>
          <p:cNvSpPr/>
          <p:nvPr/>
        </p:nvSpPr>
        <p:spPr>
          <a:xfrm>
            <a:off x="2159258" y="4251517"/>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23" name="Donut 22"/>
          <p:cNvSpPr/>
          <p:nvPr/>
        </p:nvSpPr>
        <p:spPr>
          <a:xfrm>
            <a:off x="8151667"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black"/>
              </a:solidFill>
              <a:latin typeface="#9Slide02 Noi dung dai"/>
            </a:endParaRPr>
          </a:p>
        </p:txBody>
      </p:sp>
      <p:sp>
        <p:nvSpPr>
          <p:cNvPr id="24" name="Multiply 23"/>
          <p:cNvSpPr/>
          <p:nvPr/>
        </p:nvSpPr>
        <p:spPr>
          <a:xfrm rot="20028486">
            <a:off x="9396453"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25" name="Multiply 24"/>
          <p:cNvSpPr/>
          <p:nvPr/>
        </p:nvSpPr>
        <p:spPr>
          <a:xfrm rot="17076524">
            <a:off x="9396453" y="4510861"/>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2" name="Rectangle 1"/>
          <p:cNvSpPr/>
          <p:nvPr/>
        </p:nvSpPr>
        <p:spPr>
          <a:xfrm>
            <a:off x="-102033"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FCE54">
                  <a:lumMod val="60000"/>
                  <a:lumOff val="40000"/>
                </a:srgbClr>
              </a:solidFill>
              <a:latin typeface="#9Slide02 Noi dung dai"/>
            </a:endParaRPr>
          </a:p>
        </p:txBody>
      </p:sp>
      <p:sp>
        <p:nvSpPr>
          <p:cNvPr id="8" name="Rectangle 7"/>
          <p:cNvSpPr/>
          <p:nvPr/>
        </p:nvSpPr>
        <p:spPr>
          <a:xfrm>
            <a:off x="-124973" y="-142967"/>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FCE54">
                  <a:lumMod val="60000"/>
                  <a:lumOff val="40000"/>
                </a:srgbClr>
              </a:solidFill>
              <a:latin typeface="#9Slide02 Noi dung dai"/>
            </a:endParaRPr>
          </a:p>
        </p:txBody>
      </p:sp>
      <p:sp>
        <p:nvSpPr>
          <p:cNvPr id="9" name="Rectangle 8"/>
          <p:cNvSpPr/>
          <p:nvPr/>
        </p:nvSpPr>
        <p:spPr>
          <a:xfrm>
            <a:off x="-115141" y="3209838"/>
            <a:ext cx="12697973" cy="36748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6" name="Rectangle 5"/>
          <p:cNvSpPr/>
          <p:nvPr/>
        </p:nvSpPr>
        <p:spPr>
          <a:xfrm>
            <a:off x="-143157" y="-142967"/>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FCE54">
                  <a:lumMod val="60000"/>
                  <a:lumOff val="40000"/>
                </a:srgbClr>
              </a:solidFill>
              <a:latin typeface="#9Slide02 Noi dung dai"/>
            </a:endParaRPr>
          </a:p>
        </p:txBody>
      </p:sp>
      <p:sp>
        <p:nvSpPr>
          <p:cNvPr id="7" name="Rectangle 6"/>
          <p:cNvSpPr/>
          <p:nvPr/>
        </p:nvSpPr>
        <p:spPr>
          <a:xfrm>
            <a:off x="-155811" y="3209838"/>
            <a:ext cx="12744055" cy="3674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4" name="Rectangle 3"/>
          <p:cNvSpPr/>
          <p:nvPr/>
        </p:nvSpPr>
        <p:spPr>
          <a:xfrm>
            <a:off x="-270357" y="-158745"/>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FCE54">
                  <a:lumMod val="60000"/>
                  <a:lumOff val="40000"/>
                </a:srgbClr>
              </a:solidFill>
              <a:latin typeface="#9Slide02 Noi dung dai"/>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srgbClr val="FFCE54">
                  <a:lumMod val="60000"/>
                  <a:lumOff val="40000"/>
                </a:srgbClr>
              </a:solidFill>
              <a:latin typeface="#9Slide02 Noi dung dai"/>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sp>
        <p:nvSpPr>
          <p:cNvPr id="65" name="Oval 64"/>
          <p:cNvSpPr/>
          <p:nvPr/>
        </p:nvSpPr>
        <p:spPr>
          <a:xfrm>
            <a:off x="4419600"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defRPr/>
            </a:pPr>
            <a:endParaRPr lang="en-US">
              <a:solidFill>
                <a:prstClr val="white"/>
              </a:solidFill>
              <a:latin typeface="#9Slide02 Noi dung dai"/>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5"/>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4800" b="1" dirty="0">
                <a:solidFill>
                  <a:srgbClr val="0000FF"/>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xmlns=""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30" y="752782"/>
            <a:ext cx="487363" cy="487363"/>
          </a:xfrm>
          <a:prstGeom prst="rect">
            <a:avLst/>
          </a:prstGeom>
        </p:spPr>
      </p:pic>
    </p:spTree>
    <p:extLst>
      <p:ext uri="{BB962C8B-B14F-4D97-AF65-F5344CB8AC3E}">
        <p14:creationId xmlns:p14="http://schemas.microsoft.com/office/powerpoint/2010/main" val="216077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2"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6" presetClass="entr" presetSubtype="32" fill="hold" grpId="0" nodeType="withEffect">
                                  <p:stCondLst>
                                    <p:cond delay="3900"/>
                                  </p:stCondLst>
                                  <p:childTnLst>
                                    <p:set>
                                      <p:cBhvr>
                                        <p:cTn id="247" dur="1" fill="hold">
                                          <p:stCondLst>
                                            <p:cond delay="0"/>
                                          </p:stCondLst>
                                        </p:cTn>
                                        <p:tgtEl>
                                          <p:spTgt spid="65"/>
                                        </p:tgtEl>
                                        <p:attrNameLst>
                                          <p:attrName>style.visibility</p:attrName>
                                        </p:attrNameLst>
                                      </p:cBhvr>
                                      <p:to>
                                        <p:strVal val="visible"/>
                                      </p:to>
                                    </p:set>
                                    <p:animEffect transition="in" filter="circle(out)">
                                      <p:cBhvr>
                                        <p:cTn id="248" dur="500"/>
                                        <p:tgtEl>
                                          <p:spTgt spid="65"/>
                                        </p:tgtEl>
                                      </p:cBhvr>
                                    </p:animEffect>
                                  </p:childTnLst>
                                </p:cTn>
                              </p:par>
                              <p:par>
                                <p:cTn id="249" presetID="6" presetClass="entr" presetSubtype="32" fill="hold" grpId="0" nodeType="withEffect">
                                  <p:stCondLst>
                                    <p:cond delay="3900"/>
                                  </p:stCondLst>
                                  <p:childTnLst>
                                    <p:set>
                                      <p:cBhvr>
                                        <p:cTn id="250" dur="1" fill="hold">
                                          <p:stCondLst>
                                            <p:cond delay="0"/>
                                          </p:stCondLst>
                                        </p:cTn>
                                        <p:tgtEl>
                                          <p:spTgt spid="64"/>
                                        </p:tgtEl>
                                        <p:attrNameLst>
                                          <p:attrName>style.visibility</p:attrName>
                                        </p:attrNameLst>
                                      </p:cBhvr>
                                      <p:to>
                                        <p:strVal val="visible"/>
                                      </p:to>
                                    </p:set>
                                    <p:animEffect transition="in" filter="circle(out)">
                                      <p:cBhvr>
                                        <p:cTn id="251" dur="500"/>
                                        <p:tgtEl>
                                          <p:spTgt spid="64"/>
                                        </p:tgtEl>
                                      </p:cBhvr>
                                    </p:animEffect>
                                  </p:childTnLst>
                                </p:cTn>
                              </p:par>
                              <p:par>
                                <p:cTn id="252" presetID="8" presetClass="emph" presetSubtype="0" decel="100000" fill="hold" grpId="1" nodeType="withEffect">
                                  <p:stCondLst>
                                    <p:cond delay="3900"/>
                                  </p:stCondLst>
                                  <p:childTnLst>
                                    <p:animRot by="43200000">
                                      <p:cBhvr>
                                        <p:cTn id="253" dur="800" fill="hold"/>
                                        <p:tgtEl>
                                          <p:spTgt spid="64"/>
                                        </p:tgtEl>
                                        <p:attrNameLst>
                                          <p:attrName>r</p:attrName>
                                        </p:attrNameLst>
                                      </p:cBhvr>
                                    </p:animRot>
                                  </p:childTnLst>
                                </p:cTn>
                              </p:par>
                              <p:par>
                                <p:cTn id="254" presetID="21" presetClass="exit" presetSubtype="1" fill="hold" grpId="2" nodeType="withEffect">
                                  <p:stCondLst>
                                    <p:cond delay="4200"/>
                                  </p:stCondLst>
                                  <p:childTnLst>
                                    <p:animEffect transition="out" filter="wheel(1)">
                                      <p:cBhvr>
                                        <p:cTn id="255" dur="500"/>
                                        <p:tgtEl>
                                          <p:spTgt spid="64"/>
                                        </p:tgtEl>
                                      </p:cBhvr>
                                    </p:animEffect>
                                    <p:set>
                                      <p:cBhvr>
                                        <p:cTn id="256" dur="1" fill="hold">
                                          <p:stCondLst>
                                            <p:cond delay="499"/>
                                          </p:stCondLst>
                                        </p:cTn>
                                        <p:tgtEl>
                                          <p:spTgt spid="64"/>
                                        </p:tgtEl>
                                        <p:attrNameLst>
                                          <p:attrName>style.visibility</p:attrName>
                                        </p:attrNameLst>
                                      </p:cBhvr>
                                      <p:to>
                                        <p:strVal val="hidden"/>
                                      </p:to>
                                    </p:set>
                                  </p:childTnLst>
                                </p:cTn>
                              </p:par>
                              <p:par>
                                <p:cTn id="257" presetID="53" presetClass="entr" presetSubtype="528" fill="hold" grpId="0" nodeType="withEffect">
                                  <p:stCondLst>
                                    <p:cond delay="4300"/>
                                  </p:stCondLst>
                                  <p:childTnLst>
                                    <p:set>
                                      <p:cBhvr>
                                        <p:cTn id="258" dur="1" fill="hold">
                                          <p:stCondLst>
                                            <p:cond delay="0"/>
                                          </p:stCondLst>
                                        </p:cTn>
                                        <p:tgtEl>
                                          <p:spTgt spid="68"/>
                                        </p:tgtEl>
                                        <p:attrNameLst>
                                          <p:attrName>style.visibility</p:attrName>
                                        </p:attrNameLst>
                                      </p:cBhvr>
                                      <p:to>
                                        <p:strVal val="visible"/>
                                      </p:to>
                                    </p:set>
                                    <p:anim calcmode="lin" valueType="num">
                                      <p:cBhvr>
                                        <p:cTn id="259" dur="500" fill="hold"/>
                                        <p:tgtEl>
                                          <p:spTgt spid="68"/>
                                        </p:tgtEl>
                                        <p:attrNameLst>
                                          <p:attrName>ppt_w</p:attrName>
                                        </p:attrNameLst>
                                      </p:cBhvr>
                                      <p:tavLst>
                                        <p:tav tm="0">
                                          <p:val>
                                            <p:fltVal val="0"/>
                                          </p:val>
                                        </p:tav>
                                        <p:tav tm="100000">
                                          <p:val>
                                            <p:strVal val="#ppt_w"/>
                                          </p:val>
                                        </p:tav>
                                      </p:tavLst>
                                    </p:anim>
                                    <p:anim calcmode="lin" valueType="num">
                                      <p:cBhvr>
                                        <p:cTn id="260" dur="500" fill="hold"/>
                                        <p:tgtEl>
                                          <p:spTgt spid="68"/>
                                        </p:tgtEl>
                                        <p:attrNameLst>
                                          <p:attrName>ppt_h</p:attrName>
                                        </p:attrNameLst>
                                      </p:cBhvr>
                                      <p:tavLst>
                                        <p:tav tm="0">
                                          <p:val>
                                            <p:fltVal val="0"/>
                                          </p:val>
                                        </p:tav>
                                        <p:tav tm="100000">
                                          <p:val>
                                            <p:strVal val="#ppt_h"/>
                                          </p:val>
                                        </p:tav>
                                      </p:tavLst>
                                    </p:anim>
                                    <p:animEffect transition="in" filter="fade">
                                      <p:cBhvr>
                                        <p:cTn id="261" dur="500"/>
                                        <p:tgtEl>
                                          <p:spTgt spid="68"/>
                                        </p:tgtEl>
                                      </p:cBhvr>
                                    </p:animEffect>
                                    <p:anim calcmode="lin" valueType="num">
                                      <p:cBhvr>
                                        <p:cTn id="262" dur="500" fill="hold"/>
                                        <p:tgtEl>
                                          <p:spTgt spid="68"/>
                                        </p:tgtEl>
                                        <p:attrNameLst>
                                          <p:attrName>ppt_x</p:attrName>
                                        </p:attrNameLst>
                                      </p:cBhvr>
                                      <p:tavLst>
                                        <p:tav tm="0">
                                          <p:val>
                                            <p:fltVal val="0.5"/>
                                          </p:val>
                                        </p:tav>
                                        <p:tav tm="100000">
                                          <p:val>
                                            <p:strVal val="#ppt_x"/>
                                          </p:val>
                                        </p:tav>
                                      </p:tavLst>
                                    </p:anim>
                                    <p:anim calcmode="lin" valueType="num">
                                      <p:cBhvr>
                                        <p:cTn id="263" dur="500" fill="hold"/>
                                        <p:tgtEl>
                                          <p:spTgt spid="68"/>
                                        </p:tgtEl>
                                        <p:attrNameLst>
                                          <p:attrName>ppt_y</p:attrName>
                                        </p:attrNameLst>
                                      </p:cBhvr>
                                      <p:tavLst>
                                        <p:tav tm="0">
                                          <p:val>
                                            <p:fltVal val="0.5"/>
                                          </p:val>
                                        </p:tav>
                                        <p:tav tm="100000">
                                          <p:val>
                                            <p:strVal val="#ppt_y"/>
                                          </p:val>
                                        </p:tav>
                                      </p:tavLst>
                                    </p:anim>
                                  </p:childTnLst>
                                </p:cTn>
                              </p:par>
                              <p:par>
                                <p:cTn id="264" presetID="2" presetClass="entr" presetSubtype="8" decel="100000" fill="hold" nodeType="withEffect">
                                  <p:stCondLst>
                                    <p:cond delay="4300"/>
                                  </p:stCondLst>
                                  <p:childTnLst>
                                    <p:set>
                                      <p:cBhvr>
                                        <p:cTn id="265" dur="1" fill="hold">
                                          <p:stCondLst>
                                            <p:cond delay="0"/>
                                          </p:stCondLst>
                                        </p:cTn>
                                        <p:tgtEl>
                                          <p:spTgt spid="66"/>
                                        </p:tgtEl>
                                        <p:attrNameLst>
                                          <p:attrName>style.visibility</p:attrName>
                                        </p:attrNameLst>
                                      </p:cBhvr>
                                      <p:to>
                                        <p:strVal val="visible"/>
                                      </p:to>
                                    </p:set>
                                    <p:anim calcmode="lin" valueType="num">
                                      <p:cBhvr additive="base">
                                        <p:cTn id="266" dur="400" fill="hold"/>
                                        <p:tgtEl>
                                          <p:spTgt spid="66"/>
                                        </p:tgtEl>
                                        <p:attrNameLst>
                                          <p:attrName>ppt_x</p:attrName>
                                        </p:attrNameLst>
                                      </p:cBhvr>
                                      <p:tavLst>
                                        <p:tav tm="0">
                                          <p:val>
                                            <p:strVal val="0-#ppt_w/2"/>
                                          </p:val>
                                        </p:tav>
                                        <p:tav tm="100000">
                                          <p:val>
                                            <p:strVal val="#ppt_x"/>
                                          </p:val>
                                        </p:tav>
                                      </p:tavLst>
                                    </p:anim>
                                    <p:anim calcmode="lin" valueType="num">
                                      <p:cBhvr additive="base">
                                        <p:cTn id="267" dur="400" fill="hold"/>
                                        <p:tgtEl>
                                          <p:spTgt spid="66"/>
                                        </p:tgtEl>
                                        <p:attrNameLst>
                                          <p:attrName>ppt_y</p:attrName>
                                        </p:attrNameLst>
                                      </p:cBhvr>
                                      <p:tavLst>
                                        <p:tav tm="0">
                                          <p:val>
                                            <p:strVal val="#ppt_y"/>
                                          </p:val>
                                        </p:tav>
                                        <p:tav tm="100000">
                                          <p:val>
                                            <p:strVal val="#ppt_y"/>
                                          </p:val>
                                        </p:tav>
                                      </p:tavLst>
                                    </p:anim>
                                  </p:childTnLst>
                                </p:cTn>
                              </p:par>
                              <p:par>
                                <p:cTn id="268" presetID="27" presetClass="emph" presetSubtype="0" repeatCount="3000" fill="remove" grpId="2" nodeType="withEffect">
                                  <p:stCondLst>
                                    <p:cond delay="4400"/>
                                  </p:stCondLst>
                                  <p:childTnLst>
                                    <p:animClr clrSpc="rgb" dir="cw">
                                      <p:cBhvr override="childStyle">
                                        <p:cTn id="269" dur="50" autoRev="1" fill="remove"/>
                                        <p:tgtEl>
                                          <p:spTgt spid="65"/>
                                        </p:tgtEl>
                                        <p:attrNameLst>
                                          <p:attrName>style.color</p:attrName>
                                        </p:attrNameLst>
                                      </p:cBhvr>
                                      <p:to>
                                        <a:schemeClr val="bg1"/>
                                      </p:to>
                                    </p:animClr>
                                    <p:animClr clrSpc="rgb" dir="cw">
                                      <p:cBhvr>
                                        <p:cTn id="270" dur="50" autoRev="1" fill="remove"/>
                                        <p:tgtEl>
                                          <p:spTgt spid="65"/>
                                        </p:tgtEl>
                                        <p:attrNameLst>
                                          <p:attrName>fillcolor</p:attrName>
                                        </p:attrNameLst>
                                      </p:cBhvr>
                                      <p:to>
                                        <a:schemeClr val="bg1"/>
                                      </p:to>
                                    </p:animClr>
                                    <p:set>
                                      <p:cBhvr>
                                        <p:cTn id="271" dur="50" autoRev="1" fill="remove"/>
                                        <p:tgtEl>
                                          <p:spTgt spid="65"/>
                                        </p:tgtEl>
                                        <p:attrNameLst>
                                          <p:attrName>fill.type</p:attrName>
                                        </p:attrNameLst>
                                      </p:cBhvr>
                                      <p:to>
                                        <p:strVal val="solid"/>
                                      </p:to>
                                    </p:set>
                                    <p:set>
                                      <p:cBhvr>
                                        <p:cTn id="272" dur="50" autoRev="1" fill="remove"/>
                                        <p:tgtEl>
                                          <p:spTgt spid="65"/>
                                        </p:tgtEl>
                                        <p:attrNameLst>
                                          <p:attrName>fill.on</p:attrName>
                                        </p:attrNameLst>
                                      </p:cBhvr>
                                      <p:to>
                                        <p:strVal val="true"/>
                                      </p:to>
                                    </p:set>
                                  </p:childTnLst>
                                </p:cTn>
                              </p:par>
                              <p:par>
                                <p:cTn id="273" presetID="23" presetClass="exit" presetSubtype="16" fill="hold" grpId="1" nodeType="withEffect">
                                  <p:stCondLst>
                                    <p:cond delay="4300"/>
                                  </p:stCondLst>
                                  <p:childTnLst>
                                    <p:anim calcmode="lin" valueType="num">
                                      <p:cBhvr>
                                        <p:cTn id="274" dur="700"/>
                                        <p:tgtEl>
                                          <p:spTgt spid="65"/>
                                        </p:tgtEl>
                                        <p:attrNameLst>
                                          <p:attrName>ppt_w</p:attrName>
                                        </p:attrNameLst>
                                      </p:cBhvr>
                                      <p:tavLst>
                                        <p:tav tm="0">
                                          <p:val>
                                            <p:strVal val="ppt_w"/>
                                          </p:val>
                                        </p:tav>
                                        <p:tav tm="100000">
                                          <p:val>
                                            <p:strVal val="4*ppt_w"/>
                                          </p:val>
                                        </p:tav>
                                      </p:tavLst>
                                    </p:anim>
                                    <p:anim calcmode="lin" valueType="num">
                                      <p:cBhvr>
                                        <p:cTn id="275" dur="700"/>
                                        <p:tgtEl>
                                          <p:spTgt spid="65"/>
                                        </p:tgtEl>
                                        <p:attrNameLst>
                                          <p:attrName>ppt_h</p:attrName>
                                        </p:attrNameLst>
                                      </p:cBhvr>
                                      <p:tavLst>
                                        <p:tav tm="0">
                                          <p:val>
                                            <p:strVal val="ppt_h"/>
                                          </p:val>
                                        </p:tav>
                                        <p:tav tm="100000">
                                          <p:val>
                                            <p:strVal val="4*ppt_h"/>
                                          </p:val>
                                        </p:tav>
                                      </p:tavLst>
                                    </p:anim>
                                    <p:set>
                                      <p:cBhvr>
                                        <p:cTn id="276" dur="1" fill="hold">
                                          <p:stCondLst>
                                            <p:cond delay="699"/>
                                          </p:stCondLst>
                                        </p:cTn>
                                        <p:tgtEl>
                                          <p:spTgt spid="65"/>
                                        </p:tgtEl>
                                        <p:attrNameLst>
                                          <p:attrName>style.visibility</p:attrName>
                                        </p:attrNameLst>
                                      </p:cBhvr>
                                      <p:to>
                                        <p:strVal val="hidden"/>
                                      </p:to>
                                    </p:set>
                                  </p:childTnLst>
                                </p:cTn>
                              </p:par>
                              <p:par>
                                <p:cTn id="277" presetID="63" presetClass="path" presetSubtype="0" accel="100000" fill="hold" nodeType="withEffect">
                                  <p:stCondLst>
                                    <p:cond delay="4600"/>
                                  </p:stCondLst>
                                  <p:childTnLst>
                                    <p:animMotion origin="layout" path="M 5E-6 -4.44444E-6 L 0.17188 -4.44444E-6 " pathEditMode="relative" rAng="0" ptsTypes="AA">
                                      <p:cBhvr>
                                        <p:cTn id="278" dur="700" fill="hold"/>
                                        <p:tgtEl>
                                          <p:spTgt spid="66"/>
                                        </p:tgtEl>
                                        <p:attrNameLst>
                                          <p:attrName>ppt_x</p:attrName>
                                          <p:attrName>ppt_y</p:attrName>
                                        </p:attrNameLst>
                                      </p:cBhvr>
                                      <p:rCtr x="8594" y="0"/>
                                    </p:animMotion>
                                  </p:childTnLst>
                                </p:cTn>
                              </p:par>
                              <p:par>
                                <p:cTn id="279" presetID="2" presetClass="exit" presetSubtype="2" accel="100000" fill="hold" nodeType="withEffect">
                                  <p:stCondLst>
                                    <p:cond delay="4900"/>
                                  </p:stCondLst>
                                  <p:childTnLst>
                                    <p:anim calcmode="lin" valueType="num">
                                      <p:cBhvr additive="base">
                                        <p:cTn id="280" dur="500"/>
                                        <p:tgtEl>
                                          <p:spTgt spid="66"/>
                                        </p:tgtEl>
                                        <p:attrNameLst>
                                          <p:attrName>ppt_x</p:attrName>
                                        </p:attrNameLst>
                                      </p:cBhvr>
                                      <p:tavLst>
                                        <p:tav tm="0">
                                          <p:val>
                                            <p:strVal val="ppt_x"/>
                                          </p:val>
                                        </p:tav>
                                        <p:tav tm="100000">
                                          <p:val>
                                            <p:strVal val="1+ppt_w/2"/>
                                          </p:val>
                                        </p:tav>
                                      </p:tavLst>
                                    </p:anim>
                                    <p:anim calcmode="lin" valueType="num">
                                      <p:cBhvr additive="base">
                                        <p:cTn id="281" dur="500"/>
                                        <p:tgtEl>
                                          <p:spTgt spid="66"/>
                                        </p:tgtEl>
                                        <p:attrNameLst>
                                          <p:attrName>ppt_y</p:attrName>
                                        </p:attrNameLst>
                                      </p:cBhvr>
                                      <p:tavLst>
                                        <p:tav tm="0">
                                          <p:val>
                                            <p:strVal val="ppt_y"/>
                                          </p:val>
                                        </p:tav>
                                        <p:tav tm="100000">
                                          <p:val>
                                            <p:strVal val="ppt_y"/>
                                          </p:val>
                                        </p:tav>
                                      </p:tavLst>
                                    </p:anim>
                                    <p:set>
                                      <p:cBhvr>
                                        <p:cTn id="282" dur="1" fill="hold">
                                          <p:stCondLst>
                                            <p:cond delay="499"/>
                                          </p:stCondLst>
                                        </p:cTn>
                                        <p:tgtEl>
                                          <p:spTgt spid="66"/>
                                        </p:tgtEl>
                                        <p:attrNameLst>
                                          <p:attrName>style.visibility</p:attrName>
                                        </p:attrNameLst>
                                      </p:cBhvr>
                                      <p:to>
                                        <p:strVal val="hidden"/>
                                      </p:to>
                                    </p:set>
                                  </p:childTnLst>
                                </p:cTn>
                              </p:par>
                              <p:par>
                                <p:cTn id="283" presetID="2" presetClass="entr" presetSubtype="2" decel="100000" fill="hold" nodeType="withEffect">
                                  <p:stCondLst>
                                    <p:cond delay="4300"/>
                                  </p:stCondLst>
                                  <p:childTnLst>
                                    <p:set>
                                      <p:cBhvr>
                                        <p:cTn id="284" dur="1" fill="hold">
                                          <p:stCondLst>
                                            <p:cond delay="0"/>
                                          </p:stCondLst>
                                        </p:cTn>
                                        <p:tgtEl>
                                          <p:spTgt spid="67"/>
                                        </p:tgtEl>
                                        <p:attrNameLst>
                                          <p:attrName>style.visibility</p:attrName>
                                        </p:attrNameLst>
                                      </p:cBhvr>
                                      <p:to>
                                        <p:strVal val="visible"/>
                                      </p:to>
                                    </p:set>
                                    <p:anim calcmode="lin" valueType="num">
                                      <p:cBhvr additive="base">
                                        <p:cTn id="285" dur="400" fill="hold"/>
                                        <p:tgtEl>
                                          <p:spTgt spid="67"/>
                                        </p:tgtEl>
                                        <p:attrNameLst>
                                          <p:attrName>ppt_x</p:attrName>
                                        </p:attrNameLst>
                                      </p:cBhvr>
                                      <p:tavLst>
                                        <p:tav tm="0">
                                          <p:val>
                                            <p:strVal val="1+#ppt_w/2"/>
                                          </p:val>
                                        </p:tav>
                                        <p:tav tm="100000">
                                          <p:val>
                                            <p:strVal val="#ppt_x"/>
                                          </p:val>
                                        </p:tav>
                                      </p:tavLst>
                                    </p:anim>
                                    <p:anim calcmode="lin" valueType="num">
                                      <p:cBhvr additive="base">
                                        <p:cTn id="286" dur="400" fill="hold"/>
                                        <p:tgtEl>
                                          <p:spTgt spid="67"/>
                                        </p:tgtEl>
                                        <p:attrNameLst>
                                          <p:attrName>ppt_y</p:attrName>
                                        </p:attrNameLst>
                                      </p:cBhvr>
                                      <p:tavLst>
                                        <p:tav tm="0">
                                          <p:val>
                                            <p:strVal val="#ppt_y"/>
                                          </p:val>
                                        </p:tav>
                                        <p:tav tm="100000">
                                          <p:val>
                                            <p:strVal val="#ppt_y"/>
                                          </p:val>
                                        </p:tav>
                                      </p:tavLst>
                                    </p:anim>
                                  </p:childTnLst>
                                </p:cTn>
                              </p:par>
                              <p:par>
                                <p:cTn id="287" presetID="35" presetClass="path" presetSubtype="0" accel="50000" decel="50000" fill="hold" nodeType="withEffect">
                                  <p:stCondLst>
                                    <p:cond delay="4600"/>
                                  </p:stCondLst>
                                  <p:childTnLst>
                                    <p:animMotion origin="layout" path="M 0 0 L -0.25 0 E" pathEditMode="relative" ptsTypes="">
                                      <p:cBhvr>
                                        <p:cTn id="288" dur="700" fill="hold"/>
                                        <p:tgtEl>
                                          <p:spTgt spid="67"/>
                                        </p:tgtEl>
                                        <p:attrNameLst>
                                          <p:attrName>ppt_x</p:attrName>
                                          <p:attrName>ppt_y</p:attrName>
                                        </p:attrNameLst>
                                      </p:cBhvr>
                                    </p:animMotion>
                                  </p:childTnLst>
                                </p:cTn>
                              </p:par>
                              <p:par>
                                <p:cTn id="289" presetID="2" presetClass="exit" presetSubtype="8" accel="100000" fill="hold" nodeType="withEffect">
                                  <p:stCondLst>
                                    <p:cond delay="4900"/>
                                  </p:stCondLst>
                                  <p:childTnLst>
                                    <p:anim calcmode="lin" valueType="num">
                                      <p:cBhvr additive="base">
                                        <p:cTn id="290" dur="500"/>
                                        <p:tgtEl>
                                          <p:spTgt spid="67"/>
                                        </p:tgtEl>
                                        <p:attrNameLst>
                                          <p:attrName>ppt_x</p:attrName>
                                        </p:attrNameLst>
                                      </p:cBhvr>
                                      <p:tavLst>
                                        <p:tav tm="0">
                                          <p:val>
                                            <p:strVal val="ppt_x"/>
                                          </p:val>
                                        </p:tav>
                                        <p:tav tm="100000">
                                          <p:val>
                                            <p:strVal val="0-ppt_w/2"/>
                                          </p:val>
                                        </p:tav>
                                      </p:tavLst>
                                    </p:anim>
                                    <p:anim calcmode="lin" valueType="num">
                                      <p:cBhvr additive="base">
                                        <p:cTn id="291" dur="500"/>
                                        <p:tgtEl>
                                          <p:spTgt spid="67"/>
                                        </p:tgtEl>
                                        <p:attrNameLst>
                                          <p:attrName>ppt_y</p:attrName>
                                        </p:attrNameLst>
                                      </p:cBhvr>
                                      <p:tavLst>
                                        <p:tav tm="0">
                                          <p:val>
                                            <p:strVal val="ppt_y"/>
                                          </p:val>
                                        </p:tav>
                                        <p:tav tm="100000">
                                          <p:val>
                                            <p:strVal val="ppt_y"/>
                                          </p:val>
                                        </p:tav>
                                      </p:tavLst>
                                    </p:anim>
                                    <p:set>
                                      <p:cBhvr>
                                        <p:cTn id="292" dur="1" fill="hold">
                                          <p:stCondLst>
                                            <p:cond delay="499"/>
                                          </p:stCondLst>
                                        </p:cTn>
                                        <p:tgtEl>
                                          <p:spTgt spid="67"/>
                                        </p:tgtEl>
                                        <p:attrNameLst>
                                          <p:attrName>style.visibility</p:attrName>
                                        </p:attrNameLst>
                                      </p:cBhvr>
                                      <p:to>
                                        <p:strVal val="hidden"/>
                                      </p:to>
                                    </p:set>
                                  </p:childTnLst>
                                </p:cTn>
                              </p:par>
                              <p:par>
                                <p:cTn id="293" presetID="63" presetClass="path" presetSubtype="0" accel="100000" fill="hold" grpId="1" nodeType="withEffect">
                                  <p:stCondLst>
                                    <p:cond delay="4900"/>
                                  </p:stCondLst>
                                  <p:childTnLst>
                                    <p:animMotion origin="layout" path="M 3.33333E-6 -3.7037E-7 L 0.75 -3.7037E-7 " pathEditMode="relative" rAng="0" ptsTypes="AA">
                                      <p:cBhvr>
                                        <p:cTn id="294"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5"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539645" y="2680839"/>
            <a:ext cx="11542427" cy="32382"/>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40309" y="2484621"/>
            <a:ext cx="1167584"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1606</a:t>
            </a:r>
          </a:p>
        </p:txBody>
      </p:sp>
      <p:sp>
        <p:nvSpPr>
          <p:cNvPr id="3" name="Rectangular Callout 2"/>
          <p:cNvSpPr/>
          <p:nvPr/>
        </p:nvSpPr>
        <p:spPr>
          <a:xfrm>
            <a:off x="539324" y="912337"/>
            <a:ext cx="1842141" cy="1313752"/>
          </a:xfrm>
          <a:prstGeom prst="wedgeRectCallou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Người</a:t>
            </a:r>
            <a:r>
              <a:rPr lang="en-US" b="1" dirty="0">
                <a:solidFill>
                  <a:srgbClr val="002060"/>
                </a:solidFill>
              </a:rPr>
              <a:t> </a:t>
            </a:r>
            <a:r>
              <a:rPr lang="en-US" b="1" dirty="0" err="1">
                <a:solidFill>
                  <a:srgbClr val="002060"/>
                </a:solidFill>
              </a:rPr>
              <a:t>Hà</a:t>
            </a:r>
            <a:r>
              <a:rPr lang="en-US" b="1" dirty="0">
                <a:solidFill>
                  <a:srgbClr val="002060"/>
                </a:solidFill>
              </a:rPr>
              <a:t> </a:t>
            </a:r>
            <a:r>
              <a:rPr lang="en-US" b="1" dirty="0" err="1">
                <a:solidFill>
                  <a:srgbClr val="002060"/>
                </a:solidFill>
              </a:rPr>
              <a:t>Lan</a:t>
            </a:r>
            <a:r>
              <a:rPr lang="en-US" b="1" dirty="0">
                <a:solidFill>
                  <a:srgbClr val="002060"/>
                </a:solidFill>
              </a:rPr>
              <a:t> </a:t>
            </a:r>
            <a:r>
              <a:rPr lang="en-US" b="1" dirty="0" err="1">
                <a:solidFill>
                  <a:srgbClr val="002060"/>
                </a:solidFill>
              </a:rPr>
              <a:t>phát</a:t>
            </a:r>
            <a:r>
              <a:rPr lang="en-US" b="1" dirty="0">
                <a:solidFill>
                  <a:srgbClr val="002060"/>
                </a:solidFill>
              </a:rPr>
              <a:t> </a:t>
            </a:r>
            <a:r>
              <a:rPr lang="en-US" b="1" dirty="0" err="1">
                <a:solidFill>
                  <a:srgbClr val="002060"/>
                </a:solidFill>
              </a:rPr>
              <a:t>hiện</a:t>
            </a:r>
            <a:r>
              <a:rPr lang="en-US" b="1" dirty="0">
                <a:solidFill>
                  <a:srgbClr val="002060"/>
                </a:solidFill>
              </a:rPr>
              <a:t> </a:t>
            </a:r>
            <a:r>
              <a:rPr lang="en-US" b="1" dirty="0" err="1">
                <a:solidFill>
                  <a:srgbClr val="002060"/>
                </a:solidFill>
              </a:rPr>
              <a:t>ra</a:t>
            </a:r>
            <a:r>
              <a:rPr lang="en-US" b="1" dirty="0">
                <a:solidFill>
                  <a:srgbClr val="002060"/>
                </a:solidFill>
              </a:rPr>
              <a:t> </a:t>
            </a:r>
            <a:r>
              <a:rPr lang="en-US" b="1" dirty="0" smtClean="0">
                <a:solidFill>
                  <a:srgbClr val="002060"/>
                </a:solidFill>
              </a:rPr>
              <a:t>Ô- </a:t>
            </a:r>
            <a:r>
              <a:rPr lang="en-US" b="1" dirty="0" err="1" smtClean="0">
                <a:solidFill>
                  <a:srgbClr val="002060"/>
                </a:solidFill>
              </a:rPr>
              <a:t>xtrây</a:t>
            </a:r>
            <a:r>
              <a:rPr lang="en-US" b="1" dirty="0" smtClean="0">
                <a:solidFill>
                  <a:srgbClr val="002060"/>
                </a:solidFill>
              </a:rPr>
              <a:t>-li-a</a:t>
            </a:r>
            <a:endParaRPr lang="en-US" b="1" dirty="0">
              <a:solidFill>
                <a:srgbClr val="002060"/>
              </a:solidFill>
            </a:endParaRPr>
          </a:p>
        </p:txBody>
      </p:sp>
      <p:sp>
        <p:nvSpPr>
          <p:cNvPr id="19" name="Rectangular Callout 18"/>
          <p:cNvSpPr/>
          <p:nvPr/>
        </p:nvSpPr>
        <p:spPr>
          <a:xfrm>
            <a:off x="5174928" y="911610"/>
            <a:ext cx="1842141" cy="1313752"/>
          </a:xfrm>
          <a:prstGeom prst="wedgeRectCallou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Anh</a:t>
            </a:r>
            <a:r>
              <a:rPr lang="en-US" b="1" dirty="0" smtClean="0">
                <a:solidFill>
                  <a:srgbClr val="002060"/>
                </a:solidFill>
              </a:rPr>
              <a:t> </a:t>
            </a:r>
            <a:r>
              <a:rPr lang="en-US" b="1" dirty="0" err="1">
                <a:solidFill>
                  <a:srgbClr val="002060"/>
                </a:solidFill>
              </a:rPr>
              <a:t>thiết</a:t>
            </a:r>
            <a:r>
              <a:rPr lang="en-US" b="1" dirty="0">
                <a:solidFill>
                  <a:srgbClr val="002060"/>
                </a:solidFill>
              </a:rPr>
              <a:t> </a:t>
            </a:r>
            <a:r>
              <a:rPr lang="en-US" b="1" dirty="0" err="1">
                <a:solidFill>
                  <a:srgbClr val="002060"/>
                </a:solidFill>
              </a:rPr>
              <a:t>lập</a:t>
            </a:r>
            <a:r>
              <a:rPr lang="en-US" b="1" dirty="0">
                <a:solidFill>
                  <a:srgbClr val="002060"/>
                </a:solidFill>
              </a:rPr>
              <a:t> </a:t>
            </a:r>
            <a:r>
              <a:rPr lang="en-US" b="1" dirty="0" err="1">
                <a:solidFill>
                  <a:srgbClr val="002060"/>
                </a:solidFill>
              </a:rPr>
              <a:t>thuộc</a:t>
            </a:r>
            <a:r>
              <a:rPr lang="en-US" b="1" dirty="0">
                <a:solidFill>
                  <a:srgbClr val="002060"/>
                </a:solidFill>
              </a:rPr>
              <a:t> </a:t>
            </a:r>
            <a:r>
              <a:rPr lang="en-US" b="1" dirty="0" err="1">
                <a:solidFill>
                  <a:srgbClr val="002060"/>
                </a:solidFill>
              </a:rPr>
              <a:t>địa</a:t>
            </a:r>
            <a:r>
              <a:rPr lang="en-US" b="1" dirty="0">
                <a:solidFill>
                  <a:srgbClr val="002060"/>
                </a:solidFill>
              </a:rPr>
              <a:t> </a:t>
            </a:r>
          </a:p>
        </p:txBody>
      </p:sp>
      <p:sp>
        <p:nvSpPr>
          <p:cNvPr id="20" name="Rectangular Callout 19"/>
          <p:cNvSpPr/>
          <p:nvPr/>
        </p:nvSpPr>
        <p:spPr>
          <a:xfrm>
            <a:off x="9780552" y="852377"/>
            <a:ext cx="1842141" cy="1313752"/>
          </a:xfrm>
          <a:prstGeom prst="wedgeRectCallou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Công</a:t>
            </a:r>
            <a:r>
              <a:rPr lang="en-US" b="1" dirty="0" smtClean="0">
                <a:solidFill>
                  <a:srgbClr val="002060"/>
                </a:solidFill>
              </a:rPr>
              <a:t> </a:t>
            </a:r>
            <a:r>
              <a:rPr lang="en-US" b="1" dirty="0" err="1">
                <a:solidFill>
                  <a:srgbClr val="002060"/>
                </a:solidFill>
              </a:rPr>
              <a:t>nhận</a:t>
            </a:r>
            <a:r>
              <a:rPr lang="en-US" b="1" dirty="0">
                <a:solidFill>
                  <a:srgbClr val="002060"/>
                </a:solidFill>
              </a:rPr>
              <a:t> </a:t>
            </a:r>
            <a:r>
              <a:rPr lang="en-US" b="1" dirty="0" err="1">
                <a:solidFill>
                  <a:srgbClr val="002060"/>
                </a:solidFill>
              </a:rPr>
              <a:t>công</a:t>
            </a:r>
            <a:r>
              <a:rPr lang="en-US" b="1" dirty="0">
                <a:solidFill>
                  <a:srgbClr val="002060"/>
                </a:solidFill>
              </a:rPr>
              <a:t> </a:t>
            </a:r>
            <a:r>
              <a:rPr lang="en-US" b="1" dirty="0" err="1">
                <a:solidFill>
                  <a:srgbClr val="002060"/>
                </a:solidFill>
              </a:rPr>
              <a:t>dân</a:t>
            </a:r>
            <a:r>
              <a:rPr lang="en-US" b="1" dirty="0">
                <a:solidFill>
                  <a:srgbClr val="002060"/>
                </a:solidFill>
              </a:rPr>
              <a:t> </a:t>
            </a:r>
            <a:r>
              <a:rPr lang="en-US" b="1" dirty="0" err="1">
                <a:solidFill>
                  <a:srgbClr val="002060"/>
                </a:solidFill>
              </a:rPr>
              <a:t>cho</a:t>
            </a:r>
            <a:r>
              <a:rPr lang="en-US" b="1" dirty="0">
                <a:solidFill>
                  <a:srgbClr val="002060"/>
                </a:solidFill>
              </a:rPr>
              <a:t> </a:t>
            </a:r>
            <a:r>
              <a:rPr lang="en-US" b="1" dirty="0" err="1">
                <a:solidFill>
                  <a:srgbClr val="002060"/>
                </a:solidFill>
              </a:rPr>
              <a:t>người</a:t>
            </a:r>
            <a:r>
              <a:rPr lang="en-US" b="1" dirty="0">
                <a:solidFill>
                  <a:srgbClr val="002060"/>
                </a:solidFill>
              </a:rPr>
              <a:t> </a:t>
            </a:r>
            <a:r>
              <a:rPr lang="en-US" b="1" dirty="0" err="1">
                <a:solidFill>
                  <a:srgbClr val="002060"/>
                </a:solidFill>
              </a:rPr>
              <a:t>bản</a:t>
            </a:r>
            <a:r>
              <a:rPr lang="en-US" b="1" dirty="0">
                <a:solidFill>
                  <a:srgbClr val="002060"/>
                </a:solidFill>
              </a:rPr>
              <a:t> </a:t>
            </a:r>
            <a:r>
              <a:rPr lang="en-US" b="1" dirty="0" err="1">
                <a:solidFill>
                  <a:srgbClr val="002060"/>
                </a:solidFill>
              </a:rPr>
              <a:t>địa</a:t>
            </a:r>
            <a:endParaRPr lang="en-US" b="1" dirty="0">
              <a:solidFill>
                <a:srgbClr val="002060"/>
              </a:solidFill>
            </a:endParaRPr>
          </a:p>
        </p:txBody>
      </p:sp>
      <p:sp>
        <p:nvSpPr>
          <p:cNvPr id="21" name="Rectangular Callout 20"/>
          <p:cNvSpPr/>
          <p:nvPr/>
        </p:nvSpPr>
        <p:spPr>
          <a:xfrm>
            <a:off x="3250948" y="3438518"/>
            <a:ext cx="1842141" cy="1313752"/>
          </a:xfrm>
          <a:prstGeom prst="wedgeRectCallout">
            <a:avLst>
              <a:gd name="adj1" fmla="val -19205"/>
              <a:gd name="adj2" fmla="val -7442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Thuyền</a:t>
            </a:r>
            <a:r>
              <a:rPr lang="en-US" b="1" dirty="0" smtClean="0">
                <a:solidFill>
                  <a:srgbClr val="002060"/>
                </a:solidFill>
              </a:rPr>
              <a:t> </a:t>
            </a:r>
            <a:r>
              <a:rPr lang="en-US" b="1" dirty="0" err="1">
                <a:solidFill>
                  <a:srgbClr val="002060"/>
                </a:solidFill>
              </a:rPr>
              <a:t>trưởng</a:t>
            </a:r>
            <a:r>
              <a:rPr lang="en-US" b="1" dirty="0">
                <a:solidFill>
                  <a:srgbClr val="002060"/>
                </a:solidFill>
              </a:rPr>
              <a:t> </a:t>
            </a:r>
            <a:r>
              <a:rPr lang="en-US" b="1" dirty="0" err="1" smtClean="0">
                <a:solidFill>
                  <a:srgbClr val="002060"/>
                </a:solidFill>
              </a:rPr>
              <a:t>Giêm</a:t>
            </a:r>
            <a:r>
              <a:rPr lang="en-US" b="1" dirty="0" smtClean="0">
                <a:solidFill>
                  <a:srgbClr val="002060"/>
                </a:solidFill>
              </a:rPr>
              <a:t>–</a:t>
            </a:r>
            <a:r>
              <a:rPr lang="en-US" b="1" dirty="0" err="1" smtClean="0">
                <a:solidFill>
                  <a:srgbClr val="002060"/>
                </a:solidFill>
              </a:rPr>
              <a:t>cúc</a:t>
            </a:r>
            <a:r>
              <a:rPr lang="en-US" b="1" dirty="0" smtClean="0">
                <a:solidFill>
                  <a:srgbClr val="002060"/>
                </a:solidFill>
              </a:rPr>
              <a:t> </a:t>
            </a:r>
            <a:r>
              <a:rPr lang="en-US" b="1" dirty="0" err="1" smtClean="0">
                <a:solidFill>
                  <a:srgbClr val="002060"/>
                </a:solidFill>
              </a:rPr>
              <a:t>đến</a:t>
            </a:r>
            <a:r>
              <a:rPr lang="en-US" b="1" dirty="0">
                <a:solidFill>
                  <a:srgbClr val="002060"/>
                </a:solidFill>
              </a:rPr>
              <a:t> Ô- </a:t>
            </a:r>
            <a:r>
              <a:rPr lang="en-US" b="1" dirty="0" err="1" smtClean="0">
                <a:solidFill>
                  <a:srgbClr val="002060"/>
                </a:solidFill>
              </a:rPr>
              <a:t>xtrây</a:t>
            </a:r>
            <a:r>
              <a:rPr lang="en-US" b="1" dirty="0" smtClean="0">
                <a:solidFill>
                  <a:srgbClr val="002060"/>
                </a:solidFill>
              </a:rPr>
              <a:t>-li-a</a:t>
            </a:r>
            <a:endParaRPr lang="en-US" b="1" dirty="0">
              <a:solidFill>
                <a:srgbClr val="002060"/>
              </a:solidFill>
            </a:endParaRPr>
          </a:p>
          <a:p>
            <a:pPr algn="ctr"/>
            <a:endParaRPr lang="en-US" b="1" dirty="0">
              <a:solidFill>
                <a:srgbClr val="002060"/>
              </a:solidFill>
            </a:endParaRPr>
          </a:p>
        </p:txBody>
      </p:sp>
      <p:sp>
        <p:nvSpPr>
          <p:cNvPr id="22" name="Rectangular Callout 21"/>
          <p:cNvSpPr/>
          <p:nvPr/>
        </p:nvSpPr>
        <p:spPr>
          <a:xfrm>
            <a:off x="7961852" y="3432989"/>
            <a:ext cx="1842141" cy="1313752"/>
          </a:xfrm>
          <a:prstGeom prst="wedgeRectCallout">
            <a:avLst>
              <a:gd name="adj1" fmla="val -19205"/>
              <a:gd name="adj2" fmla="val -7442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rPr>
              <a:t>Giành</a:t>
            </a:r>
            <a:r>
              <a:rPr lang="en-US" b="1" dirty="0" smtClean="0">
                <a:solidFill>
                  <a:srgbClr val="002060"/>
                </a:solidFill>
              </a:rPr>
              <a:t> </a:t>
            </a:r>
            <a:r>
              <a:rPr lang="en-US" b="1" dirty="0" err="1">
                <a:solidFill>
                  <a:srgbClr val="002060"/>
                </a:solidFill>
              </a:rPr>
              <a:t>độc</a:t>
            </a:r>
            <a:r>
              <a:rPr lang="en-US" b="1" dirty="0">
                <a:solidFill>
                  <a:srgbClr val="002060"/>
                </a:solidFill>
              </a:rPr>
              <a:t> </a:t>
            </a:r>
            <a:r>
              <a:rPr lang="en-US" b="1" dirty="0" err="1">
                <a:solidFill>
                  <a:srgbClr val="002060"/>
                </a:solidFill>
              </a:rPr>
              <a:t>lập</a:t>
            </a:r>
            <a:endParaRPr lang="en-US" b="1" dirty="0">
              <a:solidFill>
                <a:srgbClr val="002060"/>
              </a:solidFill>
            </a:endParaRPr>
          </a:p>
        </p:txBody>
      </p:sp>
      <p:sp>
        <p:nvSpPr>
          <p:cNvPr id="23" name="Rounded Rectangle 22"/>
          <p:cNvSpPr/>
          <p:nvPr/>
        </p:nvSpPr>
        <p:spPr>
          <a:xfrm>
            <a:off x="3186841" y="2510851"/>
            <a:ext cx="1167584"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1770</a:t>
            </a:r>
            <a:endParaRPr lang="en-US" dirty="0"/>
          </a:p>
        </p:txBody>
      </p:sp>
      <p:sp>
        <p:nvSpPr>
          <p:cNvPr id="24" name="Rounded Rectangle 23"/>
          <p:cNvSpPr/>
          <p:nvPr/>
        </p:nvSpPr>
        <p:spPr>
          <a:xfrm>
            <a:off x="5256760" y="2483801"/>
            <a:ext cx="1167584"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1788</a:t>
            </a:r>
            <a:endParaRPr lang="en-US" dirty="0"/>
          </a:p>
        </p:txBody>
      </p:sp>
      <p:sp>
        <p:nvSpPr>
          <p:cNvPr id="25" name="Rounded Rectangle 24"/>
          <p:cNvSpPr/>
          <p:nvPr/>
        </p:nvSpPr>
        <p:spPr>
          <a:xfrm>
            <a:off x="7961851" y="2503119"/>
            <a:ext cx="1167584"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1901</a:t>
            </a:r>
            <a:endParaRPr lang="en-US" dirty="0"/>
          </a:p>
        </p:txBody>
      </p:sp>
      <p:sp>
        <p:nvSpPr>
          <p:cNvPr id="26" name="Rounded Rectangle 25"/>
          <p:cNvSpPr/>
          <p:nvPr/>
        </p:nvSpPr>
        <p:spPr>
          <a:xfrm>
            <a:off x="9780553" y="2452239"/>
            <a:ext cx="1167584"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1967</a:t>
            </a:r>
            <a:endParaRPr lang="en-US" dirty="0"/>
          </a:p>
        </p:txBody>
      </p:sp>
      <p:sp>
        <p:nvSpPr>
          <p:cNvPr id="2" name="Rectangle 1"/>
          <p:cNvSpPr/>
          <p:nvPr/>
        </p:nvSpPr>
        <p:spPr>
          <a:xfrm>
            <a:off x="2871869" y="5466513"/>
            <a:ext cx="6011055" cy="64457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vấn</a:t>
            </a:r>
            <a:r>
              <a:rPr lang="en-US" sz="2000" b="1" dirty="0" smtClean="0"/>
              <a:t> </a:t>
            </a:r>
            <a:r>
              <a:rPr lang="en-US" sz="2000" b="1" dirty="0" err="1" smtClean="0"/>
              <a:t>đề</a:t>
            </a:r>
            <a:r>
              <a:rPr lang="en-US" sz="2000" b="1" dirty="0" smtClean="0"/>
              <a:t> </a:t>
            </a:r>
            <a:r>
              <a:rPr lang="en-US" sz="2000" b="1" dirty="0" err="1" smtClean="0"/>
              <a:t>về</a:t>
            </a:r>
            <a:r>
              <a:rPr lang="en-US" sz="2000" b="1" dirty="0" smtClean="0"/>
              <a:t> </a:t>
            </a:r>
            <a:r>
              <a:rPr lang="en-US" sz="2000" b="1" dirty="0" err="1" smtClean="0"/>
              <a:t>lịch</a:t>
            </a:r>
            <a:r>
              <a:rPr lang="en-US" sz="2000" b="1" dirty="0" smtClean="0"/>
              <a:t> </a:t>
            </a:r>
            <a:r>
              <a:rPr lang="en-US" sz="2000" b="1" dirty="0" err="1" smtClean="0"/>
              <a:t>sử</a:t>
            </a:r>
            <a:r>
              <a:rPr lang="en-US" sz="2000" b="1" dirty="0" smtClean="0"/>
              <a:t> Ô-</a:t>
            </a:r>
            <a:r>
              <a:rPr lang="en-US" sz="2000" b="1" dirty="0" err="1" smtClean="0"/>
              <a:t>xtrây</a:t>
            </a:r>
            <a:r>
              <a:rPr lang="en-US" sz="2000" b="1" dirty="0" smtClean="0"/>
              <a:t>-li-a</a:t>
            </a:r>
            <a:endParaRPr lang="en-US" sz="2000" b="1" dirty="0"/>
          </a:p>
        </p:txBody>
      </p:sp>
    </p:spTree>
    <p:extLst>
      <p:ext uri="{BB962C8B-B14F-4D97-AF65-F5344CB8AC3E}">
        <p14:creationId xmlns:p14="http://schemas.microsoft.com/office/powerpoint/2010/main" val="76271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44" y="0"/>
            <a:ext cx="12213744" cy="6845812"/>
          </a:xfrm>
          <a:prstGeom prst="rect">
            <a:avLst/>
          </a:prstGeom>
        </p:spPr>
      </p:pic>
    </p:spTree>
    <p:extLst>
      <p:ext uri="{BB962C8B-B14F-4D97-AF65-F5344CB8AC3E}">
        <p14:creationId xmlns:p14="http://schemas.microsoft.com/office/powerpoint/2010/main" val="24700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and.com.vn/Files/Image/thanhbinh/2017/05/03/c726d2a9-87f6-4439-84f3-1feafc1266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60" y="1068656"/>
            <a:ext cx="5677017" cy="42824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cand.com.vn/Files/Image/thanhbinh/2017/05/03/50333552-a49e-490f-81bb-2f3de3459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 y="983290"/>
            <a:ext cx="5699711" cy="44531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26561" y="1306385"/>
            <a:ext cx="4729896" cy="4154984"/>
          </a:xfrm>
          <a:prstGeom prst="rect">
            <a:avLst/>
          </a:prstGeom>
          <a:noFill/>
        </p:spPr>
        <p:txBody>
          <a:bodyPr wrap="square" rtlCol="0">
            <a:spAutoFit/>
          </a:bodyPr>
          <a:lstStyle/>
          <a:p>
            <a:pPr lvl="0" algn="just" eaLnBrk="0" fontAlgn="base" hangingPunct="0">
              <a:spcBef>
                <a:spcPct val="0"/>
              </a:spcBef>
              <a:spcAft>
                <a:spcPct val="0"/>
              </a:spcAft>
            </a:pPr>
            <a:r>
              <a:rPr lang="en-US" sz="2400" dirty="0" err="1" smtClean="0">
                <a:solidFill>
                  <a:srgbClr val="111111"/>
                </a:solidFill>
                <a:latin typeface="Arial" panose="020B0604020202020204" pitchFamily="34" charset="0"/>
                <a:cs typeface="Arial" panose="020B0604020202020204" pitchFamily="34" charset="0"/>
              </a:rPr>
              <a:t>Năm</a:t>
            </a:r>
            <a:r>
              <a:rPr lang="en-US" sz="2400" dirty="0" smtClean="0">
                <a:solidFill>
                  <a:srgbClr val="111111"/>
                </a:solidFill>
                <a:latin typeface="Arial" panose="020B0604020202020204" pitchFamily="34" charset="0"/>
                <a:cs typeface="Arial" panose="020B0604020202020204" pitchFamily="34" charset="0"/>
              </a:rPr>
              <a:t> </a:t>
            </a:r>
            <a:r>
              <a:rPr lang="en-US" sz="2400" dirty="0">
                <a:solidFill>
                  <a:srgbClr val="111111"/>
                </a:solidFill>
                <a:latin typeface="Arial" panose="020B0604020202020204" pitchFamily="34" charset="0"/>
                <a:cs typeface="Arial" panose="020B0604020202020204" pitchFamily="34" charset="0"/>
              </a:rPr>
              <a:t>1770, </a:t>
            </a:r>
            <a:r>
              <a:rPr lang="en-US" sz="2400" dirty="0" err="1" smtClean="0">
                <a:solidFill>
                  <a:srgbClr val="111111"/>
                </a:solidFill>
                <a:latin typeface="Arial" panose="020B0604020202020204" pitchFamily="34" charset="0"/>
                <a:cs typeface="Arial" panose="020B0604020202020204" pitchFamily="34" charset="0"/>
              </a:rPr>
              <a:t>thuyền</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trưởng</a:t>
            </a:r>
            <a:r>
              <a:rPr lang="en-US" sz="2400" dirty="0" smtClean="0">
                <a:solidFill>
                  <a:srgbClr val="111111"/>
                </a:solidFill>
                <a:latin typeface="Arial" panose="020B0604020202020204" pitchFamily="34" charset="0"/>
                <a:cs typeface="Arial" panose="020B0604020202020204" pitchFamily="34" charset="0"/>
              </a:rPr>
              <a:t> James </a:t>
            </a:r>
            <a:r>
              <a:rPr lang="en-US" sz="2400" dirty="0">
                <a:solidFill>
                  <a:srgbClr val="111111"/>
                </a:solidFill>
                <a:latin typeface="Arial" panose="020B0604020202020204" pitchFamily="34" charset="0"/>
                <a:cs typeface="Arial" panose="020B0604020202020204" pitchFamily="34" charset="0"/>
              </a:rPr>
              <a:t>Cook </a:t>
            </a:r>
            <a:r>
              <a:rPr lang="en-US" sz="2400" dirty="0" err="1">
                <a:solidFill>
                  <a:srgbClr val="111111"/>
                </a:solidFill>
                <a:latin typeface="Arial" panose="020B0604020202020204" pitchFamily="34" charset="0"/>
                <a:cs typeface="Arial" panose="020B0604020202020204" pitchFamily="34" charset="0"/>
              </a:rPr>
              <a:t>là</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chỉ</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huy</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một</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hạm</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đội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tàu</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đến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vịnh</a:t>
            </a:r>
            <a:r>
              <a:rPr lang="en-US" sz="2400" dirty="0">
                <a:solidFill>
                  <a:srgbClr val="111111"/>
                </a:solidFill>
                <a:latin typeface="Arial" panose="020B0604020202020204" pitchFamily="34" charset="0"/>
                <a:cs typeface="Arial" panose="020B0604020202020204" pitchFamily="34" charset="0"/>
              </a:rPr>
              <a:t> </a:t>
            </a:r>
            <a:r>
              <a:rPr lang="en-US" sz="2400" dirty="0" smtClean="0">
                <a:solidFill>
                  <a:srgbClr val="111111"/>
                </a:solidFill>
                <a:latin typeface="Arial" panose="020B0604020202020204" pitchFamily="34" charset="0"/>
                <a:cs typeface="Arial" panose="020B0604020202020204" pitchFamily="34" charset="0"/>
              </a:rPr>
              <a:t>Botany. </a:t>
            </a:r>
            <a:r>
              <a:rPr lang="en-US" sz="2400" dirty="0" err="1" smtClean="0">
                <a:solidFill>
                  <a:srgbClr val="111111"/>
                </a:solidFill>
                <a:latin typeface="Arial" panose="020B0604020202020204" pitchFamily="34" charset="0"/>
                <a:cs typeface="Arial" panose="020B0604020202020204" pitchFamily="34" charset="0"/>
              </a:rPr>
              <a:t>Vào</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năm</a:t>
            </a:r>
            <a:r>
              <a:rPr lang="en-US" sz="2400" dirty="0" smtClean="0">
                <a:solidFill>
                  <a:srgbClr val="111111"/>
                </a:solidFill>
                <a:latin typeface="Arial" panose="020B0604020202020204" pitchFamily="34" charset="0"/>
                <a:cs typeface="Arial" panose="020B0604020202020204" pitchFamily="34" charset="0"/>
              </a:rPr>
              <a:t> 1788</a:t>
            </a:r>
            <a:r>
              <a:rPr lang="en-US" sz="2400" dirty="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Anh</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lập</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một</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khu</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trại</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giam</a:t>
            </a:r>
            <a:r>
              <a:rPr lang="en-US" sz="2400" dirty="0" smtClean="0">
                <a:solidFill>
                  <a:srgbClr val="111111"/>
                </a:solidFill>
                <a:latin typeface="Arial" panose="020B0604020202020204" pitchFamily="34" charset="0"/>
                <a:cs typeface="Arial" panose="020B0604020202020204" pitchFamily="34" charset="0"/>
              </a:rPr>
              <a:t> ở Ô-</a:t>
            </a:r>
            <a:r>
              <a:rPr lang="en-US" sz="2400" dirty="0" err="1" smtClean="0">
                <a:solidFill>
                  <a:srgbClr val="111111"/>
                </a:solidFill>
                <a:latin typeface="Arial" panose="020B0604020202020204" pitchFamily="34" charset="0"/>
                <a:cs typeface="Arial" panose="020B0604020202020204" pitchFamily="34" charset="0"/>
              </a:rPr>
              <a:t>xtrây</a:t>
            </a:r>
            <a:r>
              <a:rPr lang="en-US" sz="2400" dirty="0" smtClean="0">
                <a:solidFill>
                  <a:srgbClr val="111111"/>
                </a:solidFill>
                <a:latin typeface="Arial" panose="020B0604020202020204" pitchFamily="34" charset="0"/>
                <a:cs typeface="Arial" panose="020B0604020202020204" pitchFamily="34" charset="0"/>
              </a:rPr>
              <a:t>-li-a </a:t>
            </a:r>
            <a:r>
              <a:rPr lang="en-US" sz="2400" dirty="0" err="1" smtClean="0">
                <a:solidFill>
                  <a:srgbClr val="111111"/>
                </a:solidFill>
                <a:latin typeface="Arial" panose="020B0604020202020204" pitchFamily="34" charset="0"/>
                <a:cs typeface="Arial" panose="020B0604020202020204" pitchFamily="34" charset="0"/>
              </a:rPr>
              <a:t>và</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thiêt</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lập</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chế</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độ</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thuộc</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địa</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tại</a:t>
            </a:r>
            <a:r>
              <a:rPr lang="en-US" sz="2400" dirty="0" smtClean="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đây</a:t>
            </a:r>
            <a:r>
              <a:rPr lang="en-US" sz="2400" dirty="0" smtClean="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lúc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đó</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muốn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đẩy</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những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người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tù</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ra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khỏi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nước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mình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cho</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yên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ổn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Và</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họ</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tìm</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thấy</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Úc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một</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miền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đất</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hoang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rộng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lớn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rất</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tiện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lợi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để</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giam</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tù</a:t>
            </a:r>
            <a:r>
              <a:rPr lang="en-US" sz="2400" dirty="0">
                <a:solidFill>
                  <a:srgbClr val="111111"/>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6096000" y="1260216"/>
            <a:ext cx="6096000" cy="3416320"/>
          </a:xfrm>
          <a:prstGeom prst="rect">
            <a:avLst/>
          </a:prstGeom>
        </p:spPr>
        <p:txBody>
          <a:bodyPr>
            <a:spAutoFit/>
          </a:bodyPr>
          <a:lstStyle/>
          <a:p>
            <a:pPr lvl="0" algn="just" eaLnBrk="0" fontAlgn="base" hangingPunct="0">
              <a:spcBef>
                <a:spcPct val="0"/>
              </a:spcBef>
              <a:spcAft>
                <a:spcPct val="0"/>
              </a:spcAft>
            </a:pPr>
            <a:r>
              <a:rPr lang="en-US" sz="2400" dirty="0" err="1">
                <a:solidFill>
                  <a:srgbClr val="111111"/>
                </a:solidFill>
                <a:latin typeface="Arial" panose="020B0604020202020204" pitchFamily="34" charset="0"/>
                <a:cs typeface="Arial" panose="020B0604020202020204" pitchFamily="34" charset="0"/>
              </a:rPr>
              <a:t>Từ</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các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trại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tù</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trong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thế</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kỷ</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tiếp</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theo</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người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vươn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ra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chiếm</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và</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lập</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các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thuộc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địa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trên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lục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địa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này</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Thổ</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dân</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Úc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lạc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hậu</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nhanh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chóng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bị</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suy</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yếu</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trước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sức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mạnh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công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nghiệp</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của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sz="2400" dirty="0" err="1">
                <a:solidFill>
                  <a:srgbClr val="111111"/>
                </a:solidFill>
                <a:latin typeface="Arial" panose="020B0604020202020204" pitchFamily="34" charset="0"/>
                <a:cs typeface="Arial" panose="020B0604020202020204" pitchFamily="34" charset="0"/>
              </a:rPr>
              <a:t>Vàng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các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mỏ</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nông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nghiệp</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tại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Úc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mang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lại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sự</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thịnh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vượng</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cho</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Anh</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cai</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quản</a:t>
            </a:r>
            <a:r>
              <a:rPr lang="en-US" sz="2400" dirty="0">
                <a:solidFill>
                  <a:srgbClr val="111111"/>
                </a:solidFill>
                <a:latin typeface="Arial" panose="020B0604020202020204" pitchFamily="34" charset="0"/>
                <a:cs typeface="Arial" panose="020B0604020202020204" pitchFamily="34" charset="0"/>
              </a:rPr>
              <a:t> </a:t>
            </a:r>
            <a:r>
              <a:rPr lang="en-US" sz="2400" dirty="0" err="1" smtClean="0">
                <a:solidFill>
                  <a:srgbClr val="111111"/>
                </a:solidFill>
                <a:latin typeface="Arial" panose="020B0604020202020204" pitchFamily="34" charset="0"/>
                <a:cs typeface="Arial" panose="020B0604020202020204" pitchFamily="34" charset="0"/>
              </a:rPr>
              <a:t>Úc</a:t>
            </a:r>
            <a:r>
              <a:rPr lang="en-US" sz="2400" dirty="0" smtClean="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Năm</a:t>
            </a:r>
            <a:r>
              <a:rPr lang="en-US" sz="2400" dirty="0">
                <a:solidFill>
                  <a:srgbClr val="111111"/>
                </a:solidFill>
                <a:latin typeface="Arial" panose="020B0604020202020204" pitchFamily="34" charset="0"/>
                <a:cs typeface="Arial" panose="020B0604020202020204" pitchFamily="34" charset="0"/>
              </a:rPr>
              <a:t> 1901, </a:t>
            </a:r>
            <a:r>
              <a:rPr lang="en-US" sz="2400" dirty="0" err="1">
                <a:solidFill>
                  <a:srgbClr val="111111"/>
                </a:solidFill>
                <a:latin typeface="Arial" panose="020B0604020202020204" pitchFamily="34" charset="0"/>
                <a:cs typeface="Arial" panose="020B0604020202020204" pitchFamily="34" charset="0"/>
              </a:rPr>
              <a:t>các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thuộc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địa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lập</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liên</a:t>
            </a:r>
            <a:r>
              <a:rPr lang="en-US" sz="2400" dirty="0">
                <a:solidFill>
                  <a:srgbClr val="111111"/>
                </a:solidFill>
                <a:latin typeface="Arial" panose="020B0604020202020204" pitchFamily="34" charset="0"/>
                <a:cs typeface="Arial" panose="020B0604020202020204" pitchFamily="34" charset="0"/>
              </a:rPr>
              <a:t> bang, </a:t>
            </a:r>
            <a:r>
              <a:rPr lang="en-US" sz="2400" dirty="0" err="1">
                <a:solidFill>
                  <a:srgbClr val="111111"/>
                </a:solidFill>
                <a:latin typeface="Arial" panose="020B0604020202020204" pitchFamily="34" charset="0"/>
                <a:cs typeface="Arial" panose="020B0604020202020204" pitchFamily="34" charset="0"/>
              </a:rPr>
              <a:t>và</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nước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Úc</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ra</a:t>
            </a:r>
            <a:r>
              <a:rPr lang="en-US" sz="2400" dirty="0">
                <a:solidFill>
                  <a:srgbClr val="111111"/>
                </a:solidFill>
                <a:latin typeface="Arial" panose="020B0604020202020204" pitchFamily="34" charset="0"/>
                <a:cs typeface="Arial" panose="020B0604020202020204" pitchFamily="34" charset="0"/>
              </a:rPr>
              <a:t> </a:t>
            </a:r>
            <a:r>
              <a:rPr lang="en-US" sz="2400" dirty="0" err="1">
                <a:solidFill>
                  <a:srgbClr val="111111"/>
                </a:solidFill>
                <a:latin typeface="Arial" panose="020B0604020202020204" pitchFamily="34" charset="0"/>
                <a:cs typeface="Arial" panose="020B0604020202020204" pitchFamily="34" charset="0"/>
              </a:rPr>
              <a:t>đời</a:t>
            </a:r>
            <a:r>
              <a:rPr lang="en-US" sz="2400" dirty="0">
                <a:solidFill>
                  <a:srgbClr val="111111"/>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6096000" y="1843591"/>
            <a:ext cx="6096000" cy="2677656"/>
          </a:xfrm>
          <a:prstGeom prst="rect">
            <a:avLst/>
          </a:prstGeom>
        </p:spPr>
        <p:txBody>
          <a:bodyPr>
            <a:spAutoFit/>
          </a:bodyPr>
          <a:lstStyle/>
          <a:p>
            <a:pPr algn="just"/>
            <a:r>
              <a:rPr lang="vi-VN" sz="2400" dirty="0">
                <a:latin typeface="Arial" panose="020B0604020202020204" pitchFamily="34" charset="0"/>
                <a:cs typeface="Arial" panose="020B0604020202020204" pitchFamily="34" charset="0"/>
              </a:rPr>
              <a:t>Người châu Âu đầu tiên được cho là nhìn thấy nước Úc là hoa tiêu người Hà Lan, tên Willem Janszoon, vào năm 1606. 29 hoa tiêu Hà Lan khác đã khám phá bờ biển phía tây và phía nam nước Úc vào thế kỷ 17, và gọi lục địa này là New Holland (Hà Lan mới).</a:t>
            </a:r>
          </a:p>
        </p:txBody>
      </p:sp>
      <p:sp>
        <p:nvSpPr>
          <p:cNvPr id="8" name="TextBox 7"/>
          <p:cNvSpPr txBox="1"/>
          <p:nvPr/>
        </p:nvSpPr>
        <p:spPr>
          <a:xfrm>
            <a:off x="6901955" y="2552882"/>
            <a:ext cx="4034852" cy="830997"/>
          </a:xfrm>
          <a:prstGeom prst="rect">
            <a:avLst/>
          </a:prstGeom>
          <a:noFill/>
        </p:spPr>
        <p:txBody>
          <a:bodyPr wrap="square" rtlCol="0">
            <a:spAutoFit/>
          </a:bodyPr>
          <a:lstStyle/>
          <a:p>
            <a:r>
              <a:rPr lang="en-US" sz="2400" dirty="0" err="1" smtClean="0">
                <a:latin typeface="Arial" panose="020B0604020202020204" pitchFamily="34" charset="0"/>
                <a:cs typeface="Arial" panose="020B0604020202020204" pitchFamily="34" charset="0"/>
              </a:rPr>
              <a:t>Chủ</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nhân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đầu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tiên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Ô-</a:t>
            </a:r>
            <a:r>
              <a:rPr lang="en-US" sz="2400" dirty="0" err="1" smtClean="0">
                <a:latin typeface="Arial" panose="020B0604020202020204" pitchFamily="34" charset="0"/>
                <a:cs typeface="Arial" panose="020B0604020202020204" pitchFamily="34" charset="0"/>
              </a:rPr>
              <a:t>xtrây</a:t>
            </a:r>
            <a:r>
              <a:rPr lang="en-US" sz="2400" dirty="0" smtClean="0">
                <a:latin typeface="Arial" panose="020B0604020202020204" pitchFamily="34" charset="0"/>
                <a:cs typeface="Arial" panose="020B0604020202020204" pitchFamily="34" charset="0"/>
              </a:rPr>
              <a:t>-li-a </a:t>
            </a:r>
            <a:r>
              <a:rPr lang="en-US" sz="2400" dirty="0" err="1" smtClean="0">
                <a:latin typeface="Arial" panose="020B0604020202020204" pitchFamily="34" charset="0"/>
                <a:cs typeface="Arial" panose="020B0604020202020204" pitchFamily="34" charset="0"/>
              </a:rPr>
              <a:t>là</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người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bản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địa</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95664" y="1038272"/>
            <a:ext cx="5734456" cy="4295307"/>
          </a:xfrm>
          <a:prstGeom prst="rect">
            <a:avLst/>
          </a:prstGeom>
        </p:spPr>
      </p:pic>
      <p:pic>
        <p:nvPicPr>
          <p:cNvPr id="10" name="Picture 9"/>
          <p:cNvPicPr>
            <a:picLocks noChangeAspect="1"/>
          </p:cNvPicPr>
          <p:nvPr/>
        </p:nvPicPr>
        <p:blipFill>
          <a:blip r:embed="rId6"/>
          <a:stretch>
            <a:fillRect/>
          </a:stretch>
        </p:blipFill>
        <p:spPr>
          <a:xfrm>
            <a:off x="60919" y="1031268"/>
            <a:ext cx="5734456" cy="4302311"/>
          </a:xfrm>
          <a:prstGeom prst="rect">
            <a:avLst/>
          </a:prstGeom>
        </p:spPr>
      </p:pic>
      <p:sp>
        <p:nvSpPr>
          <p:cNvPr id="11" name="TextBox 10"/>
          <p:cNvSpPr txBox="1"/>
          <p:nvPr/>
        </p:nvSpPr>
        <p:spPr>
          <a:xfrm>
            <a:off x="6901953" y="2541702"/>
            <a:ext cx="4946755" cy="830997"/>
          </a:xfrm>
          <a:prstGeom prst="rect">
            <a:avLst/>
          </a:prstGeom>
          <a:noFill/>
        </p:spPr>
        <p:txBody>
          <a:bodyPr wrap="square" rtlCol="0">
            <a:spAutoFit/>
          </a:bodyPr>
          <a:lstStyle/>
          <a:p>
            <a:r>
              <a:rPr lang="en-US" sz="2400" dirty="0" err="1" smtClean="0">
                <a:latin typeface="Arial" panose="020B0604020202020204" pitchFamily="34" charset="0"/>
                <a:cs typeface="Arial" panose="020B0604020202020204" pitchFamily="34" charset="0"/>
              </a:rPr>
              <a:t>Năm</a:t>
            </a:r>
            <a:r>
              <a:rPr lang="en-US" sz="2400" dirty="0" smtClean="0">
                <a:latin typeface="Arial" panose="020B0604020202020204" pitchFamily="34" charset="0"/>
                <a:cs typeface="Arial" panose="020B0604020202020204" pitchFamily="34" charset="0"/>
              </a:rPr>
              <a:t> 1967, </a:t>
            </a:r>
            <a:r>
              <a:rPr lang="en-US" sz="2400" dirty="0" err="1" smtClean="0">
                <a:latin typeface="Arial" panose="020B0604020202020204" pitchFamily="34" charset="0"/>
                <a:cs typeface="Arial" panose="020B0604020202020204" pitchFamily="34" charset="0"/>
              </a:rPr>
              <a:t>người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bản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địa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được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coi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là</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dân</a:t>
            </a:r>
            <a:r>
              <a:rPr lang="en-US" sz="2400" dirty="0" smtClean="0">
                <a:latin typeface="Arial" panose="020B0604020202020204" pitchFamily="34" charset="0"/>
                <a:cs typeface="Arial" panose="020B0604020202020204" pitchFamily="34" charset="0"/>
              </a:rPr>
              <a:t> </a:t>
            </a:r>
            <a:r>
              <a:rPr lang="en-US" sz="2400" dirty="0">
                <a:solidFill>
                  <a:srgbClr val="111111"/>
                </a:solidFill>
                <a:latin typeface="Arial" panose="020B0604020202020204" pitchFamily="34" charset="0"/>
                <a:cs typeface="Arial" panose="020B0604020202020204" pitchFamily="34" charset="0"/>
              </a:rPr>
              <a:t>Ô-</a:t>
            </a:r>
            <a:r>
              <a:rPr lang="en-US" sz="2400" dirty="0" err="1">
                <a:solidFill>
                  <a:srgbClr val="111111"/>
                </a:solidFill>
                <a:latin typeface="Arial" panose="020B0604020202020204" pitchFamily="34" charset="0"/>
                <a:cs typeface="Arial" panose="020B0604020202020204" pitchFamily="34" charset="0"/>
              </a:rPr>
              <a:t>xtrây</a:t>
            </a:r>
            <a:r>
              <a:rPr lang="en-US" sz="2400" dirty="0">
                <a:solidFill>
                  <a:srgbClr val="111111"/>
                </a:solidFill>
                <a:latin typeface="Arial" panose="020B0604020202020204" pitchFamily="34" charset="0"/>
                <a:cs typeface="Arial" panose="020B0604020202020204" pitchFamily="34" charset="0"/>
              </a:rPr>
              <a:t>-li-a</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0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wipe(down)">
                                      <p:cBhvr>
                                        <p:cTn id="42" dur="500"/>
                                        <p:tgtEl>
                                          <p:spTgt spid="102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randombar(horizont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1027"/>
                                        </p:tgtEl>
                                      </p:cBhvr>
                                    </p:animEffect>
                                    <p:set>
                                      <p:cBhvr>
                                        <p:cTn id="50" dur="1" fill="hold">
                                          <p:stCondLst>
                                            <p:cond delay="499"/>
                                          </p:stCondLst>
                                        </p:cTn>
                                        <p:tgtEl>
                                          <p:spTgt spid="102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10"/>
                                        </p:tgtEl>
                                      </p:cBhvr>
                                    </p:animEffect>
                                    <p:anim calcmode="lin" valueType="num">
                                      <p:cBhvr>
                                        <p:cTn id="67" dur="1000"/>
                                        <p:tgtEl>
                                          <p:spTgt spid="10"/>
                                        </p:tgtEl>
                                        <p:attrNameLst>
                                          <p:attrName>ppt_x</p:attrName>
                                        </p:attrNameLst>
                                      </p:cBhvr>
                                      <p:tavLst>
                                        <p:tav tm="0">
                                          <p:val>
                                            <p:strVal val="ppt_x"/>
                                          </p:val>
                                        </p:tav>
                                        <p:tav tm="100000">
                                          <p:val>
                                            <p:strVal val="ppt_x"/>
                                          </p:val>
                                        </p:tav>
                                      </p:tavLst>
                                    </p:anim>
                                    <p:anim calcmode="lin" valueType="num">
                                      <p:cBhvr>
                                        <p:cTn id="68" dur="1000"/>
                                        <p:tgtEl>
                                          <p:spTgt spid="10"/>
                                        </p:tgtEl>
                                        <p:attrNameLst>
                                          <p:attrName>ppt_y</p:attrName>
                                        </p:attrNameLst>
                                      </p:cBhvr>
                                      <p:tavLst>
                                        <p:tav tm="0">
                                          <p:val>
                                            <p:strVal val="ppt_y"/>
                                          </p:val>
                                        </p:tav>
                                        <p:tav tm="100000">
                                          <p:val>
                                            <p:strVal val="ppt_y+.1"/>
                                          </p:val>
                                        </p:tav>
                                      </p:tavLst>
                                    </p:anim>
                                    <p:set>
                                      <p:cBhvr>
                                        <p:cTn id="69" dur="1" fill="hold">
                                          <p:stCondLst>
                                            <p:cond delay="9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4" presetClass="entr" presetSubtype="10" fill="hold"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randombar(horizontal)">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P spid="6" grpId="1"/>
      <p:bldP spid="8" grpId="0"/>
      <p:bldP spid="8"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1063902"/>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cxnSp>
        <p:nvCxnSpPr>
          <p:cNvPr id="7" name="Straight Connector 6"/>
          <p:cNvCxnSpPr/>
          <p:nvPr/>
        </p:nvCxnSpPr>
        <p:spPr>
          <a:xfrm>
            <a:off x="7440056" y="1744418"/>
            <a:ext cx="14991" cy="4720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 y="1405484"/>
            <a:ext cx="392357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a:t>
            </a:r>
            <a:r>
              <a:rPr lang="en-US" b="1" dirty="0" smtClean="0">
                <a:solidFill>
                  <a:srgbClr val="0070C0"/>
                </a:solidFill>
                <a:latin typeface="Times New Roman" panose="02020603050405020304" pitchFamily="18" charset="0"/>
                <a:ea typeface="Times New Roman" panose="02020603050405020304" pitchFamily="18" charset="0"/>
              </a:rPr>
              <a:t>LỊCH SỬ, VĂN HÓA </a:t>
            </a:r>
            <a:endParaRPr lang="en-US" b="1" dirty="0">
              <a:solidFill>
                <a:srgbClr val="0070C0"/>
              </a:solidFill>
            </a:endParaRPr>
          </a:p>
        </p:txBody>
      </p:sp>
      <p:sp>
        <p:nvSpPr>
          <p:cNvPr id="9" name="TextBox 8"/>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cxnSp>
        <p:nvCxnSpPr>
          <p:cNvPr id="10" name="Straight Connector 9"/>
          <p:cNvCxnSpPr/>
          <p:nvPr/>
        </p:nvCxnSpPr>
        <p:spPr>
          <a:xfrm>
            <a:off x="6700605" y="830997"/>
            <a:ext cx="44971" cy="5869606"/>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351" y="1774816"/>
            <a:ext cx="3451369" cy="400110"/>
          </a:xfrm>
          <a:prstGeom prst="rect">
            <a:avLst/>
          </a:prstGeom>
          <a:noFill/>
        </p:spPr>
        <p:txBody>
          <a:bodyPr wrap="square" rtlCol="0">
            <a:spAutoFit/>
          </a:bodyPr>
          <a:lstStyle/>
          <a:p>
            <a:r>
              <a:rPr lang="en-US" sz="2000" dirty="0" smtClean="0"/>
              <a:t>1. </a:t>
            </a:r>
            <a:r>
              <a:rPr lang="en-US" sz="2000" dirty="0" err="1" smtClean="0"/>
              <a:t>Một</a:t>
            </a:r>
            <a:r>
              <a:rPr lang="en-US" sz="2000" dirty="0" smtClean="0"/>
              <a:t> </a:t>
            </a:r>
            <a:r>
              <a:rPr lang="en-US" sz="2000" dirty="0" err="1" smtClean="0"/>
              <a:t>số</a:t>
            </a:r>
            <a:r>
              <a:rPr lang="en-US" sz="2000" dirty="0" smtClean="0"/>
              <a:t> </a:t>
            </a:r>
            <a:r>
              <a:rPr lang="en-US" sz="2000" dirty="0" err="1" smtClean="0"/>
              <a:t>vấn</a:t>
            </a:r>
            <a:r>
              <a:rPr lang="en-US" sz="2000" dirty="0" smtClean="0"/>
              <a:t> </a:t>
            </a:r>
            <a:r>
              <a:rPr lang="en-US" sz="2000" dirty="0" err="1" smtClean="0"/>
              <a:t>đề</a:t>
            </a:r>
            <a:r>
              <a:rPr lang="en-US" sz="2000" dirty="0" smtClean="0"/>
              <a:t> </a:t>
            </a:r>
            <a:r>
              <a:rPr lang="en-US" sz="2000" dirty="0" err="1" smtClean="0"/>
              <a:t>về</a:t>
            </a:r>
            <a:r>
              <a:rPr lang="en-US" sz="2000" dirty="0" smtClean="0"/>
              <a:t> </a:t>
            </a:r>
            <a:r>
              <a:rPr lang="en-US" sz="2000" dirty="0" err="1" smtClean="0"/>
              <a:t>lịch</a:t>
            </a:r>
            <a:r>
              <a:rPr lang="en-US" sz="2000" dirty="0" smtClean="0"/>
              <a:t> </a:t>
            </a:r>
            <a:r>
              <a:rPr lang="en-US" sz="2000" dirty="0" err="1" smtClean="0"/>
              <a:t>sử</a:t>
            </a:r>
            <a:endParaRPr lang="en-US" sz="2000" dirty="0"/>
          </a:p>
        </p:txBody>
      </p:sp>
      <p:sp>
        <p:nvSpPr>
          <p:cNvPr id="17" name="TextBox 16"/>
          <p:cNvSpPr txBox="1"/>
          <p:nvPr/>
        </p:nvSpPr>
        <p:spPr>
          <a:xfrm>
            <a:off x="26351" y="2174926"/>
            <a:ext cx="3451369" cy="400110"/>
          </a:xfrm>
          <a:prstGeom prst="rect">
            <a:avLst/>
          </a:prstGeom>
          <a:noFill/>
        </p:spPr>
        <p:txBody>
          <a:bodyPr wrap="square" rtlCol="0">
            <a:spAutoFit/>
          </a:bodyPr>
          <a:lstStyle/>
          <a:p>
            <a:r>
              <a:rPr lang="en-US" sz="2000" dirty="0" smtClean="0"/>
              <a:t>2. </a:t>
            </a:r>
            <a:r>
              <a:rPr lang="en-US" sz="2000" dirty="0" err="1" smtClean="0"/>
              <a:t>Văn</a:t>
            </a:r>
            <a:r>
              <a:rPr lang="en-US" sz="2000" dirty="0" smtClean="0"/>
              <a:t> </a:t>
            </a:r>
            <a:r>
              <a:rPr lang="en-US" sz="2000" dirty="0" err="1" smtClean="0"/>
              <a:t>hóa</a:t>
            </a:r>
            <a:r>
              <a:rPr lang="en-US" sz="2000" dirty="0" smtClean="0"/>
              <a:t> </a:t>
            </a:r>
            <a:r>
              <a:rPr lang="en-US" sz="2000" dirty="0" err="1" smtClean="0"/>
              <a:t>độc</a:t>
            </a:r>
            <a:r>
              <a:rPr lang="en-US" sz="2000" dirty="0" smtClean="0"/>
              <a:t> </a:t>
            </a:r>
            <a:r>
              <a:rPr lang="en-US" sz="2000" dirty="0" err="1" smtClean="0"/>
              <a:t>đáo</a:t>
            </a:r>
            <a:r>
              <a:rPr lang="en-US" sz="2000" dirty="0" smtClean="0"/>
              <a:t>, </a:t>
            </a:r>
            <a:r>
              <a:rPr lang="en-US" sz="2000" dirty="0" err="1" smtClean="0"/>
              <a:t>đa</a:t>
            </a:r>
            <a:r>
              <a:rPr lang="en-US" sz="2000" dirty="0" smtClean="0"/>
              <a:t> </a:t>
            </a:r>
            <a:r>
              <a:rPr lang="en-US" sz="2000" dirty="0" err="1" smtClean="0"/>
              <a:t>dạng</a:t>
            </a:r>
            <a:endParaRPr lang="en-US" sz="2000" dirty="0"/>
          </a:p>
        </p:txBody>
      </p:sp>
      <p:sp>
        <p:nvSpPr>
          <p:cNvPr id="5" name="Explosion 2 4"/>
          <p:cNvSpPr/>
          <p:nvPr/>
        </p:nvSpPr>
        <p:spPr>
          <a:xfrm>
            <a:off x="1109274" y="3028017"/>
            <a:ext cx="4542020" cy="262327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Tại</a:t>
            </a:r>
            <a:r>
              <a:rPr lang="en-US" sz="2000" dirty="0" smtClean="0"/>
              <a:t> </a:t>
            </a:r>
            <a:r>
              <a:rPr lang="en-US" sz="2000" dirty="0" err="1" smtClean="0"/>
              <a:t>sao</a:t>
            </a:r>
            <a:r>
              <a:rPr lang="en-US" sz="2000" dirty="0" smtClean="0"/>
              <a:t> </a:t>
            </a:r>
            <a:r>
              <a:rPr lang="en-US" sz="2000" dirty="0" err="1" smtClean="0"/>
              <a:t>văn</a:t>
            </a:r>
            <a:r>
              <a:rPr lang="en-US" sz="2000" dirty="0" smtClean="0"/>
              <a:t> </a:t>
            </a:r>
            <a:r>
              <a:rPr lang="en-US" sz="2000" dirty="0" err="1" smtClean="0"/>
              <a:t>hóa</a:t>
            </a:r>
            <a:r>
              <a:rPr lang="en-US" sz="2000" dirty="0" smtClean="0"/>
              <a:t> </a:t>
            </a:r>
            <a:r>
              <a:rPr lang="en-US" sz="2000" dirty="0" err="1" smtClean="0"/>
              <a:t>của</a:t>
            </a:r>
            <a:r>
              <a:rPr lang="en-US" sz="2000" dirty="0" smtClean="0"/>
              <a:t> Ô-</a:t>
            </a:r>
            <a:r>
              <a:rPr lang="en-US" sz="2000" dirty="0" err="1" smtClean="0"/>
              <a:t>xtrây</a:t>
            </a:r>
            <a:r>
              <a:rPr lang="en-US" sz="2000" dirty="0" smtClean="0"/>
              <a:t>-li-a </a:t>
            </a:r>
            <a:r>
              <a:rPr lang="en-US" sz="2000" dirty="0" err="1" smtClean="0"/>
              <a:t>lại</a:t>
            </a:r>
            <a:r>
              <a:rPr lang="en-US" sz="2000" dirty="0" smtClean="0"/>
              <a:t> </a:t>
            </a:r>
            <a:r>
              <a:rPr lang="en-US" sz="2000" dirty="0" err="1" smtClean="0"/>
              <a:t>độc</a:t>
            </a:r>
            <a:r>
              <a:rPr lang="en-US" sz="2000" dirty="0" smtClean="0"/>
              <a:t> </a:t>
            </a:r>
            <a:r>
              <a:rPr lang="en-US" sz="2000" dirty="0" err="1" smtClean="0"/>
              <a:t>đáo</a:t>
            </a:r>
            <a:r>
              <a:rPr lang="en-US" sz="2000" dirty="0" smtClean="0"/>
              <a:t> </a:t>
            </a:r>
            <a:r>
              <a:rPr lang="en-US" sz="2000" dirty="0" err="1" smtClean="0"/>
              <a:t>và</a:t>
            </a:r>
            <a:r>
              <a:rPr lang="en-US" sz="2000" dirty="0" smtClean="0"/>
              <a:t> </a:t>
            </a:r>
            <a:r>
              <a:rPr lang="en-US" sz="2000" dirty="0" err="1" smtClean="0"/>
              <a:t>đa</a:t>
            </a:r>
            <a:r>
              <a:rPr lang="en-US" sz="2000" dirty="0" smtClean="0"/>
              <a:t> </a:t>
            </a:r>
            <a:r>
              <a:rPr lang="en-US" sz="2000" dirty="0" err="1" smtClean="0"/>
              <a:t>dạng</a:t>
            </a:r>
            <a:r>
              <a:rPr lang="en-US" sz="2000" dirty="0" smtClean="0"/>
              <a:t>?</a:t>
            </a:r>
            <a:endParaRPr lang="en-US" sz="2000" dirty="0"/>
          </a:p>
        </p:txBody>
      </p:sp>
      <p:sp>
        <p:nvSpPr>
          <p:cNvPr id="11" name="TextBox 10"/>
          <p:cNvSpPr txBox="1"/>
          <p:nvPr/>
        </p:nvSpPr>
        <p:spPr>
          <a:xfrm>
            <a:off x="7285221" y="1974874"/>
            <a:ext cx="3837483" cy="25545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000" i="1" dirty="0" smtClean="0">
                <a:latin typeface="Times New Roman" panose="02020603050405020304" pitchFamily="18" charset="0"/>
                <a:cs typeface="Times New Roman" panose="02020603050405020304" pitchFamily="18" charset="0"/>
              </a:rPr>
              <a:t>Ô-</a:t>
            </a:r>
            <a:r>
              <a:rPr lang="en-US" sz="2000" i="1" dirty="0" err="1" smtClean="0">
                <a:latin typeface="Times New Roman" panose="02020603050405020304" pitchFamily="18" charset="0"/>
                <a:cs typeface="Times New Roman" panose="02020603050405020304" pitchFamily="18" charset="0"/>
              </a:rPr>
              <a:t>xtrây</a:t>
            </a:r>
            <a:r>
              <a:rPr lang="en-US" sz="2000" i="1" dirty="0" smtClean="0">
                <a:latin typeface="Times New Roman" panose="02020603050405020304" pitchFamily="18" charset="0"/>
                <a:cs typeface="Times New Roman" panose="02020603050405020304" pitchFamily="18" charset="0"/>
              </a:rPr>
              <a:t>-li-a </a:t>
            </a:r>
            <a:r>
              <a:rPr lang="en-US" sz="2000" i="1" dirty="0" err="1" smtClean="0">
                <a:latin typeface="Times New Roman" panose="02020603050405020304" pitchFamily="18" charset="0"/>
                <a:cs typeface="Times New Roman" panose="02020603050405020304" pitchFamily="18" charset="0"/>
              </a:rPr>
              <a:t>có</a:t>
            </a:r>
            <a:r>
              <a:rPr lang="en-US" sz="2000" i="1" dirty="0" smtClean="0">
                <a:latin typeface="Times New Roman" panose="02020603050405020304" pitchFamily="18" charset="0"/>
                <a:cs typeface="Times New Roman" panose="02020603050405020304" pitchFamily="18" charset="0"/>
              </a:rPr>
              <a:t> di </a:t>
            </a:r>
            <a:r>
              <a:rPr lang="en-US" sz="2000" i="1" dirty="0" err="1" smtClean="0">
                <a:latin typeface="Times New Roman" panose="02020603050405020304" pitchFamily="18" charset="0"/>
                <a:cs typeface="Times New Roman" panose="02020603050405020304" pitchFamily="18" charset="0"/>
              </a:rPr>
              <a:t>sản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văn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hóa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độc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đáo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từ</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người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địa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dòng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nhập</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cư</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từ</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châu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Âu</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châu</a:t>
            </a:r>
            <a:r>
              <a:rPr lang="en-US" sz="2000" i="1" dirty="0" smtClean="0">
                <a:latin typeface="Times New Roman" panose="02020603050405020304" pitchFamily="18" charset="0"/>
                <a:cs typeface="Times New Roman" panose="02020603050405020304" pitchFamily="18" charset="0"/>
              </a:rPr>
              <a:t> Á </a:t>
            </a:r>
            <a:r>
              <a:rPr lang="en-US" sz="2000" i="1" dirty="0" err="1" smtClean="0">
                <a:latin typeface="Times New Roman" panose="02020603050405020304" pitchFamily="18" charset="0"/>
                <a:cs typeface="Times New Roman" panose="02020603050405020304" pitchFamily="18" charset="0"/>
              </a:rPr>
              <a:t>mang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đến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đây</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những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đặc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điểm</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văn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hóa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của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họ</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Sự</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chung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sống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hòa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huyết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giữa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người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bản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địa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và</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dân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nhập</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cư</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đã</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tạo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nên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một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nền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văn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hóa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dạng</a:t>
            </a:r>
            <a:r>
              <a:rPr lang="en-US" sz="2000" i="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313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1544" y="3"/>
            <a:ext cx="234928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dirty="0" err="1" smtClean="0"/>
              <a:t>Văn</a:t>
            </a:r>
            <a:r>
              <a:rPr lang="en-US" sz="2400" dirty="0" smtClean="0"/>
              <a:t> </a:t>
            </a:r>
            <a:r>
              <a:rPr lang="en-US" sz="2400" dirty="0" err="1" smtClean="0"/>
              <a:t>hóa</a:t>
            </a:r>
            <a:r>
              <a:rPr lang="en-US" sz="2400" dirty="0" smtClean="0"/>
              <a:t> </a:t>
            </a:r>
            <a:r>
              <a:rPr lang="en-US" sz="2400" dirty="0" err="1" smtClean="0"/>
              <a:t>ẩm</a:t>
            </a:r>
            <a:r>
              <a:rPr lang="en-US" sz="2400" dirty="0" smtClean="0"/>
              <a:t> </a:t>
            </a:r>
            <a:r>
              <a:rPr lang="en-US" sz="2400" dirty="0" err="1" smtClean="0"/>
              <a:t>thực</a:t>
            </a:r>
            <a:endParaRPr lang="en-US" sz="2400" dirty="0"/>
          </a:p>
        </p:txBody>
      </p:sp>
      <p:sp>
        <p:nvSpPr>
          <p:cNvPr id="3" name="Rectangle 2"/>
          <p:cNvSpPr/>
          <p:nvPr/>
        </p:nvSpPr>
        <p:spPr>
          <a:xfrm>
            <a:off x="4891791" y="1201906"/>
            <a:ext cx="6096000" cy="1477328"/>
          </a:xfrm>
          <a:prstGeom prst="rect">
            <a:avLst/>
          </a:prstGeom>
        </p:spPr>
        <p:txBody>
          <a:bodyPr>
            <a:spAutoFit/>
          </a:bodyPr>
          <a:lstStyle/>
          <a:p>
            <a:pPr algn="just"/>
            <a:r>
              <a:rPr lang="vi-VN" dirty="0" smtClean="0"/>
              <a:t>Nhiều loại thực phẩm bản địa như Tucker Bush, Grubs witchetty, hạt macadamia,.. đã được đưa vào các món ăn hiện đại và đôi khi bạn sẽ tìm thấy những thành phần này trong thực đơn của các nhà hàng và quán cà phê ở các thành phố của Úc.</a:t>
            </a:r>
            <a:endParaRPr lang="en-US" dirty="0"/>
          </a:p>
        </p:txBody>
      </p:sp>
      <p:pic>
        <p:nvPicPr>
          <p:cNvPr id="4" name="Picture 3"/>
          <p:cNvPicPr>
            <a:picLocks noChangeAspect="1"/>
          </p:cNvPicPr>
          <p:nvPr/>
        </p:nvPicPr>
        <p:blipFill>
          <a:blip r:embed="rId2"/>
          <a:stretch>
            <a:fillRect/>
          </a:stretch>
        </p:blipFill>
        <p:spPr>
          <a:xfrm>
            <a:off x="5937200" y="3419479"/>
            <a:ext cx="6219825" cy="3438525"/>
          </a:xfrm>
          <a:prstGeom prst="rect">
            <a:avLst/>
          </a:prstGeom>
        </p:spPr>
      </p:pic>
      <p:sp>
        <p:nvSpPr>
          <p:cNvPr id="5" name="Rectangle 4"/>
          <p:cNvSpPr/>
          <p:nvPr/>
        </p:nvSpPr>
        <p:spPr>
          <a:xfrm>
            <a:off x="229851" y="4613022"/>
            <a:ext cx="5481404" cy="1754326"/>
          </a:xfrm>
          <a:prstGeom prst="rect">
            <a:avLst/>
          </a:prstGeom>
        </p:spPr>
        <p:txBody>
          <a:bodyPr wrap="square">
            <a:spAutoFit/>
          </a:bodyPr>
          <a:lstStyle/>
          <a:p>
            <a:pPr algn="just"/>
            <a:r>
              <a:rPr lang="vi-VN" dirty="0" smtClean="0"/>
              <a:t>Nguyên liệu chính của Bush Tucker rất đa dạng phong phú, có thể sử dụng các loại cây cỏ, thực vật hoang dại như cà chua hoang, mận hoang hay đậu hoang,…cùng các lại động vật săn bắt được hay thậm chí là các loài côn trùng như kỳ đà, kỳ nhông, rắn, nhộng, sâu</a:t>
            </a:r>
            <a:endParaRPr lang="en-US" dirty="0"/>
          </a:p>
        </p:txBody>
      </p:sp>
      <p:pic>
        <p:nvPicPr>
          <p:cNvPr id="6" name="Picture 5"/>
          <p:cNvPicPr>
            <a:picLocks noChangeAspect="1"/>
          </p:cNvPicPr>
          <p:nvPr/>
        </p:nvPicPr>
        <p:blipFill>
          <a:blip r:embed="rId3"/>
          <a:stretch>
            <a:fillRect/>
          </a:stretch>
        </p:blipFill>
        <p:spPr>
          <a:xfrm>
            <a:off x="1" y="419644"/>
            <a:ext cx="4463331" cy="2999835"/>
          </a:xfrm>
          <a:prstGeom prst="rect">
            <a:avLst/>
          </a:prstGeom>
        </p:spPr>
      </p:pic>
    </p:spTree>
    <p:extLst>
      <p:ext uri="{BB962C8B-B14F-4D97-AF65-F5344CB8AC3E}">
        <p14:creationId xmlns:p14="http://schemas.microsoft.com/office/powerpoint/2010/main" val="7944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9898" y="3472295"/>
            <a:ext cx="3145865" cy="3145865"/>
          </a:xfrm>
          <a:prstGeom prst="rect">
            <a:avLst/>
          </a:prstGeom>
        </p:spPr>
      </p:pic>
      <p:sp>
        <p:nvSpPr>
          <p:cNvPr id="3" name="Rectangle 2"/>
          <p:cNvSpPr/>
          <p:nvPr/>
        </p:nvSpPr>
        <p:spPr>
          <a:xfrm>
            <a:off x="3177918" y="0"/>
            <a:ext cx="4167265" cy="764498"/>
          </a:xfrm>
          <a:prstGeom prst="rect">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Văn hóa nơi công cộng</a:t>
            </a:r>
          </a:p>
        </p:txBody>
      </p:sp>
      <p:sp>
        <p:nvSpPr>
          <p:cNvPr id="4" name="TextBox 3"/>
          <p:cNvSpPr txBox="1"/>
          <p:nvPr/>
        </p:nvSpPr>
        <p:spPr>
          <a:xfrm>
            <a:off x="667065" y="2031167"/>
            <a:ext cx="5561351" cy="1938992"/>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Tại</a:t>
            </a:r>
            <a:r>
              <a:rPr lang="en-US" sz="2400" dirty="0" smtClean="0"/>
              <a:t> </a:t>
            </a:r>
            <a:r>
              <a:rPr lang="en-US" sz="2400" dirty="0" err="1"/>
              <a:t>Úc</a:t>
            </a:r>
            <a:r>
              <a:rPr lang="en-US" sz="2400" dirty="0"/>
              <a:t> </a:t>
            </a:r>
            <a:r>
              <a:rPr lang="en-US" sz="2400" dirty="0" err="1"/>
              <a:t>dường</a:t>
            </a:r>
            <a:r>
              <a:rPr lang="en-US" sz="2400" dirty="0"/>
              <a:t> </a:t>
            </a:r>
            <a:r>
              <a:rPr lang="en-US" sz="2400" dirty="0" err="1"/>
              <a:t>như</a:t>
            </a:r>
            <a:r>
              <a:rPr lang="en-US" sz="2400" dirty="0"/>
              <a:t> </a:t>
            </a:r>
            <a:r>
              <a:rPr lang="en-US" sz="2400" dirty="0" err="1"/>
              <a:t>người</a:t>
            </a:r>
            <a:r>
              <a:rPr lang="en-US" sz="2400" dirty="0"/>
              <a:t> </a:t>
            </a:r>
            <a:r>
              <a:rPr lang="en-US" sz="2400" dirty="0" err="1"/>
              <a:t>người</a:t>
            </a:r>
            <a:r>
              <a:rPr lang="en-US" sz="2400" dirty="0"/>
              <a:t> </a:t>
            </a:r>
            <a:r>
              <a:rPr lang="en-US" sz="2400" dirty="0" err="1"/>
              <a:t>nghe</a:t>
            </a:r>
            <a:r>
              <a:rPr lang="en-US" sz="2400" dirty="0"/>
              <a:t> </a:t>
            </a:r>
            <a:r>
              <a:rPr lang="en-US" sz="2400" dirty="0" err="1"/>
              <a:t>nhạc</a:t>
            </a:r>
            <a:r>
              <a:rPr lang="en-US" sz="2400" dirty="0"/>
              <a:t> </a:t>
            </a:r>
            <a:r>
              <a:rPr lang="en-US" sz="2400" dirty="0" err="1"/>
              <a:t>và</a:t>
            </a:r>
            <a:r>
              <a:rPr lang="en-US" sz="2400" dirty="0"/>
              <a:t> </a:t>
            </a:r>
            <a:r>
              <a:rPr lang="en-US" sz="2400" dirty="0" err="1"/>
              <a:t>hầu</a:t>
            </a:r>
            <a:r>
              <a:rPr lang="en-US" sz="2400" dirty="0"/>
              <a:t> </a:t>
            </a:r>
            <a:r>
              <a:rPr lang="en-US" sz="2400" dirty="0" err="1"/>
              <a:t>như</a:t>
            </a:r>
            <a:r>
              <a:rPr lang="en-US" sz="2400" dirty="0"/>
              <a:t> </a:t>
            </a:r>
            <a:r>
              <a:rPr lang="en-US" sz="2400" dirty="0" err="1"/>
              <a:t>không</a:t>
            </a:r>
            <a:r>
              <a:rPr lang="en-US" sz="2400" dirty="0"/>
              <a:t> </a:t>
            </a:r>
            <a:r>
              <a:rPr lang="en-US" sz="2400" dirty="0" err="1"/>
              <a:t>sử</a:t>
            </a:r>
            <a:r>
              <a:rPr lang="en-US" sz="2400" dirty="0"/>
              <a:t> </a:t>
            </a:r>
            <a:r>
              <a:rPr lang="en-US" sz="2400" dirty="0" err="1"/>
              <a:t>dụng</a:t>
            </a:r>
            <a:r>
              <a:rPr lang="en-US" sz="2400" dirty="0"/>
              <a:t> </a:t>
            </a:r>
            <a:r>
              <a:rPr lang="en-US" sz="2400" dirty="0" err="1"/>
              <a:t>đến</a:t>
            </a:r>
            <a:r>
              <a:rPr lang="en-US" sz="2400" dirty="0"/>
              <a:t> </a:t>
            </a:r>
            <a:r>
              <a:rPr lang="en-US" sz="2400" dirty="0" err="1"/>
              <a:t>còi</a:t>
            </a:r>
            <a:r>
              <a:rPr lang="en-US" sz="2400" dirty="0"/>
              <a:t> ô </a:t>
            </a:r>
            <a:r>
              <a:rPr lang="en-US" sz="2400" dirty="0" err="1"/>
              <a:t>tô</a:t>
            </a:r>
            <a:r>
              <a:rPr lang="en-US" sz="2400" dirty="0"/>
              <a:t> </a:t>
            </a:r>
            <a:r>
              <a:rPr lang="en-US" sz="2400" dirty="0" err="1"/>
              <a:t>khi</a:t>
            </a:r>
            <a:r>
              <a:rPr lang="en-US" sz="2400" dirty="0"/>
              <a:t> </a:t>
            </a:r>
            <a:r>
              <a:rPr lang="en-US" sz="2400" dirty="0" err="1"/>
              <a:t>tham</a:t>
            </a:r>
            <a:r>
              <a:rPr lang="en-US" sz="2400" dirty="0"/>
              <a:t> </a:t>
            </a:r>
            <a:r>
              <a:rPr lang="en-US" sz="2400" dirty="0" err="1"/>
              <a:t>gia</a:t>
            </a:r>
            <a:r>
              <a:rPr lang="en-US" sz="2400" dirty="0"/>
              <a:t> </a:t>
            </a:r>
            <a:r>
              <a:rPr lang="en-US" sz="2400" dirty="0" err="1"/>
              <a:t>giao</a:t>
            </a:r>
            <a:r>
              <a:rPr lang="en-US" sz="2400" dirty="0"/>
              <a:t> </a:t>
            </a:r>
            <a:r>
              <a:rPr lang="en-US" sz="2400" dirty="0" err="1"/>
              <a:t>thông</a:t>
            </a:r>
            <a:r>
              <a:rPr lang="en-US" sz="2400" dirty="0"/>
              <a:t>. </a:t>
            </a:r>
            <a:r>
              <a:rPr lang="en-US" sz="2400" dirty="0" err="1"/>
              <a:t>Hành</a:t>
            </a:r>
            <a:r>
              <a:rPr lang="en-US" sz="2400" dirty="0"/>
              <a:t> </a:t>
            </a:r>
            <a:r>
              <a:rPr lang="en-US" sz="2400" dirty="0" err="1"/>
              <a:t>động</a:t>
            </a:r>
            <a:r>
              <a:rPr lang="en-US" sz="2400" dirty="0"/>
              <a:t> </a:t>
            </a:r>
            <a:r>
              <a:rPr lang="en-US" sz="2400" dirty="0" err="1"/>
              <a:t>này</a:t>
            </a:r>
            <a:r>
              <a:rPr lang="en-US" sz="2400" dirty="0"/>
              <a:t> </a:t>
            </a:r>
            <a:r>
              <a:rPr lang="en-US" sz="2400" dirty="0" err="1"/>
              <a:t>được</a:t>
            </a:r>
            <a:r>
              <a:rPr lang="en-US" sz="2400" dirty="0"/>
              <a:t> </a:t>
            </a:r>
            <a:r>
              <a:rPr lang="en-US" sz="2400" dirty="0" err="1"/>
              <a:t>coi</a:t>
            </a:r>
            <a:r>
              <a:rPr lang="en-US" sz="2400" dirty="0"/>
              <a:t> </a:t>
            </a:r>
            <a:r>
              <a:rPr lang="en-US" sz="2400" dirty="0" err="1"/>
              <a:t>là</a:t>
            </a:r>
            <a:r>
              <a:rPr lang="en-US" sz="2400" dirty="0"/>
              <a:t> </a:t>
            </a:r>
            <a:r>
              <a:rPr lang="en-US" sz="2400" dirty="0" err="1"/>
              <a:t>bất</a:t>
            </a:r>
            <a:r>
              <a:rPr lang="en-US" sz="2400" dirty="0"/>
              <a:t> </a:t>
            </a:r>
            <a:r>
              <a:rPr lang="en-US" sz="2400" dirty="0" err="1"/>
              <a:t>lịch</a:t>
            </a:r>
            <a:r>
              <a:rPr lang="en-US" sz="2400" dirty="0"/>
              <a:t> </a:t>
            </a:r>
            <a:r>
              <a:rPr lang="en-US" sz="2400" dirty="0" err="1"/>
              <a:t>sự</a:t>
            </a:r>
            <a:r>
              <a:rPr lang="en-US" sz="2400" dirty="0"/>
              <a:t>, </a:t>
            </a:r>
            <a:r>
              <a:rPr lang="en-US" sz="2400" dirty="0" err="1"/>
              <a:t>bất</a:t>
            </a:r>
            <a:r>
              <a:rPr lang="en-US" sz="2400" dirty="0"/>
              <a:t> </a:t>
            </a:r>
            <a:r>
              <a:rPr lang="en-US" sz="2400" dirty="0" err="1"/>
              <a:t>đắc</a:t>
            </a:r>
            <a:r>
              <a:rPr lang="en-US" sz="2400" dirty="0"/>
              <a:t> </a:t>
            </a:r>
            <a:r>
              <a:rPr lang="en-US" sz="2400" dirty="0" err="1"/>
              <a:t>dĩ</a:t>
            </a:r>
            <a:r>
              <a:rPr lang="en-US" sz="2400" dirty="0"/>
              <a:t> </a:t>
            </a:r>
            <a:r>
              <a:rPr lang="en-US" sz="2400" dirty="0" err="1"/>
              <a:t>mới</a:t>
            </a:r>
            <a:r>
              <a:rPr lang="en-US" sz="2400" dirty="0"/>
              <a:t> </a:t>
            </a:r>
            <a:r>
              <a:rPr lang="en-US" sz="2400" dirty="0" err="1"/>
              <a:t>dùng</a:t>
            </a:r>
            <a:r>
              <a:rPr lang="en-US" sz="2400" dirty="0"/>
              <a:t> </a:t>
            </a:r>
            <a:r>
              <a:rPr lang="en-US" sz="2400" dirty="0" err="1"/>
              <a:t>đến</a:t>
            </a:r>
            <a:r>
              <a:rPr lang="en-US" sz="2400" dirty="0"/>
              <a:t>.</a:t>
            </a:r>
          </a:p>
          <a:p>
            <a:pPr algn="just"/>
            <a:endParaRPr lang="en-US" sz="2400" dirty="0"/>
          </a:p>
        </p:txBody>
      </p:sp>
      <p:pic>
        <p:nvPicPr>
          <p:cNvPr id="5" name="Picture 4"/>
          <p:cNvPicPr>
            <a:picLocks noChangeAspect="1"/>
          </p:cNvPicPr>
          <p:nvPr/>
        </p:nvPicPr>
        <p:blipFill>
          <a:blip r:embed="rId3"/>
          <a:stretch>
            <a:fillRect/>
          </a:stretch>
        </p:blipFill>
        <p:spPr>
          <a:xfrm>
            <a:off x="7558595" y="959370"/>
            <a:ext cx="3827847" cy="2143594"/>
          </a:xfrm>
          <a:prstGeom prst="rect">
            <a:avLst/>
          </a:prstGeom>
        </p:spPr>
      </p:pic>
    </p:spTree>
    <p:extLst>
      <p:ext uri="{BB962C8B-B14F-4D97-AF65-F5344CB8AC3E}">
        <p14:creationId xmlns:p14="http://schemas.microsoft.com/office/powerpoint/2010/main" val="12992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1063902"/>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cxnSp>
        <p:nvCxnSpPr>
          <p:cNvPr id="7" name="Straight Connector 6"/>
          <p:cNvCxnSpPr/>
          <p:nvPr/>
        </p:nvCxnSpPr>
        <p:spPr>
          <a:xfrm>
            <a:off x="7440056" y="1744418"/>
            <a:ext cx="14991" cy="4720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 y="1405484"/>
            <a:ext cx="392357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a:t>
            </a:r>
            <a:r>
              <a:rPr lang="en-US" b="1" dirty="0" smtClean="0">
                <a:solidFill>
                  <a:srgbClr val="0070C0"/>
                </a:solidFill>
                <a:latin typeface="Times New Roman" panose="02020603050405020304" pitchFamily="18" charset="0"/>
                <a:ea typeface="Times New Roman" panose="02020603050405020304" pitchFamily="18" charset="0"/>
              </a:rPr>
              <a:t>LỊCH SỬ, VĂN HÓA </a:t>
            </a:r>
            <a:endParaRPr lang="en-US" b="1" dirty="0">
              <a:solidFill>
                <a:srgbClr val="0070C0"/>
              </a:solidFill>
            </a:endParaRPr>
          </a:p>
        </p:txBody>
      </p:sp>
      <p:sp>
        <p:nvSpPr>
          <p:cNvPr id="9" name="TextBox 8"/>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cxnSp>
        <p:nvCxnSpPr>
          <p:cNvPr id="10" name="Straight Connector 9"/>
          <p:cNvCxnSpPr/>
          <p:nvPr/>
        </p:nvCxnSpPr>
        <p:spPr>
          <a:xfrm>
            <a:off x="6700605" y="830997"/>
            <a:ext cx="44971" cy="5869606"/>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1765869"/>
            <a:ext cx="6183168" cy="646331"/>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III. PHƯƠNG THỨC CON NGƯỜI KHAI THÁC,</a:t>
            </a:r>
          </a:p>
          <a:p>
            <a:r>
              <a:rPr lang="en-US" b="1" dirty="0" smtClean="0">
                <a:solidFill>
                  <a:srgbClr val="0070C0"/>
                </a:solidFill>
                <a:latin typeface="Times New Roman" panose="02020603050405020304" pitchFamily="18" charset="0"/>
                <a:ea typeface="Times New Roman" panose="02020603050405020304" pitchFamily="18" charset="0"/>
              </a:rPr>
              <a:t> SỬ DỤNG VÀ BẢO VỆ THIÊN NHIÊN Ở Ô-XTRÂY-LI-A</a:t>
            </a:r>
            <a:r>
              <a:rPr lang="vi-VN" b="1" dirty="0" smtClean="0">
                <a:solidFill>
                  <a:srgbClr val="0070C0"/>
                </a:solidFill>
                <a:latin typeface="Times New Roman" panose="02020603050405020304" pitchFamily="18" charset="0"/>
                <a:ea typeface="Times New Roman" panose="02020603050405020304" pitchFamily="18" charset="0"/>
              </a:rPr>
              <a:t> </a:t>
            </a:r>
            <a:endParaRPr lang="en-US" dirty="0"/>
          </a:p>
        </p:txBody>
      </p:sp>
      <p:sp>
        <p:nvSpPr>
          <p:cNvPr id="13" name="Flowchart: Alternate Process 12"/>
          <p:cNvSpPr/>
          <p:nvPr/>
        </p:nvSpPr>
        <p:spPr>
          <a:xfrm>
            <a:off x="663179" y="2412198"/>
            <a:ext cx="3852472" cy="24134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 </a:t>
            </a:r>
            <a:r>
              <a:rPr lang="en-US" sz="2400" dirty="0" err="1"/>
              <a:t>Nêu</a:t>
            </a:r>
            <a:r>
              <a:rPr lang="en-US" sz="2400" dirty="0"/>
              <a:t> </a:t>
            </a:r>
            <a:r>
              <a:rPr lang="en-US" sz="2400" dirty="0" err="1"/>
              <a:t>tên</a:t>
            </a:r>
            <a:r>
              <a:rPr lang="en-US" sz="2400" dirty="0"/>
              <a:t> </a:t>
            </a:r>
            <a:r>
              <a:rPr lang="en-US" sz="2400" dirty="0" err="1"/>
              <a:t>các</a:t>
            </a:r>
            <a:r>
              <a:rPr lang="en-US" sz="2400" dirty="0"/>
              <a:t> </a:t>
            </a:r>
            <a:r>
              <a:rPr lang="en-US" sz="2400" dirty="0" err="1"/>
              <a:t>sản</a:t>
            </a:r>
            <a:r>
              <a:rPr lang="en-US" sz="2400" dirty="0"/>
              <a:t> </a:t>
            </a:r>
            <a:r>
              <a:rPr lang="en-US" sz="2400" dirty="0" err="1"/>
              <a:t>phẩm</a:t>
            </a:r>
            <a:r>
              <a:rPr lang="en-US" sz="2400" dirty="0"/>
              <a:t> </a:t>
            </a:r>
            <a:r>
              <a:rPr lang="en-US" sz="2400" dirty="0" err="1"/>
              <a:t>và</a:t>
            </a:r>
            <a:r>
              <a:rPr lang="en-US" sz="2400" dirty="0"/>
              <a:t> </a:t>
            </a:r>
            <a:r>
              <a:rPr lang="en-US" sz="2400" dirty="0" err="1"/>
              <a:t>phân</a:t>
            </a:r>
            <a:r>
              <a:rPr lang="en-US" sz="2400" dirty="0"/>
              <a:t> </a:t>
            </a:r>
            <a:r>
              <a:rPr lang="en-US" sz="2400" dirty="0" err="1"/>
              <a:t>bố</a:t>
            </a:r>
            <a:r>
              <a:rPr lang="en-US" sz="2400" dirty="0"/>
              <a:t> </a:t>
            </a:r>
            <a:r>
              <a:rPr lang="en-US" sz="2400" dirty="0" err="1"/>
              <a:t>nông</a:t>
            </a:r>
            <a:r>
              <a:rPr lang="en-US" sz="2400" dirty="0"/>
              <a:t> </a:t>
            </a:r>
            <a:r>
              <a:rPr lang="en-US" sz="2400" dirty="0" err="1"/>
              <a:t>nghiệp</a:t>
            </a:r>
            <a:r>
              <a:rPr lang="en-US" sz="2400" dirty="0"/>
              <a:t> ở Ô-</a:t>
            </a:r>
            <a:r>
              <a:rPr lang="en-US" sz="2400" dirty="0" err="1"/>
              <a:t>xtrây</a:t>
            </a:r>
            <a:r>
              <a:rPr lang="en-US" sz="2400" dirty="0"/>
              <a:t>-li-a</a:t>
            </a:r>
          </a:p>
        </p:txBody>
      </p:sp>
      <p:sp>
        <p:nvSpPr>
          <p:cNvPr id="14" name="Flowchart: Alternate Process 13"/>
          <p:cNvSpPr/>
          <p:nvPr/>
        </p:nvSpPr>
        <p:spPr>
          <a:xfrm>
            <a:off x="636920" y="4296248"/>
            <a:ext cx="3852472" cy="24134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p>
        </p:txBody>
      </p:sp>
      <p:sp>
        <p:nvSpPr>
          <p:cNvPr id="2" name="Rectangle 1"/>
          <p:cNvSpPr/>
          <p:nvPr/>
        </p:nvSpPr>
        <p:spPr>
          <a:xfrm>
            <a:off x="936421" y="4862833"/>
            <a:ext cx="3152651" cy="1200329"/>
          </a:xfrm>
          <a:prstGeom prst="rect">
            <a:avLst/>
          </a:prstGeom>
        </p:spPr>
        <p:txBody>
          <a:bodyPr wrap="square">
            <a:spAutoFit/>
          </a:bodyPr>
          <a:lstStyle/>
          <a:p>
            <a:r>
              <a:rPr lang="en-US" sz="2400" dirty="0">
                <a:solidFill>
                  <a:schemeClr val="bg1"/>
                </a:solidFill>
              </a:rPr>
              <a:t>? </a:t>
            </a:r>
            <a:r>
              <a:rPr lang="en-US" sz="2400" dirty="0" err="1">
                <a:solidFill>
                  <a:schemeClr val="bg1"/>
                </a:solidFill>
              </a:rPr>
              <a:t>Xác</a:t>
            </a:r>
            <a:r>
              <a:rPr lang="en-US" sz="2400" dirty="0">
                <a:solidFill>
                  <a:schemeClr val="bg1"/>
                </a:solidFill>
              </a:rPr>
              <a:t> </a:t>
            </a:r>
            <a:r>
              <a:rPr lang="en-US" sz="2400" dirty="0" err="1">
                <a:solidFill>
                  <a:schemeClr val="bg1"/>
                </a:solidFill>
              </a:rPr>
              <a:t>định</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ngành</a:t>
            </a:r>
            <a:r>
              <a:rPr lang="en-US" sz="2400" dirty="0">
                <a:solidFill>
                  <a:schemeClr val="bg1"/>
                </a:solidFill>
              </a:rPr>
              <a:t> </a:t>
            </a:r>
            <a:r>
              <a:rPr lang="en-US" sz="2400" dirty="0" err="1">
                <a:solidFill>
                  <a:schemeClr val="bg1"/>
                </a:solidFill>
              </a:rPr>
              <a:t>công</a:t>
            </a:r>
            <a:r>
              <a:rPr lang="en-US" sz="2400" dirty="0">
                <a:solidFill>
                  <a:schemeClr val="bg1"/>
                </a:solidFill>
              </a:rPr>
              <a:t> </a:t>
            </a:r>
            <a:r>
              <a:rPr lang="en-US" sz="2400" dirty="0" err="1">
                <a:solidFill>
                  <a:schemeClr val="bg1"/>
                </a:solidFill>
              </a:rPr>
              <a:t>nghiệp</a:t>
            </a:r>
            <a:r>
              <a:rPr lang="en-US" sz="2400" dirty="0">
                <a:solidFill>
                  <a:schemeClr val="bg1"/>
                </a:solidFill>
              </a:rPr>
              <a:t> </a:t>
            </a:r>
            <a:r>
              <a:rPr lang="en-US" sz="2400" dirty="0" err="1">
                <a:solidFill>
                  <a:schemeClr val="bg1"/>
                </a:solidFill>
              </a:rPr>
              <a:t>chính</a:t>
            </a:r>
            <a:r>
              <a:rPr lang="en-US" sz="2400" dirty="0">
                <a:solidFill>
                  <a:schemeClr val="bg1"/>
                </a:solidFill>
              </a:rPr>
              <a:t> ở Ô-</a:t>
            </a:r>
            <a:r>
              <a:rPr lang="en-US" sz="2400" dirty="0" err="1">
                <a:solidFill>
                  <a:schemeClr val="bg1"/>
                </a:solidFill>
              </a:rPr>
              <a:t>xtrây</a:t>
            </a:r>
            <a:r>
              <a:rPr lang="en-US" sz="2400" dirty="0">
                <a:solidFill>
                  <a:schemeClr val="bg1"/>
                </a:solidFill>
              </a:rPr>
              <a:t>-li-a.</a:t>
            </a:r>
          </a:p>
        </p:txBody>
      </p:sp>
      <p:pic>
        <p:nvPicPr>
          <p:cNvPr id="3" name="Picture 2"/>
          <p:cNvPicPr>
            <a:picLocks noChangeAspect="1"/>
          </p:cNvPicPr>
          <p:nvPr/>
        </p:nvPicPr>
        <p:blipFill>
          <a:blip r:embed="rId2"/>
          <a:stretch>
            <a:fillRect/>
          </a:stretch>
        </p:blipFill>
        <p:spPr>
          <a:xfrm>
            <a:off x="6846349" y="1126313"/>
            <a:ext cx="5231039" cy="5696021"/>
          </a:xfrm>
          <a:prstGeom prst="rect">
            <a:avLst/>
          </a:prstGeom>
        </p:spPr>
      </p:pic>
    </p:spTree>
    <p:extLst>
      <p:ext uri="{BB962C8B-B14F-4D97-AF65-F5344CB8AC3E}">
        <p14:creationId xmlns:p14="http://schemas.microsoft.com/office/powerpoint/2010/main" val="897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1063902"/>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cxnSp>
        <p:nvCxnSpPr>
          <p:cNvPr id="7" name="Straight Connector 6"/>
          <p:cNvCxnSpPr/>
          <p:nvPr/>
        </p:nvCxnSpPr>
        <p:spPr>
          <a:xfrm>
            <a:off x="7440056" y="1744418"/>
            <a:ext cx="14991" cy="4720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 y="1405484"/>
            <a:ext cx="392357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a:t>
            </a:r>
            <a:r>
              <a:rPr lang="en-US" b="1" dirty="0" smtClean="0">
                <a:solidFill>
                  <a:srgbClr val="0070C0"/>
                </a:solidFill>
                <a:latin typeface="Times New Roman" panose="02020603050405020304" pitchFamily="18" charset="0"/>
                <a:ea typeface="Times New Roman" panose="02020603050405020304" pitchFamily="18" charset="0"/>
              </a:rPr>
              <a:t>LỊCH SỬ, VĂN HÓA </a:t>
            </a:r>
            <a:endParaRPr lang="en-US" b="1" dirty="0">
              <a:solidFill>
                <a:srgbClr val="0070C0"/>
              </a:solidFill>
            </a:endParaRPr>
          </a:p>
        </p:txBody>
      </p:sp>
      <p:sp>
        <p:nvSpPr>
          <p:cNvPr id="9" name="TextBox 8"/>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cxnSp>
        <p:nvCxnSpPr>
          <p:cNvPr id="10" name="Straight Connector 9"/>
          <p:cNvCxnSpPr/>
          <p:nvPr/>
        </p:nvCxnSpPr>
        <p:spPr>
          <a:xfrm>
            <a:off x="6700605" y="830997"/>
            <a:ext cx="44971" cy="5869606"/>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048100" y="5480846"/>
            <a:ext cx="4949005" cy="369332"/>
          </a:xfrm>
          <a:prstGeom prst="rect">
            <a:avLst/>
          </a:prstGeom>
        </p:spPr>
        <p:txBody>
          <a:bodyPr wrap="square">
            <a:spAutoFit/>
          </a:bodyPr>
          <a:lstStyle/>
          <a:p>
            <a:r>
              <a:rPr lang="en-US" dirty="0">
                <a:hlinkClick r:id="rId2"/>
              </a:rPr>
              <a:t>https://</a:t>
            </a:r>
            <a:r>
              <a:rPr lang="en-US" dirty="0" smtClean="0">
                <a:hlinkClick r:id="rId2"/>
              </a:rPr>
              <a:t>www.youtube.com/watch?v=p7KYmVfntso</a:t>
            </a:r>
            <a:r>
              <a:rPr lang="en-US" dirty="0" smtClean="0"/>
              <a:t>   </a:t>
            </a:r>
            <a:endParaRPr lang="en-US" dirty="0"/>
          </a:p>
        </p:txBody>
      </p:sp>
      <p:sp>
        <p:nvSpPr>
          <p:cNvPr id="3" name="Rectangle 2"/>
          <p:cNvSpPr/>
          <p:nvPr/>
        </p:nvSpPr>
        <p:spPr>
          <a:xfrm>
            <a:off x="0" y="1765869"/>
            <a:ext cx="6183168" cy="646331"/>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III. PHƯƠNG THỨC CON NGƯỜI KHAI THÁC,</a:t>
            </a:r>
          </a:p>
          <a:p>
            <a:r>
              <a:rPr lang="en-US" b="1" dirty="0" smtClean="0">
                <a:solidFill>
                  <a:srgbClr val="0070C0"/>
                </a:solidFill>
                <a:latin typeface="Times New Roman" panose="02020603050405020304" pitchFamily="18" charset="0"/>
                <a:ea typeface="Times New Roman" panose="02020603050405020304" pitchFamily="18" charset="0"/>
              </a:rPr>
              <a:t> SỬ DỤNG VÀ BẢO VỆ THIÊN NHIÊN Ở Ô-XTRÂY-LI-A</a:t>
            </a:r>
            <a:r>
              <a:rPr lang="vi-VN" b="1" dirty="0" smtClean="0">
                <a:solidFill>
                  <a:srgbClr val="0070C0"/>
                </a:solidFill>
                <a:latin typeface="Times New Roman" panose="02020603050405020304" pitchFamily="18" charset="0"/>
                <a:ea typeface="Times New Roman" panose="02020603050405020304" pitchFamily="18" charset="0"/>
              </a:rPr>
              <a:t> </a:t>
            </a:r>
            <a:endParaRPr lang="en-US" dirty="0"/>
          </a:p>
        </p:txBody>
      </p:sp>
      <p:pic>
        <p:nvPicPr>
          <p:cNvPr id="5" name="Picture 4"/>
          <p:cNvPicPr>
            <a:picLocks noChangeAspect="1"/>
          </p:cNvPicPr>
          <p:nvPr/>
        </p:nvPicPr>
        <p:blipFill>
          <a:blip r:embed="rId3"/>
          <a:stretch>
            <a:fillRect/>
          </a:stretch>
        </p:blipFill>
        <p:spPr>
          <a:xfrm>
            <a:off x="7263011" y="1063902"/>
            <a:ext cx="4171247" cy="4171246"/>
          </a:xfrm>
          <a:prstGeom prst="rect">
            <a:avLst/>
          </a:prstGeom>
        </p:spPr>
      </p:pic>
    </p:spTree>
    <p:extLst>
      <p:ext uri="{BB962C8B-B14F-4D97-AF65-F5344CB8AC3E}">
        <p14:creationId xmlns:p14="http://schemas.microsoft.com/office/powerpoint/2010/main" val="26792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52" y="0"/>
            <a:ext cx="2404421" cy="240678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065864272"/>
              </p:ext>
            </p:extLst>
          </p:nvPr>
        </p:nvGraphicFramePr>
        <p:xfrm>
          <a:off x="2525275" y="1379799"/>
          <a:ext cx="9496839" cy="5478202"/>
        </p:xfrm>
        <a:graphic>
          <a:graphicData uri="http://schemas.openxmlformats.org/drawingml/2006/table">
            <a:tbl>
              <a:tblPr firstRow="1" firstCol="1" bandRow="1"/>
              <a:tblGrid>
                <a:gridCol w="1711331"/>
                <a:gridCol w="2594536"/>
                <a:gridCol w="5190972"/>
              </a:tblGrid>
              <a:tr h="673119">
                <a:tc>
                  <a:txBody>
                    <a:bodyPr/>
                    <a:lstStyle/>
                    <a:p>
                      <a:pPr marL="635" indent="-1905" algn="ctr">
                        <a:lnSpc>
                          <a:spcPct val="106000"/>
                        </a:lnSpc>
                        <a:spcAft>
                          <a:spcPts val="0"/>
                        </a:spcAft>
                      </a:pPr>
                      <a:r>
                        <a:rPr lang="nl-NL" sz="2000" b="1" dirty="0">
                          <a:effectLst/>
                          <a:latin typeface="Times New Roman" panose="02020603050405020304" pitchFamily="18" charset="0"/>
                          <a:ea typeface="Times New Roman" panose="02020603050405020304" pitchFamily="18" charset="0"/>
                        </a:rPr>
                        <a:t>Nhóm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ctr">
                        <a:lnSpc>
                          <a:spcPct val="106000"/>
                        </a:lnSpc>
                        <a:spcAft>
                          <a:spcPts val="0"/>
                        </a:spcAft>
                      </a:pPr>
                      <a:r>
                        <a:rPr lang="nl-NL" sz="2000" b="1">
                          <a:effectLst/>
                          <a:latin typeface="Times New Roman" panose="02020603050405020304" pitchFamily="18" charset="0"/>
                          <a:ea typeface="Times New Roman" panose="02020603050405020304" pitchFamily="18" charset="0"/>
                        </a:rPr>
                        <a:t>Nội dung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ctr">
                        <a:lnSpc>
                          <a:spcPct val="106000"/>
                        </a:lnSpc>
                        <a:spcAft>
                          <a:spcPts val="0"/>
                        </a:spcAft>
                      </a:pPr>
                      <a:r>
                        <a:rPr lang="nl-NL" sz="2000" b="1" dirty="0">
                          <a:effectLst/>
                          <a:latin typeface="Times New Roman" panose="02020603050405020304" pitchFamily="18" charset="0"/>
                          <a:ea typeface="Times New Roman" panose="02020603050405020304" pitchFamily="18" charset="0"/>
                        </a:rPr>
                        <a:t>Đặc điểm</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346239">
                <a:tc>
                  <a:txBody>
                    <a:bodyPr/>
                    <a:lstStyle/>
                    <a:p>
                      <a:pPr marL="635" indent="-1905" algn="ctr">
                        <a:lnSpc>
                          <a:spcPct val="106000"/>
                        </a:lnSpc>
                        <a:spcAft>
                          <a:spcPts val="0"/>
                        </a:spcAft>
                      </a:pPr>
                      <a:r>
                        <a:rPr lang="nl-NL" sz="2000" dirty="0">
                          <a:effectLst/>
                          <a:latin typeface="Times New Roman" panose="02020603050405020304" pitchFamily="18" charset="0"/>
                          <a:ea typeface="Times New Roman" panose="02020603050405020304" pitchFamily="18" charset="0"/>
                        </a:rPr>
                        <a:t>1,2</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đất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729422">
                <a:tc>
                  <a:txBody>
                    <a:bodyPr/>
                    <a:lstStyle/>
                    <a:p>
                      <a:pPr marL="635" indent="-1905" algn="ctr">
                        <a:lnSpc>
                          <a:spcPct val="106000"/>
                        </a:lnSpc>
                        <a:spcAft>
                          <a:spcPts val="0"/>
                        </a:spcAft>
                      </a:pPr>
                      <a:r>
                        <a:rPr lang="nl-NL" sz="2000">
                          <a:effectLst/>
                          <a:latin typeface="Times New Roman" panose="02020603050405020304" pitchFamily="18" charset="0"/>
                          <a:ea typeface="Times New Roman" panose="02020603050405020304" pitchFamily="18" charset="0"/>
                        </a:rPr>
                        <a:t>3,4</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a:t>
                      </a:r>
                      <a:r>
                        <a:rPr lang="nl-NL" sz="2000" dirty="0" smtClean="0">
                          <a:effectLst/>
                          <a:latin typeface="Times New Roman" panose="02020603050405020304" pitchFamily="18" charset="0"/>
                          <a:ea typeface="Times New Roman" panose="02020603050405020304" pitchFamily="18" charset="0"/>
                        </a:rPr>
                        <a:t>nước</a:t>
                      </a:r>
                    </a:p>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729422">
                <a:tc>
                  <a:txBody>
                    <a:bodyPr/>
                    <a:lstStyle/>
                    <a:p>
                      <a:pPr marL="635" indent="-1905" algn="ctr">
                        <a:lnSpc>
                          <a:spcPct val="106000"/>
                        </a:lnSpc>
                        <a:spcAft>
                          <a:spcPts val="0"/>
                        </a:spcAft>
                      </a:pPr>
                      <a:r>
                        <a:rPr lang="nl-NL" sz="2000" dirty="0">
                          <a:effectLst/>
                          <a:latin typeface="Times New Roman" panose="02020603050405020304" pitchFamily="18" charset="0"/>
                          <a:ea typeface="Times New Roman" panose="02020603050405020304" pitchFamily="18" charset="0"/>
                        </a:rPr>
                        <a:t>5,6</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khoáng </a:t>
                      </a:r>
                      <a:r>
                        <a:rPr lang="nl-NL" sz="2000" dirty="0" smtClean="0">
                          <a:effectLst/>
                          <a:latin typeface="Times New Roman" panose="02020603050405020304" pitchFamily="18" charset="0"/>
                          <a:ea typeface="Times New Roman" panose="02020603050405020304" pitchFamily="18" charset="0"/>
                        </a:rPr>
                        <a:t>sản</a:t>
                      </a:r>
                    </a:p>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bl>
          </a:graphicData>
        </a:graphic>
      </p:graphicFrame>
      <p:sp>
        <p:nvSpPr>
          <p:cNvPr id="6" name="Rounded Rectangle 5"/>
          <p:cNvSpPr/>
          <p:nvPr/>
        </p:nvSpPr>
        <p:spPr>
          <a:xfrm>
            <a:off x="5186597" y="509666"/>
            <a:ext cx="3762531" cy="5696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PHIẾU HỌC TẬP</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6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9249887"/>
              </p:ext>
            </p:extLst>
          </p:nvPr>
        </p:nvGraphicFramePr>
        <p:xfrm>
          <a:off x="371476" y="900114"/>
          <a:ext cx="10982325" cy="4852986"/>
        </p:xfrm>
        <a:graphic>
          <a:graphicData uri="http://schemas.openxmlformats.org/drawingml/2006/table">
            <a:tbl>
              <a:tblPr firstRow="1" firstCol="1" bandRow="1"/>
              <a:tblGrid>
                <a:gridCol w="1979015"/>
                <a:gridCol w="3000371"/>
                <a:gridCol w="6002939"/>
              </a:tblGrid>
              <a:tr h="552678">
                <a:tc>
                  <a:txBody>
                    <a:bodyPr/>
                    <a:lstStyle/>
                    <a:p>
                      <a:pPr marL="635" indent="-1905" algn="ctr">
                        <a:lnSpc>
                          <a:spcPct val="106000"/>
                        </a:lnSpc>
                        <a:spcAft>
                          <a:spcPts val="0"/>
                        </a:spcAft>
                      </a:pPr>
                      <a:r>
                        <a:rPr lang="nl-NL" sz="2000" b="1" dirty="0">
                          <a:effectLst/>
                          <a:latin typeface="Times New Roman" panose="02020603050405020304" pitchFamily="18" charset="0"/>
                          <a:ea typeface="Times New Roman" panose="02020603050405020304" pitchFamily="18" charset="0"/>
                        </a:rPr>
                        <a:t>Nhóm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ctr">
                        <a:lnSpc>
                          <a:spcPct val="106000"/>
                        </a:lnSpc>
                        <a:spcAft>
                          <a:spcPts val="0"/>
                        </a:spcAft>
                      </a:pPr>
                      <a:r>
                        <a:rPr lang="nl-NL" sz="2000" b="1">
                          <a:effectLst/>
                          <a:latin typeface="Times New Roman" panose="02020603050405020304" pitchFamily="18" charset="0"/>
                          <a:ea typeface="Times New Roman" panose="02020603050405020304" pitchFamily="18" charset="0"/>
                        </a:rPr>
                        <a:t>Nội dung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ctr">
                        <a:lnSpc>
                          <a:spcPct val="106000"/>
                        </a:lnSpc>
                        <a:spcAft>
                          <a:spcPts val="0"/>
                        </a:spcAft>
                      </a:pPr>
                      <a:r>
                        <a:rPr lang="nl-NL" sz="2000" b="1" dirty="0">
                          <a:effectLst/>
                          <a:latin typeface="Times New Roman" panose="02020603050405020304" pitchFamily="18" charset="0"/>
                          <a:ea typeface="Times New Roman" panose="02020603050405020304" pitchFamily="18" charset="0"/>
                        </a:rPr>
                        <a:t>Đặc điểm</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105357">
                <a:tc>
                  <a:txBody>
                    <a:bodyPr/>
                    <a:lstStyle/>
                    <a:p>
                      <a:pPr marL="635" indent="-1905" algn="ctr">
                        <a:lnSpc>
                          <a:spcPct val="106000"/>
                        </a:lnSpc>
                        <a:spcAft>
                          <a:spcPts val="0"/>
                        </a:spcAft>
                      </a:pPr>
                      <a:r>
                        <a:rPr lang="nl-NL" sz="2000" dirty="0">
                          <a:effectLst/>
                          <a:latin typeface="Times New Roman" panose="02020603050405020304" pitchFamily="18" charset="0"/>
                          <a:ea typeface="Times New Roman" panose="02020603050405020304" pitchFamily="18" charset="0"/>
                        </a:rPr>
                        <a:t>1,2</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đất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774973">
                <a:tc>
                  <a:txBody>
                    <a:bodyPr/>
                    <a:lstStyle/>
                    <a:p>
                      <a:pPr marL="635" indent="-1905" algn="ctr">
                        <a:lnSpc>
                          <a:spcPct val="106000"/>
                        </a:lnSpc>
                        <a:spcAft>
                          <a:spcPts val="0"/>
                        </a:spcAft>
                      </a:pPr>
                      <a:r>
                        <a:rPr lang="nl-NL" sz="2000">
                          <a:effectLst/>
                          <a:latin typeface="Times New Roman" panose="02020603050405020304" pitchFamily="18" charset="0"/>
                          <a:ea typeface="Times New Roman" panose="02020603050405020304" pitchFamily="18" charset="0"/>
                        </a:rPr>
                        <a:t>3,4</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a:t>
                      </a:r>
                      <a:r>
                        <a:rPr lang="nl-NL" sz="2000" dirty="0" smtClean="0">
                          <a:effectLst/>
                          <a:latin typeface="Times New Roman" panose="02020603050405020304" pitchFamily="18" charset="0"/>
                          <a:ea typeface="Times New Roman" panose="02020603050405020304" pitchFamily="18" charset="0"/>
                        </a:rPr>
                        <a:t>nước</a:t>
                      </a:r>
                    </a:p>
                    <a:p>
                      <a:pPr marL="635" indent="-1905" algn="just">
                        <a:lnSpc>
                          <a:spcPct val="106000"/>
                        </a:lnSpc>
                        <a:spcAft>
                          <a:spcPts val="0"/>
                        </a:spcAft>
                      </a:pPr>
                      <a:endParaRPr lang="nl-NL" sz="2000" dirty="0" smtClean="0">
                        <a:effectLst/>
                        <a:latin typeface="Times New Roman" panose="02020603050405020304" pitchFamily="18" charset="0"/>
                        <a:ea typeface="Times New Roman" panose="02020603050405020304" pitchFamily="18" charset="0"/>
                      </a:endParaRPr>
                    </a:p>
                    <a:p>
                      <a:pPr marL="635" indent="-1905" algn="just">
                        <a:lnSpc>
                          <a:spcPct val="106000"/>
                        </a:lnSpc>
                        <a:spcAft>
                          <a:spcPts val="0"/>
                        </a:spcAft>
                      </a:pPr>
                      <a:endParaRPr lang="nl-NL" sz="2000" dirty="0" smtClean="0">
                        <a:effectLst/>
                        <a:latin typeface="Times New Roman" panose="02020603050405020304" pitchFamily="18" charset="0"/>
                        <a:ea typeface="Times New Roman" panose="02020603050405020304" pitchFamily="18" charset="0"/>
                      </a:endParaRPr>
                    </a:p>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419978">
                <a:tc>
                  <a:txBody>
                    <a:bodyPr/>
                    <a:lstStyle/>
                    <a:p>
                      <a:pPr marL="635" indent="-1905" algn="ctr">
                        <a:lnSpc>
                          <a:spcPct val="106000"/>
                        </a:lnSpc>
                        <a:spcAft>
                          <a:spcPts val="0"/>
                        </a:spcAft>
                      </a:pPr>
                      <a:r>
                        <a:rPr lang="nl-NL" sz="2000" dirty="0">
                          <a:effectLst/>
                          <a:latin typeface="Times New Roman" panose="02020603050405020304" pitchFamily="18" charset="0"/>
                          <a:ea typeface="Times New Roman" panose="02020603050405020304" pitchFamily="18" charset="0"/>
                        </a:rPr>
                        <a:t>5,6</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35" indent="-1905" algn="just">
                        <a:lnSpc>
                          <a:spcPct val="106000"/>
                        </a:lnSpc>
                        <a:spcAft>
                          <a:spcPts val="0"/>
                        </a:spcAft>
                      </a:pPr>
                      <a:r>
                        <a:rPr lang="nl-NL" sz="2000" dirty="0">
                          <a:effectLst/>
                          <a:latin typeface="Times New Roman" panose="02020603050405020304" pitchFamily="18" charset="0"/>
                          <a:ea typeface="Times New Roman" panose="02020603050405020304" pitchFamily="18" charset="0"/>
                        </a:rPr>
                        <a:t>Khai thác, sử dụng và bảo vệ tài nguyên khoáng </a:t>
                      </a:r>
                      <a:r>
                        <a:rPr lang="nl-NL" sz="2000" dirty="0" smtClean="0">
                          <a:effectLst/>
                          <a:latin typeface="Times New Roman" panose="02020603050405020304" pitchFamily="18" charset="0"/>
                          <a:ea typeface="Times New Roman" panose="02020603050405020304" pitchFamily="18" charset="0"/>
                        </a:rPr>
                        <a:t>sản</a:t>
                      </a:r>
                    </a:p>
                    <a:p>
                      <a:pPr marL="635" indent="-1905" algn="just">
                        <a:lnSpc>
                          <a:spcPct val="106000"/>
                        </a:lnSpc>
                        <a:spcAft>
                          <a:spcPts val="0"/>
                        </a:spcAft>
                      </a:pPr>
                      <a:endParaRPr lang="nl-NL" sz="2000" dirty="0" smtClean="0">
                        <a:effectLst/>
                        <a:latin typeface="Times New Roman" panose="02020603050405020304" pitchFamily="18" charset="0"/>
                        <a:ea typeface="Times New Roman" panose="02020603050405020304" pitchFamily="18" charset="0"/>
                      </a:endParaRPr>
                    </a:p>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635" indent="-1905" algn="just">
                        <a:lnSpc>
                          <a:spcPct val="106000"/>
                        </a:lnSpc>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bl>
          </a:graphicData>
        </a:graphic>
      </p:graphicFrame>
      <p:sp>
        <p:nvSpPr>
          <p:cNvPr id="3" name="TextBox 2"/>
          <p:cNvSpPr txBox="1"/>
          <p:nvPr/>
        </p:nvSpPr>
        <p:spPr>
          <a:xfrm>
            <a:off x="5386390" y="1486609"/>
            <a:ext cx="5957887" cy="1378839"/>
          </a:xfrm>
          <a:prstGeom prst="rect">
            <a:avLst/>
          </a:prstGeom>
          <a:noFill/>
        </p:spPr>
        <p:txBody>
          <a:bodyPr wrap="square" rtlCol="0">
            <a:spAutoFit/>
          </a:bodyPr>
          <a:lstStyle/>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Khai thác, sử dụng: Chăn </a:t>
            </a:r>
            <a:r>
              <a:rPr lang="nl-NL" sz="2000" dirty="0" smtClean="0">
                <a:latin typeface="Times New Roman" panose="02020603050405020304" pitchFamily="18" charset="0"/>
                <a:ea typeface="Times New Roman" panose="02020603050405020304" pitchFamily="18" charset="0"/>
              </a:rPr>
              <a:t>nuôi gia súc (bò, cừu), </a:t>
            </a:r>
            <a:r>
              <a:rPr lang="nl-NL" sz="2000" dirty="0">
                <a:latin typeface="Times New Roman" panose="02020603050405020304" pitchFamily="18" charset="0"/>
                <a:ea typeface="Times New Roman" panose="02020603050405020304" pitchFamily="18" charset="0"/>
              </a:rPr>
              <a:t>trồng cây lương </a:t>
            </a:r>
            <a:r>
              <a:rPr lang="nl-NL" sz="2000" dirty="0" smtClean="0">
                <a:latin typeface="Times New Roman" panose="02020603050405020304" pitchFamily="18" charset="0"/>
                <a:ea typeface="Times New Roman" panose="02020603050405020304" pitchFamily="18" charset="0"/>
              </a:rPr>
              <a:t>thực, trồng rừng </a:t>
            </a:r>
            <a:r>
              <a:rPr lang="nl-NL"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Bảo vệ: Khắc phục hiện tượng sa mạc hoá</a:t>
            </a:r>
            <a:endParaRPr lang="en-US" sz="2000" dirty="0">
              <a:latin typeface="Times New Roman" panose="02020603050405020304" pitchFamily="18" charset="0"/>
              <a:ea typeface="Times New Roman" panose="02020603050405020304" pitchFamily="18" charset="0"/>
            </a:endParaRPr>
          </a:p>
          <a:p>
            <a:endParaRPr lang="en-US" sz="2000" dirty="0"/>
          </a:p>
        </p:txBody>
      </p:sp>
      <p:sp>
        <p:nvSpPr>
          <p:cNvPr id="4" name="TextBox 3"/>
          <p:cNvSpPr txBox="1"/>
          <p:nvPr/>
        </p:nvSpPr>
        <p:spPr>
          <a:xfrm>
            <a:off x="5386391" y="2616249"/>
            <a:ext cx="6050759" cy="2031325"/>
          </a:xfrm>
          <a:prstGeom prst="rect">
            <a:avLst/>
          </a:prstGeom>
          <a:noFill/>
        </p:spPr>
        <p:txBody>
          <a:bodyPr wrap="square" rtlCol="0">
            <a:spAutoFit/>
          </a:bodyPr>
          <a:lstStyle/>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Khai thác, sử dụng: sản xuất nông nghiệp, công nghiệp và sinh hoạt</a:t>
            </a:r>
            <a:endParaRPr lang="en-US" sz="2000" dirty="0">
              <a:latin typeface="Times New Roman" panose="02020603050405020304" pitchFamily="18" charset="0"/>
              <a:ea typeface="Times New Roman" panose="02020603050405020304" pitchFamily="18" charset="0"/>
            </a:endParaRPr>
          </a:p>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Bảo vệ: xây dựng các đập và hồ trữ nước mưa, các nhà máy xử lí nước đã qua sử dụng và khử muối từ nước biển. </a:t>
            </a:r>
            <a:endParaRPr lang="en-US" sz="2000" dirty="0">
              <a:latin typeface="Times New Roman" panose="02020603050405020304" pitchFamily="18" charset="0"/>
              <a:ea typeface="Times New Roman" panose="02020603050405020304" pitchFamily="18" charset="0"/>
            </a:endParaRPr>
          </a:p>
          <a:p>
            <a:endParaRPr lang="en-US" sz="2000" dirty="0"/>
          </a:p>
        </p:txBody>
      </p:sp>
      <p:sp>
        <p:nvSpPr>
          <p:cNvPr id="5" name="TextBox 4"/>
          <p:cNvSpPr txBox="1"/>
          <p:nvPr/>
        </p:nvSpPr>
        <p:spPr>
          <a:xfrm>
            <a:off x="5386391" y="4398375"/>
            <a:ext cx="5957887" cy="1378839"/>
          </a:xfrm>
          <a:prstGeom prst="rect">
            <a:avLst/>
          </a:prstGeom>
          <a:noFill/>
        </p:spPr>
        <p:txBody>
          <a:bodyPr wrap="square" rtlCol="0">
            <a:spAutoFit/>
          </a:bodyPr>
          <a:lstStyle/>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Khai thác, sử dụng: Phát triển mạnh công nghiệp khai thác phục vụ cho châu lục và xuất khẩu</a:t>
            </a:r>
            <a:endParaRPr lang="en-US" sz="2000" dirty="0">
              <a:latin typeface="Times New Roman" panose="02020603050405020304" pitchFamily="18" charset="0"/>
              <a:ea typeface="Times New Roman" panose="02020603050405020304" pitchFamily="18" charset="0"/>
            </a:endParaRPr>
          </a:p>
          <a:p>
            <a:pPr marL="635" indent="-1905" algn="just">
              <a:lnSpc>
                <a:spcPct val="106000"/>
              </a:lnSpc>
              <a:spcAft>
                <a:spcPts val="0"/>
              </a:spcAft>
            </a:pPr>
            <a:r>
              <a:rPr lang="nl-NL" sz="2000" dirty="0">
                <a:latin typeface="Times New Roman" panose="02020603050405020304" pitchFamily="18" charset="0"/>
                <a:ea typeface="Times New Roman" panose="02020603050405020304" pitchFamily="18" charset="0"/>
              </a:rPr>
              <a:t>- Bảo vệ: giảm tốc độ khai thác khoáng sản</a:t>
            </a:r>
            <a:endParaRPr lang="en-US" sz="2000" dirty="0">
              <a:latin typeface="Times New Roman" panose="02020603050405020304" pitchFamily="18" charset="0"/>
              <a:ea typeface="Times New Roman" panose="02020603050405020304" pitchFamily="18" charset="0"/>
            </a:endParaRPr>
          </a:p>
          <a:p>
            <a:endParaRPr lang="en-US" sz="2000" dirty="0"/>
          </a:p>
        </p:txBody>
      </p:sp>
      <p:sp>
        <p:nvSpPr>
          <p:cNvPr id="6" name="TextBox 5"/>
          <p:cNvSpPr txBox="1"/>
          <p:nvPr/>
        </p:nvSpPr>
        <p:spPr>
          <a:xfrm>
            <a:off x="2019302" y="190504"/>
            <a:ext cx="7753351" cy="461665"/>
          </a:xfrm>
          <a:prstGeom prst="rect">
            <a:avLst/>
          </a:prstGeom>
          <a:noFill/>
        </p:spPr>
        <p:txBody>
          <a:bodyPr wrap="squar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KHAI THÁC, SỬ DỤNG VÀ BẢO VỆ THIÊN NHIÊN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2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9854"/>
          <a:stretch/>
        </p:blipFill>
        <p:spPr>
          <a:xfrm>
            <a:off x="2526547" y="129211"/>
            <a:ext cx="7082151" cy="6154390"/>
          </a:xfrm>
          <a:prstGeom prst="rect">
            <a:avLst/>
          </a:prstGeom>
        </p:spPr>
      </p:pic>
      <p:sp>
        <p:nvSpPr>
          <p:cNvPr id="8" name="TextBox 7"/>
          <p:cNvSpPr txBox="1"/>
          <p:nvPr/>
        </p:nvSpPr>
        <p:spPr>
          <a:xfrm>
            <a:off x="4347147" y="6370822"/>
            <a:ext cx="3987383" cy="369332"/>
          </a:xfrm>
          <a:prstGeom prst="rect">
            <a:avLst/>
          </a:prstGeom>
          <a:noFill/>
        </p:spPr>
        <p:txBody>
          <a:bodyPr wrap="square" rtlCol="0">
            <a:spAutoFit/>
          </a:bodyPr>
          <a:lstStyle/>
          <a:p>
            <a:r>
              <a:rPr lang="en-US" b="1" dirty="0" err="1" smtClean="0"/>
              <a:t>Bản</a:t>
            </a:r>
            <a:r>
              <a:rPr lang="en-US" b="1" dirty="0" smtClean="0"/>
              <a:t> </a:t>
            </a:r>
            <a:r>
              <a:rPr lang="en-US" b="1" dirty="0" err="1" smtClean="0"/>
              <a:t>đồ</a:t>
            </a:r>
            <a:r>
              <a:rPr lang="en-US" b="1" dirty="0" smtClean="0"/>
              <a:t> </a:t>
            </a:r>
            <a:r>
              <a:rPr lang="en-US" b="1" dirty="0" err="1" smtClean="0"/>
              <a:t>tự</a:t>
            </a:r>
            <a:r>
              <a:rPr lang="en-US" b="1" dirty="0" smtClean="0"/>
              <a:t> </a:t>
            </a:r>
            <a:r>
              <a:rPr lang="en-US" b="1" dirty="0" err="1" smtClean="0"/>
              <a:t>nhiên</a:t>
            </a:r>
            <a:r>
              <a:rPr lang="en-US" b="1" dirty="0" smtClean="0"/>
              <a:t> </a:t>
            </a:r>
            <a:r>
              <a:rPr lang="en-US" b="1" dirty="0" err="1" smtClean="0"/>
              <a:t>châu</a:t>
            </a:r>
            <a:r>
              <a:rPr lang="en-US" b="1" dirty="0" smtClean="0"/>
              <a:t> </a:t>
            </a:r>
            <a:r>
              <a:rPr lang="en-US" b="1" dirty="0" err="1" smtClean="0"/>
              <a:t>Đại</a:t>
            </a:r>
            <a:r>
              <a:rPr lang="en-US" b="1" dirty="0" smtClean="0"/>
              <a:t> </a:t>
            </a:r>
            <a:r>
              <a:rPr lang="en-US" b="1" dirty="0" err="1" smtClean="0"/>
              <a:t>dương</a:t>
            </a:r>
            <a:endParaRPr lang="en-US" b="1" dirty="0"/>
          </a:p>
        </p:txBody>
      </p:sp>
    </p:spTree>
    <p:extLst>
      <p:ext uri="{BB962C8B-B14F-4D97-AF65-F5344CB8AC3E}">
        <p14:creationId xmlns:p14="http://schemas.microsoft.com/office/powerpoint/2010/main" val="706046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4852" y="742013"/>
            <a:ext cx="7741093" cy="5651292"/>
          </a:xfrm>
          <a:prstGeom prst="rect">
            <a:avLst/>
          </a:prstGeom>
        </p:spPr>
      </p:pic>
      <p:pic>
        <p:nvPicPr>
          <p:cNvPr id="9" name="Picture 8"/>
          <p:cNvPicPr>
            <a:picLocks noChangeAspect="1"/>
          </p:cNvPicPr>
          <p:nvPr/>
        </p:nvPicPr>
        <p:blipFill>
          <a:blip r:embed="rId3"/>
          <a:stretch>
            <a:fillRect/>
          </a:stretch>
        </p:blipFill>
        <p:spPr>
          <a:xfrm>
            <a:off x="8439464" y="3567659"/>
            <a:ext cx="2234315" cy="2979086"/>
          </a:xfrm>
          <a:prstGeom prst="rect">
            <a:avLst/>
          </a:prstGeom>
        </p:spPr>
      </p:pic>
      <p:sp>
        <p:nvSpPr>
          <p:cNvPr id="10" name="Rounded Rectangle 9"/>
          <p:cNvSpPr/>
          <p:nvPr/>
        </p:nvSpPr>
        <p:spPr>
          <a:xfrm>
            <a:off x="2803163" y="0"/>
            <a:ext cx="4901783" cy="55463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VẬN DỤNG </a:t>
            </a:r>
            <a:endParaRPr lang="en-US" sz="3200" b="1" dirty="0">
              <a:latin typeface="Times New Roman" panose="02020603050405020304" pitchFamily="18" charset="0"/>
              <a:cs typeface="Times New Roman" panose="02020603050405020304" pitchFamily="18" charset="0"/>
            </a:endParaRPr>
          </a:p>
        </p:txBody>
      </p:sp>
      <p:sp>
        <p:nvSpPr>
          <p:cNvPr id="11" name="Cloud Callout 10"/>
          <p:cNvSpPr/>
          <p:nvPr/>
        </p:nvSpPr>
        <p:spPr>
          <a:xfrm>
            <a:off x="8439463" y="269827"/>
            <a:ext cx="3237876" cy="2068643"/>
          </a:xfrm>
          <a:prstGeom prst="cloudCallout">
            <a:avLst>
              <a:gd name="adj1" fmla="val -61110"/>
              <a:gd name="adj2" fmla="val 8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     </a:t>
            </a:r>
            <a:r>
              <a:rPr lang="en-US" sz="2000" b="1" dirty="0" err="1" smtClean="0"/>
              <a:t>Trong</a:t>
            </a:r>
            <a:r>
              <a:rPr lang="en-US" sz="2000" b="1" dirty="0" smtClean="0"/>
              <a:t> </a:t>
            </a:r>
            <a:r>
              <a:rPr lang="en-US" sz="2000" b="1" dirty="0" err="1"/>
              <a:t>vai</a:t>
            </a:r>
            <a:r>
              <a:rPr lang="en-US" sz="2000" b="1" dirty="0"/>
              <a:t> </a:t>
            </a:r>
            <a:r>
              <a:rPr lang="en-US" sz="2000" b="1" dirty="0" err="1"/>
              <a:t>hướng</a:t>
            </a:r>
            <a:r>
              <a:rPr lang="en-US" sz="2000" b="1" dirty="0"/>
              <a:t> </a:t>
            </a:r>
            <a:r>
              <a:rPr lang="en-US" sz="2000" b="1" dirty="0" err="1"/>
              <a:t>dẫn</a:t>
            </a:r>
            <a:r>
              <a:rPr lang="en-US" sz="2000" b="1" dirty="0"/>
              <a:t> </a:t>
            </a:r>
            <a:r>
              <a:rPr lang="en-US" sz="2000" b="1" dirty="0" err="1"/>
              <a:t>viên</a:t>
            </a:r>
            <a:r>
              <a:rPr lang="en-US" sz="2000" b="1" dirty="0"/>
              <a:t> du </a:t>
            </a:r>
            <a:r>
              <a:rPr lang="en-US" sz="2000" b="1" dirty="0" err="1"/>
              <a:t>lịch</a:t>
            </a:r>
            <a:r>
              <a:rPr lang="en-US" sz="2000" b="1" dirty="0"/>
              <a:t>, </a:t>
            </a:r>
            <a:r>
              <a:rPr lang="en-US" sz="2000" b="1" dirty="0" err="1"/>
              <a:t>em</a:t>
            </a:r>
            <a:r>
              <a:rPr lang="en-US" sz="2000" b="1" dirty="0"/>
              <a:t> </a:t>
            </a:r>
            <a:r>
              <a:rPr lang="en-US" sz="2000" b="1" dirty="0" err="1"/>
              <a:t>hãy</a:t>
            </a:r>
            <a:r>
              <a:rPr lang="en-US" sz="2000" b="1" dirty="0"/>
              <a:t> </a:t>
            </a:r>
            <a:r>
              <a:rPr lang="en-US" sz="2000" b="1" dirty="0" err="1"/>
              <a:t>giới</a:t>
            </a:r>
            <a:r>
              <a:rPr lang="en-US" sz="2000" b="1" dirty="0"/>
              <a:t> </a:t>
            </a:r>
            <a:r>
              <a:rPr lang="en-US" sz="2000" b="1" dirty="0" err="1"/>
              <a:t>thiệu</a:t>
            </a:r>
            <a:r>
              <a:rPr lang="en-US" sz="2000" b="1" dirty="0"/>
              <a:t> </a:t>
            </a:r>
            <a:r>
              <a:rPr lang="en-US" sz="2000" b="1" dirty="0" err="1"/>
              <a:t>vài</a:t>
            </a:r>
            <a:r>
              <a:rPr lang="en-US" sz="2000" b="1" dirty="0"/>
              <a:t> </a:t>
            </a:r>
            <a:r>
              <a:rPr lang="en-US" sz="2000" b="1" dirty="0" err="1"/>
              <a:t>nét</a:t>
            </a:r>
            <a:r>
              <a:rPr lang="vi-VN" sz="2000" b="1" dirty="0"/>
              <a:t> về </a:t>
            </a:r>
            <a:r>
              <a:rPr lang="en-US" sz="2000" b="1" dirty="0" err="1"/>
              <a:t>văn</a:t>
            </a:r>
            <a:r>
              <a:rPr lang="en-US" sz="2000" b="1" dirty="0"/>
              <a:t> </a:t>
            </a:r>
            <a:r>
              <a:rPr lang="en-US" sz="2000" b="1" dirty="0" err="1"/>
              <a:t>hóa</a:t>
            </a:r>
            <a:r>
              <a:rPr lang="en-US" sz="2000" b="1" dirty="0"/>
              <a:t> </a:t>
            </a:r>
            <a:r>
              <a:rPr lang="en-US" sz="2000" b="1" dirty="0" err="1"/>
              <a:t>của</a:t>
            </a:r>
            <a:r>
              <a:rPr lang="en-US" sz="2000" b="1" dirty="0"/>
              <a:t> </a:t>
            </a:r>
            <a:r>
              <a:rPr lang="vi-VN" sz="2000" b="1" dirty="0"/>
              <a:t> Ô-xtrây-li-a</a:t>
            </a:r>
            <a:endParaRPr lang="en-US" sz="2000" b="1" dirty="0"/>
          </a:p>
        </p:txBody>
      </p:sp>
    </p:spTree>
    <p:extLst>
      <p:ext uri="{BB962C8B-B14F-4D97-AF65-F5344CB8AC3E}">
        <p14:creationId xmlns:p14="http://schemas.microsoft.com/office/powerpoint/2010/main" val="8582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22914999"/>
              </p:ext>
            </p:extLst>
          </p:nvPr>
        </p:nvGraphicFramePr>
        <p:xfrm>
          <a:off x="1600202" y="615752"/>
          <a:ext cx="9275788" cy="6242248"/>
        </p:xfrm>
        <a:graphic>
          <a:graphicData uri="http://schemas.openxmlformats.org/drawingml/2006/table">
            <a:tbl>
              <a:tblPr bandRow="1"/>
              <a:tblGrid>
                <a:gridCol w="808069"/>
                <a:gridCol w="7112664"/>
                <a:gridCol w="658221"/>
                <a:gridCol w="696835"/>
              </a:tblGrid>
              <a:tr h="355207">
                <a:tc>
                  <a:txBody>
                    <a:bodyPr/>
                    <a:lstStyle/>
                    <a:p>
                      <a:pPr marL="635" indent="-1905" algn="ctr">
                        <a:lnSpc>
                          <a:spcPct val="106000"/>
                        </a:lnSpc>
                        <a:spcAft>
                          <a:spcPts val="0"/>
                        </a:spcAft>
                      </a:pPr>
                      <a:r>
                        <a:rPr lang="vi-VN" sz="2000" b="1" dirty="0">
                          <a:effectLst/>
                          <a:latin typeface="+mj-lt"/>
                          <a:ea typeface="Times New Roman" panose="02020603050405020304" pitchFamily="18" charset="0"/>
                          <a:cs typeface="Times New Roman" panose="02020603050405020304" pitchFamily="18" charset="0"/>
                        </a:rPr>
                        <a:t>STT</a:t>
                      </a:r>
                      <a:endParaRPr lang="en-US" sz="1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635" indent="-1905" algn="ctr">
                        <a:lnSpc>
                          <a:spcPct val="106000"/>
                        </a:lnSpc>
                        <a:spcAft>
                          <a:spcPts val="0"/>
                        </a:spcAft>
                      </a:pPr>
                      <a:r>
                        <a:rPr lang="vi-VN" sz="2000" b="1">
                          <a:effectLst/>
                          <a:latin typeface="+mj-lt"/>
                          <a:ea typeface="Times New Roman" panose="02020603050405020304" pitchFamily="18" charset="0"/>
                          <a:cs typeface="Times New Roman" panose="02020603050405020304" pitchFamily="18" charset="0"/>
                        </a:rPr>
                        <a:t>Thông tin</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635" indent="-1905" algn="ctr">
                        <a:lnSpc>
                          <a:spcPct val="106000"/>
                        </a:lnSpc>
                        <a:spcAft>
                          <a:spcPts val="0"/>
                        </a:spcAft>
                      </a:pPr>
                      <a:r>
                        <a:rPr lang="vi-VN" sz="2000" b="1">
                          <a:effectLst/>
                          <a:latin typeface="+mj-lt"/>
                          <a:ea typeface="Times New Roman" panose="02020603050405020304" pitchFamily="18" charset="0"/>
                          <a:cs typeface="Times New Roman" panose="02020603050405020304" pitchFamily="18" charset="0"/>
                        </a:rPr>
                        <a:t>Đ</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635" indent="-1905" algn="ctr">
                        <a:lnSpc>
                          <a:spcPct val="106000"/>
                        </a:lnSpc>
                        <a:spcAft>
                          <a:spcPts val="0"/>
                        </a:spcAft>
                      </a:pPr>
                      <a:r>
                        <a:rPr lang="vi-VN" sz="2000" b="1">
                          <a:effectLst/>
                          <a:latin typeface="+mj-lt"/>
                          <a:ea typeface="Times New Roman" panose="02020603050405020304" pitchFamily="18" charset="0"/>
                          <a:cs typeface="Times New Roman" panose="02020603050405020304" pitchFamily="18" charset="0"/>
                        </a:rPr>
                        <a:t>S</a:t>
                      </a:r>
                      <a:endParaRPr lang="en-US" sz="18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371968">
                <a:tc>
                  <a:txBody>
                    <a:bodyPr/>
                    <a:lstStyle/>
                    <a:p>
                      <a:pPr marL="635" indent="-1905" algn="ctr">
                        <a:lnSpc>
                          <a:spcPct val="106000"/>
                        </a:lnSpc>
                        <a:spcAft>
                          <a:spcPts val="0"/>
                        </a:spcAft>
                      </a:pPr>
                      <a:r>
                        <a:rPr lang="vi-VN" sz="2400" b="1" dirty="0">
                          <a:effectLst/>
                          <a:latin typeface="+mj-lt"/>
                          <a:ea typeface="Times New Roman" panose="02020603050405020304" pitchFamily="18" charset="0"/>
                          <a:cs typeface="Times New Roman" panose="02020603050405020304" pitchFamily="18" charset="0"/>
                        </a:rPr>
                        <a:t>1</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Ô-xtrây-li-a được phát hiện vào thế kỉ 18</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indent="-1905" algn="ctr" defTabSz="914400" rtl="0" eaLnBrk="1" fontAlgn="auto" latinLnBrk="0" hangingPunct="1">
                        <a:lnSpc>
                          <a:spcPct val="106000"/>
                        </a:lnSpc>
                        <a:spcBef>
                          <a:spcPts val="0"/>
                        </a:spcBef>
                        <a:spcAft>
                          <a:spcPts val="0"/>
                        </a:spcAft>
                        <a:buClrTx/>
                        <a:buSzTx/>
                        <a:buFontTx/>
                        <a:buNone/>
                        <a:tabLst/>
                        <a:defRPr/>
                      </a:pPr>
                      <a:endParaRPr lang="en-US" sz="2400" kern="12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968">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2</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Thành phố lớn ở Ô-xtrây-li-a như Niu Iooc, Boston...</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36">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3</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Dân cư ở Ô-xtrây-li-a tập trung đông ở ven </a:t>
                      </a:r>
                      <a:r>
                        <a:rPr lang="vi-VN" sz="2400" dirty="0" smtClean="0">
                          <a:effectLst/>
                          <a:latin typeface="+mj-lt"/>
                          <a:ea typeface="Times New Roman" panose="02020603050405020304" pitchFamily="18" charset="0"/>
                          <a:cs typeface="Times New Roman" panose="02020603050405020304" pitchFamily="18" charset="0"/>
                        </a:rPr>
                        <a:t>biển</a:t>
                      </a:r>
                      <a:r>
                        <a:rPr lang="en-US" sz="2400" dirty="0" smtClean="0">
                          <a:effectLst/>
                          <a:latin typeface="+mj-lt"/>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phía</a:t>
                      </a:r>
                      <a:r>
                        <a:rPr lang="vi-VN" sz="2400" dirty="0" smtClean="0">
                          <a:effectLst/>
                          <a:latin typeface="+mj-lt"/>
                          <a:ea typeface="Times New Roman" panose="02020603050405020304" pitchFamily="18" charset="0"/>
                          <a:cs typeface="Times New Roman" panose="02020603050405020304" pitchFamily="18" charset="0"/>
                        </a:rPr>
                        <a:t> đông</a:t>
                      </a:r>
                      <a:r>
                        <a:rPr lang="en-US" sz="2400" dirty="0" smtClean="0">
                          <a:effectLst/>
                          <a:latin typeface="+mj-lt"/>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nam</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mj-lt"/>
                          <a:ea typeface="Times New Roman" panose="02020603050405020304" pitchFamily="18" charset="0"/>
                          <a:cs typeface="Times New Roman" panose="02020603050405020304" pitchFamily="18" charset="0"/>
                        </a:rPr>
                        <a:t>và tây nam</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a:effectLst/>
                          <a:latin typeface="+mj-lt"/>
                          <a:ea typeface="Times New Roman" panose="02020603050405020304" pitchFamily="18" charset="0"/>
                          <a:cs typeface="Times New Roman" panose="02020603050405020304" pitchFamily="18" charset="0"/>
                        </a:rPr>
                        <a:t> </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07">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4</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Tỉ lệ dân thành thị của Ô-xtrây-li-a trên 80%</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a:effectLst/>
                          <a:latin typeface="+mj-lt"/>
                          <a:ea typeface="Times New Roman" panose="02020603050405020304" pitchFamily="18" charset="0"/>
                          <a:cs typeface="Times New Roman" panose="02020603050405020304" pitchFamily="18" charset="0"/>
                        </a:rPr>
                        <a:t> </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36">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5</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Ô-xtrây-li-a là một trong những nước đông dân nhất thế giới</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968">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6</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Văn hóa đa dạng ở Ô-xtrây-li-a</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36">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7</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Đất đai bị xói mòn, rửa trôi là vấn đề lớn nhất ở Ô-xtrây-li-a</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a:effectLst/>
                          <a:latin typeface="+mj-lt"/>
                          <a:ea typeface="Times New Roman" panose="02020603050405020304" pitchFamily="18" charset="0"/>
                          <a:cs typeface="Times New Roman" panose="02020603050405020304" pitchFamily="18" charset="0"/>
                        </a:rPr>
                        <a:t> </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36">
                <a:tc>
                  <a:txBody>
                    <a:bodyPr/>
                    <a:lstStyle/>
                    <a:p>
                      <a:pPr marL="635" indent="-1905" algn="ctr">
                        <a:lnSpc>
                          <a:spcPct val="106000"/>
                        </a:lnSpc>
                        <a:spcAft>
                          <a:spcPts val="0"/>
                        </a:spcAft>
                      </a:pPr>
                      <a:r>
                        <a:rPr lang="vi-VN" sz="2400" b="1">
                          <a:effectLst/>
                          <a:latin typeface="+mj-lt"/>
                          <a:ea typeface="Times New Roman" panose="02020603050405020304" pitchFamily="18" charset="0"/>
                          <a:cs typeface="Times New Roman" panose="02020603050405020304" pitchFamily="18" charset="0"/>
                        </a:rPr>
                        <a:t>8</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Khai thác nước, khoáng sản để xuất khẩu là định hướng chính</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a:effectLst/>
                          <a:latin typeface="+mj-lt"/>
                          <a:ea typeface="Times New Roman" panose="02020603050405020304" pitchFamily="18" charset="0"/>
                          <a:cs typeface="Times New Roman" panose="02020603050405020304" pitchFamily="18" charset="0"/>
                        </a:rPr>
                        <a:t> </a:t>
                      </a:r>
                      <a:endParaRPr lang="en-US" sz="2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968">
                <a:tc>
                  <a:txBody>
                    <a:bodyPr/>
                    <a:lstStyle/>
                    <a:p>
                      <a:pPr marL="635" indent="-1905" algn="ctr">
                        <a:lnSpc>
                          <a:spcPct val="106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Ô-xtrây-li-a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địa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36">
                <a:tc>
                  <a:txBody>
                    <a:bodyPr/>
                    <a:lstStyle/>
                    <a:p>
                      <a:pPr marL="635" indent="-1905" algn="ctr">
                        <a:lnSpc>
                          <a:spcPct val="106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Ô-xtrây-li-a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400" dirty="0">
                          <a:effectLst/>
                          <a:latin typeface="+mj-lt"/>
                          <a:ea typeface="Wingdings 2" panose="05020102010507070707" pitchFamily="18" charset="2"/>
                          <a:cs typeface="Segoe UI Symbol" panose="020B0502040204020203" pitchFamily="34" charset="0"/>
                        </a:rPr>
                        <a:t> </a:t>
                      </a:r>
                      <a:endParaRPr lang="en-US" sz="24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ounded Rectangle 2"/>
          <p:cNvSpPr/>
          <p:nvPr/>
        </p:nvSpPr>
        <p:spPr>
          <a:xfrm>
            <a:off x="3641363" y="0"/>
            <a:ext cx="4901783" cy="55463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LUYỆN TẬP</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287000" y="952504"/>
            <a:ext cx="533400" cy="461665"/>
          </a:xfrm>
          <a:prstGeom prst="rect">
            <a:avLst/>
          </a:prstGeom>
          <a:noFill/>
        </p:spPr>
        <p:txBody>
          <a:bodyPr wrap="square" rtlCol="0">
            <a:spAutoFit/>
          </a:bodyPr>
          <a:lstStyle/>
          <a:p>
            <a:r>
              <a:rPr lang="vi-VN" sz="2400" dirty="0" smtClean="0"/>
              <a:t>✓</a:t>
            </a:r>
            <a:endParaRPr lang="en-US" sz="2400" dirty="0"/>
          </a:p>
        </p:txBody>
      </p:sp>
      <p:sp>
        <p:nvSpPr>
          <p:cNvPr id="5" name="TextBox 4"/>
          <p:cNvSpPr txBox="1"/>
          <p:nvPr/>
        </p:nvSpPr>
        <p:spPr>
          <a:xfrm>
            <a:off x="9582151" y="6248404"/>
            <a:ext cx="533400" cy="461665"/>
          </a:xfrm>
          <a:prstGeom prst="rect">
            <a:avLst/>
          </a:prstGeom>
          <a:noFill/>
        </p:spPr>
        <p:txBody>
          <a:bodyPr wrap="square" rtlCol="0">
            <a:spAutoFit/>
          </a:bodyPr>
          <a:lstStyle/>
          <a:p>
            <a:r>
              <a:rPr lang="vi-VN" sz="2400" dirty="0" smtClean="0"/>
              <a:t>✓</a:t>
            </a:r>
            <a:endParaRPr lang="en-US" sz="2400" dirty="0"/>
          </a:p>
        </p:txBody>
      </p:sp>
      <p:sp>
        <p:nvSpPr>
          <p:cNvPr id="6" name="TextBox 5"/>
          <p:cNvSpPr txBox="1"/>
          <p:nvPr/>
        </p:nvSpPr>
        <p:spPr>
          <a:xfrm>
            <a:off x="10306051" y="1352554"/>
            <a:ext cx="533400" cy="461665"/>
          </a:xfrm>
          <a:prstGeom prst="rect">
            <a:avLst/>
          </a:prstGeom>
          <a:noFill/>
        </p:spPr>
        <p:txBody>
          <a:bodyPr wrap="square" rtlCol="0">
            <a:spAutoFit/>
          </a:bodyPr>
          <a:lstStyle/>
          <a:p>
            <a:r>
              <a:rPr lang="vi-VN" sz="2400" dirty="0" smtClean="0"/>
              <a:t>✓</a:t>
            </a:r>
            <a:endParaRPr lang="en-US" sz="2400" dirty="0"/>
          </a:p>
        </p:txBody>
      </p:sp>
      <p:sp>
        <p:nvSpPr>
          <p:cNvPr id="7" name="TextBox 6"/>
          <p:cNvSpPr txBox="1"/>
          <p:nvPr/>
        </p:nvSpPr>
        <p:spPr>
          <a:xfrm>
            <a:off x="9582151" y="5702653"/>
            <a:ext cx="533400" cy="461665"/>
          </a:xfrm>
          <a:prstGeom prst="rect">
            <a:avLst/>
          </a:prstGeom>
          <a:noFill/>
        </p:spPr>
        <p:txBody>
          <a:bodyPr wrap="square" rtlCol="0">
            <a:spAutoFit/>
          </a:bodyPr>
          <a:lstStyle/>
          <a:p>
            <a:r>
              <a:rPr lang="vi-VN" sz="2400" dirty="0" smtClean="0"/>
              <a:t>✓</a:t>
            </a:r>
            <a:endParaRPr lang="en-US" sz="2400" dirty="0"/>
          </a:p>
        </p:txBody>
      </p:sp>
      <p:sp>
        <p:nvSpPr>
          <p:cNvPr id="8" name="TextBox 7"/>
          <p:cNvSpPr txBox="1"/>
          <p:nvPr/>
        </p:nvSpPr>
        <p:spPr>
          <a:xfrm>
            <a:off x="9582151" y="1866904"/>
            <a:ext cx="533400" cy="461665"/>
          </a:xfrm>
          <a:prstGeom prst="rect">
            <a:avLst/>
          </a:prstGeom>
          <a:noFill/>
        </p:spPr>
        <p:txBody>
          <a:bodyPr wrap="square" rtlCol="0">
            <a:spAutoFit/>
          </a:bodyPr>
          <a:lstStyle/>
          <a:p>
            <a:r>
              <a:rPr lang="vi-VN" sz="2400" dirty="0" smtClean="0"/>
              <a:t>✓</a:t>
            </a:r>
            <a:endParaRPr lang="en-US" sz="2400" dirty="0"/>
          </a:p>
        </p:txBody>
      </p:sp>
      <p:sp>
        <p:nvSpPr>
          <p:cNvPr id="9" name="TextBox 8"/>
          <p:cNvSpPr txBox="1"/>
          <p:nvPr/>
        </p:nvSpPr>
        <p:spPr>
          <a:xfrm>
            <a:off x="9582151" y="2571754"/>
            <a:ext cx="533400" cy="461665"/>
          </a:xfrm>
          <a:prstGeom prst="rect">
            <a:avLst/>
          </a:prstGeom>
          <a:noFill/>
        </p:spPr>
        <p:txBody>
          <a:bodyPr wrap="square" rtlCol="0">
            <a:spAutoFit/>
          </a:bodyPr>
          <a:lstStyle/>
          <a:p>
            <a:r>
              <a:rPr lang="vi-VN" sz="2400" dirty="0" smtClean="0"/>
              <a:t>✓</a:t>
            </a:r>
            <a:endParaRPr lang="en-US" sz="2400" dirty="0"/>
          </a:p>
        </p:txBody>
      </p:sp>
      <p:sp>
        <p:nvSpPr>
          <p:cNvPr id="10" name="TextBox 9"/>
          <p:cNvSpPr txBox="1"/>
          <p:nvPr/>
        </p:nvSpPr>
        <p:spPr>
          <a:xfrm>
            <a:off x="10267951" y="5074003"/>
            <a:ext cx="533400" cy="461665"/>
          </a:xfrm>
          <a:prstGeom prst="rect">
            <a:avLst/>
          </a:prstGeom>
          <a:noFill/>
        </p:spPr>
        <p:txBody>
          <a:bodyPr wrap="square" rtlCol="0">
            <a:spAutoFit/>
          </a:bodyPr>
          <a:lstStyle/>
          <a:p>
            <a:r>
              <a:rPr lang="vi-VN" sz="2400" dirty="0" smtClean="0"/>
              <a:t>✓</a:t>
            </a:r>
            <a:endParaRPr lang="en-US" sz="2400" dirty="0"/>
          </a:p>
        </p:txBody>
      </p:sp>
      <p:sp>
        <p:nvSpPr>
          <p:cNvPr id="11" name="TextBox 10"/>
          <p:cNvSpPr txBox="1"/>
          <p:nvPr/>
        </p:nvSpPr>
        <p:spPr>
          <a:xfrm>
            <a:off x="10287000" y="4295185"/>
            <a:ext cx="533400" cy="461665"/>
          </a:xfrm>
          <a:prstGeom prst="rect">
            <a:avLst/>
          </a:prstGeom>
          <a:noFill/>
        </p:spPr>
        <p:txBody>
          <a:bodyPr wrap="square" rtlCol="0">
            <a:spAutoFit/>
          </a:bodyPr>
          <a:lstStyle/>
          <a:p>
            <a:r>
              <a:rPr lang="vi-VN" sz="2400" dirty="0" smtClean="0"/>
              <a:t>✓</a:t>
            </a:r>
            <a:endParaRPr lang="en-US" sz="2400" dirty="0"/>
          </a:p>
        </p:txBody>
      </p:sp>
      <p:sp>
        <p:nvSpPr>
          <p:cNvPr id="12" name="TextBox 11"/>
          <p:cNvSpPr txBox="1"/>
          <p:nvPr/>
        </p:nvSpPr>
        <p:spPr>
          <a:xfrm>
            <a:off x="9582151" y="3714750"/>
            <a:ext cx="533400" cy="461665"/>
          </a:xfrm>
          <a:prstGeom prst="rect">
            <a:avLst/>
          </a:prstGeom>
          <a:noFill/>
        </p:spPr>
        <p:txBody>
          <a:bodyPr wrap="square" rtlCol="0">
            <a:spAutoFit/>
          </a:bodyPr>
          <a:lstStyle/>
          <a:p>
            <a:r>
              <a:rPr lang="vi-VN" sz="2400" dirty="0" smtClean="0"/>
              <a:t>✓</a:t>
            </a:r>
            <a:endParaRPr lang="en-US" sz="2400" dirty="0"/>
          </a:p>
        </p:txBody>
      </p:sp>
      <p:sp>
        <p:nvSpPr>
          <p:cNvPr id="13" name="TextBox 12"/>
          <p:cNvSpPr txBox="1"/>
          <p:nvPr/>
        </p:nvSpPr>
        <p:spPr>
          <a:xfrm>
            <a:off x="10287000" y="3054702"/>
            <a:ext cx="533400" cy="461665"/>
          </a:xfrm>
          <a:prstGeom prst="rect">
            <a:avLst/>
          </a:prstGeom>
          <a:noFill/>
        </p:spPr>
        <p:txBody>
          <a:bodyPr wrap="square" rtlCol="0">
            <a:spAutoFit/>
          </a:bodyPr>
          <a:lstStyle/>
          <a:p>
            <a:r>
              <a:rPr lang="vi-VN" sz="2400" dirty="0" smtClean="0"/>
              <a:t>✓</a:t>
            </a:r>
            <a:endParaRPr lang="en-US" sz="2400" dirty="0"/>
          </a:p>
        </p:txBody>
      </p:sp>
    </p:spTree>
    <p:extLst>
      <p:ext uri="{BB962C8B-B14F-4D97-AF65-F5344CB8AC3E}">
        <p14:creationId xmlns:p14="http://schemas.microsoft.com/office/powerpoint/2010/main" val="25536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810000" y="914400"/>
            <a:ext cx="56388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chemeClr val="tx1"/>
                </a:solidFill>
                <a:latin typeface="Times New Roman" pitchFamily="18" charset="0"/>
                <a:cs typeface="Times New Roman" pitchFamily="18" charset="0"/>
              </a:rPr>
              <a:t>Hướng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dẫn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học</a:t>
            </a:r>
            <a:r>
              <a:rPr lang="en-US" sz="3600" b="1" dirty="0">
                <a:solidFill>
                  <a:schemeClr val="tx1"/>
                </a:solidFill>
                <a:latin typeface="Times New Roman" pitchFamily="18" charset="0"/>
                <a:cs typeface="Times New Roman" pitchFamily="18" charset="0"/>
              </a:rPr>
              <a:t> ở </a:t>
            </a:r>
            <a:r>
              <a:rPr lang="en-US" sz="3600" b="1" dirty="0" err="1">
                <a:solidFill>
                  <a:schemeClr val="tx1"/>
                </a:solidFill>
                <a:latin typeface="Times New Roman" pitchFamily="18" charset="0"/>
                <a:cs typeface="Times New Roman" pitchFamily="18" charset="0"/>
              </a:rPr>
              <a:t>nhà</a:t>
            </a:r>
            <a:endParaRPr lang="en-US" sz="3600" b="1" dirty="0">
              <a:solidFill>
                <a:schemeClr val="tx1"/>
              </a:solidFill>
              <a:latin typeface="Times New Roman" pitchFamily="18" charset="0"/>
              <a:cs typeface="Times New Roman" pitchFamily="18" charset="0"/>
            </a:endParaRPr>
          </a:p>
        </p:txBody>
      </p:sp>
      <p:sp>
        <p:nvSpPr>
          <p:cNvPr id="5" name="Rectangle 4"/>
          <p:cNvSpPr/>
          <p:nvPr/>
        </p:nvSpPr>
        <p:spPr>
          <a:xfrm>
            <a:off x="3810002" y="2061508"/>
            <a:ext cx="5845463" cy="1938992"/>
          </a:xfrm>
          <a:prstGeom prst="rect">
            <a:avLst/>
          </a:prstGeom>
        </p:spPr>
        <p:txBody>
          <a:bodyPr wrap="square">
            <a:spAutoFit/>
          </a:bodyPr>
          <a:lstStyle/>
          <a:p>
            <a:pPr algn="just"/>
            <a:r>
              <a:rPr lang="vi-VN" sz="2400" dirty="0">
                <a:solidFill>
                  <a:schemeClr val="bg1"/>
                </a:solidFill>
              </a:rPr>
              <a:t>- Học bài.</a:t>
            </a:r>
          </a:p>
          <a:p>
            <a:pPr algn="just"/>
            <a:r>
              <a:rPr lang="vi-VN" sz="2400" dirty="0">
                <a:solidFill>
                  <a:schemeClr val="bg1"/>
                </a:solidFill>
              </a:rPr>
              <a:t>- Hoàn thành bài tập phần vận dụng.</a:t>
            </a:r>
          </a:p>
          <a:p>
            <a:pPr algn="just"/>
            <a:r>
              <a:rPr lang="vi-VN" sz="2400" dirty="0">
                <a:solidFill>
                  <a:schemeClr val="bg1"/>
                </a:solidFill>
              </a:rPr>
              <a:t>- Thu thập thông tin về phương thức khai thác, sử dụng và bảo vệ tài nguyên nước hoặc tài nguyên đất ở Việt Nam.</a:t>
            </a:r>
          </a:p>
        </p:txBody>
      </p:sp>
    </p:spTree>
    <p:extLst>
      <p:ext uri="{BB962C8B-B14F-4D97-AF65-F5344CB8AC3E}">
        <p14:creationId xmlns:p14="http://schemas.microsoft.com/office/powerpoint/2010/main" val="2216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7861" y="790578"/>
            <a:ext cx="6879555" cy="5153025"/>
          </a:xfrm>
          <a:prstGeom prst="rect">
            <a:avLst/>
          </a:prstGeom>
        </p:spPr>
      </p:pic>
    </p:spTree>
    <p:extLst>
      <p:ext uri="{BB962C8B-B14F-4D97-AF65-F5344CB8AC3E}">
        <p14:creationId xmlns:p14="http://schemas.microsoft.com/office/powerpoint/2010/main" val="486526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890" y="3779361"/>
            <a:ext cx="3650207" cy="400110"/>
          </a:xfrm>
          <a:prstGeom prst="rect">
            <a:avLst/>
          </a:prstGeom>
          <a:noFill/>
        </p:spPr>
        <p:txBody>
          <a:bodyPr wrap="square" rtlCol="0">
            <a:spAutoFit/>
          </a:bodyPr>
          <a:lstStyle/>
          <a:p>
            <a:r>
              <a:rPr lang="en-US" sz="2000" b="1" i="1" dirty="0" err="1" smtClean="0"/>
              <a:t>Cánh</a:t>
            </a:r>
            <a:r>
              <a:rPr lang="en-US" sz="2000" b="1" i="1" dirty="0" smtClean="0"/>
              <a:t> </a:t>
            </a:r>
            <a:r>
              <a:rPr lang="en-US" sz="2000" b="1" i="1" dirty="0" err="1" smtClean="0"/>
              <a:t>đồng</a:t>
            </a:r>
            <a:r>
              <a:rPr lang="en-US" sz="2000" b="1" i="1" dirty="0" smtClean="0"/>
              <a:t> </a:t>
            </a:r>
            <a:r>
              <a:rPr lang="en-US" sz="2000" b="1" i="1" dirty="0" err="1" smtClean="0"/>
              <a:t>lúa</a:t>
            </a:r>
            <a:r>
              <a:rPr lang="en-US" sz="2000" b="1" i="1" dirty="0" smtClean="0"/>
              <a:t> </a:t>
            </a:r>
            <a:r>
              <a:rPr lang="en-US" sz="2000" b="1" i="1" dirty="0" err="1" smtClean="0"/>
              <a:t>mì</a:t>
            </a:r>
            <a:r>
              <a:rPr lang="en-US" sz="2000" b="1" i="1" dirty="0" smtClean="0"/>
              <a:t> ở Ô-</a:t>
            </a:r>
            <a:r>
              <a:rPr lang="en-US" sz="2000" b="1" i="1" dirty="0" err="1" smtClean="0"/>
              <a:t>xtrây</a:t>
            </a:r>
            <a:r>
              <a:rPr lang="en-US" sz="2000" b="1" i="1" dirty="0" smtClean="0"/>
              <a:t>-li-a</a:t>
            </a:r>
            <a:endParaRPr lang="en-US" sz="2000" b="1" i="1" dirty="0"/>
          </a:p>
        </p:txBody>
      </p:sp>
      <p:sp>
        <p:nvSpPr>
          <p:cNvPr id="8" name="TextBox 7"/>
          <p:cNvSpPr txBox="1"/>
          <p:nvPr/>
        </p:nvSpPr>
        <p:spPr>
          <a:xfrm>
            <a:off x="4133524" y="4379527"/>
            <a:ext cx="3267856" cy="400110"/>
          </a:xfrm>
          <a:prstGeom prst="rect">
            <a:avLst/>
          </a:prstGeom>
          <a:noFill/>
        </p:spPr>
        <p:txBody>
          <a:bodyPr wrap="square" rtlCol="0">
            <a:spAutoFit/>
          </a:bodyPr>
          <a:lstStyle/>
          <a:p>
            <a:r>
              <a:rPr lang="en-US" sz="2000" b="1" i="1" dirty="0" err="1" smtClean="0"/>
              <a:t>Khai</a:t>
            </a:r>
            <a:r>
              <a:rPr lang="en-US" sz="2000" b="1" i="1" dirty="0" smtClean="0"/>
              <a:t> </a:t>
            </a:r>
            <a:r>
              <a:rPr lang="en-US" sz="2000" b="1" i="1" dirty="0" err="1" smtClean="0"/>
              <a:t>thác</a:t>
            </a:r>
            <a:r>
              <a:rPr lang="en-US" sz="2000" b="1" i="1" dirty="0" smtClean="0"/>
              <a:t> </a:t>
            </a:r>
            <a:r>
              <a:rPr lang="en-US" sz="2000" b="1" i="1" dirty="0" err="1" smtClean="0"/>
              <a:t>vàng</a:t>
            </a:r>
            <a:r>
              <a:rPr lang="en-US" sz="2000" b="1" i="1" dirty="0" smtClean="0"/>
              <a:t> ở Ô-</a:t>
            </a:r>
            <a:r>
              <a:rPr lang="en-US" sz="2000" b="1" i="1" dirty="0" err="1" smtClean="0"/>
              <a:t>xtrây</a:t>
            </a:r>
            <a:r>
              <a:rPr lang="en-US" sz="2000" b="1" i="1" dirty="0" smtClean="0"/>
              <a:t>-li-a</a:t>
            </a:r>
            <a:endParaRPr lang="en-US" sz="2000" b="1" i="1" dirty="0"/>
          </a:p>
        </p:txBody>
      </p:sp>
      <p:pic>
        <p:nvPicPr>
          <p:cNvPr id="9" name="Picture 8"/>
          <p:cNvPicPr>
            <a:picLocks noChangeAspect="1"/>
          </p:cNvPicPr>
          <p:nvPr/>
        </p:nvPicPr>
        <p:blipFill>
          <a:blip r:embed="rId2"/>
          <a:stretch>
            <a:fillRect/>
          </a:stretch>
        </p:blipFill>
        <p:spPr>
          <a:xfrm>
            <a:off x="141707" y="765240"/>
            <a:ext cx="3366796" cy="2812138"/>
          </a:xfrm>
          <a:prstGeom prst="rect">
            <a:avLst/>
          </a:prstGeom>
        </p:spPr>
      </p:pic>
      <p:pic>
        <p:nvPicPr>
          <p:cNvPr id="10" name="Picture 9"/>
          <p:cNvPicPr>
            <a:picLocks noChangeAspect="1"/>
          </p:cNvPicPr>
          <p:nvPr/>
        </p:nvPicPr>
        <p:blipFill>
          <a:blip r:embed="rId3"/>
          <a:stretch>
            <a:fillRect/>
          </a:stretch>
        </p:blipFill>
        <p:spPr>
          <a:xfrm>
            <a:off x="3867164" y="1323278"/>
            <a:ext cx="3800581" cy="2856194"/>
          </a:xfrm>
          <a:prstGeom prst="rect">
            <a:avLst/>
          </a:prstGeom>
        </p:spPr>
      </p:pic>
      <p:pic>
        <p:nvPicPr>
          <p:cNvPr id="11" name="Picture 10"/>
          <p:cNvPicPr>
            <a:picLocks noChangeAspect="1"/>
          </p:cNvPicPr>
          <p:nvPr/>
        </p:nvPicPr>
        <p:blipFill>
          <a:blip r:embed="rId4"/>
          <a:stretch>
            <a:fillRect/>
          </a:stretch>
        </p:blipFill>
        <p:spPr>
          <a:xfrm>
            <a:off x="8037882" y="2526858"/>
            <a:ext cx="3857625" cy="2905125"/>
          </a:xfrm>
          <a:prstGeom prst="rect">
            <a:avLst/>
          </a:prstGeom>
        </p:spPr>
      </p:pic>
      <p:sp>
        <p:nvSpPr>
          <p:cNvPr id="12" name="TextBox 11"/>
          <p:cNvSpPr txBox="1"/>
          <p:nvPr/>
        </p:nvSpPr>
        <p:spPr>
          <a:xfrm>
            <a:off x="8627648" y="5581238"/>
            <a:ext cx="3267856" cy="400110"/>
          </a:xfrm>
          <a:prstGeom prst="rect">
            <a:avLst/>
          </a:prstGeom>
          <a:noFill/>
        </p:spPr>
        <p:txBody>
          <a:bodyPr wrap="square" rtlCol="0">
            <a:spAutoFit/>
          </a:bodyPr>
          <a:lstStyle/>
          <a:p>
            <a:r>
              <a:rPr lang="en-US" sz="2000" b="1" i="1" dirty="0" err="1" smtClean="0"/>
              <a:t>Hạn</a:t>
            </a:r>
            <a:r>
              <a:rPr lang="en-US" sz="2000" b="1" i="1" dirty="0" smtClean="0"/>
              <a:t> </a:t>
            </a:r>
            <a:r>
              <a:rPr lang="en-US" sz="2000" b="1" i="1" dirty="0" err="1" smtClean="0"/>
              <a:t>hán</a:t>
            </a:r>
            <a:r>
              <a:rPr lang="en-US" sz="2000" b="1" i="1" dirty="0" smtClean="0"/>
              <a:t> ở Ô-</a:t>
            </a:r>
            <a:r>
              <a:rPr lang="en-US" sz="2000" b="1" i="1" dirty="0" err="1" smtClean="0"/>
              <a:t>xtrây</a:t>
            </a:r>
            <a:r>
              <a:rPr lang="en-US" sz="2000" b="1" i="1" dirty="0" smtClean="0"/>
              <a:t>-li-a</a:t>
            </a:r>
            <a:endParaRPr lang="en-US" sz="2000" b="1" i="1" dirty="0"/>
          </a:p>
        </p:txBody>
      </p:sp>
    </p:spTree>
    <p:extLst>
      <p:ext uri="{BB962C8B-B14F-4D97-AF65-F5344CB8AC3E}">
        <p14:creationId xmlns:p14="http://schemas.microsoft.com/office/powerpoint/2010/main" val="1823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pic>
        <p:nvPicPr>
          <p:cNvPr id="8" name="Picture 7"/>
          <p:cNvPicPr>
            <a:picLocks noChangeAspect="1"/>
          </p:cNvPicPr>
          <p:nvPr/>
        </p:nvPicPr>
        <p:blipFill>
          <a:blip r:embed="rId2"/>
          <a:stretch>
            <a:fillRect/>
          </a:stretch>
        </p:blipFill>
        <p:spPr>
          <a:xfrm>
            <a:off x="989349" y="1425060"/>
            <a:ext cx="3293387" cy="3168393"/>
          </a:xfrm>
          <a:prstGeom prst="rect">
            <a:avLst/>
          </a:prstGeom>
        </p:spPr>
      </p:pic>
      <p:sp>
        <p:nvSpPr>
          <p:cNvPr id="2" name="Rectangle 1"/>
          <p:cNvSpPr/>
          <p:nvPr/>
        </p:nvSpPr>
        <p:spPr>
          <a:xfrm>
            <a:off x="2061407" y="4598841"/>
            <a:ext cx="1090362" cy="461665"/>
          </a:xfrm>
          <a:prstGeom prst="rect">
            <a:avLst/>
          </a:prstGeom>
        </p:spPr>
        <p:txBody>
          <a:bodyPr wrap="none">
            <a:spAutoFit/>
          </a:bodyPr>
          <a:lstStyle/>
          <a:p>
            <a:pPr algn="ctr"/>
            <a:r>
              <a:rPr lang="en-US" sz="2400" b="1" i="1" dirty="0" err="1">
                <a:solidFill>
                  <a:srgbClr val="0070C0"/>
                </a:solidFill>
              </a:rPr>
              <a:t>Dân</a:t>
            </a:r>
            <a:r>
              <a:rPr lang="en-US" sz="2400" b="1" i="1" dirty="0">
                <a:solidFill>
                  <a:srgbClr val="0070C0"/>
                </a:solidFill>
              </a:rPr>
              <a:t> </a:t>
            </a:r>
            <a:r>
              <a:rPr lang="en-US" sz="2400" b="1" i="1" dirty="0" err="1">
                <a:solidFill>
                  <a:srgbClr val="0070C0"/>
                </a:solidFill>
              </a:rPr>
              <a:t>cư</a:t>
            </a:r>
            <a:endParaRPr lang="en-US" sz="2400" b="1" i="1" dirty="0">
              <a:solidFill>
                <a:srgbClr val="0070C0"/>
              </a:solidFill>
            </a:endParaRPr>
          </a:p>
        </p:txBody>
      </p:sp>
      <p:pic>
        <p:nvPicPr>
          <p:cNvPr id="9" name="Picture 8"/>
          <p:cNvPicPr>
            <a:picLocks noChangeAspect="1"/>
          </p:cNvPicPr>
          <p:nvPr/>
        </p:nvPicPr>
        <p:blipFill>
          <a:blip r:embed="rId3"/>
          <a:stretch>
            <a:fillRect/>
          </a:stretch>
        </p:blipFill>
        <p:spPr>
          <a:xfrm>
            <a:off x="4484369" y="1936174"/>
            <a:ext cx="3293387" cy="3168393"/>
          </a:xfrm>
          <a:prstGeom prst="rect">
            <a:avLst/>
          </a:prstGeom>
        </p:spPr>
      </p:pic>
      <p:sp>
        <p:nvSpPr>
          <p:cNvPr id="3" name="Rectangle 2"/>
          <p:cNvSpPr/>
          <p:nvPr/>
        </p:nvSpPr>
        <p:spPr>
          <a:xfrm>
            <a:off x="4873025" y="5208366"/>
            <a:ext cx="2528256" cy="461665"/>
          </a:xfrm>
          <a:prstGeom prst="rect">
            <a:avLst/>
          </a:prstGeom>
        </p:spPr>
        <p:txBody>
          <a:bodyPr wrap="none">
            <a:spAutoFit/>
          </a:bodyPr>
          <a:lstStyle/>
          <a:p>
            <a:r>
              <a:rPr lang="en-US" sz="2400" b="1" i="1" dirty="0" err="1">
                <a:solidFill>
                  <a:srgbClr val="0070C0"/>
                </a:solidFill>
              </a:rPr>
              <a:t>Lịch</a:t>
            </a:r>
            <a:r>
              <a:rPr lang="en-US" sz="2400" b="1" i="1" dirty="0">
                <a:solidFill>
                  <a:srgbClr val="0070C0"/>
                </a:solidFill>
              </a:rPr>
              <a:t> </a:t>
            </a:r>
            <a:r>
              <a:rPr lang="en-US" sz="2400" b="1" i="1" dirty="0" err="1">
                <a:solidFill>
                  <a:srgbClr val="0070C0"/>
                </a:solidFill>
              </a:rPr>
              <a:t>sử</a:t>
            </a:r>
            <a:r>
              <a:rPr lang="en-US" sz="2400" b="1" i="1" dirty="0">
                <a:solidFill>
                  <a:srgbClr val="0070C0"/>
                </a:solidFill>
              </a:rPr>
              <a:t> </a:t>
            </a:r>
            <a:r>
              <a:rPr lang="en-US" sz="2400" b="1" i="1" dirty="0" err="1">
                <a:solidFill>
                  <a:srgbClr val="0070C0"/>
                </a:solidFill>
              </a:rPr>
              <a:t>và</a:t>
            </a:r>
            <a:r>
              <a:rPr lang="en-US" sz="2400" b="1" i="1" dirty="0">
                <a:solidFill>
                  <a:srgbClr val="0070C0"/>
                </a:solidFill>
              </a:rPr>
              <a:t> </a:t>
            </a:r>
            <a:r>
              <a:rPr lang="en-US" sz="2400" b="1" i="1" dirty="0" err="1">
                <a:solidFill>
                  <a:srgbClr val="0070C0"/>
                </a:solidFill>
              </a:rPr>
              <a:t>văn</a:t>
            </a:r>
            <a:r>
              <a:rPr lang="en-US" sz="2400" b="1" i="1" dirty="0">
                <a:solidFill>
                  <a:srgbClr val="0070C0"/>
                </a:solidFill>
              </a:rPr>
              <a:t> </a:t>
            </a:r>
            <a:r>
              <a:rPr lang="en-US" sz="2400" b="1" i="1" dirty="0" err="1">
                <a:solidFill>
                  <a:srgbClr val="0070C0"/>
                </a:solidFill>
              </a:rPr>
              <a:t>hóa</a:t>
            </a:r>
            <a:endParaRPr lang="en-US" sz="2400" b="1" i="1" dirty="0">
              <a:solidFill>
                <a:srgbClr val="0070C0"/>
              </a:solidFill>
            </a:endParaRPr>
          </a:p>
        </p:txBody>
      </p:sp>
      <p:pic>
        <p:nvPicPr>
          <p:cNvPr id="10" name="Picture 9"/>
          <p:cNvPicPr>
            <a:picLocks noChangeAspect="1"/>
          </p:cNvPicPr>
          <p:nvPr/>
        </p:nvPicPr>
        <p:blipFill>
          <a:blip r:embed="rId4"/>
          <a:stretch>
            <a:fillRect/>
          </a:stretch>
        </p:blipFill>
        <p:spPr>
          <a:xfrm>
            <a:off x="7979388" y="2335001"/>
            <a:ext cx="3293387" cy="3152000"/>
          </a:xfrm>
          <a:prstGeom prst="rect">
            <a:avLst/>
          </a:prstGeom>
        </p:spPr>
      </p:pic>
      <p:sp>
        <p:nvSpPr>
          <p:cNvPr id="11" name="Rectangle 10"/>
          <p:cNvSpPr/>
          <p:nvPr/>
        </p:nvSpPr>
        <p:spPr>
          <a:xfrm>
            <a:off x="8124709" y="5520857"/>
            <a:ext cx="3002745" cy="830997"/>
          </a:xfrm>
          <a:prstGeom prst="rect">
            <a:avLst/>
          </a:prstGeom>
        </p:spPr>
        <p:txBody>
          <a:bodyPr wrap="none">
            <a:spAutoFit/>
          </a:bodyPr>
          <a:lstStyle/>
          <a:p>
            <a:pPr algn="ctr"/>
            <a:r>
              <a:rPr lang="en-US" sz="2400" b="1" i="1" dirty="0" err="1">
                <a:solidFill>
                  <a:srgbClr val="0070C0"/>
                </a:solidFill>
              </a:rPr>
              <a:t>Khai</a:t>
            </a:r>
            <a:r>
              <a:rPr lang="en-US" sz="2400" b="1" i="1" dirty="0">
                <a:solidFill>
                  <a:srgbClr val="0070C0"/>
                </a:solidFill>
              </a:rPr>
              <a:t> </a:t>
            </a:r>
            <a:r>
              <a:rPr lang="en-US" sz="2400" b="1" i="1" dirty="0" err="1">
                <a:solidFill>
                  <a:srgbClr val="0070C0"/>
                </a:solidFill>
              </a:rPr>
              <a:t>thác</a:t>
            </a:r>
            <a:r>
              <a:rPr lang="en-US" sz="2400" b="1" i="1" dirty="0">
                <a:solidFill>
                  <a:srgbClr val="0070C0"/>
                </a:solidFill>
              </a:rPr>
              <a:t>, </a:t>
            </a:r>
            <a:r>
              <a:rPr lang="en-US" sz="2400" b="1" i="1" dirty="0" err="1">
                <a:solidFill>
                  <a:srgbClr val="0070C0"/>
                </a:solidFill>
              </a:rPr>
              <a:t>sử</a:t>
            </a:r>
            <a:r>
              <a:rPr lang="en-US" sz="2400" b="1" i="1" dirty="0">
                <a:solidFill>
                  <a:srgbClr val="0070C0"/>
                </a:solidFill>
              </a:rPr>
              <a:t> </a:t>
            </a:r>
            <a:r>
              <a:rPr lang="en-US" sz="2400" b="1" i="1" dirty="0" err="1">
                <a:solidFill>
                  <a:srgbClr val="0070C0"/>
                </a:solidFill>
              </a:rPr>
              <a:t>dụng</a:t>
            </a:r>
            <a:r>
              <a:rPr lang="en-US" sz="2400" b="1" i="1" dirty="0">
                <a:solidFill>
                  <a:srgbClr val="0070C0"/>
                </a:solidFill>
              </a:rPr>
              <a:t> </a:t>
            </a:r>
            <a:r>
              <a:rPr lang="en-US" sz="2400" b="1" i="1" dirty="0" err="1">
                <a:solidFill>
                  <a:srgbClr val="0070C0"/>
                </a:solidFill>
              </a:rPr>
              <a:t>và</a:t>
            </a:r>
            <a:r>
              <a:rPr lang="en-US" sz="2400" b="1" i="1" dirty="0">
                <a:solidFill>
                  <a:srgbClr val="0070C0"/>
                </a:solidFill>
              </a:rPr>
              <a:t> </a:t>
            </a:r>
            <a:endParaRPr lang="en-US" sz="2400" b="1" i="1" dirty="0" smtClean="0">
              <a:solidFill>
                <a:srgbClr val="0070C0"/>
              </a:solidFill>
            </a:endParaRPr>
          </a:p>
          <a:p>
            <a:pPr algn="ctr"/>
            <a:r>
              <a:rPr lang="en-US" sz="2400" b="1" i="1" dirty="0" err="1" smtClean="0">
                <a:solidFill>
                  <a:srgbClr val="0070C0"/>
                </a:solidFill>
              </a:rPr>
              <a:t>bảo</a:t>
            </a:r>
            <a:r>
              <a:rPr lang="en-US" sz="2400" b="1" i="1" dirty="0" smtClean="0">
                <a:solidFill>
                  <a:srgbClr val="0070C0"/>
                </a:solidFill>
              </a:rPr>
              <a:t> </a:t>
            </a:r>
            <a:r>
              <a:rPr lang="en-US" sz="2400" b="1" i="1" dirty="0" err="1">
                <a:solidFill>
                  <a:srgbClr val="0070C0"/>
                </a:solidFill>
              </a:rPr>
              <a:t>vệ</a:t>
            </a:r>
            <a:r>
              <a:rPr lang="en-US" sz="2400" b="1" i="1" dirty="0">
                <a:solidFill>
                  <a:srgbClr val="0070C0"/>
                </a:solidFill>
              </a:rPr>
              <a:t> </a:t>
            </a:r>
            <a:r>
              <a:rPr lang="en-US" sz="2400" b="1" i="1" dirty="0" err="1">
                <a:solidFill>
                  <a:srgbClr val="0070C0"/>
                </a:solidFill>
              </a:rPr>
              <a:t>thiên</a:t>
            </a:r>
            <a:r>
              <a:rPr lang="en-US" sz="2400" b="1" i="1" dirty="0">
                <a:solidFill>
                  <a:srgbClr val="0070C0"/>
                </a:solidFill>
              </a:rPr>
              <a:t> </a:t>
            </a:r>
            <a:r>
              <a:rPr lang="en-US" sz="2400" b="1" i="1" dirty="0" err="1">
                <a:solidFill>
                  <a:srgbClr val="0070C0"/>
                </a:solidFill>
              </a:rPr>
              <a:t>nhiên</a:t>
            </a:r>
            <a:endParaRPr lang="en-US" sz="2400" b="1" i="1" dirty="0">
              <a:solidFill>
                <a:srgbClr val="0070C0"/>
              </a:solidFill>
            </a:endParaRPr>
          </a:p>
        </p:txBody>
      </p:sp>
    </p:spTree>
    <p:extLst>
      <p:ext uri="{BB962C8B-B14F-4D97-AF65-F5344CB8AC3E}">
        <p14:creationId xmlns:p14="http://schemas.microsoft.com/office/powerpoint/2010/main" val="3108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5" name="Rectangle 4"/>
          <p:cNvSpPr/>
          <p:nvPr/>
        </p:nvSpPr>
        <p:spPr>
          <a:xfrm>
            <a:off x="3" y="980898"/>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spTree>
    <p:extLst>
      <p:ext uri="{BB962C8B-B14F-4D97-AF65-F5344CB8AC3E}">
        <p14:creationId xmlns:p14="http://schemas.microsoft.com/office/powerpoint/2010/main" val="427264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283598"/>
              </p:ext>
            </p:extLst>
          </p:nvPr>
        </p:nvGraphicFramePr>
        <p:xfrm>
          <a:off x="914401" y="1446552"/>
          <a:ext cx="10508104" cy="5216576"/>
        </p:xfrm>
        <a:graphic>
          <a:graphicData uri="http://schemas.openxmlformats.org/drawingml/2006/table">
            <a:tbl>
              <a:tblPr bandRow="1"/>
              <a:tblGrid>
                <a:gridCol w="3063224"/>
                <a:gridCol w="3722440"/>
                <a:gridCol w="3722440"/>
              </a:tblGrid>
              <a:tr h="1418219">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Thông tin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635" indent="-1905" algn="ctr">
                        <a:lnSpc>
                          <a:spcPct val="106000"/>
                        </a:lnSpc>
                        <a:spcAft>
                          <a:spcPts val="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r>
              <a:tr h="709110">
                <a:tc>
                  <a:txBody>
                    <a:bodyPr/>
                    <a:lstStyle/>
                    <a:p>
                      <a:pPr marL="635" indent="-1905" algn="just">
                        <a:lnSpc>
                          <a:spcPct val="106000"/>
                        </a:lnSpc>
                        <a:spcAft>
                          <a:spcPts val="0"/>
                        </a:spcAft>
                      </a:pPr>
                      <a:r>
                        <a:rPr lang="vi-VN" sz="2000" i="1" dirty="0" smtClean="0">
                          <a:effectLst/>
                          <a:latin typeface="Times New Roman" panose="02020603050405020304" pitchFamily="18" charset="0"/>
                          <a:ea typeface="Times New Roman" panose="02020603050405020304" pitchFamily="18" charset="0"/>
                          <a:cs typeface="Times New Roman" panose="02020603050405020304" pitchFamily="18" charset="0"/>
                        </a:rPr>
                        <a:t>Số </a:t>
                      </a: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dân Ô-xtrây-li-a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en-US" sz="20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9110">
                <a:tc>
                  <a:txBody>
                    <a:bodyPr/>
                    <a:lstStyle/>
                    <a:p>
                      <a:pPr marL="635" indent="-1905" algn="just">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Gia tăng dân số</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1936">
                <a:tc>
                  <a:txBody>
                    <a:bodyPr/>
                    <a:lstStyle/>
                    <a:p>
                      <a:pPr marL="635" indent="-1905" algn="just">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Mật độ dân số</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6265">
                <a:tc>
                  <a:txBody>
                    <a:bodyPr/>
                    <a:lstStyle/>
                    <a:p>
                      <a:pPr marL="635" indent="-1905" algn="just">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Tỉ lệ người bản địa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1936">
                <a:tc>
                  <a:txBody>
                    <a:bodyPr/>
                    <a:lstStyle/>
                    <a:p>
                      <a:pPr marL="635" indent="-1905" algn="just">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Tỉ lệ dân thành thị</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l">
                        <a:lnSpc>
                          <a:spcPct val="106000"/>
                        </a:lnSpc>
                        <a:spcAft>
                          <a:spcPts val="0"/>
                        </a:spcAft>
                      </a:pPr>
                      <a:r>
                        <a:rPr lang="vi-VN"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Oval Callout 5"/>
          <p:cNvSpPr/>
          <p:nvPr/>
        </p:nvSpPr>
        <p:spPr>
          <a:xfrm>
            <a:off x="7270232" y="0"/>
            <a:ext cx="3762531" cy="959370"/>
          </a:xfrm>
          <a:prstGeom prst="wedgeEllipseCallout">
            <a:avLst>
              <a:gd name="adj1" fmla="val -63541"/>
              <a:gd name="adj2" fmla="val 4768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Em</a:t>
            </a:r>
            <a:r>
              <a:rPr lang="en-US" dirty="0" smtClean="0"/>
              <a:t> </a:t>
            </a:r>
            <a:r>
              <a:rPr lang="en-US" dirty="0" err="1" smtClean="0"/>
              <a:t>hãy</a:t>
            </a:r>
            <a:r>
              <a:rPr lang="en-US" dirty="0" smtClean="0"/>
              <a:t> </a:t>
            </a:r>
            <a:r>
              <a:rPr lang="en-US" dirty="0" err="1" smtClean="0"/>
              <a:t>đọc</a:t>
            </a:r>
            <a:r>
              <a:rPr lang="en-US" dirty="0" smtClean="0"/>
              <a:t> SGK, </a:t>
            </a:r>
            <a:r>
              <a:rPr lang="en-US" dirty="0" err="1" smtClean="0"/>
              <a:t>ghi</a:t>
            </a:r>
            <a:r>
              <a:rPr lang="en-US" dirty="0" smtClean="0"/>
              <a:t>  </a:t>
            </a:r>
            <a:r>
              <a:rPr lang="en-US" dirty="0" err="1" smtClean="0"/>
              <a:t>nhớ</a:t>
            </a:r>
            <a:r>
              <a:rPr lang="en-US" dirty="0" smtClean="0"/>
              <a:t> </a:t>
            </a:r>
            <a:r>
              <a:rPr lang="en-US" dirty="0" err="1" smtClean="0"/>
              <a:t>thông</a:t>
            </a:r>
            <a:r>
              <a:rPr lang="en-US" dirty="0" smtClean="0"/>
              <a:t> tin </a:t>
            </a:r>
            <a:r>
              <a:rPr lang="en-US" dirty="0" err="1" smtClean="0"/>
              <a:t>và</a:t>
            </a:r>
            <a:r>
              <a:rPr lang="en-US" dirty="0" smtClean="0"/>
              <a:t> </a:t>
            </a:r>
            <a:r>
              <a:rPr lang="en-US" dirty="0" err="1" smtClean="0"/>
              <a:t>hoàn</a:t>
            </a:r>
            <a:r>
              <a:rPr lang="en-US" dirty="0" smtClean="0"/>
              <a:t> </a:t>
            </a:r>
            <a:r>
              <a:rPr lang="en-US" dirty="0" err="1" smtClean="0"/>
              <a:t>thành</a:t>
            </a:r>
            <a:r>
              <a:rPr lang="en-US" dirty="0" smtClean="0"/>
              <a:t> </a:t>
            </a:r>
            <a:r>
              <a:rPr lang="en-US" dirty="0" err="1" smtClean="0"/>
              <a:t>bảng</a:t>
            </a:r>
            <a:r>
              <a:rPr lang="en-US" dirty="0" smtClean="0"/>
              <a:t> </a:t>
            </a:r>
            <a:endParaRPr lang="en-US" dirty="0"/>
          </a:p>
        </p:txBody>
      </p:sp>
      <p:pic>
        <p:nvPicPr>
          <p:cNvPr id="3" name="Picture 2"/>
          <p:cNvPicPr>
            <a:picLocks noChangeAspect="1"/>
          </p:cNvPicPr>
          <p:nvPr/>
        </p:nvPicPr>
        <p:blipFill>
          <a:blip r:embed="rId2"/>
          <a:stretch>
            <a:fillRect/>
          </a:stretch>
        </p:blipFill>
        <p:spPr>
          <a:xfrm>
            <a:off x="119375" y="106965"/>
            <a:ext cx="1859328" cy="1305369"/>
          </a:xfrm>
          <a:prstGeom prst="rect">
            <a:avLst/>
          </a:prstGeom>
        </p:spPr>
      </p:pic>
    </p:spTree>
    <p:extLst>
      <p:ext uri="{BB962C8B-B14F-4D97-AF65-F5344CB8AC3E}">
        <p14:creationId xmlns:p14="http://schemas.microsoft.com/office/powerpoint/2010/main" val="1189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24388093"/>
              </p:ext>
            </p:extLst>
          </p:nvPr>
        </p:nvGraphicFramePr>
        <p:xfrm>
          <a:off x="1474033" y="944381"/>
          <a:ext cx="9618689" cy="4826832"/>
        </p:xfrm>
        <a:graphic>
          <a:graphicData uri="http://schemas.openxmlformats.org/drawingml/2006/table">
            <a:tbl>
              <a:tblPr bandRow="1"/>
              <a:tblGrid>
                <a:gridCol w="2848079"/>
                <a:gridCol w="2976601"/>
                <a:gridCol w="3794009"/>
              </a:tblGrid>
              <a:tr h="759353">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635" indent="-1905" algn="ctr">
                        <a:lnSpc>
                          <a:spcPct val="106000"/>
                        </a:lnSpc>
                        <a:spcAft>
                          <a:spcPts val="0"/>
                        </a:spcAf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Thông tin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635" indent="-1905" algn="ctr">
                        <a:lnSpc>
                          <a:spcPct val="106000"/>
                        </a:lnSpc>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Nhận xét (cao/thấp)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r>
              <a:tr h="759353">
                <a:tc>
                  <a:txBody>
                    <a:bodyPr/>
                    <a:lstStyle/>
                    <a:p>
                      <a:pPr marL="635" indent="-1905" algn="just">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Số dân Ô-xtrây-li-a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25 triệu người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9353">
                <a:tc>
                  <a:txBody>
                    <a:bodyPr/>
                    <a:lstStyle/>
                    <a:p>
                      <a:pPr marL="635" indent="-1905" algn="just">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Gia tăng dân số</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0,9%/năm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6629">
                <a:tc>
                  <a:txBody>
                    <a:bodyPr/>
                    <a:lstStyle/>
                    <a:p>
                      <a:pPr marL="635" indent="-1905" algn="just">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Mật độ dân số</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3 người/km2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5515">
                <a:tc>
                  <a:txBody>
                    <a:bodyPr/>
                    <a:lstStyle/>
                    <a:p>
                      <a:pPr marL="635" indent="-1905" algn="just">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Tỉ lệ người bản địa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6629">
                <a:tc>
                  <a:txBody>
                    <a:bodyPr/>
                    <a:lstStyle/>
                    <a:p>
                      <a:pPr marL="635" indent="-1905" algn="just">
                        <a:lnSpc>
                          <a:spcPct val="106000"/>
                        </a:lnSpc>
                        <a:spcAft>
                          <a:spcPts val="0"/>
                        </a:spcAft>
                      </a:pPr>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Tỉ lệ dân thành thị</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indent="-1905" algn="ctr">
                        <a:lnSpc>
                          <a:spcPct val="106000"/>
                        </a:lnSpc>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Cao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22835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1100820"/>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cxnSp>
        <p:nvCxnSpPr>
          <p:cNvPr id="7" name="Straight Connector 6"/>
          <p:cNvCxnSpPr/>
          <p:nvPr/>
        </p:nvCxnSpPr>
        <p:spPr>
          <a:xfrm>
            <a:off x="7440056" y="1744418"/>
            <a:ext cx="14991" cy="4720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4914" y="1471268"/>
            <a:ext cx="4497049" cy="1569660"/>
          </a:xfrm>
          <a:prstGeom prst="rect">
            <a:avLst/>
          </a:prstGeom>
          <a:noFill/>
        </p:spPr>
        <p:txBody>
          <a:bodyPr wrap="square" rtlCol="0">
            <a:spAutoFit/>
          </a:bodyPr>
          <a:lstStyle/>
          <a:p>
            <a:pPr marL="285750" indent="-285750">
              <a:buFontTx/>
              <a:buChar char="-"/>
            </a:pPr>
            <a:r>
              <a:rPr lang="en-US" sz="2400" dirty="0" err="1" smtClean="0">
                <a:solidFill>
                  <a:srgbClr val="0070C0"/>
                </a:solidFill>
                <a:latin typeface="Times New Roman" panose="02020603050405020304" pitchFamily="18" charset="0"/>
                <a:cs typeface="Times New Roman" panose="02020603050405020304" pitchFamily="18" charset="0"/>
              </a:rPr>
              <a:t>Số</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dân</a:t>
            </a:r>
            <a:r>
              <a:rPr lang="en-US" sz="2400" dirty="0" smtClean="0">
                <a:solidFill>
                  <a:srgbClr val="0070C0"/>
                </a:solidFill>
                <a:latin typeface="Times New Roman" panose="02020603050405020304" pitchFamily="18" charset="0"/>
                <a:cs typeface="Times New Roman" panose="02020603050405020304" pitchFamily="18" charset="0"/>
              </a:rPr>
              <a:t>: 25 </a:t>
            </a:r>
            <a:r>
              <a:rPr lang="en-US" sz="2400" dirty="0" err="1" smtClean="0">
                <a:solidFill>
                  <a:srgbClr val="0070C0"/>
                </a:solidFill>
                <a:latin typeface="Times New Roman" panose="02020603050405020304" pitchFamily="18" charset="0"/>
                <a:cs typeface="Times New Roman" panose="02020603050405020304" pitchFamily="18" charset="0"/>
              </a:rPr>
              <a:t>triệu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người</a:t>
            </a:r>
            <a:r>
              <a:rPr lang="en-US" sz="2400" dirty="0" smtClean="0">
                <a:solidFill>
                  <a:srgbClr val="0070C0"/>
                </a:solidFill>
                <a:latin typeface="Times New Roman" panose="02020603050405020304" pitchFamily="18" charset="0"/>
                <a:cs typeface="Times New Roman" panose="02020603050405020304" pitchFamily="18" charset="0"/>
              </a:rPr>
              <a:t> </a:t>
            </a:r>
          </a:p>
          <a:p>
            <a:pPr marL="285750" indent="-285750">
              <a:buFontTx/>
              <a:buChar char="-"/>
            </a:pPr>
            <a:r>
              <a:rPr lang="en-US" sz="2400" dirty="0" err="1" smtClean="0">
                <a:solidFill>
                  <a:srgbClr val="0070C0"/>
                </a:solidFill>
                <a:latin typeface="Times New Roman" panose="02020603050405020304" pitchFamily="18" charset="0"/>
                <a:cs typeface="Times New Roman" panose="02020603050405020304" pitchFamily="18" charset="0"/>
              </a:rPr>
              <a:t>Gia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tăng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dân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số</a:t>
            </a:r>
            <a:r>
              <a:rPr lang="en-US" sz="2400" dirty="0" smtClean="0">
                <a:solidFill>
                  <a:srgbClr val="0070C0"/>
                </a:solidFill>
                <a:latin typeface="Times New Roman" panose="02020603050405020304" pitchFamily="18" charset="0"/>
                <a:cs typeface="Times New Roman" panose="02020603050405020304" pitchFamily="18" charset="0"/>
              </a:rPr>
              <a:t>: 0.9%</a:t>
            </a:r>
          </a:p>
          <a:p>
            <a:pPr marL="285750" indent="-285750">
              <a:buFontTx/>
              <a:buChar char="-"/>
            </a:pPr>
            <a:r>
              <a:rPr lang="en-US" sz="2400" dirty="0" err="1" smtClean="0">
                <a:solidFill>
                  <a:srgbClr val="0070C0"/>
                </a:solidFill>
                <a:latin typeface="Times New Roman" panose="02020603050405020304" pitchFamily="18" charset="0"/>
                <a:cs typeface="Times New Roman" panose="02020603050405020304" pitchFamily="18" charset="0"/>
              </a:rPr>
              <a:t>Mật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độ</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dân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số</a:t>
            </a:r>
            <a:r>
              <a:rPr lang="en-US" sz="2400" dirty="0" smtClean="0">
                <a:solidFill>
                  <a:srgbClr val="0070C0"/>
                </a:solidFill>
                <a:latin typeface="Times New Roman" panose="02020603050405020304" pitchFamily="18" charset="0"/>
                <a:cs typeface="Times New Roman" panose="02020603050405020304" pitchFamily="18" charset="0"/>
              </a:rPr>
              <a:t>: 3 </a:t>
            </a:r>
            <a:r>
              <a:rPr lang="en-US" sz="2400" dirty="0" err="1" smtClean="0">
                <a:solidFill>
                  <a:srgbClr val="0070C0"/>
                </a:solidFill>
                <a:latin typeface="Times New Roman" panose="02020603050405020304" pitchFamily="18" charset="0"/>
                <a:cs typeface="Times New Roman" panose="02020603050405020304" pitchFamily="18" charset="0"/>
              </a:rPr>
              <a:t>người</a:t>
            </a:r>
            <a:r>
              <a:rPr lang="en-US" sz="2400" dirty="0" smtClean="0">
                <a:solidFill>
                  <a:srgbClr val="0070C0"/>
                </a:solidFill>
                <a:latin typeface="Times New Roman" panose="02020603050405020304" pitchFamily="18" charset="0"/>
                <a:cs typeface="Times New Roman" panose="02020603050405020304" pitchFamily="18" charset="0"/>
              </a:rPr>
              <a:t>/km</a:t>
            </a:r>
            <a:r>
              <a:rPr lang="en-US" sz="2400" baseline="30000" dirty="0" smtClean="0">
                <a:solidFill>
                  <a:srgbClr val="0070C0"/>
                </a:solidFill>
                <a:latin typeface="Times New Roman" panose="02020603050405020304" pitchFamily="18" charset="0"/>
                <a:cs typeface="Times New Roman" panose="02020603050405020304" pitchFamily="18" charset="0"/>
              </a:rPr>
              <a:t>2</a:t>
            </a:r>
            <a:endParaRPr lang="en-US" sz="2400" dirty="0" smtClean="0">
              <a:solidFill>
                <a:srgbClr val="0070C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smtClean="0">
                <a:solidFill>
                  <a:srgbClr val="0070C0"/>
                </a:solidFill>
                <a:latin typeface="Times New Roman" panose="02020603050405020304" pitchFamily="18" charset="0"/>
                <a:cs typeface="Times New Roman" panose="02020603050405020304" pitchFamily="18" charset="0"/>
              </a:rPr>
              <a:t>Tỉ</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lệ</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dân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thành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thị</a:t>
            </a:r>
            <a:r>
              <a:rPr lang="en-US" sz="2400" dirty="0" smtClean="0">
                <a:solidFill>
                  <a:srgbClr val="0070C0"/>
                </a:solidFill>
                <a:latin typeface="Times New Roman" panose="02020603050405020304" pitchFamily="18" charset="0"/>
                <a:cs typeface="Times New Roman" panose="02020603050405020304" pitchFamily="18" charset="0"/>
              </a:rPr>
              <a:t>: 86%</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4914" y="3040930"/>
            <a:ext cx="5631305" cy="875368"/>
          </a:xfrm>
          <a:prstGeom prst="rect">
            <a:avLst/>
          </a:prstGeom>
        </p:spPr>
        <p:txBody>
          <a:bodyPr wrap="square">
            <a:spAutoFit/>
          </a:bodyPr>
          <a:lstStyle/>
          <a:p>
            <a:pPr marL="635" indent="-1905">
              <a:lnSpc>
                <a:spcPct val="106000"/>
              </a:lnSpc>
            </a:pPr>
            <a:r>
              <a:rPr lang="en-US" sz="2400" dirty="0" smtClean="0">
                <a:solidFill>
                  <a:srgbClr val="0070C0"/>
                </a:solidFill>
                <a:latin typeface="Times New Roman" panose="02020603050405020304" pitchFamily="18" charset="0"/>
                <a:ea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rPr>
              <a:t>Dân</a:t>
            </a:r>
            <a:r>
              <a:rPr lang="en-US" sz="2400" dirty="0" smtClean="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cư</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phân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bố</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không</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đều</a:t>
            </a:r>
            <a:r>
              <a:rPr lang="vi-VN" sz="2400" dirty="0">
                <a:solidFill>
                  <a:srgbClr val="0070C0"/>
                </a:solidFill>
                <a:latin typeface="Times New Roman" panose="02020603050405020304" pitchFamily="18" charset="0"/>
                <a:ea typeface="Times New Roman" panose="02020603050405020304" pitchFamily="18" charset="0"/>
              </a:rPr>
              <a:t>, tập trung đông, đông nam, tây </a:t>
            </a:r>
            <a:r>
              <a:rPr lang="vi-VN" sz="2400" dirty="0" smtClean="0">
                <a:solidFill>
                  <a:srgbClr val="0070C0"/>
                </a:solidFill>
                <a:latin typeface="Times New Roman" panose="02020603050405020304" pitchFamily="18" charset="0"/>
                <a:ea typeface="Times New Roman" panose="02020603050405020304" pitchFamily="18" charset="0"/>
              </a:rPr>
              <a:t>nam</a:t>
            </a:r>
            <a:r>
              <a:rPr lang="en-US" sz="2400" dirty="0" smtClean="0">
                <a:solidFill>
                  <a:srgbClr val="0070C0"/>
                </a:solidFill>
                <a:latin typeface="Times New Roman" panose="02020603050405020304" pitchFamily="18" charset="0"/>
                <a:ea typeface="Times New Roman" panose="02020603050405020304" pitchFamily="18" charset="0"/>
              </a:rPr>
              <a:t>.</a:t>
            </a:r>
            <a:endParaRPr lang="en-US" sz="2000" dirty="0">
              <a:solidFill>
                <a:srgbClr val="0070C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cxnSp>
        <p:nvCxnSpPr>
          <p:cNvPr id="3" name="Straight Connector 2"/>
          <p:cNvCxnSpPr/>
          <p:nvPr/>
        </p:nvCxnSpPr>
        <p:spPr>
          <a:xfrm>
            <a:off x="6700605" y="830997"/>
            <a:ext cx="44971" cy="586960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798698" y="2830790"/>
            <a:ext cx="2823087" cy="19787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t>Trình</a:t>
            </a:r>
            <a:r>
              <a:rPr lang="en-US" sz="2400" dirty="0" smtClean="0"/>
              <a:t> </a:t>
            </a:r>
            <a:r>
              <a:rPr lang="en-US" sz="2400" dirty="0" err="1" smtClean="0"/>
              <a:t>bày</a:t>
            </a:r>
            <a:r>
              <a:rPr lang="en-US" sz="2400" dirty="0" smtClean="0"/>
              <a:t> </a:t>
            </a:r>
            <a:r>
              <a:rPr lang="en-US" sz="2400" dirty="0" err="1" smtClean="0"/>
              <a:t>đặc</a:t>
            </a:r>
            <a:r>
              <a:rPr lang="en-US" sz="2400" dirty="0" smtClean="0"/>
              <a:t> </a:t>
            </a:r>
            <a:r>
              <a:rPr lang="en-US" sz="2400" dirty="0" err="1" smtClean="0"/>
              <a:t>điểm</a:t>
            </a:r>
            <a:r>
              <a:rPr lang="en-US" sz="2400" dirty="0" smtClean="0"/>
              <a:t> </a:t>
            </a:r>
            <a:r>
              <a:rPr lang="en-US" sz="2400" dirty="0" err="1" smtClean="0"/>
              <a:t>phân</a:t>
            </a:r>
            <a:r>
              <a:rPr lang="en-US" sz="2400" dirty="0" smtClean="0"/>
              <a:t> </a:t>
            </a:r>
            <a:r>
              <a:rPr lang="en-US" sz="2400" dirty="0" err="1" smtClean="0"/>
              <a:t>bố</a:t>
            </a:r>
            <a:r>
              <a:rPr lang="en-US" sz="2400" dirty="0" smtClean="0"/>
              <a:t> </a:t>
            </a:r>
            <a:r>
              <a:rPr lang="en-US" sz="2400" dirty="0" err="1" smtClean="0"/>
              <a:t>dân</a:t>
            </a:r>
            <a:r>
              <a:rPr lang="en-US" sz="2400" dirty="0" smtClean="0"/>
              <a:t> </a:t>
            </a:r>
            <a:r>
              <a:rPr lang="en-US" sz="2400" dirty="0" err="1" smtClean="0"/>
              <a:t>cư</a:t>
            </a:r>
            <a:r>
              <a:rPr lang="en-US" sz="2400" dirty="0" smtClean="0"/>
              <a:t> ở Ô-</a:t>
            </a:r>
            <a:r>
              <a:rPr lang="en-US" sz="2400" dirty="0" err="1" smtClean="0"/>
              <a:t>xtrây</a:t>
            </a:r>
            <a:r>
              <a:rPr lang="en-US" sz="2400" dirty="0" smtClean="0"/>
              <a:t>-li-a?</a:t>
            </a:r>
            <a:endParaRPr lang="en-US" sz="2400" dirty="0"/>
          </a:p>
        </p:txBody>
      </p:sp>
      <p:sp>
        <p:nvSpPr>
          <p:cNvPr id="16" name="Rounded Rectangle 15"/>
          <p:cNvSpPr/>
          <p:nvPr/>
        </p:nvSpPr>
        <p:spPr>
          <a:xfrm>
            <a:off x="3129310" y="4879298"/>
            <a:ext cx="2823087" cy="19787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err="1" smtClean="0"/>
              <a:t>Xác</a:t>
            </a:r>
            <a:r>
              <a:rPr lang="en-US" sz="2400" dirty="0" smtClean="0"/>
              <a:t> </a:t>
            </a:r>
            <a:r>
              <a:rPr lang="en-US" sz="2400" dirty="0" err="1" smtClean="0"/>
              <a:t>định</a:t>
            </a:r>
            <a:r>
              <a:rPr lang="en-US" sz="2400" dirty="0" smtClean="0"/>
              <a:t> </a:t>
            </a:r>
            <a:r>
              <a:rPr lang="en-US" sz="2400" dirty="0" err="1" smtClean="0"/>
              <a:t>các</a:t>
            </a:r>
            <a:r>
              <a:rPr lang="en-US" sz="2400" dirty="0" smtClean="0"/>
              <a:t> </a:t>
            </a:r>
            <a:r>
              <a:rPr lang="en-US" sz="2400" dirty="0" err="1" smtClean="0"/>
              <a:t>đô</a:t>
            </a:r>
            <a:r>
              <a:rPr lang="en-US" sz="2400" dirty="0" smtClean="0"/>
              <a:t> </a:t>
            </a:r>
            <a:r>
              <a:rPr lang="en-US" sz="2400" dirty="0" err="1" smtClean="0"/>
              <a:t>thị</a:t>
            </a:r>
            <a:r>
              <a:rPr lang="en-US" sz="2400" dirty="0" smtClean="0"/>
              <a:t> </a:t>
            </a:r>
            <a:r>
              <a:rPr lang="en-US" sz="2400" dirty="0" err="1" smtClean="0"/>
              <a:t>lớn</a:t>
            </a:r>
            <a:r>
              <a:rPr lang="en-US" sz="2400" dirty="0" smtClean="0"/>
              <a:t> </a:t>
            </a:r>
            <a:r>
              <a:rPr lang="en-US" sz="2400" dirty="0" err="1" smtClean="0"/>
              <a:t>trên</a:t>
            </a:r>
            <a:r>
              <a:rPr lang="en-US" sz="2400" dirty="0" smtClean="0"/>
              <a:t> 2 </a:t>
            </a:r>
            <a:r>
              <a:rPr lang="en-US" sz="2400" dirty="0" err="1" smtClean="0"/>
              <a:t>triệu</a:t>
            </a:r>
            <a:r>
              <a:rPr lang="en-US" sz="2400" dirty="0" smtClean="0"/>
              <a:t> </a:t>
            </a:r>
            <a:r>
              <a:rPr lang="en-US" sz="2400" dirty="0" err="1" smtClean="0"/>
              <a:t>dân</a:t>
            </a:r>
            <a:r>
              <a:rPr lang="en-US" sz="2400" dirty="0" smtClean="0"/>
              <a:t> ở Ô-</a:t>
            </a:r>
            <a:r>
              <a:rPr lang="en-US" sz="2400" dirty="0" err="1" smtClean="0"/>
              <a:t>xtrây</a:t>
            </a:r>
            <a:r>
              <a:rPr lang="en-US" sz="2400" dirty="0" smtClean="0"/>
              <a:t>-li-a</a:t>
            </a:r>
            <a:endParaRPr lang="en-US" sz="2400" dirty="0"/>
          </a:p>
        </p:txBody>
      </p:sp>
      <p:sp>
        <p:nvSpPr>
          <p:cNvPr id="17" name="Rectangle 16"/>
          <p:cNvSpPr/>
          <p:nvPr/>
        </p:nvSpPr>
        <p:spPr>
          <a:xfrm>
            <a:off x="130010" y="3865461"/>
            <a:ext cx="5631305" cy="875368"/>
          </a:xfrm>
          <a:prstGeom prst="rect">
            <a:avLst/>
          </a:prstGeom>
        </p:spPr>
        <p:txBody>
          <a:bodyPr wrap="square">
            <a:spAutoFit/>
          </a:bodyPr>
          <a:lstStyle/>
          <a:p>
            <a:pPr marL="635" indent="-1905">
              <a:lnSpc>
                <a:spcPct val="106000"/>
              </a:lnSpc>
            </a:pPr>
            <a:r>
              <a:rPr lang="en-US" sz="2400" dirty="0" smtClean="0">
                <a:solidFill>
                  <a:srgbClr val="0070C0"/>
                </a:solidFill>
                <a:latin typeface="Times New Roman" panose="02020603050405020304" pitchFamily="18" charset="0"/>
                <a:ea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rPr>
              <a:t>Các</a:t>
            </a:r>
            <a:r>
              <a:rPr lang="en-US" sz="2400" dirty="0" smtClean="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đô</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thị</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rPr>
              <a:t>lớn</a:t>
            </a:r>
            <a:r>
              <a:rPr lang="en-US" sz="2400" dirty="0">
                <a:solidFill>
                  <a:srgbClr val="0070C0"/>
                </a:solidFill>
                <a:latin typeface="Times New Roman" panose="02020603050405020304" pitchFamily="18" charset="0"/>
                <a:ea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rPr>
              <a:t>Xít-ni</a:t>
            </a:r>
            <a:r>
              <a:rPr lang="vi-VN" sz="2400" dirty="0" smtClean="0">
                <a:solidFill>
                  <a:srgbClr val="0070C0"/>
                </a:solidFill>
                <a:latin typeface="Times New Roman" panose="02020603050405020304" pitchFamily="18" charset="0"/>
                <a:ea typeface="Times New Roman" panose="02020603050405020304" pitchFamily="18" charset="0"/>
              </a:rPr>
              <a:t>, M</a:t>
            </a:r>
            <a:r>
              <a:rPr lang="en-US" sz="2400" dirty="0" smtClean="0">
                <a:solidFill>
                  <a:srgbClr val="0070C0"/>
                </a:solidFill>
                <a:latin typeface="Times New Roman" panose="02020603050405020304" pitchFamily="18" charset="0"/>
                <a:ea typeface="Times New Roman" panose="02020603050405020304" pitchFamily="18" charset="0"/>
              </a:rPr>
              <a:t>en-</a:t>
            </a:r>
            <a:r>
              <a:rPr lang="en-US" sz="2400" dirty="0" err="1" smtClean="0">
                <a:solidFill>
                  <a:srgbClr val="0070C0"/>
                </a:solidFill>
                <a:latin typeface="Times New Roman" panose="02020603050405020304" pitchFamily="18" charset="0"/>
                <a:ea typeface="Times New Roman" panose="02020603050405020304" pitchFamily="18" charset="0"/>
              </a:rPr>
              <a:t>bơn</a:t>
            </a:r>
            <a:r>
              <a:rPr lang="vi-VN" sz="2400" dirty="0" smtClean="0">
                <a:solidFill>
                  <a:srgbClr val="0070C0"/>
                </a:solidFill>
                <a:latin typeface="Times New Roman" panose="02020603050405020304" pitchFamily="18" charset="0"/>
                <a:ea typeface="Times New Roman" panose="02020603050405020304" pitchFamily="18" charset="0"/>
              </a:rPr>
              <a:t>, Brix</a:t>
            </a:r>
            <a:r>
              <a:rPr lang="en-US" sz="2400" dirty="0" smtClean="0">
                <a:solidFill>
                  <a:srgbClr val="0070C0"/>
                </a:solidFill>
                <a:latin typeface="Times New Roman" panose="02020603050405020304" pitchFamily="18" charset="0"/>
                <a:ea typeface="Times New Roman" panose="02020603050405020304" pitchFamily="18" charset="0"/>
              </a:rPr>
              <a:t>-</a:t>
            </a:r>
            <a:r>
              <a:rPr lang="en-US" sz="2400" dirty="0" err="1" smtClean="0">
                <a:solidFill>
                  <a:srgbClr val="0070C0"/>
                </a:solidFill>
                <a:latin typeface="Times New Roman" panose="02020603050405020304" pitchFamily="18" charset="0"/>
                <a:ea typeface="Times New Roman" panose="02020603050405020304" pitchFamily="18" charset="0"/>
              </a:rPr>
              <a:t>bên</a:t>
            </a:r>
            <a:r>
              <a:rPr lang="vi-VN" sz="2400" dirty="0" smtClean="0">
                <a:solidFill>
                  <a:srgbClr val="0070C0"/>
                </a:solidFill>
                <a:latin typeface="Times New Roman" panose="02020603050405020304" pitchFamily="18" charset="0"/>
                <a:ea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rPr>
              <a:t>Pớc</a:t>
            </a:r>
            <a:r>
              <a:rPr lang="vi-VN" sz="2400" dirty="0" smtClean="0">
                <a:solidFill>
                  <a:srgbClr val="0070C0"/>
                </a:solidFill>
                <a:latin typeface="Times New Roman" panose="02020603050405020304" pitchFamily="18" charset="0"/>
                <a:ea typeface="Times New Roman" panose="02020603050405020304" pitchFamily="18" charset="0"/>
              </a:rPr>
              <a:t>…</a:t>
            </a:r>
            <a:endParaRPr lang="en-US" sz="2000" dirty="0">
              <a:solidFill>
                <a:srgbClr val="0070C0"/>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700605" y="1131925"/>
            <a:ext cx="5384059" cy="4147719"/>
          </a:xfrm>
          <a:prstGeom prst="rect">
            <a:avLst/>
          </a:prstGeom>
        </p:spPr>
      </p:pic>
      <p:sp>
        <p:nvSpPr>
          <p:cNvPr id="12" name="Oval 11"/>
          <p:cNvSpPr/>
          <p:nvPr/>
        </p:nvSpPr>
        <p:spPr>
          <a:xfrm>
            <a:off x="7728535" y="3478612"/>
            <a:ext cx="284813" cy="374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708644" y="3765800"/>
            <a:ext cx="284813" cy="374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167080" y="3506704"/>
            <a:ext cx="284813" cy="374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0309487" y="3018403"/>
            <a:ext cx="284813" cy="374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7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5" grpId="1" animBg="1"/>
      <p:bldP spid="16" grpId="0" animBg="1"/>
      <p:bldP spid="16" grpId="1" animBg="1"/>
      <p:bldP spid="17" grpId="0"/>
      <p:bldP spid="12" grpId="0" animBg="1"/>
      <p:bldP spid="13" grpId="0" animBg="1"/>
      <p:bldP spid="1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1063902"/>
            <a:ext cx="426565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DÂN CƯ Ô-XTRÂY-LI-A </a:t>
            </a:r>
            <a:endParaRPr lang="en-US" b="1" dirty="0">
              <a:solidFill>
                <a:srgbClr val="0070C0"/>
              </a:solidFill>
            </a:endParaRPr>
          </a:p>
        </p:txBody>
      </p:sp>
      <p:cxnSp>
        <p:nvCxnSpPr>
          <p:cNvPr id="7" name="Straight Connector 6"/>
          <p:cNvCxnSpPr/>
          <p:nvPr/>
        </p:nvCxnSpPr>
        <p:spPr>
          <a:xfrm>
            <a:off x="7440056" y="1744418"/>
            <a:ext cx="14991" cy="47207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 y="1405484"/>
            <a:ext cx="3923575" cy="369332"/>
          </a:xfrm>
          <a:prstGeom prst="rect">
            <a:avLst/>
          </a:prstGeom>
        </p:spPr>
        <p:txBody>
          <a:bodyPr wrap="none">
            <a:spAutoFit/>
          </a:bodyPr>
          <a:lstStyle/>
          <a:p>
            <a:r>
              <a:rPr lang="en-US" b="1" dirty="0" smtClean="0">
                <a:solidFill>
                  <a:srgbClr val="0070C0"/>
                </a:solidFill>
                <a:latin typeface="Times New Roman" panose="02020603050405020304" pitchFamily="18" charset="0"/>
                <a:ea typeface="Times New Roman" panose="02020603050405020304" pitchFamily="18" charset="0"/>
              </a:rPr>
              <a:t>II. </a:t>
            </a:r>
            <a:r>
              <a:rPr lang="vi-VN" b="1" dirty="0" smtClean="0">
                <a:solidFill>
                  <a:srgbClr val="0070C0"/>
                </a:solidFill>
                <a:latin typeface="Times New Roman" panose="02020603050405020304" pitchFamily="18" charset="0"/>
                <a:ea typeface="Times New Roman" panose="02020603050405020304" pitchFamily="18" charset="0"/>
              </a:rPr>
              <a:t>ĐẶC </a:t>
            </a:r>
            <a:r>
              <a:rPr lang="vi-VN" b="1" dirty="0">
                <a:solidFill>
                  <a:srgbClr val="0070C0"/>
                </a:solidFill>
                <a:latin typeface="Times New Roman" panose="02020603050405020304" pitchFamily="18" charset="0"/>
                <a:ea typeface="Times New Roman" panose="02020603050405020304" pitchFamily="18" charset="0"/>
              </a:rPr>
              <a:t>ĐIỂM </a:t>
            </a:r>
            <a:r>
              <a:rPr lang="en-US" b="1" dirty="0" smtClean="0">
                <a:solidFill>
                  <a:srgbClr val="0070C0"/>
                </a:solidFill>
                <a:latin typeface="Times New Roman" panose="02020603050405020304" pitchFamily="18" charset="0"/>
                <a:ea typeface="Times New Roman" panose="02020603050405020304" pitchFamily="18" charset="0"/>
              </a:rPr>
              <a:t>LỊCH SỬ, VĂN HÓA </a:t>
            </a:r>
            <a:endParaRPr lang="en-US" b="1" dirty="0">
              <a:solidFill>
                <a:srgbClr val="0070C0"/>
              </a:solidFill>
            </a:endParaRPr>
          </a:p>
        </p:txBody>
      </p:sp>
      <p:sp>
        <p:nvSpPr>
          <p:cNvPr id="9" name="TextBox 8"/>
          <p:cNvSpPr txBox="1"/>
          <p:nvPr/>
        </p:nvSpPr>
        <p:spPr>
          <a:xfrm>
            <a:off x="0" y="4"/>
            <a:ext cx="12192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u="sng" dirty="0" err="1"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Bài</a:t>
            </a:r>
            <a:r>
              <a:rPr lang="en-US" sz="2400" b="1" u="sng"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 21: </a:t>
            </a:r>
            <a:r>
              <a:rPr lang="en-US" sz="2400" b="1" dirty="0" smtClean="0">
                <a:solidFill>
                  <a:srgbClr val="0070C0"/>
                </a:solidFill>
                <a:latin typeface="Verdana" panose="020B0604030504040204" pitchFamily="34" charset="0"/>
                <a:ea typeface="Arial Unicode MS" panose="020B0604020202020204" pitchFamily="34" charset="-128"/>
                <a:cs typeface="Arial Unicode MS" panose="020B0604020202020204" pitchFamily="34" charset="-128"/>
              </a:rPr>
              <a:t>ĐẶC ĐIỂM DÂN CƯ, XÃ HỘI VÀ PHƯƠNG THỨC CON NGƯỜI KHAI THÁC, SỬ DỤNG VÀ BẢO VỆ THIÊN NHIÊN Ở Ô-TRÂY-LI-A.</a:t>
            </a:r>
            <a:endParaRPr lang="en-US" sz="2400" b="1" dirty="0">
              <a:solidFill>
                <a:srgbClr val="0070C0"/>
              </a:solidFill>
              <a:latin typeface="Verdana" panose="020B0604030504040204" pitchFamily="34" charset="0"/>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3923576" y="5842029"/>
            <a:ext cx="4426291" cy="390525"/>
          </a:xfrm>
          <a:prstGeom prst="rect">
            <a:avLst/>
          </a:prstGeom>
        </p:spPr>
      </p:pic>
      <p:pic>
        <p:nvPicPr>
          <p:cNvPr id="4" name="Picture 3"/>
          <p:cNvPicPr>
            <a:picLocks noChangeAspect="1"/>
          </p:cNvPicPr>
          <p:nvPr/>
        </p:nvPicPr>
        <p:blipFill>
          <a:blip r:embed="rId3"/>
          <a:stretch>
            <a:fillRect/>
          </a:stretch>
        </p:blipFill>
        <p:spPr>
          <a:xfrm>
            <a:off x="9022327" y="4574402"/>
            <a:ext cx="2341972" cy="2180563"/>
          </a:xfrm>
          <a:prstGeom prst="rect">
            <a:avLst/>
          </a:prstGeom>
        </p:spPr>
      </p:pic>
      <p:sp>
        <p:nvSpPr>
          <p:cNvPr id="12" name="Flowchart: Decision 11"/>
          <p:cNvSpPr/>
          <p:nvPr/>
        </p:nvSpPr>
        <p:spPr>
          <a:xfrm>
            <a:off x="266427" y="2728211"/>
            <a:ext cx="3166559" cy="1611892"/>
          </a:xfrm>
          <a:prstGeom prst="flowChartDecisi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t>Đ</a:t>
            </a:r>
            <a:r>
              <a:rPr lang="en-US" sz="2400" dirty="0" err="1" smtClean="0"/>
              <a:t>ọc</a:t>
            </a:r>
            <a:r>
              <a:rPr lang="en-US" sz="2400" dirty="0" smtClean="0"/>
              <a:t> </a:t>
            </a:r>
            <a:r>
              <a:rPr lang="en-US" sz="2400" dirty="0" err="1" smtClean="0"/>
              <a:t>thông</a:t>
            </a:r>
            <a:r>
              <a:rPr lang="en-US" sz="2400" dirty="0" smtClean="0"/>
              <a:t> tin </a:t>
            </a:r>
            <a:endParaRPr lang="en-US" sz="2400" dirty="0"/>
          </a:p>
        </p:txBody>
      </p:sp>
      <p:sp>
        <p:nvSpPr>
          <p:cNvPr id="13" name="Flowchart: Decision 12"/>
          <p:cNvSpPr/>
          <p:nvPr/>
        </p:nvSpPr>
        <p:spPr>
          <a:xfrm>
            <a:off x="4265657" y="2728211"/>
            <a:ext cx="3166559" cy="1611892"/>
          </a:xfrm>
          <a:prstGeom prst="flowChartDecisi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smtClean="0"/>
              <a:t>Xác</a:t>
            </a:r>
            <a:r>
              <a:rPr lang="en-US" sz="2400" dirty="0" smtClean="0"/>
              <a:t> </a:t>
            </a:r>
            <a:r>
              <a:rPr lang="en-US" sz="2400" dirty="0" err="1" smtClean="0"/>
              <a:t>định</a:t>
            </a:r>
            <a:r>
              <a:rPr lang="en-US" sz="2400" dirty="0" smtClean="0"/>
              <a:t>, </a:t>
            </a:r>
            <a:r>
              <a:rPr lang="en-US" sz="2400" dirty="0" err="1" smtClean="0"/>
              <a:t>ghi</a:t>
            </a:r>
            <a:r>
              <a:rPr lang="en-US" sz="2400" dirty="0" smtClean="0"/>
              <a:t> </a:t>
            </a:r>
            <a:r>
              <a:rPr lang="en-US" sz="2400" dirty="0" err="1" smtClean="0"/>
              <a:t>nhớ</a:t>
            </a:r>
            <a:r>
              <a:rPr lang="en-US" sz="2400" dirty="0" smtClean="0"/>
              <a:t> </a:t>
            </a:r>
            <a:r>
              <a:rPr lang="en-US" sz="2400" dirty="0" err="1" smtClean="0"/>
              <a:t>mốc</a:t>
            </a:r>
            <a:r>
              <a:rPr lang="en-US" sz="2400" dirty="0" smtClean="0"/>
              <a:t> </a:t>
            </a:r>
            <a:r>
              <a:rPr lang="en-US" sz="2400" dirty="0" err="1" smtClean="0"/>
              <a:t>sự</a:t>
            </a:r>
            <a:r>
              <a:rPr lang="en-US" sz="2400" dirty="0" smtClean="0"/>
              <a:t> </a:t>
            </a:r>
            <a:r>
              <a:rPr lang="en-US" sz="2400" dirty="0" err="1" smtClean="0"/>
              <a:t>kiện</a:t>
            </a:r>
            <a:r>
              <a:rPr lang="en-US" sz="2400" dirty="0" smtClean="0"/>
              <a:t> </a:t>
            </a:r>
            <a:endParaRPr lang="en-US" sz="2400" dirty="0"/>
          </a:p>
        </p:txBody>
      </p:sp>
      <p:sp>
        <p:nvSpPr>
          <p:cNvPr id="14" name="Flowchart: Decision 13"/>
          <p:cNvSpPr/>
          <p:nvPr/>
        </p:nvSpPr>
        <p:spPr>
          <a:xfrm>
            <a:off x="8550310" y="2728211"/>
            <a:ext cx="3166559" cy="1611892"/>
          </a:xfrm>
          <a:prstGeom prst="flowChartDecisi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err="1" smtClean="0"/>
              <a:t>Thuyết</a:t>
            </a:r>
            <a:r>
              <a:rPr lang="en-US" sz="2000" dirty="0" smtClean="0"/>
              <a:t> </a:t>
            </a:r>
            <a:r>
              <a:rPr lang="en-US" sz="2000" dirty="0" err="1" smtClean="0"/>
              <a:t>trình</a:t>
            </a:r>
            <a:endParaRPr lang="en-US" sz="2000" dirty="0" smtClean="0"/>
          </a:p>
          <a:p>
            <a:pPr algn="ctr"/>
            <a:r>
              <a:rPr lang="en-US" sz="2000" dirty="0" err="1" smtClean="0"/>
              <a:t>về</a:t>
            </a:r>
            <a:r>
              <a:rPr lang="en-US" sz="2000" dirty="0" smtClean="0"/>
              <a:t> </a:t>
            </a:r>
            <a:r>
              <a:rPr lang="en-US" sz="2000" dirty="0" err="1" smtClean="0"/>
              <a:t>lịch</a:t>
            </a:r>
            <a:r>
              <a:rPr lang="en-US" sz="2000" dirty="0" smtClean="0"/>
              <a:t> </a:t>
            </a:r>
            <a:r>
              <a:rPr lang="en-US" sz="2000" dirty="0" err="1" smtClean="0"/>
              <a:t>sử</a:t>
            </a:r>
            <a:r>
              <a:rPr lang="en-US" sz="2000" dirty="0" smtClean="0"/>
              <a:t> Ô-</a:t>
            </a:r>
            <a:r>
              <a:rPr lang="en-US" sz="2000" dirty="0" err="1" smtClean="0"/>
              <a:t>xtrây</a:t>
            </a:r>
            <a:r>
              <a:rPr lang="en-US" sz="2000" dirty="0" smtClean="0"/>
              <a:t>-li-a</a:t>
            </a:r>
            <a:endParaRPr lang="en-US" sz="2000" dirty="0"/>
          </a:p>
        </p:txBody>
      </p:sp>
      <p:sp>
        <p:nvSpPr>
          <p:cNvPr id="15" name="Rounded Rectangle 14"/>
          <p:cNvSpPr/>
          <p:nvPr/>
        </p:nvSpPr>
        <p:spPr>
          <a:xfrm>
            <a:off x="3660456" y="2007194"/>
            <a:ext cx="4445259" cy="4168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HOẠT ĐỘNG NHÓM (3 </a:t>
            </a:r>
            <a:r>
              <a:rPr lang="en-US" b="1" dirty="0" err="1" smtClean="0">
                <a:latin typeface="Times New Roman" panose="02020603050405020304" pitchFamily="18" charset="0"/>
                <a:cs typeface="Times New Roman" panose="02020603050405020304" pitchFamily="18" charset="0"/>
              </a:rPr>
              <a:t>phút</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6352" y="1774816"/>
            <a:ext cx="3292025" cy="400110"/>
          </a:xfrm>
          <a:prstGeom prst="rect">
            <a:avLst/>
          </a:prstGeom>
          <a:noFill/>
        </p:spPr>
        <p:txBody>
          <a:bodyPr wrap="square" rtlCol="0">
            <a:spAutoFit/>
          </a:bodyPr>
          <a:lstStyle/>
          <a:p>
            <a:r>
              <a:rPr lang="en-US" sz="2000" dirty="0" smtClean="0"/>
              <a:t>1. </a:t>
            </a:r>
            <a:r>
              <a:rPr lang="en-US" sz="2000" dirty="0" err="1" smtClean="0"/>
              <a:t>Một</a:t>
            </a:r>
            <a:r>
              <a:rPr lang="en-US" sz="2000" dirty="0" smtClean="0"/>
              <a:t> </a:t>
            </a:r>
            <a:r>
              <a:rPr lang="en-US" sz="2000" dirty="0" err="1" smtClean="0"/>
              <a:t>số</a:t>
            </a:r>
            <a:r>
              <a:rPr lang="en-US" sz="2000" dirty="0" smtClean="0"/>
              <a:t> </a:t>
            </a:r>
            <a:r>
              <a:rPr lang="en-US" sz="2000" dirty="0" err="1" smtClean="0"/>
              <a:t>vấn</a:t>
            </a:r>
            <a:r>
              <a:rPr lang="en-US" sz="2000" dirty="0" smtClean="0"/>
              <a:t> </a:t>
            </a:r>
            <a:r>
              <a:rPr lang="en-US" sz="2000" dirty="0" err="1" smtClean="0"/>
              <a:t>đề</a:t>
            </a:r>
            <a:r>
              <a:rPr lang="en-US" sz="2000" dirty="0" smtClean="0"/>
              <a:t> </a:t>
            </a:r>
            <a:r>
              <a:rPr lang="en-US" sz="2000" dirty="0" err="1" smtClean="0"/>
              <a:t>về</a:t>
            </a:r>
            <a:r>
              <a:rPr lang="en-US" sz="2000" dirty="0" smtClean="0"/>
              <a:t> </a:t>
            </a:r>
            <a:r>
              <a:rPr lang="en-US" sz="2000" dirty="0" err="1" smtClean="0"/>
              <a:t>lịch</a:t>
            </a:r>
            <a:r>
              <a:rPr lang="en-US" sz="2000" dirty="0" smtClean="0"/>
              <a:t> </a:t>
            </a:r>
            <a:r>
              <a:rPr lang="en-US" sz="2000" dirty="0" err="1" smtClean="0"/>
              <a:t>sử</a:t>
            </a:r>
            <a:endParaRPr lang="en-US" sz="2000" dirty="0"/>
          </a:p>
        </p:txBody>
      </p:sp>
      <p:pic>
        <p:nvPicPr>
          <p:cNvPr id="10" name="Picture 9"/>
          <p:cNvPicPr>
            <a:picLocks noChangeAspect="1"/>
          </p:cNvPicPr>
          <p:nvPr/>
        </p:nvPicPr>
        <p:blipFill>
          <a:blip r:embed="rId4"/>
          <a:stretch>
            <a:fillRect/>
          </a:stretch>
        </p:blipFill>
        <p:spPr>
          <a:xfrm>
            <a:off x="743473" y="4574398"/>
            <a:ext cx="2285287" cy="2283602"/>
          </a:xfrm>
          <a:prstGeom prst="rect">
            <a:avLst/>
          </a:prstGeom>
        </p:spPr>
      </p:pic>
    </p:spTree>
    <p:extLst>
      <p:ext uri="{BB962C8B-B14F-4D97-AF65-F5344CB8AC3E}">
        <p14:creationId xmlns:p14="http://schemas.microsoft.com/office/powerpoint/2010/main" val="388085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down)">
                                      <p:cBhvr>
                                        <p:cTn id="73" dur="580">
                                          <p:stCondLst>
                                            <p:cond delay="0"/>
                                          </p:stCondLst>
                                        </p:cTn>
                                        <p:tgtEl>
                                          <p:spTgt spid="4"/>
                                        </p:tgtEl>
                                      </p:cBhvr>
                                    </p:animEffect>
                                    <p:anim calcmode="lin" valueType="num">
                                      <p:cBhvr>
                                        <p:cTn id="7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9" dur="26">
                                          <p:stCondLst>
                                            <p:cond delay="650"/>
                                          </p:stCondLst>
                                        </p:cTn>
                                        <p:tgtEl>
                                          <p:spTgt spid="4"/>
                                        </p:tgtEl>
                                      </p:cBhvr>
                                      <p:to x="100000" y="60000"/>
                                    </p:animScale>
                                    <p:animScale>
                                      <p:cBhvr>
                                        <p:cTn id="80" dur="166" decel="50000">
                                          <p:stCondLst>
                                            <p:cond delay="676"/>
                                          </p:stCondLst>
                                        </p:cTn>
                                        <p:tgtEl>
                                          <p:spTgt spid="4"/>
                                        </p:tgtEl>
                                      </p:cBhvr>
                                      <p:to x="100000" y="100000"/>
                                    </p:animScale>
                                    <p:animScale>
                                      <p:cBhvr>
                                        <p:cTn id="81" dur="26">
                                          <p:stCondLst>
                                            <p:cond delay="1312"/>
                                          </p:stCondLst>
                                        </p:cTn>
                                        <p:tgtEl>
                                          <p:spTgt spid="4"/>
                                        </p:tgtEl>
                                      </p:cBhvr>
                                      <p:to x="100000" y="80000"/>
                                    </p:animScale>
                                    <p:animScale>
                                      <p:cBhvr>
                                        <p:cTn id="82" dur="166" decel="50000">
                                          <p:stCondLst>
                                            <p:cond delay="1338"/>
                                          </p:stCondLst>
                                        </p:cTn>
                                        <p:tgtEl>
                                          <p:spTgt spid="4"/>
                                        </p:tgtEl>
                                      </p:cBhvr>
                                      <p:to x="100000" y="100000"/>
                                    </p:animScale>
                                    <p:animScale>
                                      <p:cBhvr>
                                        <p:cTn id="83" dur="26">
                                          <p:stCondLst>
                                            <p:cond delay="1642"/>
                                          </p:stCondLst>
                                        </p:cTn>
                                        <p:tgtEl>
                                          <p:spTgt spid="4"/>
                                        </p:tgtEl>
                                      </p:cBhvr>
                                      <p:to x="100000" y="90000"/>
                                    </p:animScale>
                                    <p:animScale>
                                      <p:cBhvr>
                                        <p:cTn id="84" dur="166" decel="50000">
                                          <p:stCondLst>
                                            <p:cond delay="1668"/>
                                          </p:stCondLst>
                                        </p:cTn>
                                        <p:tgtEl>
                                          <p:spTgt spid="4"/>
                                        </p:tgtEl>
                                      </p:cBhvr>
                                      <p:to x="100000" y="100000"/>
                                    </p:animScale>
                                    <p:animScale>
                                      <p:cBhvr>
                                        <p:cTn id="85" dur="26">
                                          <p:stCondLst>
                                            <p:cond delay="1808"/>
                                          </p:stCondLst>
                                        </p:cTn>
                                        <p:tgtEl>
                                          <p:spTgt spid="4"/>
                                        </p:tgtEl>
                                      </p:cBhvr>
                                      <p:to x="100000" y="95000"/>
                                    </p:animScale>
                                    <p:animScale>
                                      <p:cBhvr>
                                        <p:cTn id="8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3" grpId="0" animBg="1"/>
      <p:bldP spid="14" grpId="0" animBg="1"/>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1889</TotalTime>
  <Words>1560</Words>
  <PresentationFormat>Custom</PresentationFormat>
  <Paragraphs>190</Paragraphs>
  <Slides>23</Slides>
  <Notes>1</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2022-08-06T00:34:02Z</dcterms:created>
  <dcterms:modified xsi:type="dcterms:W3CDTF">2022-08-17T00:48:40Z</dcterms:modified>
</cp:coreProperties>
</file>