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33" r:id="rId2"/>
    <p:sldId id="335" r:id="rId3"/>
    <p:sldId id="336" r:id="rId4"/>
    <p:sldId id="337" r:id="rId5"/>
    <p:sldId id="338" r:id="rId6"/>
    <p:sldId id="339" r:id="rId7"/>
    <p:sldId id="340" r:id="rId8"/>
    <p:sldId id="341" r:id="rId9"/>
    <p:sldId id="342" r:id="rId10"/>
    <p:sldId id="343" r:id="rId11"/>
    <p:sldId id="344" r:id="rId12"/>
    <p:sldId id="34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  <p:clrMru>
    <a:srgbClr val="0000FF"/>
    <a:srgbClr val="FF00FF"/>
    <a:srgbClr val="FF0000"/>
    <a:srgbClr val="006600"/>
    <a:srgbClr val="0000CC"/>
    <a:srgbClr val="9C0C24"/>
    <a:srgbClr val="A8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298" autoAdjust="0"/>
    <p:restoredTop sz="98566" autoAdjust="0"/>
  </p:normalViewPr>
  <p:slideViewPr>
    <p:cSldViewPr snapToGrid="0">
      <p:cViewPr varScale="1">
        <p:scale>
          <a:sx n="69" d="100"/>
          <a:sy n="69" d="100"/>
        </p:scale>
        <p:origin x="-114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BCDB4-68F1-4CF5-B86E-7ECC8F61CF4F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9BF97-CCE8-4556-AECF-D3B0ACA3D1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9274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3503423-AC26-81A6-D911-CC9E4035B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429A722-DED6-E4C0-713C-06AAA68E7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5A308FB-1498-7B9A-946F-62E1B0251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E3CFA85-9F4C-191C-F201-193CD17C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AAB831E-DA43-063D-18A1-DB90E8D6A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90917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36AB99-42D0-CE95-4922-976A7F2DF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1F6EB7F-1B14-FDAC-D9F6-7677633F1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7129353-18A1-E62E-F0E7-0D1DB37C7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CCFBAF1-8F12-554D-5626-6E222607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7A51114-B29E-9DB5-1161-02C36CE1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2198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884FAE5C-66BA-BDC3-EED8-AB2E7FDBE5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9B6C9E6-16C6-6AEE-AEA6-FD466789C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A68DFEF-F563-6ADA-AE7D-EA7B9CBD9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1B8784B-C865-9894-5752-1B48F7CB7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F68AD1F-F136-ABB3-FCE9-BBCDA401D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336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E6424F-6FF3-581E-D9F7-CC3699FF3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20A5D7-9373-D28C-F89A-737616969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5FFF51C-A686-C9EF-6705-2D21B90A8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40D90C3-869F-C288-4F55-A252885B3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573D1F9-89D8-9F64-B07C-D123DEE88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2696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CD1C4D-97AE-9836-D351-8BB247533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0DF857A-248B-AA0A-6ECD-ED130A5EC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CA1E298-89A3-8D15-25E9-03DFDEE5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BDA0F6F-0B75-E846-009B-1690213FC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458A3CF-BCE3-2EA9-2FDD-D98673788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29511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1DFA6C-AB45-DD85-3521-91DF4480D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93F6DC-66D1-6A8D-28C7-C530456E1E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EA55E59-565D-A0D6-B7A4-34CCB370E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806D9F4-C35F-E5D4-C980-AF9C8B965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12C7EAD-7C89-6EC3-C7A8-B66DDE2B4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029EFD7-C7BF-5164-3CF1-8FB389B5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8102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A678A87-FB49-3DEE-3661-0A34760C7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A0BB807-E386-B2CB-7253-C78C9FA98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7D7D980-B07A-E27C-2A45-68A39F972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449F2E8-928C-854C-F944-59D364FCF4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E264C32-CCC0-5C55-C11E-C5BFD0D835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87046D3-876D-4C5B-45C3-7A78EA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508E8B65-41C0-F8DC-75B1-B3B31440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EEF5E86F-4264-6A88-EF6C-EF2EE1D61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304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D6D308-D658-43EC-8619-1829004A6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27C2031-2CC5-7BA1-98FD-2403904DC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79A14F2-E749-902A-31C6-F874B212B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4D2D4EB-9FBC-B70F-8618-4A37A97B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06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9F85CE8-8581-2F50-4DAF-FC03F1FDF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67E7FA6-B5DF-8560-6067-2C59387AA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57ED599-BE0F-70D7-28EE-1D8ED4885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443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182498-553D-A2DB-F771-00B5A2B99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F321FBF-EDCB-43AA-0632-84400D0C6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11847BC-9E53-30FA-0FD6-6BE424C74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7C2C796-6882-D4E3-AA7F-532004367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5B08152-6956-F4C5-3A69-7CC7C7E2F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2DD2FE6-4227-FD82-4937-8D59EA69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0234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0C873F-E510-719F-98AC-3E70D87AE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FC9E2E2-2AE6-3EBD-A9E4-7ED224ABC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1D2EBDC-61E3-44F2-ABB4-2EB1749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0F2E887-1386-15D9-5ECB-2E2384DFF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8D42CEC-AEEF-DFC4-E282-D593A0296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5F40693-F29B-CF3B-65FE-11FC48F9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0031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DA1EDD5-0880-E869-4D10-C85553C03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B80795F-1B41-82CD-C290-311DBA831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CC86E56-0772-62DB-E800-7629071249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47B41-D574-4D99-8733-CDF2B4333776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BB15C0E-FBAF-B2D2-251A-970E2D4CC2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1E648B1-B142-9FCA-13B3-C5042150F3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029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ile:///H:\THT_Chuyen%20de%20Thuc%20hien%20giao%20an%20dien%20tu\GDCD\Yeu%20thuong%20con%20nguoi.ppt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390658" y="4413719"/>
            <a:ext cx="32362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FF"/>
                </a:solidFill>
                <a:cs typeface="Times New Roman" pitchFamily="18" charset="0"/>
              </a:rPr>
              <a:t>GIÁO VIÊN: TRƯƠNG THẾ THẢO</a:t>
            </a:r>
            <a:endParaRPr lang="vi-VN" b="1" dirty="0">
              <a:solidFill>
                <a:srgbClr val="FF00FF"/>
              </a:solidFill>
              <a:cs typeface="Times New Roman" pitchFamily="18" charset="0"/>
            </a:endParaRPr>
          </a:p>
        </p:txBody>
      </p:sp>
      <p:pic>
        <p:nvPicPr>
          <p:cNvPr id="2051" name="Picture 14" descr="Asian lily">
            <a:hlinkClick r:id="rId2" action="ppaction://hlinkpres?slideindex=1&amp;slidetitle=Slide 1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1251" y="3860427"/>
            <a:ext cx="6400800" cy="2662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295556"/>
            <a:ext cx="12192000" cy="7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944723"/>
            <a:ext cx="12192000" cy="79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8"/>
          <p:cNvSpPr>
            <a:spLocks noChangeArrowheads="1" noChangeShapeType="1" noTextEdit="1"/>
          </p:cNvSpPr>
          <p:nvPr/>
        </p:nvSpPr>
        <p:spPr bwMode="auto">
          <a:xfrm>
            <a:off x="406400" y="672354"/>
            <a:ext cx="11785600" cy="165707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MỪNG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SINH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ĐẾN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VỚI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GIẢNG</a:t>
            </a:r>
            <a:r>
              <a:rPr lang="en-US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ĐIỆN</a:t>
            </a:r>
            <a:r>
              <a:rPr lang="en-US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TỬ</a:t>
            </a:r>
            <a:r>
              <a:rPr lang="en-US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  <a:endParaRPr lang="en-US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55" name="Picture 8" descr="hoahong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289621">
            <a:off x="730252" y="4332477"/>
            <a:ext cx="1835149" cy="1983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WordArt 14"/>
          <p:cNvSpPr>
            <a:spLocks noChangeArrowheads="1" noChangeShapeType="1" noTextEdit="1"/>
          </p:cNvSpPr>
          <p:nvPr/>
        </p:nvSpPr>
        <p:spPr bwMode="auto">
          <a:xfrm>
            <a:off x="3860800" y="2506847"/>
            <a:ext cx="6197600" cy="80682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MÔN: </a:t>
            </a:r>
            <a:r>
              <a:rPr lang="en-US" sz="3600" b="1" kern="1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KHOA HỌC TỰ </a:t>
            </a:r>
            <a:r>
              <a:rPr lang="en-US" sz="3600" b="1" kern="10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NHIÊN</a:t>
            </a:r>
            <a:r>
              <a:rPr lang="en-US" sz="3600" b="1" kern="1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 8</a:t>
            </a:r>
            <a:endParaRPr lang="en-US" sz="3600" b="1" kern="1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06400" y="3591486"/>
            <a:ext cx="10363200" cy="537882"/>
          </a:xfrm>
          <a:prstGeom prst="rect">
            <a:avLst/>
          </a:prstGeom>
        </p:spPr>
        <p:txBody>
          <a:bodyPr>
            <a:normAutofit fontScale="82500" lnSpcReduction="20000"/>
          </a:bodyPr>
          <a:lstStyle/>
          <a:p>
            <a:pPr algn="ctr" eaLnBrk="0" hangingPunct="0">
              <a:defRPr/>
            </a:pPr>
            <a:r>
              <a:rPr lang="en-US" sz="4400" b="1" kern="0" dirty="0" smtClean="0">
                <a:solidFill>
                  <a:srgbClr val="0000FF"/>
                </a:solidFill>
                <a:ea typeface="+mj-ea"/>
                <a:cs typeface="Times New Roman" pitchFamily="18" charset="0"/>
              </a:rPr>
              <a:t>BỘ SÁCH CÁNH DIỀU</a:t>
            </a:r>
            <a:endParaRPr lang="en-US" sz="4400" kern="0" dirty="0">
              <a:solidFill>
                <a:srgbClr val="0000FF"/>
              </a:solidFill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0" y="1540314"/>
            <a:ext cx="1219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vi-VN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 mỗi ống nghiệm một mẩu quỳ tím:</a:t>
            </a:r>
          </a:p>
          <a:p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Quỳ </a:t>
            </a:r>
            <a:r>
              <a:rPr lang="vi-VN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tím chuyển sang màu xanh → dung dịch NaOH.</a:t>
            </a:r>
          </a:p>
          <a:p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Quỳ </a:t>
            </a:r>
            <a:r>
              <a:rPr lang="vi-VN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tím chuyển sang màu đỏ → dung dịch HCl.</a:t>
            </a:r>
          </a:p>
          <a:p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Quỳ </a:t>
            </a:r>
            <a:r>
              <a:rPr lang="vi-VN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tím không chuyển màu → dung dịch NaCl.</a:t>
            </a:r>
            <a:endParaRPr lang="vi-VN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447238"/>
            <a:ext cx="12192001" cy="873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0" y="4064767"/>
            <a:ext cx="1219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 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 cung cấp cho cây trong thời kì bón quả lớn, hạn chế rụng quả là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0,7.12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0,084 (kg)</a:t>
            </a:r>
          </a:p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 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 cung cấp cho cây trong thời kì bón thúc quả lớn, tăng dưỡng chất cho quả là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0,6.16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0,096 (kg)</a:t>
            </a:r>
          </a:p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 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 đã cung cấp cho cây trong cả bốn thời kì 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là: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0,05 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+ 0,084 + 0,084 + 0,096 = 0,314 (kg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vi-VN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0702"/>
            <a:ext cx="8977746" cy="3485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ctangle 17"/>
          <p:cNvSpPr/>
          <p:nvPr/>
        </p:nvSpPr>
        <p:spPr>
          <a:xfrm>
            <a:off x="8063342" y="725707"/>
            <a:ext cx="417021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Lượng N cung cấp cho cây trong thời kì bón thúc ra hoa là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0,5.10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0,05 (kg)</a:t>
            </a:r>
          </a:p>
          <a:p>
            <a:pPr algn="just"/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 N cung cấp cho cây trong thời kì bón đậu quả, ra quả là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0,7.12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0,084 (kg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vi-VN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3746500" y="1905000"/>
          <a:ext cx="914400" cy="198438"/>
        </p:xfrm>
        <a:graphic>
          <a:graphicData uri="http://schemas.openxmlformats.org/presentationml/2006/ole">
            <p:oleObj spid="_x0000_s9219" name="Equation" r:id="rId4" imgW="914400" imgH="198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decel="1000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0" y="5297831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Nguyên tố dinh dưỡng potassium được bổ sung cho cây nhiều nhất ở thời kì bón thúc quả lớn, tăng dưỡng chất cho quả.</a:t>
            </a:r>
            <a:endParaRPr lang="vi-VN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0702"/>
            <a:ext cx="12192000" cy="47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775112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1862178"/>
            <a:ext cx="1219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Acid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36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Base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Fe(OH)</a:t>
            </a:r>
            <a:r>
              <a:rPr lang="en-US" sz="36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KOH</a:t>
            </a:r>
            <a:endParaRPr lang="en-US" sz="36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Kiềm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KOH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463695"/>
            <a:ext cx="8977015" cy="150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1474251"/>
            <a:ext cx="1219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MgCl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Oxide 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base: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endParaRPr lang="en-US" sz="36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Oxide 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acid: 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477553"/>
            <a:ext cx="12192001" cy="1111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Box 18"/>
          <p:cNvSpPr txBox="1"/>
          <p:nvPr/>
        </p:nvSpPr>
        <p:spPr>
          <a:xfrm>
            <a:off x="0" y="3275339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36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 Copper 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sulfate.</a:t>
            </a:r>
          </a:p>
          <a:p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MgCl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Magnesium chloride.</a:t>
            </a:r>
          </a:p>
          <a:p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 Sodium 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Carbonate.</a:t>
            </a:r>
            <a:endParaRPr lang="en-US" sz="36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2374785"/>
            <a:ext cx="1219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dung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+ 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2NaOH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→  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+ 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→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2NaOH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→ Cu(OH)</a:t>
            </a:r>
            <a:r>
              <a:rPr lang="en-US" sz="36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sz="36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dung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loãng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+ 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→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6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Mg(OH)</a:t>
            </a:r>
            <a:r>
              <a:rPr lang="en-US" sz="36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+ 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→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MgSO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2H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6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Fe +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→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FeSO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04" y="381865"/>
            <a:ext cx="11388436" cy="2137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2056130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→ 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+ 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6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 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2NaOH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en-US" sz="36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→ Cu(OH)</a:t>
            </a:r>
            <a:r>
              <a:rPr lang="en-US" sz="36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↓ + 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6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36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2KOH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→ 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d) 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6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→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BaSO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↓+ 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2HNO</a:t>
            </a:r>
            <a:r>
              <a:rPr lang="en-US" sz="3600" baseline="-250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449844"/>
            <a:ext cx="12225199" cy="1642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2416346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CuO+H</a:t>
            </a:r>
            <a:r>
              <a:rPr lang="pt-BR" sz="32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32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→ CuSO</a:t>
            </a:r>
            <a:r>
              <a:rPr lang="pt-BR" sz="32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+H</a:t>
            </a:r>
            <a:r>
              <a:rPr lang="pt-BR" sz="32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r>
              <a:rPr lang="pt-B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pt-BR" sz="32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+2NaOH→Cu(OH)</a:t>
            </a:r>
            <a:r>
              <a:rPr lang="pt-BR" sz="32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+Na</a:t>
            </a:r>
            <a:r>
              <a:rPr lang="pt-BR" sz="32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32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pt-BR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508289"/>
            <a:ext cx="12192001" cy="1938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ctangle 17"/>
          <p:cNvSpPr/>
          <p:nvPr/>
        </p:nvSpPr>
        <p:spPr>
          <a:xfrm>
            <a:off x="0" y="3452241"/>
            <a:ext cx="95596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 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→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MgCl</a:t>
            </a:r>
            <a:r>
              <a:rPr lang="en-US" sz="32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MgCl</a:t>
            </a:r>
            <a:r>
              <a:rPr lang="en-US" sz="32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2NaOH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→ Mg(OH)</a:t>
            </a:r>
            <a:r>
              <a:rPr lang="en-US" sz="32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2NaCl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4463623"/>
            <a:ext cx="95596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2NaOH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pt-B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32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32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→ </a:t>
            </a:r>
            <a:r>
              <a:rPr lang="pt-B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pt-BR" sz="32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32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+ 2</a:t>
            </a:r>
            <a:r>
              <a:rPr lang="pt-B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32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2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t-B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pt-BR" sz="32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32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en-US" sz="32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→ 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2NaCl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BaSO</a:t>
            </a:r>
            <a:r>
              <a:rPr lang="en-US" sz="32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0" y="5502713"/>
            <a:ext cx="95596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d)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2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32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pt-B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CaCl</a:t>
            </a:r>
            <a:r>
              <a:rPr lang="pt-BR" sz="32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→ </a:t>
            </a:r>
            <a:r>
              <a:rPr lang="pt-B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pt-BR" sz="32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2KCl</a:t>
            </a:r>
            <a:endParaRPr lang="en-US" sz="32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t-B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pt-BR" sz="32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32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→ 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CaCl</a:t>
            </a:r>
            <a:r>
              <a:rPr lang="en-US" sz="32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CO</a:t>
            </a:r>
            <a:r>
              <a:rPr lang="en-US" sz="32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decel="100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decel="100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900" decel="100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0" y="2745659"/>
            <a:ext cx="12192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Phương trình hoá học của phản ứng xảy 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ra: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vi-VN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vi-VN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BaCl</a:t>
            </a:r>
            <a:r>
              <a:rPr lang="vi-VN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→ BaSO</a:t>
            </a:r>
            <a:r>
              <a:rPr lang="vi-VN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↓ + 2NaCl</a:t>
            </a:r>
          </a:p>
          <a:p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 n</a:t>
            </a:r>
            <a:r>
              <a:rPr lang="vi-VN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Na2SO4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 = 0,1 . 0,5 = 0,05 (mol)</a:t>
            </a:r>
          </a:p>
          <a:p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 PTHH: n</a:t>
            </a:r>
            <a:r>
              <a:rPr lang="vi-VN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BaSO4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=n</a:t>
            </a:r>
            <a:r>
              <a:rPr lang="vi-VN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Na2SO4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= 0,05 (mol)</a:t>
            </a:r>
          </a:p>
          <a:p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 m</a:t>
            </a:r>
            <a:r>
              <a:rPr lang="vi-VN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BaSO4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  0,05 × (137 + 32 + 16 × 4) = 11,65 (gam).</a:t>
            </a:r>
          </a:p>
          <a:p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 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PTHH: n</a:t>
            </a:r>
            <a:r>
              <a:rPr lang="vi-VN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BaCl2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=n</a:t>
            </a:r>
            <a:r>
              <a:rPr lang="vi-VN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Na2SO4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= 0,05 (mol)</a:t>
            </a:r>
          </a:p>
          <a:p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 50 mL = 0,05 lít.</a:t>
            </a:r>
          </a:p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Nồng 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 mol của dung dịch BaCl</a:t>
            </a:r>
            <a:r>
              <a:rPr lang="vi-VN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là:</a:t>
            </a:r>
          </a:p>
          <a:p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BaCl2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V=0,05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0,05=1M</a:t>
            </a:r>
            <a:endParaRPr lang="vi-VN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439879"/>
            <a:ext cx="12192001" cy="2259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0" y="1540314"/>
            <a:ext cx="1219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MgO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MgCl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6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Mg(OH)</a:t>
            </a:r>
            <a:r>
              <a:rPr lang="en-US" sz="36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MgCl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2H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6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MgSO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BaCl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→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MgCl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BaSO</a:t>
            </a:r>
            <a:r>
              <a:rPr lang="en-US" sz="36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↓.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6137"/>
            <a:ext cx="12192000" cy="763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Ở ĐẦU KHTN 7-HIỀ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MỞ ĐẦU KHTN 7-HIỀN</Template>
  <TotalTime>2621</TotalTime>
  <Words>310</Words>
  <PresentationFormat>Custom</PresentationFormat>
  <Paragraphs>78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MỞ ĐẦU KHTN 7-HIỀN</vt:lpstr>
      <vt:lpstr>MathType 6.0 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2022-07-11T10:05:56Z</dcterms:created>
  <dcterms:modified xsi:type="dcterms:W3CDTF">2023-11-12T13:14:49Z</dcterms:modified>
</cp:coreProperties>
</file>