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92" r:id="rId6"/>
    <p:sldId id="261" r:id="rId7"/>
    <p:sldId id="281" r:id="rId8"/>
    <p:sldId id="282" r:id="rId9"/>
    <p:sldId id="291" r:id="rId10"/>
    <p:sldId id="294" r:id="rId11"/>
    <p:sldId id="295" r:id="rId12"/>
    <p:sldId id="296" r:id="rId13"/>
    <p:sldId id="293" r:id="rId14"/>
    <p:sldId id="263" r:id="rId15"/>
    <p:sldId id="283" r:id="rId16"/>
    <p:sldId id="284" r:id="rId17"/>
    <p:sldId id="285" r:id="rId18"/>
    <p:sldId id="267" r:id="rId19"/>
    <p:sldId id="297" r:id="rId20"/>
    <p:sldId id="269" r:id="rId21"/>
    <p:sldId id="288" r:id="rId22"/>
    <p:sldId id="271" r:id="rId23"/>
    <p:sldId id="273" r:id="rId24"/>
    <p:sldId id="275" r:id="rId25"/>
    <p:sldId id="298" r:id="rId26"/>
    <p:sldId id="278" r:id="rId27"/>
    <p:sldId id="279" r:id="rId28"/>
    <p:sldId id="280" r:id="rId29"/>
  </p:sldIdLst>
  <p:sldSz cx="12192000" cy="6858000"/>
  <p:notesSz cx="6858000" cy="9144000"/>
  <p:embeddedFontLst>
    <p:embeddedFont>
      <p:font typeface="Bookman Old Style" panose="02050604050505020204" pitchFamily="18"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gpqFJp80AxfJqvX/0tphNxVpjm3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4A023B-2B26-4EFD-8B79-CFCD21587FCB}">
  <a:tblStyle styleId="{1D4A023B-2B26-4EFD-8B79-CFCD21587FCB}" styleName="Table_0">
    <a:wholeTbl>
      <a:tcTxStyle b="off" i="off">
        <a:font>
          <a:latin typeface="Calibri"/>
          <a:ea typeface="Calibri"/>
          <a:cs typeface="Calibri"/>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2">
              <a:alpha val="20000"/>
            </a:schemeClr>
          </a:solidFill>
        </a:fill>
      </a:tcStyle>
    </a:band1H>
    <a:band2H>
      <a:tcTxStyle b="off" i="off"/>
      <a:tcStyle>
        <a:tcBdr/>
      </a:tcStyle>
    </a:band2H>
    <a:band1V>
      <a:tcTxStyle b="off" i="off"/>
      <a:tcStyle>
        <a:tcBdr/>
        <a:fill>
          <a:solidFill>
            <a:schemeClr val="accent2">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2"/>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88A627B3-E548-470C-A4B0-7FF3FFD81D3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69" autoAdjust="0"/>
    <p:restoredTop sz="90719" autoAdjust="0"/>
  </p:normalViewPr>
  <p:slideViewPr>
    <p:cSldViewPr snapToGrid="0">
      <p:cViewPr varScale="1">
        <p:scale>
          <a:sx n="51" d="100"/>
          <a:sy n="51" d="100"/>
        </p:scale>
        <p:origin x="1012"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91273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9802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3458622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10042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018580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0775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077550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289393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862300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800792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4272132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800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2923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18138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646348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7" name="Google Shape;27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5673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2807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6251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1744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8799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6492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1702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763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8496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5074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389514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1352189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395968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124482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5183188" y="987425"/>
            <a:ext cx="6172200" cy="4873625"/>
          </a:xfrm>
          <a:prstGeom prst="rect">
            <a:avLst/>
          </a:prstGeom>
          <a:noFill/>
          <a:ln>
            <a:noFill/>
          </a:ln>
        </p:spPr>
      </p:sp>
      <p:sp>
        <p:nvSpPr>
          <p:cNvPr id="68" name="Google Shape;68;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4.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6.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2193" y="6858"/>
            <a:ext cx="12179808" cy="6851142"/>
          </a:xfrm>
          <a:prstGeom prst="rect">
            <a:avLst/>
          </a:prstGeom>
          <a:noFill/>
          <a:ln>
            <a:noFill/>
          </a:ln>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971513" y="3205023"/>
            <a:ext cx="4921521" cy="1323439"/>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World Wide Fund </a:t>
            </a:r>
          </a:p>
          <a:p>
            <a:pPr algn="ctr"/>
            <a:r>
              <a:rPr lang="en-US" sz="4000" b="1" dirty="0">
                <a:solidFill>
                  <a:srgbClr val="0FB7BD"/>
                </a:solidFill>
                <a:latin typeface="Calibri" panose="020F0502020204030204" pitchFamily="34" charset="0"/>
                <a:cs typeface="Calibri" panose="020F0502020204030204" pitchFamily="34" charset="0"/>
              </a:rPr>
              <a:t>for Nature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8919" y="1501729"/>
            <a:ext cx="2981341" cy="4419837"/>
          </a:xfrm>
          <a:prstGeom prst="rect">
            <a:avLst/>
          </a:prstGeom>
        </p:spPr>
      </p:pic>
    </p:spTree>
    <p:extLst>
      <p:ext uri="{BB962C8B-B14F-4D97-AF65-F5344CB8AC3E}">
        <p14:creationId xmlns:p14="http://schemas.microsoft.com/office/powerpoint/2010/main" val="4240340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762192" y="2740003"/>
            <a:ext cx="5682675" cy="1938992"/>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The Food and Agriculture </a:t>
            </a:r>
            <a:r>
              <a:rPr lang="en-US" sz="4000" b="1" dirty="0" err="1">
                <a:solidFill>
                  <a:srgbClr val="0FB7BD"/>
                </a:solidFill>
                <a:latin typeface="Calibri" panose="020F0502020204030204" pitchFamily="34" charset="0"/>
                <a:cs typeface="Calibri" panose="020F0502020204030204" pitchFamily="34" charset="0"/>
              </a:rPr>
              <a:t>Organisation</a:t>
            </a:r>
            <a:r>
              <a:rPr lang="en-US" sz="4000" b="1" dirty="0">
                <a:solidFill>
                  <a:srgbClr val="0FB7BD"/>
                </a:solidFill>
                <a:latin typeface="Calibri" panose="020F0502020204030204" pitchFamily="34" charset="0"/>
                <a:cs typeface="Calibri" panose="020F0502020204030204" pitchFamily="34" charset="0"/>
              </a:rPr>
              <a:t> of the United Nations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529" y="1745312"/>
            <a:ext cx="3868169" cy="3928374"/>
          </a:xfrm>
          <a:prstGeom prst="rect">
            <a:avLst/>
          </a:prstGeom>
        </p:spPr>
      </p:pic>
    </p:spTree>
    <p:extLst>
      <p:ext uri="{BB962C8B-B14F-4D97-AF65-F5344CB8AC3E}">
        <p14:creationId xmlns:p14="http://schemas.microsoft.com/office/powerpoint/2010/main" val="36781945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762192" y="2740003"/>
            <a:ext cx="5682675" cy="1323439"/>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Association of Southeast Asian Nations</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9891" l="0" r="100000">
                        <a14:foregroundMark x1="23000" y1="8804" x2="2000" y2="40109"/>
                        <a14:foregroundMark x1="2444" y1="36196" x2="18111" y2="12065"/>
                        <a14:foregroundMark x1="25000" y1="8370" x2="49333" y2="1630"/>
                        <a14:foregroundMark x1="23222" y1="11739" x2="44222" y2="1304"/>
                        <a14:foregroundMark x1="52444" y1="1630" x2="88333" y2="19565"/>
                        <a14:foregroundMark x1="29889" y1="5978" x2="39111" y2="1304"/>
                        <a14:foregroundMark x1="56222" y1="1087" x2="79333" y2="10000"/>
                        <a14:foregroundMark x1="62222" y1="5326" x2="75222" y2="10109"/>
                        <a14:foregroundMark x1="89667" y1="20761" x2="97778" y2="45761"/>
                        <a14:foregroundMark x1="85778" y1="19565" x2="97778" y2="39565"/>
                        <a14:foregroundMark x1="98667" y1="43043" x2="92000" y2="72609"/>
                        <a14:foregroundMark x1="25111" y1="79348" x2="75222" y2="74674"/>
                        <a14:foregroundMark x1="27444" y1="73587" x2="78556" y2="80978"/>
                        <a14:foregroundMark x1="38889" y1="81304" x2="66667" y2="73370"/>
                        <a14:foregroundMark x1="47111" y1="80978" x2="81778" y2="85000"/>
                        <a14:foregroundMark x1="91778" y1="75000" x2="63889" y2="94565"/>
                        <a14:foregroundMark x1="91000" y1="70000" x2="75444" y2="90435"/>
                        <a14:foregroundMark x1="12556" y1="18804" x2="5333" y2="28152"/>
                        <a14:foregroundMark x1="2000" y1="40326" x2="2000" y2="61413"/>
                        <a14:foregroundMark x1="5111" y1="38587" x2="5000" y2="66957"/>
                        <a14:foregroundMark x1="3000" y1="45761" x2="11000" y2="77609"/>
                        <a14:foregroundMark x1="12000" y1="75000" x2="32000" y2="94130"/>
                        <a14:foregroundMark x1="12222" y1="80000" x2="36444" y2="95543"/>
                        <a14:foregroundMark x1="30444" y1="90326" x2="55000" y2="95870"/>
                        <a14:foregroundMark x1="41222" y1="96739" x2="66556" y2="91739"/>
                        <a14:foregroundMark x1="98889" y1="49674" x2="93778" y2="70217"/>
                      </a14:backgroundRemoval>
                    </a14:imgEffect>
                  </a14:imgLayer>
                </a14:imgProps>
              </a:ext>
              <a:ext uri="{28A0092B-C50C-407E-A947-70E740481C1C}">
                <a14:useLocalDpi xmlns:a14="http://schemas.microsoft.com/office/drawing/2010/main" val="0"/>
              </a:ext>
            </a:extLst>
          </a:blip>
          <a:stretch>
            <a:fillRect/>
          </a:stretch>
        </p:blipFill>
        <p:spPr>
          <a:xfrm>
            <a:off x="7357610" y="1585334"/>
            <a:ext cx="4139581" cy="4231571"/>
          </a:xfrm>
          <a:prstGeom prst="rect">
            <a:avLst/>
          </a:prstGeom>
        </p:spPr>
      </p:pic>
    </p:spTree>
    <p:extLst>
      <p:ext uri="{BB962C8B-B14F-4D97-AF65-F5344CB8AC3E}">
        <p14:creationId xmlns:p14="http://schemas.microsoft.com/office/powerpoint/2010/main" val="27620024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
          <p:cNvSpPr/>
          <p:nvPr/>
        </p:nvSpPr>
        <p:spPr>
          <a:xfrm>
            <a:off x="1263849" y="1280835"/>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6" name="Google Shape;126;p4"/>
          <p:cNvSpPr/>
          <p:nvPr/>
        </p:nvSpPr>
        <p:spPr>
          <a:xfrm>
            <a:off x="2843851" y="2348314"/>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6673"/>
                </a:solidFill>
                <a:latin typeface="Calibri"/>
                <a:ea typeface="Calibri"/>
                <a:cs typeface="Calibri"/>
                <a:sym typeface="Calibri"/>
              </a:rPr>
              <a:t>PRESENTATION</a:t>
            </a:r>
            <a:endParaRPr sz="1800" b="1" i="0" u="none" strike="noStrike" cap="none" dirty="0">
              <a:solidFill>
                <a:srgbClr val="006673"/>
              </a:solidFill>
              <a:latin typeface="Calibri"/>
              <a:ea typeface="Calibri"/>
              <a:cs typeface="Calibri"/>
              <a:sym typeface="Calibri"/>
            </a:endParaRPr>
          </a:p>
        </p:txBody>
      </p:sp>
      <p:sp>
        <p:nvSpPr>
          <p:cNvPr id="128" name="Google Shape;128;p4"/>
          <p:cNvSpPr/>
          <p:nvPr/>
        </p:nvSpPr>
        <p:spPr>
          <a:xfrm>
            <a:off x="6592350" y="1300086"/>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29" name="Google Shape;129;p4"/>
          <p:cNvSpPr/>
          <p:nvPr/>
        </p:nvSpPr>
        <p:spPr>
          <a:xfrm>
            <a:off x="6592350" y="2293617"/>
            <a:ext cx="3965400" cy="710100"/>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6673"/>
                </a:solidFill>
                <a:latin typeface="Calibri"/>
                <a:ea typeface="Calibri"/>
                <a:cs typeface="Calibri"/>
                <a:sym typeface="Calibri"/>
              </a:rPr>
              <a:t>Vocabulary</a:t>
            </a:r>
            <a:endParaRPr sz="1800" b="0" i="0" u="none" strike="noStrike" cap="none">
              <a:solidFill>
                <a:srgbClr val="006673"/>
              </a:solidFill>
              <a:latin typeface="Calibri"/>
              <a:ea typeface="Calibri"/>
              <a:cs typeface="Calibri"/>
              <a:sym typeface="Calibri"/>
            </a:endParaRPr>
          </a:p>
        </p:txBody>
      </p:sp>
      <p:cxnSp>
        <p:nvCxnSpPr>
          <p:cNvPr id="131" name="Google Shape;131;p4"/>
          <p:cNvCxnSpPr>
            <a:stCxn id="125" idx="3"/>
            <a:endCxn id="126" idx="0"/>
          </p:cNvCxnSpPr>
          <p:nvPr/>
        </p:nvCxnSpPr>
        <p:spPr>
          <a:xfrm>
            <a:off x="3147616" y="1608537"/>
            <a:ext cx="671602" cy="739777"/>
          </a:xfrm>
          <a:prstGeom prst="curvedConnector2">
            <a:avLst/>
          </a:prstGeom>
          <a:noFill/>
          <a:ln w="57150" cap="flat" cmpd="sng">
            <a:solidFill>
              <a:srgbClr val="006673"/>
            </a:solidFill>
            <a:prstDash val="solid"/>
            <a:miter lim="800000"/>
            <a:headEnd type="none" w="sm" len="sm"/>
            <a:tailEnd type="triangle" w="med" len="med"/>
          </a:ln>
        </p:spPr>
      </p:cxn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3599277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374951" y="1737682"/>
            <a:ext cx="5231128" cy="134938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peacekeeping </a:t>
            </a:r>
            <a:r>
              <a:rPr lang="en-US" sz="4800" b="1" i="0" u="none" strike="noStrike" cap="none" dirty="0">
                <a:solidFill>
                  <a:srgbClr val="F26532"/>
                </a:solidFill>
                <a:latin typeface="Calibri" panose="020F0502020204030204" pitchFamily="34" charset="0"/>
                <a:ea typeface="Calibri"/>
                <a:cs typeface="Calibri" panose="020F0502020204030204" pitchFamily="34" charset="0"/>
                <a:sym typeface="Calibri"/>
              </a:rPr>
              <a:t>(</a:t>
            </a:r>
            <a:r>
              <a:rPr lang="en-US" sz="4800" b="1" dirty="0">
                <a:solidFill>
                  <a:srgbClr val="F26532"/>
                </a:solidFill>
                <a:latin typeface="Calibri" panose="020F0502020204030204" pitchFamily="34" charset="0"/>
                <a:ea typeface="Calibri"/>
                <a:cs typeface="Calibri" panose="020F0502020204030204" pitchFamily="34" charset="0"/>
                <a:sym typeface="Calibri"/>
              </a:rPr>
              <a:t>adj</a:t>
            </a:r>
            <a:r>
              <a:rPr lang="en-US" sz="4800" b="1" i="0" u="none" strike="noStrike" cap="none" dirty="0">
                <a:solidFill>
                  <a:srgbClr val="F26532"/>
                </a:solidFill>
                <a:latin typeface="Calibri" panose="020F0502020204030204" pitchFamily="34" charset="0"/>
                <a:ea typeface="Calibri"/>
                <a:cs typeface="Calibri" panose="020F0502020204030204" pitchFamily="34" charset="0"/>
                <a:sym typeface="Calibri"/>
              </a:rPr>
              <a:t>)</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16449" y="4342015"/>
            <a:ext cx="5566323" cy="1200288"/>
          </a:xfrm>
          <a:prstGeom prst="rect">
            <a:avLst/>
          </a:prstGeom>
          <a:noFill/>
          <a:ln>
            <a:noFill/>
          </a:ln>
        </p:spPr>
        <p:txBody>
          <a:bodyPr spcFirstLastPara="1" wrap="square" lIns="91425" tIns="45700" rIns="91425" bIns="45700" anchor="t" anchorCtr="0">
            <a:spAutoFit/>
          </a:bodyPr>
          <a:lstStyle/>
          <a:p>
            <a:pPr lvl="0" algn="ctr">
              <a:buSzPts val="2800"/>
            </a:pPr>
            <a:r>
              <a:rPr lang="en-US" sz="2400" dirty="0">
                <a:solidFill>
                  <a:schemeClr val="tx1"/>
                </a:solidFill>
                <a:latin typeface="Calibri" panose="020F0502020204030204" pitchFamily="34" charset="0"/>
                <a:cs typeface="Calibri" panose="020F0502020204030204" pitchFamily="34" charset="0"/>
              </a:rPr>
              <a:t>intended to help stop people fighting and prevent war or violence in a place where this is likely</a:t>
            </a:r>
            <a:endParaRPr sz="24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1596209" y="2677151"/>
            <a:ext cx="2606804" cy="553957"/>
          </a:xfrm>
          <a:prstGeom prst="rect">
            <a:avLst/>
          </a:prstGeom>
          <a:noFill/>
          <a:ln>
            <a:noFill/>
          </a:ln>
        </p:spPr>
        <p:txBody>
          <a:bodyPr spcFirstLastPara="1" wrap="square" lIns="91425" tIns="45700" rIns="91425" bIns="45700" anchor="t" anchorCtr="0">
            <a:spAutoFit/>
          </a:bodyPr>
          <a:lstStyle/>
          <a:p>
            <a:pPr lvl="0" algn="ctr">
              <a:buSzPts val="2800"/>
            </a:pPr>
            <a:r>
              <a:rPr lang="en-US" sz="3000" dirty="0">
                <a:solidFill>
                  <a:srgbClr val="1D2A57"/>
                </a:solidFill>
                <a:latin typeface="Calibri" panose="020F0502020204030204" pitchFamily="34" charset="0"/>
                <a:cs typeface="Calibri" panose="020F0502020204030204" pitchFamily="34" charset="0"/>
              </a:rPr>
              <a:t> </a:t>
            </a:r>
            <a:r>
              <a:rPr lang="en-US" sz="2800" b="1" dirty="0">
                <a:solidFill>
                  <a:srgbClr val="0FB7BD"/>
                </a:solidFill>
              </a:rPr>
              <a:t>/ˈ</a:t>
            </a:r>
            <a:r>
              <a:rPr lang="en-US" sz="2800" b="1" dirty="0" err="1">
                <a:solidFill>
                  <a:srgbClr val="0FB7BD"/>
                </a:solidFill>
              </a:rPr>
              <a:t>piːskiːpɪŋ</a:t>
            </a:r>
            <a:r>
              <a:rPr lang="en-US" sz="2800" b="1" dirty="0">
                <a:solidFill>
                  <a:srgbClr val="0FB7BD"/>
                </a:solidFill>
              </a:rPr>
              <a:t>/</a:t>
            </a:r>
            <a:endParaRPr sz="2800" b="1" dirty="0">
              <a:solidFill>
                <a:srgbClr val="0FB7BD"/>
              </a:solidFill>
            </a:endParaRPr>
          </a:p>
        </p:txBody>
      </p:sp>
      <p:sp>
        <p:nvSpPr>
          <p:cNvPr id="185"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 name="peacekeeping__gb_1">
            <a:hlinkClick r:id="" action="ppaction://media"/>
            <a:extLst>
              <a:ext uri="{FF2B5EF4-FFF2-40B4-BE49-F238E27FC236}">
                <a16:creationId xmlns:a16="http://schemas.microsoft.com/office/drawing/2014/main" id="{B1C6FBF0-C71E-4076-9A77-3BF42F2433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9999" y="3469468"/>
            <a:ext cx="768685" cy="768685"/>
          </a:xfrm>
          <a:prstGeom prst="rect">
            <a:avLst/>
          </a:prstGeom>
        </p:spPr>
      </p:pic>
      <p:pic>
        <p:nvPicPr>
          <p:cNvPr id="2" name="Picture 1"/>
          <p:cNvPicPr>
            <a:picLocks noChangeAspect="1"/>
          </p:cNvPicPr>
          <p:nvPr/>
        </p:nvPicPr>
        <p:blipFill>
          <a:blip r:embed="rId7"/>
          <a:stretch>
            <a:fillRect/>
          </a:stretch>
        </p:blipFill>
        <p:spPr>
          <a:xfrm>
            <a:off x="6008266" y="2171699"/>
            <a:ext cx="5878934" cy="37814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476552" y="1733009"/>
            <a:ext cx="5231128" cy="134938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harm (n)</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677852" y="4450299"/>
            <a:ext cx="4443518" cy="830956"/>
          </a:xfrm>
          <a:prstGeom prst="rect">
            <a:avLst/>
          </a:prstGeom>
          <a:noFill/>
          <a:ln>
            <a:noFill/>
          </a:ln>
        </p:spPr>
        <p:txBody>
          <a:bodyPr spcFirstLastPara="1" wrap="square" lIns="91425" tIns="45700" rIns="91425" bIns="45700" anchor="t" anchorCtr="0">
            <a:spAutoFit/>
          </a:bodyPr>
          <a:lstStyle/>
          <a:p>
            <a:pPr lvl="0" algn="ctr">
              <a:buSzPts val="2800"/>
            </a:pPr>
            <a:r>
              <a:rPr lang="en-US" sz="2400" dirty="0">
                <a:solidFill>
                  <a:schemeClr val="tx1"/>
                </a:solidFill>
                <a:latin typeface="Calibri" panose="020F0502020204030204" pitchFamily="34" charset="0"/>
                <a:cs typeface="Calibri" panose="020F0502020204030204" pitchFamily="34" charset="0"/>
              </a:rPr>
              <a:t>damage or injury that is caused by a person or an event</a:t>
            </a:r>
            <a:endParaRPr sz="24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1596209" y="2665120"/>
            <a:ext cx="2606804"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000" dirty="0">
                <a:solidFill>
                  <a:srgbClr val="1D2A57"/>
                </a:solidFill>
                <a:latin typeface="Calibri" panose="020F0502020204030204" pitchFamily="34" charset="0"/>
                <a:cs typeface="Calibri" panose="020F0502020204030204" pitchFamily="34" charset="0"/>
              </a:rPr>
              <a:t> </a:t>
            </a:r>
            <a:r>
              <a:rPr lang="en-US" sz="2800" b="1" dirty="0">
                <a:solidFill>
                  <a:srgbClr val="0FB7BD"/>
                </a:solidFill>
              </a:rPr>
              <a:t>/</a:t>
            </a:r>
            <a:r>
              <a:rPr lang="en-US" sz="2800" b="1" dirty="0" err="1">
                <a:solidFill>
                  <a:srgbClr val="0FB7BD"/>
                </a:solidFill>
              </a:rPr>
              <a:t>hɑ</a:t>
            </a:r>
            <a:r>
              <a:rPr lang="en-US" sz="2800" b="1" dirty="0">
                <a:solidFill>
                  <a:srgbClr val="0FB7BD"/>
                </a:solidFill>
              </a:rPr>
              <a:t>ː(r)m/</a:t>
            </a:r>
          </a:p>
        </p:txBody>
      </p:sp>
      <p:pic>
        <p:nvPicPr>
          <p:cNvPr id="2" name="harm__gb_1">
            <a:hlinkClick r:id="" action="ppaction://media"/>
            <a:extLst>
              <a:ext uri="{FF2B5EF4-FFF2-40B4-BE49-F238E27FC236}">
                <a16:creationId xmlns:a16="http://schemas.microsoft.com/office/drawing/2014/main" id="{84C609A5-671E-4062-B50C-9BAB86D69B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65137" y="3487444"/>
            <a:ext cx="830844" cy="830844"/>
          </a:xfrm>
          <a:prstGeom prst="rect">
            <a:avLst/>
          </a:prstGeom>
        </p:spPr>
      </p:pic>
      <p:pic>
        <p:nvPicPr>
          <p:cNvPr id="3074" name="Picture 2" descr="people walking near fire">
            <a:extLst>
              <a:ext uri="{FF2B5EF4-FFF2-40B4-BE49-F238E27FC236}">
                <a16:creationId xmlns:a16="http://schemas.microsoft.com/office/drawing/2014/main" id="{4070F8F3-FD88-4F2A-A46C-085EC7C1B0E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541"/>
          <a:stretch/>
        </p:blipFill>
        <p:spPr bwMode="auto">
          <a:xfrm>
            <a:off x="6096000" y="828503"/>
            <a:ext cx="6096000" cy="602949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505999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1222510" y="1723078"/>
            <a:ext cx="5231128" cy="880278"/>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expert (adj)</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467928" y="4534520"/>
            <a:ext cx="4443518" cy="954067"/>
          </a:xfrm>
          <a:prstGeom prst="rect">
            <a:avLst/>
          </a:prstGeom>
          <a:noFill/>
          <a:ln>
            <a:noFill/>
          </a:ln>
        </p:spPr>
        <p:txBody>
          <a:bodyPr spcFirstLastPara="1" wrap="square" lIns="91425" tIns="45700" rIns="91425" bIns="45700" anchor="t" anchorCtr="0">
            <a:spAutoFit/>
          </a:bodyPr>
          <a:lstStyle/>
          <a:p>
            <a:pPr lvl="0" algn="ctr">
              <a:buSzPts val="2800"/>
            </a:pPr>
            <a:r>
              <a:rPr lang="en-US" sz="2800" dirty="0">
                <a:solidFill>
                  <a:schemeClr val="tx1"/>
                </a:solidFill>
                <a:latin typeface="Calibri" panose="020F0502020204030204" pitchFamily="34" charset="0"/>
                <a:cs typeface="Calibri" panose="020F0502020204030204" pitchFamily="34" charset="0"/>
              </a:rPr>
              <a:t> having or involving great knowledge or skills</a:t>
            </a:r>
            <a:endParaRPr sz="28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2386285" y="2669774"/>
            <a:ext cx="260680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rgbClr val="0FB7BD"/>
                </a:solidFill>
              </a:rPr>
              <a:t>/ˈ</a:t>
            </a:r>
            <a:r>
              <a:rPr lang="en-US" sz="2800" b="1" dirty="0" err="1">
                <a:solidFill>
                  <a:srgbClr val="0FB7BD"/>
                </a:solidFill>
              </a:rPr>
              <a:t>ekspɜːrt</a:t>
            </a:r>
            <a:r>
              <a:rPr lang="en-US" sz="2800" b="1" dirty="0">
                <a:solidFill>
                  <a:srgbClr val="0FB7BD"/>
                </a:solidFill>
              </a:rPr>
              <a:t>/</a:t>
            </a:r>
          </a:p>
        </p:txBody>
      </p:sp>
      <p:pic>
        <p:nvPicPr>
          <p:cNvPr id="3" name="expert__gb_2">
            <a:hlinkClick r:id="" action="ppaction://media"/>
            <a:extLst>
              <a:ext uri="{FF2B5EF4-FFF2-40B4-BE49-F238E27FC236}">
                <a16:creationId xmlns:a16="http://schemas.microsoft.com/office/drawing/2014/main" id="{F59D3FD5-D37A-4D7C-8AF2-700ECCB4A2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38358" y="3421910"/>
            <a:ext cx="799432" cy="799432"/>
          </a:xfrm>
          <a:prstGeom prst="rect">
            <a:avLst/>
          </a:prstGeom>
        </p:spPr>
      </p:pic>
      <p:pic>
        <p:nvPicPr>
          <p:cNvPr id="4098" name="Picture 2" descr="man in black shirt in front of computer monitor">
            <a:extLst>
              <a:ext uri="{FF2B5EF4-FFF2-40B4-BE49-F238E27FC236}">
                <a16:creationId xmlns:a16="http://schemas.microsoft.com/office/drawing/2014/main" id="{58A3235E-237E-4912-8FDE-DAB50CFCA3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433" b="2501"/>
          <a:stretch/>
        </p:blipFill>
        <p:spPr bwMode="auto">
          <a:xfrm>
            <a:off x="7471611" y="846908"/>
            <a:ext cx="4720389" cy="6023193"/>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327105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1222510" y="1723078"/>
            <a:ext cx="5231128" cy="880278"/>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investor (n)</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467928" y="4534520"/>
            <a:ext cx="4443518" cy="1384954"/>
          </a:xfrm>
          <a:prstGeom prst="rect">
            <a:avLst/>
          </a:prstGeom>
          <a:noFill/>
          <a:ln>
            <a:noFill/>
          </a:ln>
        </p:spPr>
        <p:txBody>
          <a:bodyPr spcFirstLastPara="1" wrap="square" lIns="91425" tIns="45700" rIns="91425" bIns="45700" anchor="t" anchorCtr="0">
            <a:spAutoFit/>
          </a:bodyPr>
          <a:lstStyle/>
          <a:p>
            <a:pPr lvl="0" algn="ctr">
              <a:buSzPts val="2800"/>
            </a:pPr>
            <a:r>
              <a:rPr lang="en-US" sz="2800" dirty="0">
                <a:solidFill>
                  <a:schemeClr val="tx1"/>
                </a:solidFill>
                <a:latin typeface="Calibri" panose="020F0502020204030204" pitchFamily="34" charset="0"/>
                <a:cs typeface="Calibri" panose="020F0502020204030204" pitchFamily="34" charset="0"/>
              </a:rPr>
              <a:t>a person or an </a:t>
            </a:r>
            <a:r>
              <a:rPr lang="en-US" sz="2800" dirty="0" err="1">
                <a:solidFill>
                  <a:schemeClr val="tx1"/>
                </a:solidFill>
                <a:latin typeface="Calibri" panose="020F0502020204030204" pitchFamily="34" charset="0"/>
                <a:cs typeface="Calibri" panose="020F0502020204030204" pitchFamily="34" charset="0"/>
              </a:rPr>
              <a:t>organisation</a:t>
            </a:r>
            <a:r>
              <a:rPr lang="en-US" sz="2800" dirty="0">
                <a:solidFill>
                  <a:schemeClr val="tx1"/>
                </a:solidFill>
                <a:latin typeface="Calibri" panose="020F0502020204030204" pitchFamily="34" charset="0"/>
                <a:cs typeface="Calibri" panose="020F0502020204030204" pitchFamily="34" charset="0"/>
              </a:rPr>
              <a:t> that invests money in something</a:t>
            </a:r>
            <a:endParaRPr sz="28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2386285" y="2669774"/>
            <a:ext cx="260680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rgbClr val="0FB7BD"/>
                </a:solidFill>
              </a:rPr>
              <a:t>/</a:t>
            </a:r>
            <a:r>
              <a:rPr lang="en-US" sz="2800" b="1" dirty="0" err="1">
                <a:solidFill>
                  <a:srgbClr val="0FB7BD"/>
                </a:solidFill>
              </a:rPr>
              <a:t>ɪnˈvestə</a:t>
            </a:r>
            <a:r>
              <a:rPr lang="en-US" sz="2800" b="1" dirty="0">
                <a:solidFill>
                  <a:srgbClr val="0FB7BD"/>
                </a:solidFill>
              </a:rPr>
              <a:t>(r)/</a:t>
            </a:r>
          </a:p>
        </p:txBody>
      </p:sp>
      <p:pic>
        <p:nvPicPr>
          <p:cNvPr id="2" name="investor__gb_1">
            <a:hlinkClick r:id="" action="ppaction://media"/>
            <a:extLst>
              <a:ext uri="{FF2B5EF4-FFF2-40B4-BE49-F238E27FC236}">
                <a16:creationId xmlns:a16="http://schemas.microsoft.com/office/drawing/2014/main" id="{0E2D6AE8-1629-48D6-A09C-61674D426A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49548" y="3429000"/>
            <a:ext cx="880278" cy="880278"/>
          </a:xfrm>
          <a:prstGeom prst="rect">
            <a:avLst/>
          </a:prstGeom>
        </p:spPr>
      </p:pic>
      <p:pic>
        <p:nvPicPr>
          <p:cNvPr id="5124" name="Picture 4" descr="gold round coins on black background">
            <a:extLst>
              <a:ext uri="{FF2B5EF4-FFF2-40B4-BE49-F238E27FC236}">
                <a16:creationId xmlns:a16="http://schemas.microsoft.com/office/drawing/2014/main" id="{9ECD8E79-0A32-45B8-BDD9-E1C26C4839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584"/>
          <a:stretch/>
        </p:blipFill>
        <p:spPr bwMode="auto">
          <a:xfrm>
            <a:off x="7716252" y="846907"/>
            <a:ext cx="4572000" cy="606359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111319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6" name="Google Shape;226;p17"/>
          <p:cNvPicPr preferRelativeResize="0"/>
          <p:nvPr/>
        </p:nvPicPr>
        <p:blipFill rotWithShape="1">
          <a:blip r:embed="rId3">
            <a:alphaModFix/>
          </a:blip>
          <a:srcRect/>
          <a:stretch/>
        </p:blipFill>
        <p:spPr>
          <a:xfrm>
            <a:off x="0" y="0"/>
            <a:ext cx="12192000" cy="880278"/>
          </a:xfrm>
          <a:prstGeom prst="rect">
            <a:avLst/>
          </a:prstGeom>
          <a:noFill/>
          <a:ln>
            <a:noFill/>
          </a:ln>
        </p:spPr>
      </p:pic>
      <p:graphicFrame>
        <p:nvGraphicFramePr>
          <p:cNvPr id="2" name="Table 1">
            <a:extLst>
              <a:ext uri="{FF2B5EF4-FFF2-40B4-BE49-F238E27FC236}">
                <a16:creationId xmlns:a16="http://schemas.microsoft.com/office/drawing/2014/main" id="{36EFB7D7-1301-43BC-A28A-6DD1B8479A6F}"/>
              </a:ext>
            </a:extLst>
          </p:cNvPr>
          <p:cNvGraphicFramePr>
            <a:graphicFrameLocks noGrp="1"/>
          </p:cNvGraphicFramePr>
          <p:nvPr>
            <p:extLst>
              <p:ext uri="{D42A27DB-BD31-4B8C-83A1-F6EECF244321}">
                <p14:modId xmlns:p14="http://schemas.microsoft.com/office/powerpoint/2010/main" val="195135197"/>
              </p:ext>
            </p:extLst>
          </p:nvPr>
        </p:nvGraphicFramePr>
        <p:xfrm>
          <a:off x="346066" y="1804736"/>
          <a:ext cx="11499868" cy="4612033"/>
        </p:xfrm>
        <a:graphic>
          <a:graphicData uri="http://schemas.openxmlformats.org/drawingml/2006/table">
            <a:tbl>
              <a:tblPr>
                <a:tableStyleId>{BC89EF96-8CEA-46FF-86C4-4CE0E7609802}</a:tableStyleId>
              </a:tblPr>
              <a:tblGrid>
                <a:gridCol w="2705606">
                  <a:extLst>
                    <a:ext uri="{9D8B030D-6E8A-4147-A177-3AD203B41FA5}">
                      <a16:colId xmlns:a16="http://schemas.microsoft.com/office/drawing/2014/main" val="3881813933"/>
                    </a:ext>
                  </a:extLst>
                </a:gridCol>
                <a:gridCol w="2335576">
                  <a:extLst>
                    <a:ext uri="{9D8B030D-6E8A-4147-A177-3AD203B41FA5}">
                      <a16:colId xmlns:a16="http://schemas.microsoft.com/office/drawing/2014/main" val="4106688330"/>
                    </a:ext>
                  </a:extLst>
                </a:gridCol>
                <a:gridCol w="6458686">
                  <a:extLst>
                    <a:ext uri="{9D8B030D-6E8A-4147-A177-3AD203B41FA5}">
                      <a16:colId xmlns:a16="http://schemas.microsoft.com/office/drawing/2014/main" val="2681741651"/>
                    </a:ext>
                  </a:extLst>
                </a:gridCol>
              </a:tblGrid>
              <a:tr h="702329">
                <a:tc>
                  <a:txBody>
                    <a:bodyPr/>
                    <a:lstStyle/>
                    <a:p>
                      <a:pPr algn="ctr"/>
                      <a:r>
                        <a:rPr lang="vi-VN" sz="2400" dirty="0">
                          <a:effectLst/>
                        </a:rPr>
                        <a:t>Form</a:t>
                      </a:r>
                      <a:endParaRPr lang="en-US" sz="2800" b="1" dirty="0">
                        <a:effectLst/>
                        <a:latin typeface="Calibri" panose="020F0502020204030204" pitchFamily="34" charset="0"/>
                        <a:ea typeface="Calibri" panose="020F0502020204030204" pitchFamily="34" charset="0"/>
                      </a:endParaRPr>
                    </a:p>
                  </a:txBody>
                  <a:tcPr marL="128436" marR="128436" marT="134383" marB="134383" anchor="ctr"/>
                </a:tc>
                <a:tc>
                  <a:txBody>
                    <a:bodyPr/>
                    <a:lstStyle/>
                    <a:p>
                      <a:pPr algn="ctr"/>
                      <a:r>
                        <a:rPr lang="vi-VN" sz="2400" dirty="0">
                          <a:effectLst/>
                        </a:rPr>
                        <a:t>Pronunciation</a:t>
                      </a:r>
                      <a:endParaRPr lang="en-US" sz="2800" b="1" dirty="0">
                        <a:effectLst/>
                        <a:latin typeface="Calibri" panose="020F0502020204030204" pitchFamily="34" charset="0"/>
                        <a:ea typeface="Calibri" panose="020F0502020204030204" pitchFamily="34" charset="0"/>
                      </a:endParaRPr>
                    </a:p>
                  </a:txBody>
                  <a:tcPr marL="128436" marR="128436" marT="0" marB="0" anchor="ctr"/>
                </a:tc>
                <a:tc>
                  <a:txBody>
                    <a:bodyPr/>
                    <a:lstStyle/>
                    <a:p>
                      <a:pPr algn="ctr"/>
                      <a:r>
                        <a:rPr lang="vi-VN" sz="2400" dirty="0">
                          <a:effectLst/>
                        </a:rPr>
                        <a:t>Meaning</a:t>
                      </a:r>
                      <a:endParaRPr lang="en-US" sz="2800" b="1" dirty="0">
                        <a:effectLst/>
                        <a:latin typeface="Calibri" panose="020F0502020204030204" pitchFamily="34" charset="0"/>
                        <a:ea typeface="Calibri" panose="020F0502020204030204" pitchFamily="34" charset="0"/>
                      </a:endParaRPr>
                    </a:p>
                  </a:txBody>
                  <a:tcPr marL="128436" marR="128436" marT="134383" marB="134383" anchor="ctr"/>
                </a:tc>
                <a:extLst>
                  <a:ext uri="{0D108BD9-81ED-4DB2-BD59-A6C34878D82A}">
                    <a16:rowId xmlns:a16="http://schemas.microsoft.com/office/drawing/2014/main" val="3193500204"/>
                  </a:ext>
                </a:extLst>
              </a:tr>
              <a:tr h="969806">
                <a:tc>
                  <a:txBody>
                    <a:bodyPr/>
                    <a:lstStyle/>
                    <a:p>
                      <a:pPr marL="144145" indent="-144145"/>
                      <a:r>
                        <a:rPr lang="vi-VN" sz="2400" dirty="0">
                          <a:effectLst/>
                        </a:rPr>
                        <a:t>1. </a:t>
                      </a:r>
                      <a:r>
                        <a:rPr lang="en-US" sz="2400" dirty="0">
                          <a:effectLst/>
                        </a:rPr>
                        <a:t>peacekeeping</a:t>
                      </a:r>
                      <a:r>
                        <a:rPr lang="vi-VN" sz="2400" dirty="0">
                          <a:effectLst/>
                        </a:rPr>
                        <a:t> (</a:t>
                      </a:r>
                      <a:r>
                        <a:rPr lang="en-US" sz="2400" dirty="0">
                          <a:effectLst/>
                        </a:rPr>
                        <a:t>adj</a:t>
                      </a:r>
                      <a:r>
                        <a:rPr lang="vi-VN" sz="2400" dirty="0">
                          <a:effectLst/>
                        </a:rPr>
                        <a:t>)</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vi-VN" sz="2400" dirty="0">
                          <a:effectLst/>
                        </a:rPr>
                        <a:t>/ˈpiːskiːpɪŋ/</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vi-VN" sz="2400" dirty="0">
                          <a:effectLst/>
                        </a:rPr>
                        <a:t>helping stop people fighting</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2892716180"/>
                  </a:ext>
                </a:extLst>
              </a:tr>
              <a:tr h="969806">
                <a:tc>
                  <a:txBody>
                    <a:bodyPr/>
                    <a:lstStyle/>
                    <a:p>
                      <a:pPr marL="144145" indent="-144145"/>
                      <a:r>
                        <a:rPr lang="vi-VN" sz="2400" dirty="0">
                          <a:effectLst/>
                        </a:rPr>
                        <a:t>2. </a:t>
                      </a:r>
                      <a:r>
                        <a:rPr lang="en-US" sz="2400" dirty="0">
                          <a:effectLst/>
                        </a:rPr>
                        <a:t>harm </a:t>
                      </a:r>
                      <a:r>
                        <a:rPr lang="vi-VN" sz="2400" dirty="0">
                          <a:effectLst/>
                        </a:rPr>
                        <a:t>(n)</a:t>
                      </a:r>
                      <a:endParaRPr lang="en-US" sz="2800" dirty="0">
                        <a:effectLst/>
                      </a:endParaRPr>
                    </a:p>
                  </a:txBody>
                  <a:tcPr marL="134383" marR="134383" marT="134383" marB="134383" anchor="ctr"/>
                </a:tc>
                <a:tc>
                  <a:txBody>
                    <a:bodyPr/>
                    <a:lstStyle/>
                    <a:p>
                      <a:r>
                        <a:rPr lang="vi-VN" sz="2400" dirty="0">
                          <a:effectLst/>
                        </a:rPr>
                        <a:t>/hɑː</a:t>
                      </a:r>
                      <a:r>
                        <a:rPr lang="en-US" sz="2400" dirty="0">
                          <a:effectLst/>
                        </a:rPr>
                        <a:t>(</a:t>
                      </a:r>
                      <a:r>
                        <a:rPr lang="vi-VN" sz="2400" dirty="0">
                          <a:effectLst/>
                        </a:rPr>
                        <a:t>r</a:t>
                      </a:r>
                      <a:r>
                        <a:rPr lang="en-US" sz="2400" dirty="0">
                          <a:effectLst/>
                        </a:rPr>
                        <a:t>)</a:t>
                      </a:r>
                      <a:r>
                        <a:rPr lang="vi-VN" sz="2400" dirty="0">
                          <a:effectLst/>
                        </a:rPr>
                        <a:t>m/</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en-US" sz="2400" dirty="0">
                          <a:effectLst/>
                        </a:rPr>
                        <a:t>d</a:t>
                      </a:r>
                      <a:r>
                        <a:rPr lang="vi-VN" sz="2400" dirty="0">
                          <a:effectLst/>
                        </a:rPr>
                        <a:t>amage or injury</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4228097362"/>
                  </a:ext>
                </a:extLst>
              </a:tr>
              <a:tr h="969806">
                <a:tc>
                  <a:txBody>
                    <a:bodyPr/>
                    <a:lstStyle/>
                    <a:p>
                      <a:pPr marL="144145" indent="-144145"/>
                      <a:r>
                        <a:rPr lang="vi-VN" sz="2400">
                          <a:effectLst/>
                        </a:rPr>
                        <a:t>3. </a:t>
                      </a:r>
                      <a:r>
                        <a:rPr lang="en-US" sz="2400">
                          <a:effectLst/>
                        </a:rPr>
                        <a:t>expert</a:t>
                      </a:r>
                      <a:r>
                        <a:rPr lang="vi-VN" sz="2400">
                          <a:effectLst/>
                        </a:rPr>
                        <a:t> (</a:t>
                      </a:r>
                      <a:r>
                        <a:rPr lang="en-US" sz="2400">
                          <a:effectLst/>
                        </a:rPr>
                        <a:t>adj</a:t>
                      </a:r>
                      <a:r>
                        <a:rPr lang="vi-VN" sz="2400">
                          <a:effectLst/>
                        </a:rPr>
                        <a:t>)</a:t>
                      </a:r>
                      <a:endParaRPr lang="en-US" sz="280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en-US" sz="2400" dirty="0">
                          <a:effectLst/>
                          <a:highlight>
                            <a:srgbClr val="FFFFFF"/>
                          </a:highlight>
                        </a:rPr>
                        <a:t>/</a:t>
                      </a:r>
                      <a:r>
                        <a:rPr lang="vi-VN" sz="2400" dirty="0">
                          <a:effectLst/>
                          <a:highlight>
                            <a:srgbClr val="FFFFFF"/>
                          </a:highlight>
                        </a:rPr>
                        <a:t>ˈekspɜːrt/</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vi-VN" sz="2400" dirty="0">
                          <a:effectLst/>
                        </a:rPr>
                        <a:t>having great knowledge</a:t>
                      </a:r>
                      <a:r>
                        <a:rPr lang="en-US" sz="2400" dirty="0">
                          <a:effectLst/>
                        </a:rPr>
                        <a:t> or</a:t>
                      </a:r>
                      <a:r>
                        <a:rPr lang="en-US" sz="2400" baseline="0" dirty="0">
                          <a:effectLst/>
                        </a:rPr>
                        <a:t> skills</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2165405047"/>
                  </a:ext>
                </a:extLst>
              </a:tr>
              <a:tr h="969806">
                <a:tc>
                  <a:txBody>
                    <a:bodyPr/>
                    <a:lstStyle/>
                    <a:p>
                      <a:pPr marL="144145" indent="-144145"/>
                      <a:r>
                        <a:rPr lang="vi-VN" sz="2400" dirty="0">
                          <a:effectLst/>
                        </a:rPr>
                        <a:t>4. </a:t>
                      </a:r>
                      <a:r>
                        <a:rPr lang="en-US" sz="2400" dirty="0">
                          <a:effectLst/>
                        </a:rPr>
                        <a:t>investor</a:t>
                      </a:r>
                      <a:r>
                        <a:rPr lang="vi-VN" sz="2400" dirty="0">
                          <a:effectLst/>
                        </a:rPr>
                        <a:t> (n)</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vi-VN" sz="2400">
                          <a:effectLst/>
                          <a:highlight>
                            <a:srgbClr val="FFFFFF"/>
                          </a:highlight>
                        </a:rPr>
                        <a:t>/ɪnˈvestə(r)/</a:t>
                      </a:r>
                      <a:endParaRPr lang="en-US" sz="2800">
                        <a:effectLst/>
                        <a:latin typeface="Calibri" panose="020F0502020204030204" pitchFamily="34" charset="0"/>
                        <a:ea typeface="Calibri" panose="020F0502020204030204" pitchFamily="34" charset="0"/>
                      </a:endParaRPr>
                    </a:p>
                  </a:txBody>
                  <a:tcPr marL="128436" marR="128436" marT="0" marB="0" anchor="ctr"/>
                </a:tc>
                <a:tc>
                  <a:txBody>
                    <a:bodyPr/>
                    <a:lstStyle/>
                    <a:p>
                      <a:r>
                        <a:rPr lang="en-US" sz="2400" dirty="0">
                          <a:effectLst/>
                          <a:highlight>
                            <a:srgbClr val="FFFFFF"/>
                          </a:highlight>
                        </a:rPr>
                        <a:t>a p</a:t>
                      </a:r>
                      <a:r>
                        <a:rPr lang="vi-VN" sz="2400" dirty="0">
                          <a:effectLst/>
                          <a:highlight>
                            <a:srgbClr val="FFFFFF"/>
                          </a:highlight>
                        </a:rPr>
                        <a:t>e</a:t>
                      </a:r>
                      <a:r>
                        <a:rPr lang="en-US" sz="2400" dirty="0" err="1">
                          <a:effectLst/>
                          <a:highlight>
                            <a:srgbClr val="FFFFFF"/>
                          </a:highlight>
                        </a:rPr>
                        <a:t>rson</a:t>
                      </a:r>
                      <a:r>
                        <a:rPr lang="vi-VN" sz="2400" dirty="0">
                          <a:effectLst/>
                          <a:highlight>
                            <a:srgbClr val="FFFFFF"/>
                          </a:highlight>
                        </a:rPr>
                        <a:t> or </a:t>
                      </a:r>
                      <a:r>
                        <a:rPr lang="en-US" sz="2400" dirty="0">
                          <a:effectLst/>
                          <a:highlight>
                            <a:srgbClr val="FFFFFF"/>
                          </a:highlight>
                        </a:rPr>
                        <a:t>an </a:t>
                      </a:r>
                      <a:r>
                        <a:rPr lang="vi-VN" sz="2400" dirty="0">
                          <a:effectLst/>
                          <a:highlight>
                            <a:srgbClr val="FFFFFF"/>
                          </a:highlight>
                        </a:rPr>
                        <a:t>organisation that invest money</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1271678004"/>
                  </a:ext>
                </a:extLst>
              </a:tr>
            </a:tbl>
          </a:graphicData>
        </a:graphic>
      </p:graphicFrame>
      <p:sp>
        <p:nvSpPr>
          <p:cNvPr id="5"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
          <p:cNvSpPr/>
          <p:nvPr/>
        </p:nvSpPr>
        <p:spPr>
          <a:xfrm>
            <a:off x="1263849" y="1280835"/>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6" name="Google Shape;126;p4"/>
          <p:cNvSpPr/>
          <p:nvPr/>
        </p:nvSpPr>
        <p:spPr>
          <a:xfrm>
            <a:off x="2843851" y="2348314"/>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6673"/>
                </a:solidFill>
                <a:latin typeface="Calibri"/>
                <a:ea typeface="Calibri"/>
                <a:cs typeface="Calibri"/>
                <a:sym typeface="Calibri"/>
              </a:rPr>
              <a:t>PRESENTATION</a:t>
            </a:r>
            <a:endParaRPr sz="1800" b="1" i="0" u="none" strike="noStrike" cap="none" dirty="0">
              <a:solidFill>
                <a:srgbClr val="006673"/>
              </a:solidFill>
              <a:latin typeface="Calibri"/>
              <a:ea typeface="Calibri"/>
              <a:cs typeface="Calibri"/>
              <a:sym typeface="Calibri"/>
            </a:endParaRPr>
          </a:p>
        </p:txBody>
      </p:sp>
      <p:sp>
        <p:nvSpPr>
          <p:cNvPr id="127" name="Google Shape;127;p4"/>
          <p:cNvSpPr/>
          <p:nvPr/>
        </p:nvSpPr>
        <p:spPr>
          <a:xfrm>
            <a:off x="1256723" y="3854303"/>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PRACTICE</a:t>
            </a:r>
            <a:endParaRPr sz="1800" b="1" i="0" u="none" strike="noStrike" cap="none">
              <a:solidFill>
                <a:srgbClr val="006673"/>
              </a:solidFill>
              <a:latin typeface="Calibri"/>
              <a:ea typeface="Calibri"/>
              <a:cs typeface="Calibri"/>
              <a:sym typeface="Calibri"/>
            </a:endParaRPr>
          </a:p>
        </p:txBody>
      </p:sp>
      <p:sp>
        <p:nvSpPr>
          <p:cNvPr id="128" name="Google Shape;128;p4"/>
          <p:cNvSpPr/>
          <p:nvPr/>
        </p:nvSpPr>
        <p:spPr>
          <a:xfrm>
            <a:off x="6592350" y="1300086"/>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29" name="Google Shape;129;p4"/>
          <p:cNvSpPr/>
          <p:nvPr/>
        </p:nvSpPr>
        <p:spPr>
          <a:xfrm>
            <a:off x="6592350" y="2293617"/>
            <a:ext cx="3965400" cy="710100"/>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6673"/>
                </a:solidFill>
                <a:latin typeface="Calibri"/>
                <a:ea typeface="Calibri"/>
                <a:cs typeface="Calibri"/>
                <a:sym typeface="Calibri"/>
              </a:rPr>
              <a:t>Vocabulary</a:t>
            </a:r>
            <a:endParaRPr sz="1800" b="0" i="0" u="none" strike="noStrike" cap="none">
              <a:solidFill>
                <a:srgbClr val="006673"/>
              </a:solidFill>
              <a:latin typeface="Calibri"/>
              <a:ea typeface="Calibri"/>
              <a:cs typeface="Calibri"/>
              <a:sym typeface="Calibri"/>
            </a:endParaRPr>
          </a:p>
        </p:txBody>
      </p:sp>
      <p:sp>
        <p:nvSpPr>
          <p:cNvPr id="130" name="Google Shape;130;p4"/>
          <p:cNvSpPr/>
          <p:nvPr/>
        </p:nvSpPr>
        <p:spPr>
          <a:xfrm>
            <a:off x="6592350" y="3397933"/>
            <a:ext cx="3965400" cy="162294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1: Listen and read.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2:</a:t>
            </a:r>
            <a:r>
              <a:rPr lang="en-US" sz="1800" dirty="0">
                <a:solidFill>
                  <a:srgbClr val="006673"/>
                </a:solidFill>
                <a:latin typeface="Calibri"/>
                <a:ea typeface="Calibri"/>
                <a:cs typeface="Calibri"/>
                <a:sym typeface="Calibri"/>
              </a:rPr>
              <a:t> Choose the correct answers.</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3: </a:t>
            </a:r>
            <a:r>
              <a:rPr lang="en-US" sz="1800" dirty="0">
                <a:solidFill>
                  <a:srgbClr val="006673"/>
                </a:solidFill>
                <a:latin typeface="Calibri"/>
                <a:ea typeface="Calibri"/>
                <a:cs typeface="Calibri"/>
                <a:sym typeface="Calibri"/>
              </a:rPr>
              <a:t>Find words in the texts that mean the following.</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4: </a:t>
            </a:r>
            <a:r>
              <a:rPr lang="en-US" sz="1800" dirty="0">
                <a:solidFill>
                  <a:srgbClr val="006673"/>
                </a:solidFill>
                <a:latin typeface="Calibri"/>
                <a:ea typeface="Calibri"/>
                <a:cs typeface="Calibri"/>
                <a:sym typeface="Calibri"/>
              </a:rPr>
              <a:t>Complete the sentences.</a:t>
            </a:r>
            <a:endParaRPr sz="1800" dirty="0">
              <a:solidFill>
                <a:srgbClr val="006673"/>
              </a:solidFill>
              <a:latin typeface="Calibri"/>
              <a:ea typeface="Calibri"/>
              <a:cs typeface="Calibri"/>
              <a:sym typeface="Calibri"/>
            </a:endParaRPr>
          </a:p>
        </p:txBody>
      </p:sp>
      <p:cxnSp>
        <p:nvCxnSpPr>
          <p:cNvPr id="131" name="Google Shape;131;p4"/>
          <p:cNvCxnSpPr>
            <a:stCxn id="125" idx="3"/>
            <a:endCxn id="126" idx="0"/>
          </p:cNvCxnSpPr>
          <p:nvPr/>
        </p:nvCxnSpPr>
        <p:spPr>
          <a:xfrm>
            <a:off x="3147616" y="1608537"/>
            <a:ext cx="671602" cy="739777"/>
          </a:xfrm>
          <a:prstGeom prst="curvedConnector2">
            <a:avLst/>
          </a:prstGeom>
          <a:noFill/>
          <a:ln w="57150" cap="flat" cmpd="sng">
            <a:solidFill>
              <a:srgbClr val="006673"/>
            </a:solidFill>
            <a:prstDash val="solid"/>
            <a:miter lim="800000"/>
            <a:headEnd type="none" w="sm" len="sm"/>
            <a:tailEnd type="triangle" w="med" len="med"/>
          </a:ln>
        </p:spPr>
      </p:cxnSp>
      <p:cxnSp>
        <p:nvCxnSpPr>
          <p:cNvPr id="132" name="Google Shape;132;p4"/>
          <p:cNvCxnSpPr>
            <a:stCxn id="126" idx="1"/>
            <a:endCxn id="127" idx="0"/>
          </p:cNvCxnSpPr>
          <p:nvPr/>
        </p:nvCxnSpPr>
        <p:spPr>
          <a:xfrm rot="10800000" flipV="1">
            <a:off x="2232091" y="2676015"/>
            <a:ext cx="611761" cy="1178287"/>
          </a:xfrm>
          <a:prstGeom prst="curvedConnector2">
            <a:avLst/>
          </a:prstGeom>
          <a:noFill/>
          <a:ln w="57150" cap="flat" cmpd="sng">
            <a:solidFill>
              <a:srgbClr val="006673"/>
            </a:solidFill>
            <a:prstDash val="solid"/>
            <a:miter lim="800000"/>
            <a:headEnd type="none" w="sm" len="sm"/>
            <a:tailEnd type="triangle" w="med" len="med"/>
          </a:ln>
        </p:spPr>
      </p:cxn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8186204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5345116" y="2786581"/>
            <a:ext cx="4425284" cy="627454"/>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2"/>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95" name="Google Shape;95;p2"/>
          <p:cNvSpPr txBox="1"/>
          <p:nvPr/>
        </p:nvSpPr>
        <p:spPr>
          <a:xfrm>
            <a:off x="3193475" y="381699"/>
            <a:ext cx="118258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chemeClr val="lt1"/>
                </a:solidFill>
                <a:latin typeface="Open Sans"/>
                <a:ea typeface="Open Sans"/>
                <a:cs typeface="Open Sans"/>
                <a:sym typeface="Open Sans"/>
              </a:rPr>
              <a:t>1</a:t>
            </a:r>
            <a:endParaRPr sz="1400" b="0" i="0" u="none" strike="noStrike" cap="none">
              <a:solidFill>
                <a:srgbClr val="000000"/>
              </a:solidFill>
              <a:latin typeface="Arial"/>
              <a:ea typeface="Arial"/>
              <a:cs typeface="Arial"/>
              <a:sym typeface="Arial"/>
            </a:endParaRPr>
          </a:p>
        </p:txBody>
      </p:sp>
      <p:sp>
        <p:nvSpPr>
          <p:cNvPr id="96" name="Google Shape;96;p2"/>
          <p:cNvSpPr txBox="1"/>
          <p:nvPr/>
        </p:nvSpPr>
        <p:spPr>
          <a:xfrm>
            <a:off x="4772892" y="627919"/>
            <a:ext cx="49589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FAMILY LIFE</a:t>
            </a:r>
            <a:endParaRPr sz="1400" b="0" i="0" u="none" strike="noStrike" cap="none">
              <a:solidFill>
                <a:srgbClr val="000000"/>
              </a:solidFill>
              <a:latin typeface="Arial"/>
              <a:ea typeface="Arial"/>
              <a:cs typeface="Arial"/>
              <a:sym typeface="Arial"/>
            </a:endParaRPr>
          </a:p>
        </p:txBody>
      </p:sp>
      <p:sp>
        <p:nvSpPr>
          <p:cNvPr id="97" name="Google Shape;97;p2"/>
          <p:cNvSpPr txBox="1"/>
          <p:nvPr/>
        </p:nvSpPr>
        <p:spPr>
          <a:xfrm>
            <a:off x="1236000" y="3942444"/>
            <a:ext cx="9720000" cy="64629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3600"/>
              <a:buFont typeface="Arial"/>
              <a:buNone/>
            </a:pPr>
            <a:r>
              <a:rPr lang="en-US" sz="3600" dirty="0">
                <a:solidFill>
                  <a:srgbClr val="0070C0"/>
                </a:solidFill>
                <a:latin typeface="Calibri" panose="020F0502020204030204" pitchFamily="34" charset="0"/>
                <a:cs typeface="Calibri" panose="020F0502020204030204" pitchFamily="34" charset="0"/>
              </a:rPr>
              <a:t>Viet Nam and international </a:t>
            </a:r>
            <a:r>
              <a:rPr lang="en-US" sz="3600" dirty="0" err="1">
                <a:solidFill>
                  <a:srgbClr val="0070C0"/>
                </a:solidFill>
                <a:latin typeface="Calibri" panose="020F0502020204030204" pitchFamily="34" charset="0"/>
                <a:cs typeface="Calibri" panose="020F0502020204030204" pitchFamily="34" charset="0"/>
              </a:rPr>
              <a:t>organisations</a:t>
            </a:r>
            <a:endParaRPr lang="en-US" sz="1050" dirty="0">
              <a:solidFill>
                <a:srgbClr val="0070C0"/>
              </a:solidFill>
              <a:latin typeface="Calibri" panose="020F0502020204030204" pitchFamily="34" charset="0"/>
              <a:cs typeface="Calibri" panose="020F0502020204030204" pitchFamily="34" charset="0"/>
            </a:endParaRPr>
          </a:p>
        </p:txBody>
      </p:sp>
      <p:pic>
        <p:nvPicPr>
          <p:cNvPr id="98" name="Google Shape;98;p2"/>
          <p:cNvPicPr preferRelativeResize="0"/>
          <p:nvPr/>
        </p:nvPicPr>
        <p:blipFill rotWithShape="1">
          <a:blip r:embed="rId3">
            <a:alphaModFix/>
          </a:blip>
          <a:srcRect r="37479"/>
          <a:stretch/>
        </p:blipFill>
        <p:spPr>
          <a:xfrm>
            <a:off x="0" y="-99014"/>
            <a:ext cx="12192000" cy="2188296"/>
          </a:xfrm>
          <a:prstGeom prst="rect">
            <a:avLst/>
          </a:prstGeom>
          <a:noFill/>
          <a:ln>
            <a:noFill/>
          </a:ln>
        </p:spPr>
      </p:pic>
      <p:sp>
        <p:nvSpPr>
          <p:cNvPr id="99" name="Google Shape;99;p2"/>
          <p:cNvSpPr txBox="1"/>
          <p:nvPr/>
        </p:nvSpPr>
        <p:spPr>
          <a:xfrm>
            <a:off x="1027615" y="401650"/>
            <a:ext cx="1479000" cy="13854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Unit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600"/>
              <a:buFont typeface="Arial"/>
              <a:buNone/>
            </a:pPr>
            <a:r>
              <a:rPr lang="en-US" sz="6600" b="1">
                <a:solidFill>
                  <a:schemeClr val="lt1"/>
                </a:solidFill>
              </a:rPr>
              <a:t>7</a:t>
            </a:r>
            <a:endParaRPr sz="1400" b="0" i="0" u="none" strike="noStrike" cap="none">
              <a:solidFill>
                <a:srgbClr val="000000"/>
              </a:solidFill>
              <a:latin typeface="Arial"/>
              <a:ea typeface="Arial"/>
              <a:cs typeface="Arial"/>
              <a:sym typeface="Arial"/>
            </a:endParaRPr>
          </a:p>
        </p:txBody>
      </p:sp>
      <p:sp>
        <p:nvSpPr>
          <p:cNvPr id="100" name="Google Shape;100;p2"/>
          <p:cNvSpPr txBox="1"/>
          <p:nvPr/>
        </p:nvSpPr>
        <p:spPr>
          <a:xfrm>
            <a:off x="3008820" y="676547"/>
            <a:ext cx="879743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b="1" dirty="0">
                <a:solidFill>
                  <a:schemeClr val="lt1"/>
                </a:solidFill>
                <a:latin typeface="Calibri" panose="020F0502020204030204" pitchFamily="34" charset="0"/>
                <a:cs typeface="Calibri" panose="020F0502020204030204" pitchFamily="34" charset="0"/>
              </a:rPr>
              <a:t>VIET NAM AND INTERNATIONAL ORGANISATIONS</a:t>
            </a:r>
            <a:endParaRPr sz="10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01" name="Google Shape;101;p2"/>
          <p:cNvSpPr txBox="1"/>
          <p:nvPr/>
        </p:nvSpPr>
        <p:spPr>
          <a:xfrm>
            <a:off x="5555276" y="2784425"/>
            <a:ext cx="4545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panose="020F0502020204030204" pitchFamily="34" charset="0"/>
                <a:cs typeface="Calibri" panose="020F0502020204030204" pitchFamily="34" charset="0"/>
                <a:sym typeface="Arial"/>
              </a:rPr>
              <a:t>GETTING STARTED</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02" name="Google Shape;102;p2"/>
          <p:cNvSpPr/>
          <p:nvPr/>
        </p:nvSpPr>
        <p:spPr>
          <a:xfrm>
            <a:off x="2287619" y="2790376"/>
            <a:ext cx="2878040" cy="627454"/>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2"/>
          <p:cNvSpPr txBox="1"/>
          <p:nvPr/>
        </p:nvSpPr>
        <p:spPr>
          <a:xfrm>
            <a:off x="2122515" y="2767704"/>
            <a:ext cx="3208247" cy="646331"/>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p:nvPr/>
        </p:nvSpPr>
        <p:spPr>
          <a:xfrm>
            <a:off x="545124" y="2265222"/>
            <a:ext cx="11101751" cy="452167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A. The United Nations (UN) was created in 1945. It is an </a:t>
            </a:r>
            <a:r>
              <a:rPr lang="en-US" sz="2400" dirty="0" err="1">
                <a:solidFill>
                  <a:schemeClr val="dk1"/>
                </a:solidFill>
                <a:latin typeface="Calibri"/>
                <a:ea typeface="Calibri"/>
                <a:cs typeface="Calibri"/>
                <a:sym typeface="Calibri"/>
              </a:rPr>
              <a:t>organisation</a:t>
            </a:r>
            <a:r>
              <a:rPr lang="en-US" sz="2400" dirty="0">
                <a:solidFill>
                  <a:schemeClr val="dk1"/>
                </a:solidFill>
                <a:latin typeface="Calibri"/>
                <a:ea typeface="Calibri"/>
                <a:cs typeface="Calibri"/>
                <a:sym typeface="Calibri"/>
              </a:rPr>
              <a:t> of most of the world’s countries. Its main goal is world peace. It also works to reduce poverty and improve people’s lives in other ways. Viet Nam joined the </a:t>
            </a:r>
            <a:r>
              <a:rPr lang="en-US" sz="2400" dirty="0" err="1">
                <a:solidFill>
                  <a:schemeClr val="dk1"/>
                </a:solidFill>
                <a:latin typeface="Calibri"/>
                <a:ea typeface="Calibri"/>
                <a:cs typeface="Calibri"/>
                <a:sym typeface="Calibri"/>
              </a:rPr>
              <a:t>organisation</a:t>
            </a:r>
            <a:r>
              <a:rPr lang="en-US" sz="2400" dirty="0">
                <a:solidFill>
                  <a:schemeClr val="dk1"/>
                </a:solidFill>
                <a:latin typeface="Calibri"/>
                <a:ea typeface="Calibri"/>
                <a:cs typeface="Calibri"/>
                <a:sym typeface="Calibri"/>
              </a:rPr>
              <a:t> in 1977. Since then, our country has become more active and has participated in many UN activities including peacekeeping.</a:t>
            </a:r>
            <a:endParaRPr sz="2400" dirty="0">
              <a:solidFill>
                <a:schemeClr val="dk1"/>
              </a:solidFill>
              <a:latin typeface="Calibri"/>
              <a:ea typeface="Calibri"/>
              <a:cs typeface="Calibri"/>
              <a:sym typeface="Calibri"/>
            </a:endParaRPr>
          </a:p>
          <a:p>
            <a:pPr marL="0" marR="0" lvl="0" indent="0" algn="just" rtl="0">
              <a:lnSpc>
                <a:spcPct val="130000"/>
              </a:lnSpc>
              <a:spcBef>
                <a:spcPts val="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B. UNICEF was formed in 1946. It works in over 190 countries to help improve health and education of children. It particularly aims to support the most disadvantaged children all over the world. UNICEF’s aim in Viet Nam is to protect children and make sure they are healthy, educated and safe from harm.</a:t>
            </a:r>
            <a:r>
              <a:rPr lang="en-US" sz="2400" b="0" u="none" strike="noStrike" cap="none" dirty="0">
                <a:solidFill>
                  <a:schemeClr val="dk1"/>
                </a:solidFill>
                <a:latin typeface="Calibri"/>
                <a:ea typeface="Calibri"/>
                <a:cs typeface="Calibri"/>
                <a:sym typeface="Calibri"/>
              </a:rPr>
              <a:t> </a:t>
            </a:r>
            <a:endParaRPr sz="2400" b="0" u="none" strike="noStrike" cap="none" dirty="0">
              <a:solidFill>
                <a:srgbClr val="000000"/>
              </a:solidFill>
              <a:latin typeface="Arial"/>
              <a:ea typeface="Arial"/>
              <a:cs typeface="Arial"/>
              <a:sym typeface="Arial"/>
            </a:endParaRPr>
          </a:p>
        </p:txBody>
      </p:sp>
      <p:sp>
        <p:nvSpPr>
          <p:cNvPr id="253" name="Google Shape;253;p19"/>
          <p:cNvSpPr txBox="1"/>
          <p:nvPr/>
        </p:nvSpPr>
        <p:spPr>
          <a:xfrm>
            <a:off x="3251078" y="1655613"/>
            <a:ext cx="568984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a:solidFill>
                  <a:srgbClr val="0FB7BD"/>
                </a:solidFill>
                <a:latin typeface="Calibri"/>
                <a:ea typeface="Calibri"/>
                <a:cs typeface="Calibri"/>
                <a:sym typeface="Calibri"/>
              </a:rPr>
              <a:t>Do You Know…? </a:t>
            </a:r>
            <a:endParaRPr sz="1400" b="0" i="0" u="none" strike="noStrike" cap="none">
              <a:solidFill>
                <a:srgbClr val="000000"/>
              </a:solidFill>
              <a:latin typeface="Arial"/>
              <a:ea typeface="Arial"/>
              <a:cs typeface="Arial"/>
              <a:sym typeface="Arial"/>
            </a:endParaRPr>
          </a:p>
        </p:txBody>
      </p:sp>
      <p:sp>
        <p:nvSpPr>
          <p:cNvPr id="254" name="Google Shape;254;p19"/>
          <p:cNvSpPr txBox="1"/>
          <p:nvPr/>
        </p:nvSpPr>
        <p:spPr>
          <a:xfrm>
            <a:off x="1524000" y="1164832"/>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tx1"/>
                </a:solidFill>
                <a:latin typeface="Arial"/>
                <a:ea typeface="Arial"/>
                <a:cs typeface="Arial"/>
                <a:sym typeface="Arial"/>
              </a:rPr>
              <a:t>Listen and read.</a:t>
            </a:r>
            <a:endParaRPr sz="1400" b="0" i="0" u="none" strike="noStrike" cap="none" dirty="0">
              <a:solidFill>
                <a:schemeClr val="tx1"/>
              </a:solidFill>
              <a:latin typeface="Arial"/>
              <a:ea typeface="Arial"/>
              <a:cs typeface="Arial"/>
              <a:sym typeface="Arial"/>
            </a:endParaRPr>
          </a:p>
        </p:txBody>
      </p:sp>
      <p:pic>
        <p:nvPicPr>
          <p:cNvPr id="255" name="Google Shape;255;p19"/>
          <p:cNvPicPr preferRelativeResize="0"/>
          <p:nvPr/>
        </p:nvPicPr>
        <p:blipFill rotWithShape="1">
          <a:blip r:embed="rId5">
            <a:alphaModFix/>
          </a:blip>
          <a:srcRect/>
          <a:stretch/>
        </p:blipFill>
        <p:spPr>
          <a:xfrm>
            <a:off x="0" y="-12904"/>
            <a:ext cx="12192000" cy="880278"/>
          </a:xfrm>
          <a:prstGeom prst="rect">
            <a:avLst/>
          </a:prstGeom>
          <a:noFill/>
          <a:ln>
            <a:noFill/>
          </a:ln>
        </p:spPr>
      </p:pic>
      <p:sp>
        <p:nvSpPr>
          <p:cNvPr id="256" name="Google Shape;256;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257" name="Google Shape;257;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58" name="Google Shape;258;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pic>
        <p:nvPicPr>
          <p:cNvPr id="259" name="Google Shape;259;p19"/>
          <p:cNvPicPr preferRelativeResize="0"/>
          <p:nvPr/>
        </p:nvPicPr>
        <p:blipFill rotWithShape="1">
          <a:blip r:embed="rId6">
            <a:alphaModFix/>
          </a:blip>
          <a:srcRect l="372880" t="-11750" r="-372880" b="11749"/>
          <a:stretch/>
        </p:blipFill>
        <p:spPr>
          <a:xfrm>
            <a:off x="6360586" y="135555"/>
            <a:ext cx="535732" cy="535732"/>
          </a:xfrm>
          <a:prstGeom prst="rect">
            <a:avLst/>
          </a:prstGeom>
          <a:noFill/>
          <a:ln>
            <a:noFill/>
          </a:ln>
        </p:spPr>
      </p:pic>
      <p:pic>
        <p:nvPicPr>
          <p:cNvPr id="3" name="0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503" y="266598"/>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p:nvPr/>
        </p:nvSpPr>
        <p:spPr>
          <a:xfrm>
            <a:off x="746747" y="2527830"/>
            <a:ext cx="10794148" cy="3933344"/>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chemeClr val="dk1"/>
              </a:buClr>
              <a:buSzPts val="1100"/>
              <a:buFont typeface="Arial"/>
              <a:buNone/>
            </a:pPr>
            <a:r>
              <a:rPr lang="en-US" sz="2400" b="0" i="0" u="none" strike="noStrike" cap="none" dirty="0">
                <a:solidFill>
                  <a:srgbClr val="000000"/>
                </a:solidFill>
                <a:latin typeface="Calibri" panose="020F0502020204030204" pitchFamily="34" charset="0"/>
                <a:cs typeface="Calibri" panose="020F0502020204030204" pitchFamily="34" charset="0"/>
                <a:sym typeface="Arial"/>
              </a:rPr>
              <a:t>C. UNDP was formed in 1965 as part of the UN. It provides technical support, expert advice and training to help people in developing countries have a better life. In Viet Nam, UNDP works closely with the government to reduce poverty and improve people’s lives.</a:t>
            </a:r>
          </a:p>
          <a:p>
            <a:pPr marL="0" marR="0" lvl="0" indent="0" algn="l" rtl="0">
              <a:lnSpc>
                <a:spcPct val="130000"/>
              </a:lnSpc>
              <a:spcBef>
                <a:spcPts val="0"/>
              </a:spcBef>
              <a:spcAft>
                <a:spcPts val="0"/>
              </a:spcAft>
              <a:buClr>
                <a:schemeClr val="dk1"/>
              </a:buClr>
              <a:buSzPts val="1100"/>
              <a:buFont typeface="Arial"/>
              <a:buNone/>
            </a:pPr>
            <a:r>
              <a:rPr lang="en-US" sz="2400" b="0" i="0" u="none" strike="noStrike" cap="none" dirty="0">
                <a:solidFill>
                  <a:srgbClr val="000000"/>
                </a:solidFill>
                <a:latin typeface="Calibri" panose="020F0502020204030204" pitchFamily="34" charset="0"/>
                <a:cs typeface="Calibri" panose="020F0502020204030204" pitchFamily="34" charset="0"/>
                <a:sym typeface="Arial"/>
              </a:rPr>
              <a:t>D. The WTO was formed in 1995. It is the world’s largest international economic </a:t>
            </a:r>
            <a:r>
              <a:rPr lang="en-US" sz="2400" b="0" i="0" u="none" strike="noStrike" cap="none" dirty="0" err="1">
                <a:solidFill>
                  <a:srgbClr val="000000"/>
                </a:solidFill>
                <a:latin typeface="Calibri" panose="020F0502020204030204" pitchFamily="34" charset="0"/>
                <a:cs typeface="Calibri" panose="020F0502020204030204" pitchFamily="34" charset="0"/>
                <a:sym typeface="Arial"/>
              </a:rPr>
              <a:t>organisation</a:t>
            </a:r>
            <a:r>
              <a:rPr lang="en-US" sz="2400" b="0" i="0" u="none" strike="noStrike" cap="none" dirty="0">
                <a:solidFill>
                  <a:srgbClr val="000000"/>
                </a:solidFill>
                <a:latin typeface="Calibri" panose="020F0502020204030204" pitchFamily="34" charset="0"/>
                <a:cs typeface="Calibri" panose="020F0502020204030204" pitchFamily="34" charset="0"/>
                <a:sym typeface="Arial"/>
              </a:rPr>
              <a:t>. Viet Nam became a WTO member in 2007. Since then, our economy has achieved a high growth level. Viet Nam has also become more attractive to foreign investors.</a:t>
            </a:r>
          </a:p>
        </p:txBody>
      </p:sp>
      <p:sp>
        <p:nvSpPr>
          <p:cNvPr id="253" name="Google Shape;253;p19"/>
          <p:cNvSpPr txBox="1"/>
          <p:nvPr/>
        </p:nvSpPr>
        <p:spPr>
          <a:xfrm>
            <a:off x="3251078" y="1655613"/>
            <a:ext cx="568984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rgbClr val="0FB7BD"/>
                </a:solidFill>
                <a:latin typeface="Calibri"/>
                <a:ea typeface="Calibri"/>
                <a:cs typeface="Calibri"/>
                <a:sym typeface="Calibri"/>
              </a:rPr>
              <a:t>Do You Know…? </a:t>
            </a:r>
            <a:endParaRPr sz="1400" b="0" i="0" u="none" strike="noStrike" cap="none" dirty="0">
              <a:solidFill>
                <a:srgbClr val="000000"/>
              </a:solidFill>
              <a:latin typeface="Arial"/>
              <a:ea typeface="Arial"/>
              <a:cs typeface="Arial"/>
              <a:sym typeface="Arial"/>
            </a:endParaRPr>
          </a:p>
        </p:txBody>
      </p:sp>
      <p:sp>
        <p:nvSpPr>
          <p:cNvPr id="254" name="Google Shape;254;p19"/>
          <p:cNvSpPr txBox="1"/>
          <p:nvPr/>
        </p:nvSpPr>
        <p:spPr>
          <a:xfrm>
            <a:off x="1524000" y="1164832"/>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tx1"/>
                </a:solidFill>
                <a:latin typeface="Arial"/>
                <a:ea typeface="Arial"/>
                <a:cs typeface="Arial"/>
                <a:sym typeface="Arial"/>
              </a:rPr>
              <a:t>Listen and read.</a:t>
            </a:r>
            <a:endParaRPr sz="1400" b="0" i="0" u="none" strike="noStrike" cap="none" dirty="0">
              <a:solidFill>
                <a:schemeClr val="tx1"/>
              </a:solidFill>
              <a:latin typeface="Arial"/>
              <a:ea typeface="Arial"/>
              <a:cs typeface="Arial"/>
              <a:sym typeface="Arial"/>
            </a:endParaRPr>
          </a:p>
        </p:txBody>
      </p:sp>
      <p:pic>
        <p:nvPicPr>
          <p:cNvPr id="255" name="Google Shape;255;p19"/>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256" name="Google Shape;256;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257" name="Google Shape;257;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58" name="Google Shape;258;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316424186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1"/>
          <p:cNvSpPr txBox="1"/>
          <p:nvPr/>
        </p:nvSpPr>
        <p:spPr>
          <a:xfrm>
            <a:off x="9935283" y="2766019"/>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0" name="Google Shape;280;p21"/>
          <p:cNvSpPr txBox="1"/>
          <p:nvPr/>
        </p:nvSpPr>
        <p:spPr>
          <a:xfrm>
            <a:off x="8101629" y="3451044"/>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1" name="Google Shape;281;p21"/>
          <p:cNvSpPr txBox="1"/>
          <p:nvPr/>
        </p:nvSpPr>
        <p:spPr>
          <a:xfrm>
            <a:off x="8101628" y="437563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2" name="Google Shape;282;p21"/>
          <p:cNvSpPr txBox="1"/>
          <p:nvPr/>
        </p:nvSpPr>
        <p:spPr>
          <a:xfrm>
            <a:off x="8929446" y="526515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3" name="Google Shape;283;p21">
            <a:hlinkClick r:id="rId3" action="ppaction://hlinksldjump"/>
          </p:cNvPr>
          <p:cNvSpPr/>
          <p:nvPr/>
        </p:nvSpPr>
        <p:spPr>
          <a:xfrm>
            <a:off x="5781367" y="6276444"/>
            <a:ext cx="629265" cy="405086"/>
          </a:xfrm>
          <a:custGeom>
            <a:avLst/>
            <a:gdLst/>
            <a:ahLst/>
            <a:cxnLst/>
            <a:rect l="l" t="t" r="r" b="b"/>
            <a:pathLst>
              <a:path w="120000" h="120000" extrusionOk="0">
                <a:moveTo>
                  <a:pt x="0" y="0"/>
                </a:moveTo>
                <a:lnTo>
                  <a:pt x="120000" y="0"/>
                </a:lnTo>
                <a:lnTo>
                  <a:pt x="120000" y="120000"/>
                </a:lnTo>
                <a:lnTo>
                  <a:pt x="0" y="120000"/>
                </a:lnTo>
                <a:close/>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darken" extrusionOk="0">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none" extrusionOk="0">
                <a:moveTo>
                  <a:pt x="88969" y="37500"/>
                </a:moveTo>
                <a:lnTo>
                  <a:pt x="81726" y="37500"/>
                </a:lnTo>
                <a:lnTo>
                  <a:pt x="81726" y="71250"/>
                </a:lnTo>
                <a:cubicBezTo>
                  <a:pt x="81726" y="89890"/>
                  <a:pt x="71999" y="105000"/>
                  <a:pt x="60000" y="105000"/>
                </a:cubicBezTo>
                <a:lnTo>
                  <a:pt x="52758" y="105000"/>
                </a:lnTo>
                <a:cubicBezTo>
                  <a:pt x="40759" y="105000"/>
                  <a:pt x="31031" y="89890"/>
                  <a:pt x="31031" y="71250"/>
                </a:cubicBezTo>
                <a:lnTo>
                  <a:pt x="31031" y="37500"/>
                </a:lnTo>
                <a:lnTo>
                  <a:pt x="45516" y="37500"/>
                </a:lnTo>
                <a:lnTo>
                  <a:pt x="45516" y="71250"/>
                </a:lnTo>
                <a:cubicBezTo>
                  <a:pt x="45516" y="77463"/>
                  <a:pt x="48758" y="82500"/>
                  <a:pt x="52758" y="82500"/>
                </a:cubicBezTo>
                <a:lnTo>
                  <a:pt x="60000" y="82500"/>
                </a:lnTo>
                <a:cubicBezTo>
                  <a:pt x="64000" y="82500"/>
                  <a:pt x="67242" y="77463"/>
                  <a:pt x="67242" y="71250"/>
                </a:cubicBezTo>
                <a:lnTo>
                  <a:pt x="67242" y="37500"/>
                </a:lnTo>
                <a:lnTo>
                  <a:pt x="60000" y="37500"/>
                </a:lnTo>
                <a:lnTo>
                  <a:pt x="74484" y="15000"/>
                </a:lnTo>
                <a:close/>
              </a:path>
              <a:path w="120000" h="120000" fill="none" extrusionOk="0">
                <a:moveTo>
                  <a:pt x="0" y="0"/>
                </a:moveTo>
                <a:lnTo>
                  <a:pt x="120000" y="0"/>
                </a:lnTo>
                <a:lnTo>
                  <a:pt x="120000" y="120000"/>
                </a:lnTo>
                <a:lnTo>
                  <a:pt x="0" y="120000"/>
                </a:lnTo>
                <a:close/>
              </a:path>
            </a:pathLst>
          </a:custGeom>
          <a:solidFill>
            <a:srgbClr val="10CD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4" name="Google Shape;284;p21"/>
          <p:cNvSpPr txBox="1"/>
          <p:nvPr/>
        </p:nvSpPr>
        <p:spPr>
          <a:xfrm>
            <a:off x="9935284" y="3893437"/>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5" name="Google Shape;285;p21"/>
          <p:cNvSpPr txBox="1"/>
          <p:nvPr/>
        </p:nvSpPr>
        <p:spPr>
          <a:xfrm>
            <a:off x="8840704" y="5073135"/>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6" name="Google Shape;286;p21"/>
          <p:cNvSpPr txBox="1"/>
          <p:nvPr/>
        </p:nvSpPr>
        <p:spPr>
          <a:xfrm>
            <a:off x="1466118" y="1212387"/>
            <a:ext cx="9423900" cy="5064057"/>
          </a:xfrm>
          <a:prstGeom prst="rect">
            <a:avLst/>
          </a:prstGeom>
          <a:noFill/>
          <a:ln>
            <a:noFill/>
          </a:ln>
        </p:spPr>
        <p:txBody>
          <a:bodyPr spcFirstLastPara="1" wrap="square" lIns="91425" tIns="45700" rIns="91425" bIns="45700" anchor="t" anchorCtr="0">
            <a:normAutofit lnSpcReduction="10000"/>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chemeClr val="tx1"/>
                </a:solidFill>
              </a:rPr>
              <a:t>Read the texts again and choose the correct answers.</a:t>
            </a:r>
            <a:endParaRPr sz="2800" b="1" dirty="0">
              <a:solidFill>
                <a:schemeClr val="tx1"/>
              </a:solidFill>
            </a:endParaRPr>
          </a:p>
          <a:p>
            <a:pPr marL="0" marR="0" lvl="0" indent="0" algn="just" rtl="0">
              <a:lnSpc>
                <a:spcPct val="100000"/>
              </a:lnSpc>
              <a:spcBef>
                <a:spcPts val="0"/>
              </a:spcBef>
              <a:spcAft>
                <a:spcPts val="0"/>
              </a:spcAft>
              <a:buClr>
                <a:schemeClr val="dk1"/>
              </a:buClr>
              <a:buSzPts val="1100"/>
              <a:buFont typeface="Arial"/>
              <a:buNone/>
            </a:pPr>
            <a:endParaRPr sz="2400" b="1" dirty="0">
              <a:solidFill>
                <a:srgbClr val="F26532"/>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1. Which </a:t>
            </a:r>
            <a:r>
              <a:rPr lang="en-US" sz="2400" dirty="0" err="1">
                <a:solidFill>
                  <a:schemeClr val="dk1"/>
                </a:solidFill>
              </a:rPr>
              <a:t>organisation</a:t>
            </a:r>
            <a:r>
              <a:rPr lang="en-US" sz="2400" dirty="0">
                <a:solidFill>
                  <a:schemeClr val="dk1"/>
                </a:solidFill>
              </a:rPr>
              <a:t> was formed in 1945?</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The UN 		B. UNICEF 		C. The WTO</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2. Which </a:t>
            </a:r>
            <a:r>
              <a:rPr lang="en-US" sz="2400" dirty="0" err="1">
                <a:solidFill>
                  <a:schemeClr val="dk1"/>
                </a:solidFill>
              </a:rPr>
              <a:t>organisation</a:t>
            </a:r>
            <a:r>
              <a:rPr lang="en-US" sz="2400" dirty="0">
                <a:solidFill>
                  <a:schemeClr val="dk1"/>
                </a:solidFill>
              </a:rPr>
              <a:t> aims to help improve children’s health and education?</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UNDP 		B. UNICEF 		C. The WTO</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3. Which of the following is the largest international economic </a:t>
            </a:r>
            <a:r>
              <a:rPr lang="en-US" sz="2400" dirty="0" err="1">
                <a:solidFill>
                  <a:schemeClr val="dk1"/>
                </a:solidFill>
              </a:rPr>
              <a:t>organisation</a:t>
            </a:r>
            <a:r>
              <a:rPr lang="en-US" sz="2400" dirty="0">
                <a:solidFill>
                  <a:schemeClr val="dk1"/>
                </a:solidFill>
              </a:rPr>
              <a:t>?</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The UN 		B. UNDP 		C. The WTO</a:t>
            </a:r>
            <a:endParaRPr sz="2400" b="1" dirty="0">
              <a:solidFill>
                <a:srgbClr val="F26532"/>
              </a:solidFill>
            </a:endParaRPr>
          </a:p>
        </p:txBody>
      </p:sp>
      <p:sp>
        <p:nvSpPr>
          <p:cNvPr id="287" name="Google Shape;287;p21"/>
          <p:cNvSpPr txBox="1"/>
          <p:nvPr/>
        </p:nvSpPr>
        <p:spPr>
          <a:xfrm>
            <a:off x="1783976" y="80809"/>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pic>
        <p:nvPicPr>
          <p:cNvPr id="288" name="Google Shape;288;p21"/>
          <p:cNvPicPr preferRelativeResize="0"/>
          <p:nvPr/>
        </p:nvPicPr>
        <p:blipFill rotWithShape="1">
          <a:blip r:embed="rId4">
            <a:alphaModFix/>
          </a:blip>
          <a:srcRect/>
          <a:stretch/>
        </p:blipFill>
        <p:spPr>
          <a:xfrm>
            <a:off x="0" y="-4080"/>
            <a:ext cx="12192000" cy="880278"/>
          </a:xfrm>
          <a:prstGeom prst="rect">
            <a:avLst/>
          </a:prstGeom>
          <a:noFill/>
          <a:ln>
            <a:noFill/>
          </a:ln>
        </p:spPr>
      </p:pic>
      <p:sp>
        <p:nvSpPr>
          <p:cNvPr id="289" name="Google Shape;289;p21"/>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290" name="Google Shape;290;p21"/>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91" name="Google Shape;291;p21"/>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2</a:t>
            </a:r>
            <a:endParaRPr sz="1400" b="0" i="0" u="none" strike="noStrike" cap="none">
              <a:solidFill>
                <a:srgbClr val="000000"/>
              </a:solidFill>
              <a:latin typeface="Arial"/>
              <a:ea typeface="Arial"/>
              <a:cs typeface="Arial"/>
              <a:sym typeface="Arial"/>
            </a:endParaRPr>
          </a:p>
        </p:txBody>
      </p:sp>
      <p:sp>
        <p:nvSpPr>
          <p:cNvPr id="2" name="Oval 1"/>
          <p:cNvSpPr/>
          <p:nvPr/>
        </p:nvSpPr>
        <p:spPr>
          <a:xfrm>
            <a:off x="1357492" y="2468563"/>
            <a:ext cx="627961" cy="59491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092010" y="3989094"/>
            <a:ext cx="627961" cy="59491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39624" y="5514049"/>
            <a:ext cx="627961" cy="59491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2"/>
          <p:cNvSpPr txBox="1"/>
          <p:nvPr/>
        </p:nvSpPr>
        <p:spPr>
          <a:xfrm>
            <a:off x="1542325" y="1112050"/>
            <a:ext cx="9712555" cy="954067"/>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1"/>
              </a:buClr>
              <a:buSzPts val="1100"/>
              <a:buFont typeface="Arial"/>
              <a:buNone/>
            </a:pPr>
            <a:r>
              <a:rPr lang="en-US" sz="2800" b="1" dirty="0">
                <a:solidFill>
                  <a:schemeClr val="tx1"/>
                </a:solidFill>
                <a:latin typeface="+mj-lt"/>
                <a:cs typeface="Calibri" panose="020F0502020204030204" pitchFamily="34" charset="0"/>
              </a:rPr>
              <a:t>Find words in the texts (A, B, C, or D) that mean the following.</a:t>
            </a:r>
            <a:endParaRPr sz="2800" b="1" dirty="0">
              <a:solidFill>
                <a:schemeClr val="tx1"/>
              </a:solidFill>
              <a:latin typeface="+mj-lt"/>
              <a:cs typeface="Calibri" panose="020F0502020204030204" pitchFamily="34" charset="0"/>
            </a:endParaRPr>
          </a:p>
        </p:txBody>
      </p:sp>
      <p:pic>
        <p:nvPicPr>
          <p:cNvPr id="314" name="Google Shape;314;p22"/>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15" name="Google Shape;315;p22"/>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316" name="Google Shape;316;p22"/>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17" name="Google Shape;317;p22"/>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3</a:t>
            </a:r>
            <a:endParaRPr sz="1400" b="0" i="0" u="none" strike="noStrike" cap="none">
              <a:solidFill>
                <a:srgbClr val="000000"/>
              </a:solidFill>
              <a:latin typeface="Arial"/>
              <a:ea typeface="Arial"/>
              <a:cs typeface="Arial"/>
              <a:sym typeface="Arial"/>
            </a:endParaRPr>
          </a:p>
        </p:txBody>
      </p:sp>
      <p:graphicFrame>
        <p:nvGraphicFramePr>
          <p:cNvPr id="318" name="Google Shape;318;p22"/>
          <p:cNvGraphicFramePr/>
          <p:nvPr>
            <p:extLst>
              <p:ext uri="{D42A27DB-BD31-4B8C-83A1-F6EECF244321}">
                <p14:modId xmlns:p14="http://schemas.microsoft.com/office/powerpoint/2010/main" val="1110726349"/>
              </p:ext>
            </p:extLst>
          </p:nvPr>
        </p:nvGraphicFramePr>
        <p:xfrm>
          <a:off x="542738" y="2357442"/>
          <a:ext cx="11106524" cy="3498450"/>
        </p:xfrm>
        <a:graphic>
          <a:graphicData uri="http://schemas.openxmlformats.org/drawingml/2006/table">
            <a:tbl>
              <a:tblPr firstRow="1" bandRow="1">
                <a:tableStyleId>{E8B1032C-EA38-4F05-BA0D-38AFFFC7BED3}</a:tableStyleId>
              </a:tblPr>
              <a:tblGrid>
                <a:gridCol w="5553262">
                  <a:extLst>
                    <a:ext uri="{9D8B030D-6E8A-4147-A177-3AD203B41FA5}">
                      <a16:colId xmlns:a16="http://schemas.microsoft.com/office/drawing/2014/main" val="20000"/>
                    </a:ext>
                  </a:extLst>
                </a:gridCol>
                <a:gridCol w="5553262">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3000"/>
                        <a:buFont typeface="Arial"/>
                        <a:buNone/>
                      </a:pPr>
                      <a:r>
                        <a:rPr lang="en-US" sz="3000" u="none" strike="noStrike" cap="none" dirty="0"/>
                        <a:t>Words</a:t>
                      </a:r>
                      <a:endParaRPr sz="1400" u="none" strike="noStrike" cap="none" dirty="0"/>
                    </a:p>
                  </a:txBody>
                  <a:tcPr marL="151050" marR="151050" marT="75525" marB="75525"/>
                </a:tc>
                <a:tc>
                  <a:txBody>
                    <a:bodyPr/>
                    <a:lstStyle/>
                    <a:p>
                      <a:pPr marL="0" marR="0" lvl="0" indent="0" algn="ctr" rtl="0">
                        <a:lnSpc>
                          <a:spcPct val="100000"/>
                        </a:lnSpc>
                        <a:spcBef>
                          <a:spcPts val="0"/>
                        </a:spcBef>
                        <a:spcAft>
                          <a:spcPts val="0"/>
                        </a:spcAft>
                        <a:buNone/>
                      </a:pPr>
                      <a:r>
                        <a:rPr lang="en-US" sz="3000" u="none" strike="noStrike" cap="none" dirty="0"/>
                        <a:t>Meanings</a:t>
                      </a:r>
                      <a:endParaRPr sz="3000" u="none" strike="noStrike" cap="none" dirty="0"/>
                    </a:p>
                  </a:txBody>
                  <a:tcPr marL="151050" marR="151050" marT="75525" marB="75525"/>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1400" u="none" strike="noStrike" cap="none"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helping stop people fighting (A) </a:t>
                      </a:r>
                      <a:endParaRPr sz="3000" dirty="0"/>
                    </a:p>
                  </a:txBody>
                  <a:tcPr marL="151050" marR="151050" marT="75525" marB="75525"/>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1400" u="none" strike="noStrike" cap="none"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damage or injury (B) </a:t>
                      </a:r>
                      <a:endParaRPr sz="3000" dirty="0"/>
                    </a:p>
                  </a:txBody>
                  <a:tcPr marL="151050" marR="151050" marT="75525" marB="75525"/>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3000"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having great knowledge (C) </a:t>
                      </a:r>
                      <a:endParaRPr sz="3000" dirty="0"/>
                    </a:p>
                  </a:txBody>
                  <a:tcPr marL="151050" marR="151050" marT="75525" marB="75525"/>
                </a:tc>
                <a:extLst>
                  <a:ext uri="{0D108BD9-81ED-4DB2-BD59-A6C34878D82A}">
                    <a16:rowId xmlns:a16="http://schemas.microsoft.com/office/drawing/2014/main" val="10003"/>
                  </a:ext>
                </a:extLst>
              </a:tr>
              <a:tr h="0">
                <a:tc>
                  <a:txBody>
                    <a:bodyPr/>
                    <a:lstStyle/>
                    <a:p>
                      <a:pPr marL="0" marR="0" lvl="0" indent="0" algn="ctr" rtl="0">
                        <a:lnSpc>
                          <a:spcPct val="100000"/>
                        </a:lnSpc>
                        <a:spcBef>
                          <a:spcPts val="0"/>
                        </a:spcBef>
                        <a:spcAft>
                          <a:spcPts val="0"/>
                        </a:spcAft>
                        <a:buNone/>
                      </a:pPr>
                      <a:endParaRPr sz="3000"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Clr>
                          <a:schemeClr val="dk1"/>
                        </a:buClr>
                        <a:buSzPts val="1100"/>
                        <a:buFont typeface="Arial"/>
                        <a:buNone/>
                      </a:pPr>
                      <a:r>
                        <a:rPr lang="en-US" sz="3000" dirty="0"/>
                        <a:t>people or </a:t>
                      </a:r>
                      <a:r>
                        <a:rPr lang="en-US" sz="3000" dirty="0" err="1"/>
                        <a:t>organisations</a:t>
                      </a:r>
                      <a:endParaRPr sz="3000" dirty="0"/>
                    </a:p>
                    <a:p>
                      <a:pPr marL="0" marR="0" lvl="0" indent="0" algn="ctr" rtl="0">
                        <a:lnSpc>
                          <a:spcPct val="100000"/>
                        </a:lnSpc>
                        <a:spcBef>
                          <a:spcPts val="0"/>
                        </a:spcBef>
                        <a:spcAft>
                          <a:spcPts val="0"/>
                        </a:spcAft>
                        <a:buClr>
                          <a:schemeClr val="dk1"/>
                        </a:buClr>
                        <a:buSzPts val="1100"/>
                        <a:buFont typeface="Arial"/>
                        <a:buNone/>
                      </a:pPr>
                      <a:r>
                        <a:rPr lang="en-US" sz="3000" dirty="0"/>
                        <a:t>that invest money (D)</a:t>
                      </a:r>
                      <a:endParaRPr sz="3000" dirty="0"/>
                    </a:p>
                  </a:txBody>
                  <a:tcPr marL="151050" marR="151050" marT="75525" marB="75525"/>
                </a:tc>
                <a:extLst>
                  <a:ext uri="{0D108BD9-81ED-4DB2-BD59-A6C34878D82A}">
                    <a16:rowId xmlns:a16="http://schemas.microsoft.com/office/drawing/2014/main" val="10004"/>
                  </a:ext>
                </a:extLst>
              </a:tr>
            </a:tbl>
          </a:graphicData>
        </a:graphic>
      </p:graphicFrame>
      <p:sp>
        <p:nvSpPr>
          <p:cNvPr id="2" name="TextBox 1"/>
          <p:cNvSpPr txBox="1"/>
          <p:nvPr/>
        </p:nvSpPr>
        <p:spPr>
          <a:xfrm>
            <a:off x="2148289" y="2974554"/>
            <a:ext cx="3084723" cy="553998"/>
          </a:xfrm>
          <a:prstGeom prst="rect">
            <a:avLst/>
          </a:prstGeom>
          <a:noFill/>
        </p:spPr>
        <p:txBody>
          <a:bodyPr wrap="square" rtlCol="0">
            <a:spAutoFit/>
          </a:bodyPr>
          <a:lstStyle/>
          <a:p>
            <a:r>
              <a:rPr lang="en-US" sz="3000" dirty="0">
                <a:solidFill>
                  <a:srgbClr val="00B0F0"/>
                </a:solidFill>
              </a:rPr>
              <a:t>peacekeeping</a:t>
            </a:r>
          </a:p>
        </p:txBody>
      </p:sp>
      <p:sp>
        <p:nvSpPr>
          <p:cNvPr id="9" name="TextBox 8"/>
          <p:cNvSpPr txBox="1"/>
          <p:nvPr/>
        </p:nvSpPr>
        <p:spPr>
          <a:xfrm>
            <a:off x="1839816" y="3594654"/>
            <a:ext cx="3084723" cy="553998"/>
          </a:xfrm>
          <a:prstGeom prst="rect">
            <a:avLst/>
          </a:prstGeom>
          <a:noFill/>
        </p:spPr>
        <p:txBody>
          <a:bodyPr wrap="square" rtlCol="0">
            <a:spAutoFit/>
          </a:bodyPr>
          <a:lstStyle/>
          <a:p>
            <a:pPr algn="ctr"/>
            <a:r>
              <a:rPr lang="en-US" sz="3000" dirty="0">
                <a:solidFill>
                  <a:srgbClr val="00B0F0"/>
                </a:solidFill>
              </a:rPr>
              <a:t>harm</a:t>
            </a:r>
          </a:p>
        </p:txBody>
      </p:sp>
      <p:sp>
        <p:nvSpPr>
          <p:cNvPr id="10" name="TextBox 9"/>
          <p:cNvSpPr txBox="1"/>
          <p:nvPr/>
        </p:nvSpPr>
        <p:spPr>
          <a:xfrm>
            <a:off x="1839815" y="4159990"/>
            <a:ext cx="3084723" cy="553998"/>
          </a:xfrm>
          <a:prstGeom prst="rect">
            <a:avLst/>
          </a:prstGeom>
          <a:noFill/>
        </p:spPr>
        <p:txBody>
          <a:bodyPr wrap="square" rtlCol="0">
            <a:spAutoFit/>
          </a:bodyPr>
          <a:lstStyle/>
          <a:p>
            <a:pPr algn="ctr"/>
            <a:r>
              <a:rPr lang="en-US" sz="3000" dirty="0">
                <a:solidFill>
                  <a:srgbClr val="00B0F0"/>
                </a:solidFill>
              </a:rPr>
              <a:t>expert</a:t>
            </a:r>
          </a:p>
        </p:txBody>
      </p:sp>
      <p:sp>
        <p:nvSpPr>
          <p:cNvPr id="11" name="TextBox 10"/>
          <p:cNvSpPr txBox="1"/>
          <p:nvPr/>
        </p:nvSpPr>
        <p:spPr>
          <a:xfrm>
            <a:off x="2566930" y="4966771"/>
            <a:ext cx="2751817" cy="553998"/>
          </a:xfrm>
          <a:prstGeom prst="rect">
            <a:avLst/>
          </a:prstGeom>
          <a:noFill/>
        </p:spPr>
        <p:txBody>
          <a:bodyPr wrap="square" rtlCol="0">
            <a:spAutoFit/>
          </a:bodyPr>
          <a:lstStyle/>
          <a:p>
            <a:r>
              <a:rPr lang="en-US" sz="3000" dirty="0">
                <a:solidFill>
                  <a:srgbClr val="00B0F0"/>
                </a:solidFill>
              </a:rPr>
              <a:t>investors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p:nvPr/>
        </p:nvSpPr>
        <p:spPr>
          <a:xfrm>
            <a:off x="-185299" y="1546064"/>
            <a:ext cx="9825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3"/>
          <p:cNvSpPr txBox="1"/>
          <p:nvPr/>
        </p:nvSpPr>
        <p:spPr>
          <a:xfrm>
            <a:off x="1578475" y="1007929"/>
            <a:ext cx="9356100" cy="9540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chemeClr val="tx1"/>
                </a:solidFill>
              </a:rPr>
              <a:t>Complete the sentences with the words and phrases from Task 1.</a:t>
            </a:r>
            <a:endParaRPr sz="1600" b="0" i="0" u="none" strike="noStrike" cap="none" dirty="0">
              <a:solidFill>
                <a:schemeClr val="tx1"/>
              </a:solidFill>
              <a:sym typeface="Arial"/>
            </a:endParaRPr>
          </a:p>
        </p:txBody>
      </p:sp>
      <p:pic>
        <p:nvPicPr>
          <p:cNvPr id="335" name="Google Shape;335;p23"/>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36" name="Google Shape;336;p23"/>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337" name="Google Shape;337;p23"/>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38" name="Google Shape;338;p23"/>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4</a:t>
            </a:r>
            <a:endParaRPr sz="1400" b="0" i="0" u="none" strike="noStrike" cap="none">
              <a:solidFill>
                <a:srgbClr val="000000"/>
              </a:solidFill>
              <a:latin typeface="Arial"/>
              <a:ea typeface="Arial"/>
              <a:cs typeface="Arial"/>
              <a:sym typeface="Arial"/>
            </a:endParaRPr>
          </a:p>
        </p:txBody>
      </p:sp>
      <p:sp>
        <p:nvSpPr>
          <p:cNvPr id="339" name="Google Shape;339;p23"/>
          <p:cNvSpPr txBox="1"/>
          <p:nvPr/>
        </p:nvSpPr>
        <p:spPr>
          <a:xfrm>
            <a:off x="4451960" y="4946505"/>
            <a:ext cx="278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3"/>
          <p:cNvSpPr txBox="1"/>
          <p:nvPr/>
        </p:nvSpPr>
        <p:spPr>
          <a:xfrm>
            <a:off x="682825" y="1938544"/>
            <a:ext cx="11147400" cy="4708951"/>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1. Since joining the UN, Viet Nam has become _____________ and has participated in many UN activities including peacekeeping.</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2. UNICEF particularly aims to support _____________________ children all over the world.</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3. UNDP helps people in developing countries have a __________ life.</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4. The WTO is the world's __________ international economic </a:t>
            </a:r>
            <a:r>
              <a:rPr lang="en-US" sz="2800" dirty="0" err="1">
                <a:latin typeface="Calibri" panose="020F0502020204030204" pitchFamily="34" charset="0"/>
                <a:cs typeface="Calibri" panose="020F0502020204030204" pitchFamily="34" charset="0"/>
              </a:rPr>
              <a:t>organisation</a:t>
            </a:r>
            <a:r>
              <a:rPr lang="en-US" sz="2800" dirty="0">
                <a:latin typeface="Calibri" panose="020F0502020204030204" pitchFamily="34" charset="0"/>
                <a:cs typeface="Calibri" panose="020F0502020204030204" pitchFamily="34" charset="0"/>
              </a:rPr>
              <a:t>.</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5. Viet Nam has also become ______________ to foreign investors.</a:t>
            </a:r>
            <a:endParaRPr sz="2800" dirty="0">
              <a:latin typeface="Calibri" panose="020F0502020204030204" pitchFamily="34" charset="0"/>
              <a:cs typeface="Calibri" panose="020F0502020204030204" pitchFamily="34" charset="0"/>
            </a:endParaRPr>
          </a:p>
        </p:txBody>
      </p:sp>
      <p:sp>
        <p:nvSpPr>
          <p:cNvPr id="10" name="TextBox 9"/>
          <p:cNvSpPr txBox="1"/>
          <p:nvPr/>
        </p:nvSpPr>
        <p:spPr>
          <a:xfrm>
            <a:off x="7590622" y="2141702"/>
            <a:ext cx="2226250"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more active</a:t>
            </a:r>
          </a:p>
        </p:txBody>
      </p:sp>
      <p:sp>
        <p:nvSpPr>
          <p:cNvPr id="11" name="TextBox 10"/>
          <p:cNvSpPr txBox="1"/>
          <p:nvPr/>
        </p:nvSpPr>
        <p:spPr>
          <a:xfrm>
            <a:off x="6365913" y="3430062"/>
            <a:ext cx="4056043"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the most disadvantaged</a:t>
            </a:r>
          </a:p>
        </p:txBody>
      </p:sp>
      <p:sp>
        <p:nvSpPr>
          <p:cNvPr id="12" name="TextBox 11"/>
          <p:cNvSpPr txBox="1"/>
          <p:nvPr/>
        </p:nvSpPr>
        <p:spPr>
          <a:xfrm>
            <a:off x="8885076" y="4684895"/>
            <a:ext cx="2226250"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better</a:t>
            </a:r>
          </a:p>
        </p:txBody>
      </p:sp>
      <p:sp>
        <p:nvSpPr>
          <p:cNvPr id="13" name="TextBox 12"/>
          <p:cNvSpPr txBox="1"/>
          <p:nvPr/>
        </p:nvSpPr>
        <p:spPr>
          <a:xfrm>
            <a:off x="4920867" y="5338985"/>
            <a:ext cx="1445046"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largest</a:t>
            </a:r>
          </a:p>
        </p:txBody>
      </p:sp>
      <p:sp>
        <p:nvSpPr>
          <p:cNvPr id="14" name="TextBox 13"/>
          <p:cNvSpPr txBox="1"/>
          <p:nvPr/>
        </p:nvSpPr>
        <p:spPr>
          <a:xfrm>
            <a:off x="5010099" y="5993240"/>
            <a:ext cx="2711627"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more attractive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
          <p:cNvSpPr/>
          <p:nvPr/>
        </p:nvSpPr>
        <p:spPr>
          <a:xfrm>
            <a:off x="1263849" y="1280835"/>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6" name="Google Shape;126;p4"/>
          <p:cNvSpPr/>
          <p:nvPr/>
        </p:nvSpPr>
        <p:spPr>
          <a:xfrm>
            <a:off x="2843851" y="2348314"/>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6673"/>
                </a:solidFill>
                <a:latin typeface="Calibri"/>
                <a:ea typeface="Calibri"/>
                <a:cs typeface="Calibri"/>
                <a:sym typeface="Calibri"/>
              </a:rPr>
              <a:t>PRESENTATION</a:t>
            </a:r>
            <a:endParaRPr sz="1800" b="1" i="0" u="none" strike="noStrike" cap="none" dirty="0">
              <a:solidFill>
                <a:srgbClr val="006673"/>
              </a:solidFill>
              <a:latin typeface="Calibri"/>
              <a:ea typeface="Calibri"/>
              <a:cs typeface="Calibri"/>
              <a:sym typeface="Calibri"/>
            </a:endParaRPr>
          </a:p>
        </p:txBody>
      </p:sp>
      <p:sp>
        <p:nvSpPr>
          <p:cNvPr id="127" name="Google Shape;127;p4"/>
          <p:cNvSpPr/>
          <p:nvPr/>
        </p:nvSpPr>
        <p:spPr>
          <a:xfrm>
            <a:off x="1256723" y="3854303"/>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PRACTICE</a:t>
            </a:r>
            <a:endParaRPr sz="1800" b="1" i="0" u="none" strike="noStrike" cap="none">
              <a:solidFill>
                <a:srgbClr val="006673"/>
              </a:solidFill>
              <a:latin typeface="Calibri"/>
              <a:ea typeface="Calibri"/>
              <a:cs typeface="Calibri"/>
              <a:sym typeface="Calibri"/>
            </a:endParaRPr>
          </a:p>
        </p:txBody>
      </p:sp>
      <p:sp>
        <p:nvSpPr>
          <p:cNvPr id="128" name="Google Shape;128;p4"/>
          <p:cNvSpPr/>
          <p:nvPr/>
        </p:nvSpPr>
        <p:spPr>
          <a:xfrm>
            <a:off x="6592350" y="1300086"/>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29" name="Google Shape;129;p4"/>
          <p:cNvSpPr/>
          <p:nvPr/>
        </p:nvSpPr>
        <p:spPr>
          <a:xfrm>
            <a:off x="6592350" y="2293617"/>
            <a:ext cx="3965400" cy="710100"/>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6673"/>
                </a:solidFill>
                <a:latin typeface="Calibri"/>
                <a:ea typeface="Calibri"/>
                <a:cs typeface="Calibri"/>
                <a:sym typeface="Calibri"/>
              </a:rPr>
              <a:t>Vocabulary</a:t>
            </a:r>
            <a:endParaRPr sz="1800" b="0" i="0" u="none" strike="noStrike" cap="none">
              <a:solidFill>
                <a:srgbClr val="006673"/>
              </a:solidFill>
              <a:latin typeface="Calibri"/>
              <a:ea typeface="Calibri"/>
              <a:cs typeface="Calibri"/>
              <a:sym typeface="Calibri"/>
            </a:endParaRPr>
          </a:p>
        </p:txBody>
      </p:sp>
      <p:sp>
        <p:nvSpPr>
          <p:cNvPr id="130" name="Google Shape;130;p4"/>
          <p:cNvSpPr/>
          <p:nvPr/>
        </p:nvSpPr>
        <p:spPr>
          <a:xfrm>
            <a:off x="6592350" y="3397933"/>
            <a:ext cx="3965400" cy="162294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1: Listen and read.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2:</a:t>
            </a:r>
            <a:r>
              <a:rPr lang="en-US" sz="1800" dirty="0">
                <a:solidFill>
                  <a:srgbClr val="006673"/>
                </a:solidFill>
                <a:latin typeface="Calibri"/>
                <a:ea typeface="Calibri"/>
                <a:cs typeface="Calibri"/>
                <a:sym typeface="Calibri"/>
              </a:rPr>
              <a:t> Choose the correct answers.</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3: </a:t>
            </a:r>
            <a:r>
              <a:rPr lang="en-US" sz="1800" dirty="0">
                <a:solidFill>
                  <a:srgbClr val="006673"/>
                </a:solidFill>
                <a:latin typeface="Calibri"/>
                <a:ea typeface="Calibri"/>
                <a:cs typeface="Calibri"/>
                <a:sym typeface="Calibri"/>
              </a:rPr>
              <a:t>Find words in the texts that mean the following.</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4: </a:t>
            </a:r>
            <a:r>
              <a:rPr lang="en-US" sz="1800" dirty="0">
                <a:solidFill>
                  <a:srgbClr val="006673"/>
                </a:solidFill>
                <a:latin typeface="Calibri"/>
                <a:ea typeface="Calibri"/>
                <a:cs typeface="Calibri"/>
                <a:sym typeface="Calibri"/>
              </a:rPr>
              <a:t>Complete the sentences.</a:t>
            </a:r>
            <a:endParaRPr sz="1800" dirty="0">
              <a:solidFill>
                <a:srgbClr val="006673"/>
              </a:solidFill>
              <a:latin typeface="Calibri"/>
              <a:ea typeface="Calibri"/>
              <a:cs typeface="Calibri"/>
              <a:sym typeface="Calibri"/>
            </a:endParaRPr>
          </a:p>
        </p:txBody>
      </p:sp>
      <p:cxnSp>
        <p:nvCxnSpPr>
          <p:cNvPr id="131" name="Google Shape;131;p4"/>
          <p:cNvCxnSpPr>
            <a:stCxn id="125" idx="3"/>
            <a:endCxn id="126" idx="0"/>
          </p:cNvCxnSpPr>
          <p:nvPr/>
        </p:nvCxnSpPr>
        <p:spPr>
          <a:xfrm>
            <a:off x="3147616" y="1608537"/>
            <a:ext cx="671602" cy="739777"/>
          </a:xfrm>
          <a:prstGeom prst="curvedConnector2">
            <a:avLst/>
          </a:prstGeom>
          <a:noFill/>
          <a:ln w="57150" cap="flat" cmpd="sng">
            <a:solidFill>
              <a:srgbClr val="006673"/>
            </a:solidFill>
            <a:prstDash val="solid"/>
            <a:miter lim="800000"/>
            <a:headEnd type="none" w="sm" len="sm"/>
            <a:tailEnd type="triangle" w="med" len="med"/>
          </a:ln>
        </p:spPr>
      </p:cxnSp>
      <p:cxnSp>
        <p:nvCxnSpPr>
          <p:cNvPr id="132" name="Google Shape;132;p4"/>
          <p:cNvCxnSpPr>
            <a:stCxn id="126" idx="1"/>
            <a:endCxn id="127" idx="0"/>
          </p:cNvCxnSpPr>
          <p:nvPr/>
        </p:nvCxnSpPr>
        <p:spPr>
          <a:xfrm rot="10800000" flipV="1">
            <a:off x="2232091" y="2676015"/>
            <a:ext cx="611761" cy="1178287"/>
          </a:xfrm>
          <a:prstGeom prst="curvedConnector2">
            <a:avLst/>
          </a:prstGeom>
          <a:noFill/>
          <a:ln w="57150" cap="flat" cmpd="sng">
            <a:solidFill>
              <a:srgbClr val="006673"/>
            </a:solidFill>
            <a:prstDash val="solid"/>
            <a:miter lim="800000"/>
            <a:headEnd type="none" w="sm" len="sm"/>
            <a:tailEnd type="triangle" w="med" len="med"/>
          </a:ln>
        </p:spPr>
      </p:cxnSp>
      <p:cxnSp>
        <p:nvCxnSpPr>
          <p:cNvPr id="133" name="Google Shape;133;p4"/>
          <p:cNvCxnSpPr>
            <a:stCxn id="127" idx="3"/>
            <a:endCxn id="134" idx="0"/>
          </p:cNvCxnSpPr>
          <p:nvPr/>
        </p:nvCxnSpPr>
        <p:spPr>
          <a:xfrm>
            <a:off x="3207456" y="4209406"/>
            <a:ext cx="727895" cy="1205687"/>
          </a:xfrm>
          <a:prstGeom prst="curvedConnector2">
            <a:avLst/>
          </a:prstGeom>
          <a:noFill/>
          <a:ln w="57150" cap="flat" cmpd="sng">
            <a:solidFill>
              <a:srgbClr val="006673"/>
            </a:solidFill>
            <a:prstDash val="solid"/>
            <a:miter lim="800000"/>
            <a:headEnd type="none" w="sm" len="sm"/>
            <a:tailEnd type="triangle" w="med" len="med"/>
          </a:ln>
        </p:spPr>
      </p:cxnSp>
      <p:sp>
        <p:nvSpPr>
          <p:cNvPr id="134" name="Google Shape;134;p4"/>
          <p:cNvSpPr/>
          <p:nvPr/>
        </p:nvSpPr>
        <p:spPr>
          <a:xfrm>
            <a:off x="2843851" y="5415093"/>
            <a:ext cx="2183000" cy="666149"/>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CONSOLIDATION</a:t>
            </a:r>
            <a:endParaRPr sz="1800" b="1" i="0" u="none" strike="noStrike" cap="none">
              <a:solidFill>
                <a:srgbClr val="006673"/>
              </a:solidFill>
              <a:latin typeface="Calibri"/>
              <a:ea typeface="Calibri"/>
              <a:cs typeface="Calibri"/>
              <a:sym typeface="Calibri"/>
            </a:endParaRPr>
          </a:p>
        </p:txBody>
      </p:sp>
      <p:sp>
        <p:nvSpPr>
          <p:cNvPr id="135" name="Google Shape;135;p4"/>
          <p:cNvSpPr/>
          <p:nvPr/>
        </p:nvSpPr>
        <p:spPr>
          <a:xfrm>
            <a:off x="6592350" y="5415093"/>
            <a:ext cx="3965400" cy="6849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Wrap-up</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Homework</a:t>
            </a:r>
            <a:endParaRPr sz="1800" b="0" i="0" u="none" strike="noStrike" cap="none" dirty="0">
              <a:solidFill>
                <a:srgbClr val="006673"/>
              </a:solidFill>
              <a:latin typeface="Calibri"/>
              <a:ea typeface="Calibri"/>
              <a:cs typeface="Calibri"/>
              <a:sym typeface="Calibri"/>
            </a:endParaRPr>
          </a:p>
        </p:txBody>
      </p: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5678165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25"/>
          <p:cNvPicPr preferRelativeResize="0"/>
          <p:nvPr/>
        </p:nvPicPr>
        <p:blipFill rotWithShape="1">
          <a:blip r:embed="rId3">
            <a:alphaModFix/>
          </a:blip>
          <a:srcRect/>
          <a:stretch/>
        </p:blipFill>
        <p:spPr>
          <a:xfrm>
            <a:off x="0" y="6962"/>
            <a:ext cx="12192000" cy="880278"/>
          </a:xfrm>
          <a:prstGeom prst="rect">
            <a:avLst/>
          </a:prstGeom>
          <a:noFill/>
          <a:ln>
            <a:noFill/>
          </a:ln>
        </p:spPr>
      </p:pic>
      <p:sp>
        <p:nvSpPr>
          <p:cNvPr id="380" name="Google Shape;380;p25"/>
          <p:cNvSpPr/>
          <p:nvPr/>
        </p:nvSpPr>
        <p:spPr>
          <a:xfrm>
            <a:off x="702927" y="1107630"/>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81" name="Google Shape;381;p25"/>
          <p:cNvSpPr txBox="1"/>
          <p:nvPr/>
        </p:nvSpPr>
        <p:spPr>
          <a:xfrm>
            <a:off x="733099" y="1039279"/>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sp>
        <p:nvSpPr>
          <p:cNvPr id="382" name="Google Shape;382;p25"/>
          <p:cNvSpPr txBox="1"/>
          <p:nvPr/>
        </p:nvSpPr>
        <p:spPr>
          <a:xfrm>
            <a:off x="432847" y="13718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CONSOLIDATION</a:t>
            </a:r>
            <a:endParaRPr sz="1400" b="0" i="0" u="none" strike="noStrike" cap="none">
              <a:solidFill>
                <a:srgbClr val="000000"/>
              </a:solidFill>
              <a:latin typeface="Arial"/>
              <a:ea typeface="Arial"/>
              <a:cs typeface="Arial"/>
              <a:sym typeface="Arial"/>
            </a:endParaRPr>
          </a:p>
        </p:txBody>
      </p:sp>
      <p:sp>
        <p:nvSpPr>
          <p:cNvPr id="383" name="Google Shape;383;p25"/>
          <p:cNvSpPr/>
          <p:nvPr/>
        </p:nvSpPr>
        <p:spPr>
          <a:xfrm>
            <a:off x="1358390" y="1107630"/>
            <a:ext cx="4572000"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1" i="0" u="none" strike="noStrike" cap="none" dirty="0">
                <a:solidFill>
                  <a:schemeClr val="tx1"/>
                </a:solidFill>
                <a:latin typeface="Arial"/>
                <a:ea typeface="Arial"/>
                <a:cs typeface="Arial"/>
                <a:sym typeface="Arial"/>
              </a:rPr>
              <a:t>Wrap-up</a:t>
            </a:r>
            <a:endParaRPr sz="1400" b="0" i="0" u="none" strike="noStrike" cap="none" dirty="0">
              <a:solidFill>
                <a:schemeClr val="tx1"/>
              </a:solidFill>
              <a:latin typeface="Arial"/>
              <a:ea typeface="Arial"/>
              <a:cs typeface="Arial"/>
              <a:sym typeface="Arial"/>
            </a:endParaRPr>
          </a:p>
        </p:txBody>
      </p:sp>
      <p:sp>
        <p:nvSpPr>
          <p:cNvPr id="384" name="Google Shape;384;p25"/>
          <p:cNvSpPr txBox="1"/>
          <p:nvPr/>
        </p:nvSpPr>
        <p:spPr>
          <a:xfrm>
            <a:off x="702927" y="2123749"/>
            <a:ext cx="10346991" cy="2308800"/>
          </a:xfrm>
          <a:prstGeom prst="rect">
            <a:avLst/>
          </a:prstGeom>
          <a:noFill/>
          <a:ln>
            <a:noFill/>
          </a:ln>
        </p:spPr>
        <p:txBody>
          <a:bodyPr spcFirstLastPara="1" wrap="square" lIns="91425" tIns="45700" rIns="91425" bIns="45700" anchor="t" anchorCtr="0">
            <a:spAutoFit/>
          </a:bodyPr>
          <a:lstStyle/>
          <a:p>
            <a:pPr marL="584200" marR="0" lvl="0" indent="-4572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Some words and phrases related to </a:t>
            </a:r>
            <a:r>
              <a:rPr lang="en-US" sz="3600" dirty="0">
                <a:solidFill>
                  <a:schemeClr val="dk1"/>
                </a:solidFill>
                <a:latin typeface="Calibri"/>
                <a:ea typeface="Calibri"/>
                <a:cs typeface="Calibri"/>
                <a:sym typeface="Calibri"/>
              </a:rPr>
              <a:t>international </a:t>
            </a:r>
            <a:r>
              <a:rPr lang="en-US" sz="3600" dirty="0" err="1">
                <a:solidFill>
                  <a:schemeClr val="dk1"/>
                </a:solidFill>
                <a:latin typeface="Calibri"/>
                <a:ea typeface="Calibri"/>
                <a:cs typeface="Calibri"/>
                <a:sym typeface="Calibri"/>
              </a:rPr>
              <a:t>organisations</a:t>
            </a:r>
            <a:r>
              <a:rPr lang="en-US" sz="3600"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584200" marR="0" lvl="0" indent="-4572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Reading for specific information</a:t>
            </a:r>
            <a:endParaRPr sz="1400" b="0" i="0" u="none" strike="noStrike" cap="none" dirty="0">
              <a:solidFill>
                <a:srgbClr val="000000"/>
              </a:solidFill>
              <a:latin typeface="Arial"/>
              <a:ea typeface="Arial"/>
              <a:cs typeface="Arial"/>
              <a:sym typeface="Arial"/>
            </a:endParaRPr>
          </a:p>
          <a:p>
            <a:pPr marL="584200" marR="0" lvl="0" indent="-4572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Scanning skills</a:t>
            </a:r>
            <a:endParaRPr sz="1400" b="0" i="0" u="none" strike="noStrike" cap="none" dirty="0">
              <a:solidFill>
                <a:srgbClr val="000000"/>
              </a:solidFill>
              <a:latin typeface="Arial"/>
              <a:ea typeface="Arial"/>
              <a:cs typeface="Arial"/>
              <a:sym typeface="Arial"/>
            </a:endParaRPr>
          </a:p>
        </p:txBody>
      </p:sp>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6"/>
          <p:cNvSpPr txBox="1"/>
          <p:nvPr/>
        </p:nvSpPr>
        <p:spPr>
          <a:xfrm>
            <a:off x="1882037" y="2055511"/>
            <a:ext cx="8584082" cy="1200329"/>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3600"/>
              <a:buFont typeface="Arial" panose="020B0604020202020204" pitchFamily="34" charset="0"/>
              <a:buChar char="•"/>
            </a:pPr>
            <a:r>
              <a:rPr lang="en-US" sz="3600" b="0" i="0" u="none" strike="noStrike" cap="none" dirty="0">
                <a:solidFill>
                  <a:schemeClr val="dk1"/>
                </a:solidFill>
                <a:latin typeface="Calibri"/>
                <a:ea typeface="Calibri"/>
                <a:cs typeface="Calibri"/>
                <a:sym typeface="Calibri"/>
              </a:rPr>
              <a:t>Do exercises in the workbook</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3600"/>
              <a:buFont typeface="Arial" panose="020B0604020202020204" pitchFamily="34" charset="0"/>
              <a:buChar char="•"/>
            </a:pPr>
            <a:r>
              <a:rPr lang="en-US" sz="3600" b="0" i="0" u="none" strike="noStrike" cap="none" dirty="0">
                <a:solidFill>
                  <a:schemeClr val="dk1"/>
                </a:solidFill>
                <a:latin typeface="Calibri"/>
                <a:ea typeface="Calibri"/>
                <a:cs typeface="Calibri"/>
                <a:sym typeface="Calibri"/>
              </a:rPr>
              <a:t>Project preparation </a:t>
            </a:r>
            <a:endParaRPr sz="1400" b="0" i="0" u="none" strike="noStrike" cap="none" dirty="0">
              <a:solidFill>
                <a:srgbClr val="000000"/>
              </a:solidFill>
              <a:latin typeface="Arial"/>
              <a:ea typeface="Arial"/>
              <a:cs typeface="Arial"/>
              <a:sym typeface="Arial"/>
            </a:endParaRPr>
          </a:p>
        </p:txBody>
      </p:sp>
      <p:sp>
        <p:nvSpPr>
          <p:cNvPr id="390" name="Google Shape;390;p26"/>
          <p:cNvSpPr/>
          <p:nvPr/>
        </p:nvSpPr>
        <p:spPr>
          <a:xfrm>
            <a:off x="743871" y="1113110"/>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91" name="Google Shape;391;p26"/>
          <p:cNvSpPr txBox="1"/>
          <p:nvPr/>
        </p:nvSpPr>
        <p:spPr>
          <a:xfrm>
            <a:off x="774043" y="1017463"/>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2</a:t>
            </a:r>
            <a:endParaRPr sz="1400" b="0" i="0" u="none" strike="noStrike" cap="none">
              <a:solidFill>
                <a:srgbClr val="000000"/>
              </a:solidFill>
              <a:latin typeface="Arial"/>
              <a:ea typeface="Arial"/>
              <a:cs typeface="Arial"/>
              <a:sym typeface="Arial"/>
            </a:endParaRPr>
          </a:p>
        </p:txBody>
      </p:sp>
      <p:sp>
        <p:nvSpPr>
          <p:cNvPr id="392" name="Google Shape;392;p26"/>
          <p:cNvSpPr/>
          <p:nvPr/>
        </p:nvSpPr>
        <p:spPr>
          <a:xfrm>
            <a:off x="1399333" y="1093512"/>
            <a:ext cx="4572000"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1" i="0" u="none" strike="noStrike" cap="none" dirty="0">
                <a:solidFill>
                  <a:schemeClr val="tx1"/>
                </a:solidFill>
                <a:latin typeface="Arial"/>
                <a:ea typeface="Arial"/>
                <a:cs typeface="Arial"/>
                <a:sym typeface="Arial"/>
              </a:rPr>
              <a:t>Homework</a:t>
            </a:r>
            <a:endParaRPr sz="1400" b="0" i="0" u="none" strike="noStrike" cap="none" dirty="0">
              <a:solidFill>
                <a:schemeClr val="tx1"/>
              </a:solidFill>
              <a:latin typeface="Arial"/>
              <a:ea typeface="Arial"/>
              <a:cs typeface="Arial"/>
              <a:sym typeface="Arial"/>
            </a:endParaRPr>
          </a:p>
        </p:txBody>
      </p:sp>
      <p:pic>
        <p:nvPicPr>
          <p:cNvPr id="393" name="Google Shape;393;p26"/>
          <p:cNvPicPr preferRelativeResize="0"/>
          <p:nvPr/>
        </p:nvPicPr>
        <p:blipFill rotWithShape="1">
          <a:blip r:embed="rId3">
            <a:alphaModFix/>
          </a:blip>
          <a:srcRect/>
          <a:stretch/>
        </p:blipFill>
        <p:spPr>
          <a:xfrm>
            <a:off x="0" y="6962"/>
            <a:ext cx="12192000" cy="880278"/>
          </a:xfrm>
          <a:prstGeom prst="rect">
            <a:avLst/>
          </a:prstGeom>
          <a:noFill/>
          <a:ln>
            <a:noFill/>
          </a:ln>
        </p:spPr>
      </p:pic>
      <p:sp>
        <p:nvSpPr>
          <p:cNvPr id="394" name="Google Shape;394;p26"/>
          <p:cNvSpPr txBox="1"/>
          <p:nvPr/>
        </p:nvSpPr>
        <p:spPr>
          <a:xfrm>
            <a:off x="432847" y="13718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CONSOLIDATION</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00" name="Google Shape;400;p2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 name="Rectangle 3"/>
          <p:cNvSpPr/>
          <p:nvPr/>
        </p:nvSpPr>
        <p:spPr>
          <a:xfrm>
            <a:off x="3157182" y="6078117"/>
            <a:ext cx="58776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rgbClr val="FFFFFF"/>
                </a:solidFill>
                <a:latin typeface="Calibri" panose="020F0502020204030204" pitchFamily="34" charset="0"/>
              </a:rPr>
              <a:t>Website: </a:t>
            </a:r>
            <a:r>
              <a:rPr lang="en-US" sz="1600" b="1" i="1" dirty="0">
                <a:solidFill>
                  <a:srgbClr val="FFFFFF"/>
                </a:solidFill>
                <a:latin typeface="Calibri" panose="020F0502020204030204" pitchFamily="34" charset="0"/>
              </a:rPr>
              <a:t>hoclieu.vn</a:t>
            </a:r>
            <a:endParaRPr lang="en-US" sz="1600" dirty="0"/>
          </a:p>
          <a:p>
            <a:pPr algn="ctr"/>
            <a:r>
              <a:rPr lang="en-US" sz="1600" b="1" i="1" dirty="0" err="1">
                <a:solidFill>
                  <a:srgbClr val="FFFFFF"/>
                </a:solidFill>
                <a:latin typeface="Calibri" panose="020F0502020204030204" pitchFamily="34" charset="0"/>
              </a:rPr>
              <a:t>Fanpage</a:t>
            </a:r>
            <a:r>
              <a:rPr lang="en-US" sz="1600" b="1" i="1">
                <a:solidFill>
                  <a:srgbClr val="FFFFFF"/>
                </a:solidFill>
                <a:latin typeface="Calibri" panose="020F0502020204030204" pitchFamily="34" charset="0"/>
              </a:rPr>
              <a:t>: facebook.com/tienganhglobalsuccess.vn/</a:t>
            </a:r>
            <a:endParaRPr lang="en-US" sz="1600" dirty="0"/>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109" name="Google Shape;109;p3"/>
          <p:cNvSpPr txBox="1"/>
          <p:nvPr/>
        </p:nvSpPr>
        <p:spPr>
          <a:xfrm>
            <a:off x="3193475" y="381699"/>
            <a:ext cx="118258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chemeClr val="lt1"/>
                </a:solidFill>
                <a:latin typeface="Open Sans"/>
                <a:ea typeface="Open Sans"/>
                <a:cs typeface="Open Sans"/>
                <a:sym typeface="Open Sans"/>
              </a:rPr>
              <a:t>1</a:t>
            </a:r>
            <a:endParaRPr sz="1400" b="0" i="0" u="none" strike="noStrike" cap="none">
              <a:solidFill>
                <a:srgbClr val="000000"/>
              </a:solidFill>
              <a:latin typeface="Arial"/>
              <a:ea typeface="Arial"/>
              <a:cs typeface="Arial"/>
              <a:sym typeface="Arial"/>
            </a:endParaRPr>
          </a:p>
        </p:txBody>
      </p:sp>
      <p:sp>
        <p:nvSpPr>
          <p:cNvPr id="110" name="Google Shape;110;p3"/>
          <p:cNvSpPr txBox="1"/>
          <p:nvPr/>
        </p:nvSpPr>
        <p:spPr>
          <a:xfrm>
            <a:off x="4772892" y="627919"/>
            <a:ext cx="49589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FAMILY LIFE</a:t>
            </a:r>
            <a:endParaRPr sz="1400" b="0" i="0" u="none" strike="noStrike" cap="none">
              <a:solidFill>
                <a:srgbClr val="000000"/>
              </a:solidFill>
              <a:latin typeface="Arial"/>
              <a:ea typeface="Arial"/>
              <a:cs typeface="Arial"/>
              <a:sym typeface="Arial"/>
            </a:endParaRPr>
          </a:p>
        </p:txBody>
      </p:sp>
      <p:sp>
        <p:nvSpPr>
          <p:cNvPr id="111" name="Google Shape;111;p3"/>
          <p:cNvSpPr txBox="1"/>
          <p:nvPr/>
        </p:nvSpPr>
        <p:spPr>
          <a:xfrm>
            <a:off x="2167672" y="347869"/>
            <a:ext cx="1267591" cy="138499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Unit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12" name="Google Shape;112;p3"/>
          <p:cNvSpPr txBox="1"/>
          <p:nvPr/>
        </p:nvSpPr>
        <p:spPr>
          <a:xfrm>
            <a:off x="3843380" y="627920"/>
            <a:ext cx="495893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Arial"/>
                <a:ea typeface="Arial"/>
                <a:cs typeface="Arial"/>
                <a:sym typeface="Arial"/>
              </a:rPr>
              <a:t>Family Life</a:t>
            </a:r>
            <a:endParaRPr sz="1400" b="0" i="0" u="none" strike="noStrike" cap="none">
              <a:solidFill>
                <a:srgbClr val="000000"/>
              </a:solidFill>
              <a:latin typeface="Arial"/>
              <a:ea typeface="Arial"/>
              <a:cs typeface="Arial"/>
              <a:sym typeface="Arial"/>
            </a:endParaRPr>
          </a:p>
        </p:txBody>
      </p:sp>
      <p:grpSp>
        <p:nvGrpSpPr>
          <p:cNvPr id="113" name="Google Shape;113;p3"/>
          <p:cNvGrpSpPr/>
          <p:nvPr/>
        </p:nvGrpSpPr>
        <p:grpSpPr>
          <a:xfrm>
            <a:off x="1119197" y="265737"/>
            <a:ext cx="6513725" cy="1548490"/>
            <a:chOff x="144635" y="1191561"/>
            <a:chExt cx="5167790" cy="1145834"/>
          </a:xfrm>
        </p:grpSpPr>
        <p:sp>
          <p:nvSpPr>
            <p:cNvPr id="114" name="Google Shape;114;p3"/>
            <p:cNvSpPr/>
            <p:nvPr/>
          </p:nvSpPr>
          <p:spPr>
            <a:xfrm>
              <a:off x="479471" y="1496280"/>
              <a:ext cx="4832954" cy="647205"/>
            </a:xfrm>
            <a:prstGeom prst="roundRect">
              <a:avLst>
                <a:gd name="adj" fmla="val 42661"/>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3"/>
            <p:cNvSpPr txBox="1"/>
            <p:nvPr/>
          </p:nvSpPr>
          <p:spPr>
            <a:xfrm>
              <a:off x="1276664" y="1519800"/>
              <a:ext cx="3741812" cy="5693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lt1"/>
                  </a:solidFill>
                  <a:latin typeface="Arial"/>
                  <a:ea typeface="Arial"/>
                  <a:cs typeface="Arial"/>
                  <a:sym typeface="Arial"/>
                </a:rPr>
                <a:t>OBJECTIVES</a:t>
              </a:r>
              <a:endParaRPr sz="1400" b="0" i="0" u="none" strike="noStrike" cap="none">
                <a:solidFill>
                  <a:srgbClr val="000000"/>
                </a:solidFill>
                <a:latin typeface="Arial"/>
                <a:ea typeface="Arial"/>
                <a:cs typeface="Arial"/>
                <a:sym typeface="Arial"/>
              </a:endParaRPr>
            </a:p>
          </p:txBody>
        </p:sp>
        <p:pic>
          <p:nvPicPr>
            <p:cNvPr id="116" name="Google Shape;116;p3"/>
            <p:cNvPicPr preferRelativeResize="0"/>
            <p:nvPr/>
          </p:nvPicPr>
          <p:blipFill rotWithShape="1">
            <a:blip r:embed="rId3">
              <a:alphaModFix/>
            </a:blip>
            <a:srcRect/>
            <a:stretch/>
          </p:blipFill>
          <p:spPr>
            <a:xfrm>
              <a:off x="144635" y="1191561"/>
              <a:ext cx="1096339" cy="1145834"/>
            </a:xfrm>
            <a:prstGeom prst="rect">
              <a:avLst/>
            </a:prstGeom>
            <a:noFill/>
            <a:ln>
              <a:noFill/>
            </a:ln>
          </p:spPr>
        </p:pic>
      </p:grpSp>
      <p:sp>
        <p:nvSpPr>
          <p:cNvPr id="117" name="Google Shape;117;p3"/>
          <p:cNvSpPr txBox="1"/>
          <p:nvPr/>
        </p:nvSpPr>
        <p:spPr>
          <a:xfrm>
            <a:off x="1541240" y="2226027"/>
            <a:ext cx="9118738" cy="2246729"/>
          </a:xfrm>
          <a:prstGeom prst="rect">
            <a:avLst/>
          </a:prstGeom>
          <a:noFill/>
          <a:ln>
            <a:noFill/>
          </a:ln>
        </p:spPr>
        <p:txBody>
          <a:bodyPr spcFirstLastPara="1" wrap="square" lIns="91425" tIns="45700" rIns="91425" bIns="45700" anchor="t" anchorCtr="0">
            <a:spAutoFit/>
          </a:bodyPr>
          <a:lstStyle/>
          <a:p>
            <a:pPr marL="457200" lvl="0" indent="-457200">
              <a:buClr>
                <a:schemeClr val="dk1"/>
              </a:buClr>
              <a:buSzPts val="2800"/>
              <a:buFont typeface="Courier New"/>
              <a:buChar char="o"/>
            </a:pPr>
            <a:r>
              <a:rPr lang="en-US" sz="2800" dirty="0">
                <a:solidFill>
                  <a:schemeClr val="dk1"/>
                </a:solidFill>
                <a:latin typeface="Calibri"/>
                <a:ea typeface="Calibri"/>
                <a:cs typeface="Calibri"/>
                <a:sym typeface="Calibri"/>
              </a:rPr>
              <a:t>Gain an overview of the topic “Viet Nam and international </a:t>
            </a:r>
            <a:r>
              <a:rPr lang="en-US" sz="2800" dirty="0" err="1">
                <a:solidFill>
                  <a:schemeClr val="dk1"/>
                </a:solidFill>
                <a:latin typeface="Calibri"/>
                <a:ea typeface="Calibri"/>
                <a:cs typeface="Calibri"/>
                <a:sym typeface="Calibri"/>
              </a:rPr>
              <a:t>organisations</a:t>
            </a:r>
            <a:r>
              <a:rPr lang="en-US" sz="2800" dirty="0">
                <a:solidFill>
                  <a:schemeClr val="dk1"/>
                </a:solidFill>
                <a:latin typeface="Calibri"/>
                <a:ea typeface="Calibri"/>
                <a:cs typeface="Calibri"/>
                <a:sym typeface="Calibri"/>
              </a:rPr>
              <a:t>”</a:t>
            </a:r>
          </a:p>
          <a:p>
            <a:pPr marL="457200" lvl="0" indent="-457200">
              <a:buClr>
                <a:schemeClr val="dk1"/>
              </a:buClr>
              <a:buSzPts val="2800"/>
              <a:buFont typeface="Courier New"/>
              <a:buChar char="o"/>
            </a:pPr>
            <a:r>
              <a:rPr lang="en-US" sz="2800" dirty="0">
                <a:solidFill>
                  <a:schemeClr val="dk1"/>
                </a:solidFill>
                <a:latin typeface="Calibri"/>
                <a:ea typeface="Calibri"/>
                <a:cs typeface="Calibri"/>
                <a:sym typeface="Calibri"/>
              </a:rPr>
              <a:t>Identify and use words and phrases related to the topic “Viet Nam and international </a:t>
            </a:r>
            <a:r>
              <a:rPr lang="en-US" sz="2800" dirty="0" err="1">
                <a:solidFill>
                  <a:schemeClr val="dk1"/>
                </a:solidFill>
                <a:latin typeface="Calibri"/>
                <a:ea typeface="Calibri"/>
                <a:cs typeface="Calibri"/>
                <a:sym typeface="Calibri"/>
              </a:rPr>
              <a:t>organisations</a:t>
            </a:r>
            <a:r>
              <a:rPr lang="en-US" sz="2800" dirty="0">
                <a:solidFill>
                  <a:schemeClr val="dk1"/>
                </a:solidFill>
                <a:latin typeface="Calibri"/>
                <a:ea typeface="Calibri"/>
                <a:cs typeface="Calibri"/>
                <a:sym typeface="Calibri"/>
              </a:rPr>
              <a:t>”</a:t>
            </a:r>
          </a:p>
          <a:p>
            <a:pPr marL="457200" lvl="0" indent="-457200">
              <a:buClr>
                <a:schemeClr val="dk1"/>
              </a:buClr>
              <a:buSzPts val="2800"/>
              <a:buFont typeface="Courier New"/>
              <a:buChar char="o"/>
            </a:pPr>
            <a:r>
              <a:rPr lang="en-US" sz="2800" dirty="0">
                <a:solidFill>
                  <a:schemeClr val="dk1"/>
                </a:solidFill>
                <a:latin typeface="Calibri"/>
                <a:ea typeface="Calibri"/>
                <a:cs typeface="Calibri"/>
                <a:sym typeface="Calibri"/>
              </a:rPr>
              <a:t>Identify and use comparative and superlative adjectives.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animEffect transition="in" filter="fade">
                                      <p:cBhvr>
                                        <p:cTn id="7" dur="500"/>
                                        <p:tgtEl>
                                          <p:spTgt spid="1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
                                            <p:txEl>
                                              <p:pRg st="1" end="1"/>
                                            </p:txEl>
                                          </p:spTgt>
                                        </p:tgtEl>
                                        <p:attrNameLst>
                                          <p:attrName>style.visibility</p:attrName>
                                        </p:attrNameLst>
                                      </p:cBhvr>
                                      <p:to>
                                        <p:strVal val="visible"/>
                                      </p:to>
                                    </p:set>
                                    <p:animEffect transition="in" filter="fade">
                                      <p:cBhvr>
                                        <p:cTn id="12" dur="500"/>
                                        <p:tgtEl>
                                          <p:spTgt spid="1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
                                            <p:txEl>
                                              <p:pRg st="2" end="2"/>
                                            </p:txEl>
                                          </p:spTgt>
                                        </p:tgtEl>
                                        <p:attrNameLst>
                                          <p:attrName>style.visibility</p:attrName>
                                        </p:attrNameLst>
                                      </p:cBhvr>
                                      <p:to>
                                        <p:strVal val="visible"/>
                                      </p:to>
                                    </p:set>
                                    <p:animEffect transition="in" filter="fade">
                                      <p:cBhvr>
                                        <p:cTn id="17" dur="500"/>
                                        <p:tgtEl>
                                          <p:spTgt spid="1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
          <p:cNvSpPr/>
          <p:nvPr/>
        </p:nvSpPr>
        <p:spPr>
          <a:xfrm>
            <a:off x="1263849" y="1280835"/>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6" name="Google Shape;126;p4"/>
          <p:cNvSpPr/>
          <p:nvPr/>
        </p:nvSpPr>
        <p:spPr>
          <a:xfrm>
            <a:off x="2843851" y="2348314"/>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6673"/>
                </a:solidFill>
                <a:latin typeface="Calibri"/>
                <a:ea typeface="Calibri"/>
                <a:cs typeface="Calibri"/>
                <a:sym typeface="Calibri"/>
              </a:rPr>
              <a:t>PRESENTATION</a:t>
            </a:r>
            <a:endParaRPr sz="1800" b="1" i="0" u="none" strike="noStrike" cap="none" dirty="0">
              <a:solidFill>
                <a:srgbClr val="006673"/>
              </a:solidFill>
              <a:latin typeface="Calibri"/>
              <a:ea typeface="Calibri"/>
              <a:cs typeface="Calibri"/>
              <a:sym typeface="Calibri"/>
            </a:endParaRPr>
          </a:p>
        </p:txBody>
      </p:sp>
      <p:sp>
        <p:nvSpPr>
          <p:cNvPr id="127" name="Google Shape;127;p4"/>
          <p:cNvSpPr/>
          <p:nvPr/>
        </p:nvSpPr>
        <p:spPr>
          <a:xfrm>
            <a:off x="1256723" y="3854303"/>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PRACTICE</a:t>
            </a:r>
            <a:endParaRPr sz="1800" b="1" i="0" u="none" strike="noStrike" cap="none">
              <a:solidFill>
                <a:srgbClr val="006673"/>
              </a:solidFill>
              <a:latin typeface="Calibri"/>
              <a:ea typeface="Calibri"/>
              <a:cs typeface="Calibri"/>
              <a:sym typeface="Calibri"/>
            </a:endParaRPr>
          </a:p>
        </p:txBody>
      </p:sp>
      <p:sp>
        <p:nvSpPr>
          <p:cNvPr id="128" name="Google Shape;128;p4"/>
          <p:cNvSpPr/>
          <p:nvPr/>
        </p:nvSpPr>
        <p:spPr>
          <a:xfrm>
            <a:off x="6592350" y="1300086"/>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29" name="Google Shape;129;p4"/>
          <p:cNvSpPr/>
          <p:nvPr/>
        </p:nvSpPr>
        <p:spPr>
          <a:xfrm>
            <a:off x="6592350" y="2293617"/>
            <a:ext cx="3965400" cy="710100"/>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6673"/>
                </a:solidFill>
                <a:latin typeface="Calibri"/>
                <a:ea typeface="Calibri"/>
                <a:cs typeface="Calibri"/>
                <a:sym typeface="Calibri"/>
              </a:rPr>
              <a:t>Vocabulary</a:t>
            </a:r>
            <a:endParaRPr sz="1800" b="0" i="0" u="none" strike="noStrike" cap="none">
              <a:solidFill>
                <a:srgbClr val="006673"/>
              </a:solidFill>
              <a:latin typeface="Calibri"/>
              <a:ea typeface="Calibri"/>
              <a:cs typeface="Calibri"/>
              <a:sym typeface="Calibri"/>
            </a:endParaRPr>
          </a:p>
        </p:txBody>
      </p:sp>
      <p:sp>
        <p:nvSpPr>
          <p:cNvPr id="130" name="Google Shape;130;p4"/>
          <p:cNvSpPr/>
          <p:nvPr/>
        </p:nvSpPr>
        <p:spPr>
          <a:xfrm>
            <a:off x="6592350" y="3397933"/>
            <a:ext cx="3965400" cy="162294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1: Listen and read.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2:</a:t>
            </a:r>
            <a:r>
              <a:rPr lang="en-US" sz="1800" dirty="0">
                <a:solidFill>
                  <a:srgbClr val="006673"/>
                </a:solidFill>
                <a:latin typeface="Calibri"/>
                <a:ea typeface="Calibri"/>
                <a:cs typeface="Calibri"/>
                <a:sym typeface="Calibri"/>
              </a:rPr>
              <a:t> Choose the correct answers.</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3: </a:t>
            </a:r>
            <a:r>
              <a:rPr lang="en-US" sz="1800" dirty="0">
                <a:solidFill>
                  <a:srgbClr val="006673"/>
                </a:solidFill>
                <a:latin typeface="Calibri"/>
                <a:ea typeface="Calibri"/>
                <a:cs typeface="Calibri"/>
                <a:sym typeface="Calibri"/>
              </a:rPr>
              <a:t>Find words in the texts that mean the following.</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4: </a:t>
            </a:r>
            <a:r>
              <a:rPr lang="en-US" sz="1800" dirty="0">
                <a:solidFill>
                  <a:srgbClr val="006673"/>
                </a:solidFill>
                <a:latin typeface="Calibri"/>
                <a:ea typeface="Calibri"/>
                <a:cs typeface="Calibri"/>
                <a:sym typeface="Calibri"/>
              </a:rPr>
              <a:t>Complete the sentences.</a:t>
            </a:r>
            <a:endParaRPr sz="1800" dirty="0">
              <a:solidFill>
                <a:srgbClr val="006673"/>
              </a:solidFill>
              <a:latin typeface="Calibri"/>
              <a:ea typeface="Calibri"/>
              <a:cs typeface="Calibri"/>
              <a:sym typeface="Calibri"/>
            </a:endParaRPr>
          </a:p>
        </p:txBody>
      </p:sp>
      <p:cxnSp>
        <p:nvCxnSpPr>
          <p:cNvPr id="131" name="Google Shape;131;p4"/>
          <p:cNvCxnSpPr>
            <a:stCxn id="125" idx="3"/>
            <a:endCxn id="126" idx="0"/>
          </p:cNvCxnSpPr>
          <p:nvPr/>
        </p:nvCxnSpPr>
        <p:spPr>
          <a:xfrm>
            <a:off x="3147616" y="1608537"/>
            <a:ext cx="671602" cy="739777"/>
          </a:xfrm>
          <a:prstGeom prst="curvedConnector2">
            <a:avLst/>
          </a:prstGeom>
          <a:noFill/>
          <a:ln w="57150" cap="flat" cmpd="sng">
            <a:solidFill>
              <a:srgbClr val="006673"/>
            </a:solidFill>
            <a:prstDash val="solid"/>
            <a:miter lim="800000"/>
            <a:headEnd type="none" w="sm" len="sm"/>
            <a:tailEnd type="triangle" w="med" len="med"/>
          </a:ln>
        </p:spPr>
      </p:cxnSp>
      <p:cxnSp>
        <p:nvCxnSpPr>
          <p:cNvPr id="132" name="Google Shape;132;p4"/>
          <p:cNvCxnSpPr>
            <a:stCxn id="126" idx="1"/>
            <a:endCxn id="127" idx="0"/>
          </p:cNvCxnSpPr>
          <p:nvPr/>
        </p:nvCxnSpPr>
        <p:spPr>
          <a:xfrm rot="10800000" flipV="1">
            <a:off x="2232091" y="2676015"/>
            <a:ext cx="611761" cy="1178287"/>
          </a:xfrm>
          <a:prstGeom prst="curvedConnector2">
            <a:avLst/>
          </a:prstGeom>
          <a:noFill/>
          <a:ln w="57150" cap="flat" cmpd="sng">
            <a:solidFill>
              <a:srgbClr val="006673"/>
            </a:solidFill>
            <a:prstDash val="solid"/>
            <a:miter lim="800000"/>
            <a:headEnd type="none" w="sm" len="sm"/>
            <a:tailEnd type="triangle" w="med" len="med"/>
          </a:ln>
        </p:spPr>
      </p:cxnSp>
      <p:cxnSp>
        <p:nvCxnSpPr>
          <p:cNvPr id="133" name="Google Shape;133;p4"/>
          <p:cNvCxnSpPr>
            <a:stCxn id="127" idx="3"/>
            <a:endCxn id="134" idx="0"/>
          </p:cNvCxnSpPr>
          <p:nvPr/>
        </p:nvCxnSpPr>
        <p:spPr>
          <a:xfrm>
            <a:off x="3207456" y="4209406"/>
            <a:ext cx="727895" cy="1205687"/>
          </a:xfrm>
          <a:prstGeom prst="curvedConnector2">
            <a:avLst/>
          </a:prstGeom>
          <a:noFill/>
          <a:ln w="57150" cap="flat" cmpd="sng">
            <a:solidFill>
              <a:srgbClr val="006673"/>
            </a:solidFill>
            <a:prstDash val="solid"/>
            <a:miter lim="800000"/>
            <a:headEnd type="none" w="sm" len="sm"/>
            <a:tailEnd type="triangle" w="med" len="med"/>
          </a:ln>
        </p:spPr>
      </p:cxnSp>
      <p:sp>
        <p:nvSpPr>
          <p:cNvPr id="134" name="Google Shape;134;p4"/>
          <p:cNvSpPr/>
          <p:nvPr/>
        </p:nvSpPr>
        <p:spPr>
          <a:xfrm>
            <a:off x="2843851" y="5415093"/>
            <a:ext cx="2183000" cy="666149"/>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CONSOLIDATION</a:t>
            </a:r>
            <a:endParaRPr sz="1800" b="1" i="0" u="none" strike="noStrike" cap="none">
              <a:solidFill>
                <a:srgbClr val="006673"/>
              </a:solidFill>
              <a:latin typeface="Calibri"/>
              <a:ea typeface="Calibri"/>
              <a:cs typeface="Calibri"/>
              <a:sym typeface="Calibri"/>
            </a:endParaRPr>
          </a:p>
        </p:txBody>
      </p:sp>
      <p:sp>
        <p:nvSpPr>
          <p:cNvPr id="135" name="Google Shape;135;p4"/>
          <p:cNvSpPr/>
          <p:nvPr/>
        </p:nvSpPr>
        <p:spPr>
          <a:xfrm>
            <a:off x="6592350" y="5415093"/>
            <a:ext cx="3965400" cy="6849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Wrap-up</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Homework</a:t>
            </a:r>
            <a:endParaRPr sz="1800" b="0" i="0" u="none" strike="noStrike" cap="none" dirty="0">
              <a:solidFill>
                <a:srgbClr val="006673"/>
              </a:solidFill>
              <a:latin typeface="Calibri"/>
              <a:ea typeface="Calibri"/>
              <a:cs typeface="Calibri"/>
              <a:sym typeface="Calibri"/>
            </a:endParaRPr>
          </a:p>
        </p:txBody>
      </p: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
          <p:cNvSpPr/>
          <p:nvPr/>
        </p:nvSpPr>
        <p:spPr>
          <a:xfrm>
            <a:off x="1263849" y="1280835"/>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8" name="Google Shape;128;p4"/>
          <p:cNvSpPr/>
          <p:nvPr/>
        </p:nvSpPr>
        <p:spPr>
          <a:xfrm>
            <a:off x="6592350" y="1300086"/>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1672612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1" y="0"/>
            <a:ext cx="12192001" cy="898672"/>
          </a:xfrm>
          <a:prstGeom prst="rect">
            <a:avLst/>
          </a:prstGeom>
          <a:noFill/>
          <a:ln>
            <a:noFill/>
          </a:ln>
        </p:spPr>
      </p:pic>
      <p:sp>
        <p:nvSpPr>
          <p:cNvPr id="159" name="Google Shape;159;p6"/>
          <p:cNvSpPr txBox="1"/>
          <p:nvPr/>
        </p:nvSpPr>
        <p:spPr>
          <a:xfrm>
            <a:off x="596620" y="126170"/>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1157487" y="3163192"/>
            <a:ext cx="4938512" cy="707886"/>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The United Nations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1376" y="1581838"/>
            <a:ext cx="4097357" cy="409735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612350" y="2901615"/>
            <a:ext cx="4921521" cy="1313688"/>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United Nations </a:t>
            </a:r>
          </a:p>
          <a:p>
            <a:pPr algn="ctr"/>
            <a:r>
              <a:rPr lang="en-US" sz="4000" b="1" dirty="0">
                <a:solidFill>
                  <a:srgbClr val="0FB7BD"/>
                </a:solidFill>
                <a:latin typeface="Calibri" panose="020F0502020204030204" pitchFamily="34" charset="0"/>
                <a:cs typeface="Calibri" panose="020F0502020204030204" pitchFamily="34" charset="0"/>
              </a:rPr>
              <a:t>Children’s Fund</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6544" y="1591929"/>
            <a:ext cx="4148121" cy="4249036"/>
          </a:xfrm>
          <a:prstGeom prst="rect">
            <a:avLst/>
          </a:prstGeom>
        </p:spPr>
      </p:pic>
    </p:spTree>
    <p:extLst>
      <p:ext uri="{BB962C8B-B14F-4D97-AF65-F5344CB8AC3E}">
        <p14:creationId xmlns:p14="http://schemas.microsoft.com/office/powerpoint/2010/main" val="2016623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1195452" y="2882018"/>
            <a:ext cx="4921521" cy="1938992"/>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United Nations </a:t>
            </a:r>
          </a:p>
          <a:p>
            <a:pPr algn="ctr"/>
            <a:r>
              <a:rPr lang="en-US" sz="4000" b="1" dirty="0">
                <a:solidFill>
                  <a:srgbClr val="0FB7BD"/>
                </a:solidFill>
                <a:latin typeface="Calibri" panose="020F0502020204030204" pitchFamily="34" charset="0"/>
                <a:cs typeface="Calibri" panose="020F0502020204030204" pitchFamily="34" charset="0"/>
              </a:rPr>
              <a:t>Development </a:t>
            </a:r>
          </a:p>
          <a:p>
            <a:pPr algn="ctr"/>
            <a:r>
              <a:rPr lang="en-US" sz="4000" b="1" dirty="0" err="1">
                <a:solidFill>
                  <a:srgbClr val="0FB7BD"/>
                </a:solidFill>
                <a:latin typeface="Calibri" panose="020F0502020204030204" pitchFamily="34" charset="0"/>
                <a:cs typeface="Calibri" panose="020F0502020204030204" pitchFamily="34" charset="0"/>
              </a:rPr>
              <a:t>Programme</a:t>
            </a:r>
            <a:endParaRPr lang="en-US" sz="4000" b="1" dirty="0">
              <a:solidFill>
                <a:srgbClr val="0FB7BD"/>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8762" t="13361" r="18442" b="13024"/>
          <a:stretch/>
        </p:blipFill>
        <p:spPr>
          <a:xfrm>
            <a:off x="7855027" y="1090669"/>
            <a:ext cx="2963538" cy="5288097"/>
          </a:xfrm>
          <a:prstGeom prst="rect">
            <a:avLst/>
          </a:prstGeom>
        </p:spPr>
      </p:pic>
    </p:spTree>
    <p:extLst>
      <p:ext uri="{BB962C8B-B14F-4D97-AF65-F5344CB8AC3E}">
        <p14:creationId xmlns:p14="http://schemas.microsoft.com/office/powerpoint/2010/main" val="3374902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971513" y="3205023"/>
            <a:ext cx="4921521" cy="1323439"/>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World Trade Organization</a:t>
            </a:r>
          </a:p>
        </p:txBody>
      </p:sp>
      <p:pic>
        <p:nvPicPr>
          <p:cNvPr id="2050" name="Picture 2" descr="World Trade Organisation (WTO)">
            <a:extLst>
              <a:ext uri="{FF2B5EF4-FFF2-40B4-BE49-F238E27FC236}">
                <a16:creationId xmlns:a16="http://schemas.microsoft.com/office/drawing/2014/main" id="{6A70FCED-2CBD-4051-B13D-9BA016AE4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9779" y="1710585"/>
            <a:ext cx="4312317" cy="4312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613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TotalTime>
  <Words>1017</Words>
  <Application>Microsoft Office PowerPoint</Application>
  <PresentationFormat>Widescreen</PresentationFormat>
  <Paragraphs>195</Paragraphs>
  <Slides>28</Slides>
  <Notes>28</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Courier New</vt:lpstr>
      <vt:lpstr>Bookman Old Style</vt:lpstr>
      <vt:lpstr>Open Sans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Pham Lan</cp:lastModifiedBy>
  <cp:revision>17</cp:revision>
  <dcterms:created xsi:type="dcterms:W3CDTF">2020-12-09T02:04:09Z</dcterms:created>
  <dcterms:modified xsi:type="dcterms:W3CDTF">2023-04-11T05:23:01Z</dcterms:modified>
</cp:coreProperties>
</file>