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Bookman Old Style" panose="0205060405050502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VhrcAjoRFoPA5aozV7Zf3UU7/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2EF48E-AF65-4367-8B34-6A26F1094EE3}">
  <a:tblStyle styleId="{052EF48E-AF65-4367-8B34-6A26F1094EE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654136D-562B-4CA6-BAEB-DB5A784BC93A}" styleName="Table_1">
    <a:wholeTbl>
      <a:tcTxStyle b="off" i="off">
        <a:font>
          <a:latin typeface="Arial"/>
          <a:ea typeface="Arial"/>
          <a:cs typeface="Arial"/>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6"/>
          <p:cNvPicPr preferRelativeResize="0"/>
          <p:nvPr/>
        </p:nvPicPr>
        <p:blipFill rotWithShape="1">
          <a:blip r:embed="rId3">
            <a:alphaModFix/>
          </a:blip>
          <a:srcRect/>
          <a:stretch/>
        </p:blipFill>
        <p:spPr>
          <a:xfrm>
            <a:off x="-1308" y="0"/>
            <a:ext cx="12192001" cy="898672"/>
          </a:xfrm>
          <a:prstGeom prst="rect">
            <a:avLst/>
          </a:prstGeom>
          <a:noFill/>
          <a:ln>
            <a:noFill/>
          </a:ln>
        </p:spPr>
      </p:pic>
      <p:sp>
        <p:nvSpPr>
          <p:cNvPr id="210" name="Google Shape;210;p6"/>
          <p:cNvSpPr txBox="1"/>
          <p:nvPr/>
        </p:nvSpPr>
        <p:spPr>
          <a:xfrm>
            <a:off x="1136918" y="1123450"/>
            <a:ext cx="1092250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Read the text and circle the correct meaning of the highlighted words and phrases.</a:t>
            </a:r>
            <a:endParaRPr sz="1400" b="0" i="0" u="none" strike="noStrike" cap="none">
              <a:solidFill>
                <a:schemeClr val="dk1"/>
              </a:solidFill>
              <a:latin typeface="Arial"/>
              <a:ea typeface="Arial"/>
              <a:cs typeface="Arial"/>
              <a:sym typeface="Arial"/>
            </a:endParaRPr>
          </a:p>
        </p:txBody>
      </p:sp>
      <p:sp>
        <p:nvSpPr>
          <p:cNvPr id="211" name="Google Shape;211;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WHILE-READING</a:t>
            </a:r>
            <a:endParaRPr sz="3600" b="1" i="0" u="none" strike="noStrike" cap="none">
              <a:solidFill>
                <a:schemeClr val="lt1"/>
              </a:solidFill>
              <a:latin typeface="Arial"/>
              <a:ea typeface="Arial"/>
              <a:cs typeface="Arial"/>
              <a:sym typeface="Arial"/>
            </a:endParaRPr>
          </a:p>
        </p:txBody>
      </p:sp>
      <p:graphicFrame>
        <p:nvGraphicFramePr>
          <p:cNvPr id="212" name="Google Shape;212;p6"/>
          <p:cNvGraphicFramePr/>
          <p:nvPr/>
        </p:nvGraphicFramePr>
        <p:xfrm>
          <a:off x="682051" y="1846624"/>
          <a:ext cx="3000000" cy="3000000"/>
        </p:xfrm>
        <a:graphic>
          <a:graphicData uri="http://schemas.openxmlformats.org/drawingml/2006/table">
            <a:tbl>
              <a:tblPr firstRow="1" firstCol="1" bandRow="1">
                <a:noFill/>
                <a:tableStyleId>{052EF48E-AF65-4367-8B34-6A26F1094EE3}</a:tableStyleId>
              </a:tblPr>
              <a:tblGrid>
                <a:gridCol w="5557600">
                  <a:extLst>
                    <a:ext uri="{9D8B030D-6E8A-4147-A177-3AD203B41FA5}">
                      <a16:colId xmlns:a16="http://schemas.microsoft.com/office/drawing/2014/main" val="20000"/>
                    </a:ext>
                  </a:extLst>
                </a:gridCol>
                <a:gridCol w="5557600">
                  <a:extLst>
                    <a:ext uri="{9D8B030D-6E8A-4147-A177-3AD203B41FA5}">
                      <a16:colId xmlns:a16="http://schemas.microsoft.com/office/drawing/2014/main" val="20001"/>
                    </a:ext>
                  </a:extLst>
                </a:gridCol>
              </a:tblGrid>
              <a:tr h="4587225">
                <a:tc>
                  <a:txBody>
                    <a:bodyPr/>
                    <a:lstStyle/>
                    <a:p>
                      <a:pPr marL="0" marR="0" lvl="0" indent="0" algn="l" rtl="0">
                        <a:lnSpc>
                          <a:spcPct val="130000"/>
                        </a:lnSpc>
                        <a:spcBef>
                          <a:spcPts val="0"/>
                        </a:spcBef>
                        <a:spcAft>
                          <a:spcPts val="0"/>
                        </a:spcAft>
                        <a:buClr>
                          <a:srgbClr val="841A31"/>
                        </a:buClr>
                        <a:buSzPts val="1200"/>
                        <a:buFont typeface="Times New Roman"/>
                        <a:buNone/>
                      </a:pPr>
                      <a:r>
                        <a:rPr lang="en-US" sz="2400" b="1" u="none" strike="noStrike" cap="none">
                          <a:solidFill>
                            <a:schemeClr val="dk1"/>
                          </a:solidFill>
                          <a:latin typeface="Calibri"/>
                          <a:ea typeface="Calibri"/>
                          <a:cs typeface="Calibri"/>
                          <a:sym typeface="Calibri"/>
                        </a:rPr>
                        <a:t>1. be forced</a:t>
                      </a:r>
                      <a:endParaRPr sz="2400" b="1"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u="none" strike="noStrike" cap="none">
                          <a:solidFill>
                            <a:schemeClr val="dk1"/>
                          </a:solidFill>
                          <a:latin typeface="Calibri"/>
                          <a:ea typeface="Calibri"/>
                          <a:cs typeface="Calibri"/>
                          <a:sym typeface="Calibri"/>
                        </a:rPr>
                        <a:t>a. be made to do something unwanted</a:t>
                      </a:r>
                      <a:endParaRPr sz="2400"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u="none" strike="noStrike" cap="none">
                          <a:solidFill>
                            <a:schemeClr val="dk1"/>
                          </a:solidFill>
                          <a:latin typeface="Calibri"/>
                          <a:ea typeface="Calibri"/>
                          <a:cs typeface="Calibri"/>
                          <a:sym typeface="Calibri"/>
                        </a:rPr>
                        <a:t>b. be made to do something necessary</a:t>
                      </a:r>
                      <a:endParaRPr sz="2400" u="none" strike="noStrike" cap="none">
                        <a:solidFill>
                          <a:schemeClr val="dk1"/>
                        </a:solidFill>
                        <a:latin typeface="Calibri"/>
                        <a:ea typeface="Calibri"/>
                        <a:cs typeface="Calibri"/>
                        <a:sym typeface="Calibri"/>
                      </a:endParaRPr>
                    </a:p>
                    <a:p>
                      <a:pPr marL="457200" marR="0" lvl="0" indent="0" algn="l" rtl="0">
                        <a:lnSpc>
                          <a:spcPct val="130000"/>
                        </a:lnSpc>
                        <a:spcBef>
                          <a:spcPts val="0"/>
                        </a:spcBef>
                        <a:spcAft>
                          <a:spcPts val="0"/>
                        </a:spcAft>
                        <a:buClr>
                          <a:srgbClr val="000000"/>
                        </a:buClr>
                        <a:buSzPts val="2400"/>
                        <a:buFont typeface="Arial"/>
                        <a:buNone/>
                      </a:pPr>
                      <a:r>
                        <a:rPr lang="en-US" sz="2400" b="0" u="none" strike="noStrike" cap="none">
                          <a:solidFill>
                            <a:schemeClr val="dk1"/>
                          </a:solidFill>
                          <a:latin typeface="Calibri"/>
                          <a:ea typeface="Calibri"/>
                          <a:cs typeface="Calibri"/>
                          <a:sym typeface="Calibri"/>
                        </a:rPr>
                        <a:t> </a:t>
                      </a:r>
                      <a:endParaRPr sz="2400" u="none" strike="noStrike" cap="none">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rgbClr val="841A31"/>
                        </a:buClr>
                        <a:buSzPts val="1200"/>
                        <a:buFont typeface="Times New Roman"/>
                        <a:buNone/>
                      </a:pPr>
                      <a:endParaRPr sz="2400" b="1" u="none" strike="noStrike" cap="none">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rgbClr val="841A31"/>
                        </a:buClr>
                        <a:buSzPts val="1200"/>
                        <a:buFont typeface="Times New Roman"/>
                        <a:buNone/>
                      </a:pPr>
                      <a:r>
                        <a:rPr lang="en-US" sz="2400" b="1" u="none" strike="noStrike" cap="none">
                          <a:solidFill>
                            <a:schemeClr val="dk1"/>
                          </a:solidFill>
                          <a:latin typeface="Calibri"/>
                          <a:ea typeface="Calibri"/>
                          <a:cs typeface="Calibri"/>
                          <a:sym typeface="Calibri"/>
                        </a:rPr>
                        <a:t>2. domestic violence</a:t>
                      </a:r>
                      <a:endParaRPr sz="2400" b="1"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a. action taken to please someone</a:t>
                      </a:r>
                      <a:endParaRPr sz="2400" b="0" i="0"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b. behaviour intended to hurt someone you live with</a:t>
                      </a:r>
                      <a:endParaRPr sz="2400" b="0" i="0" u="none" strike="noStrike" cap="none">
                        <a:solidFill>
                          <a:schemeClr val="dk1"/>
                        </a:solidFill>
                        <a:latin typeface="Calibri"/>
                        <a:ea typeface="Calibri"/>
                        <a:cs typeface="Calibri"/>
                        <a:sym typeface="Calibri"/>
                      </a:endParaRPr>
                    </a:p>
                  </a:txBody>
                  <a:tcPr marL="68575" marR="68575" marT="0" marB="0"/>
                </a:tc>
                <a:tc>
                  <a:txBody>
                    <a:bodyPr/>
                    <a:lstStyle/>
                    <a:p>
                      <a:pPr marL="457200" marR="0" lvl="0" indent="0" algn="l" rtl="0">
                        <a:lnSpc>
                          <a:spcPct val="13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3. uneducated</a:t>
                      </a:r>
                      <a:endParaRPr sz="2400" b="1"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a. having little or no formal education at school</a:t>
                      </a:r>
                      <a:endParaRPr sz="2400" b="0" i="0"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b. not having many job opportunities</a:t>
                      </a:r>
                      <a:endParaRPr sz="2400" b="0" i="0" u="none" strike="noStrike" cap="none">
                        <a:solidFill>
                          <a:schemeClr val="dk1"/>
                        </a:solidFill>
                        <a:latin typeface="Calibri"/>
                        <a:ea typeface="Calibri"/>
                        <a:cs typeface="Calibri"/>
                        <a:sym typeface="Calibri"/>
                      </a:endParaRPr>
                    </a:p>
                    <a:p>
                      <a:pPr marL="457200" marR="0" lvl="0" indent="0" algn="l" rtl="0">
                        <a:lnSpc>
                          <a:spcPct val="130000"/>
                        </a:lnSpc>
                        <a:spcBef>
                          <a:spcPts val="0"/>
                        </a:spcBef>
                        <a:spcAft>
                          <a:spcPts val="0"/>
                        </a:spcAft>
                        <a:buClr>
                          <a:srgbClr val="000000"/>
                        </a:buClr>
                        <a:buSzPts val="2400"/>
                        <a:buFont typeface="Arial"/>
                        <a:buNone/>
                      </a:pPr>
                      <a:endParaRPr sz="2400" b="0" u="none" strike="noStrike" cap="none">
                        <a:solidFill>
                          <a:schemeClr val="dk1"/>
                        </a:solidFill>
                        <a:latin typeface="Calibri"/>
                        <a:ea typeface="Calibri"/>
                        <a:cs typeface="Calibri"/>
                        <a:sym typeface="Calibri"/>
                      </a:endParaRPr>
                    </a:p>
                    <a:p>
                      <a:pPr marL="457200" marR="0" lvl="0" indent="0" algn="l" rtl="0">
                        <a:lnSpc>
                          <a:spcPct val="13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4. low-paying</a:t>
                      </a:r>
                      <a:endParaRPr sz="2400" b="1"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a. giving money to a person</a:t>
                      </a:r>
                      <a:endParaRPr sz="2400" b="0" i="0"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b. providing very little money</a:t>
                      </a:r>
                      <a:endParaRPr sz="2400" b="0" i="0" u="none" strike="noStrike" cap="none">
                        <a:solidFill>
                          <a:schemeClr val="dk1"/>
                        </a:solidFill>
                        <a:latin typeface="Calibri"/>
                        <a:ea typeface="Calibri"/>
                        <a:cs typeface="Calibri"/>
                        <a:sym typeface="Calibri"/>
                      </a:endParaRPr>
                    </a:p>
                    <a:p>
                      <a:pPr marL="0" marR="0" lvl="0" indent="0" algn="l" rtl="0">
                        <a:lnSpc>
                          <a:spcPct val="130000"/>
                        </a:lnSpc>
                        <a:spcBef>
                          <a:spcPts val="300"/>
                        </a:spcBef>
                        <a:spcAft>
                          <a:spcPts val="0"/>
                        </a:spcAft>
                        <a:buClr>
                          <a:srgbClr val="000000"/>
                        </a:buClr>
                        <a:buSzPts val="2400"/>
                        <a:buFont typeface="Arial"/>
                        <a:buNone/>
                      </a:pPr>
                      <a:r>
                        <a:rPr lang="en-US" sz="2400" b="0" u="none" strike="noStrike" cap="none">
                          <a:solidFill>
                            <a:schemeClr val="dk1"/>
                          </a:solidFill>
                          <a:latin typeface="Calibri"/>
                          <a:ea typeface="Calibri"/>
                          <a:cs typeface="Calibri"/>
                          <a:sym typeface="Calibri"/>
                        </a:rPr>
                        <a:t> </a:t>
                      </a:r>
                      <a:endParaRPr sz="2400" b="0" u="none" strike="noStrike" cap="none">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bl>
          </a:graphicData>
        </a:graphic>
      </p:graphicFrame>
      <p:sp>
        <p:nvSpPr>
          <p:cNvPr id="213" name="Google Shape;213;p6"/>
          <p:cNvSpPr/>
          <p:nvPr/>
        </p:nvSpPr>
        <p:spPr>
          <a:xfrm>
            <a:off x="1064302" y="2428406"/>
            <a:ext cx="449705" cy="464695"/>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B050"/>
              </a:solidFill>
              <a:latin typeface="Arial"/>
              <a:ea typeface="Arial"/>
              <a:cs typeface="Arial"/>
              <a:sym typeface="Arial"/>
            </a:endParaRPr>
          </a:p>
        </p:txBody>
      </p:sp>
      <p:sp>
        <p:nvSpPr>
          <p:cNvPr id="214" name="Google Shape;214;p6"/>
          <p:cNvSpPr/>
          <p:nvPr/>
        </p:nvSpPr>
        <p:spPr>
          <a:xfrm>
            <a:off x="1064301" y="5368073"/>
            <a:ext cx="449705" cy="464695"/>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B050"/>
              </a:solidFill>
              <a:latin typeface="Arial"/>
              <a:ea typeface="Arial"/>
              <a:cs typeface="Arial"/>
              <a:sym typeface="Arial"/>
            </a:endParaRPr>
          </a:p>
        </p:txBody>
      </p:sp>
      <p:sp>
        <p:nvSpPr>
          <p:cNvPr id="215" name="Google Shape;215;p6"/>
          <p:cNvSpPr/>
          <p:nvPr/>
        </p:nvSpPr>
        <p:spPr>
          <a:xfrm>
            <a:off x="6598171" y="2428405"/>
            <a:ext cx="449705" cy="464695"/>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B050"/>
              </a:solidFill>
              <a:latin typeface="Arial"/>
              <a:ea typeface="Arial"/>
              <a:cs typeface="Arial"/>
              <a:sym typeface="Arial"/>
            </a:endParaRPr>
          </a:p>
        </p:txBody>
      </p:sp>
      <p:sp>
        <p:nvSpPr>
          <p:cNvPr id="216" name="Google Shape;216;p6"/>
          <p:cNvSpPr/>
          <p:nvPr/>
        </p:nvSpPr>
        <p:spPr>
          <a:xfrm>
            <a:off x="6620205" y="5368074"/>
            <a:ext cx="449705" cy="464695"/>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B050"/>
              </a:solidFill>
              <a:latin typeface="Arial"/>
              <a:ea typeface="Arial"/>
              <a:cs typeface="Arial"/>
              <a:sym typeface="Arial"/>
            </a:endParaRPr>
          </a:p>
        </p:txBody>
      </p:sp>
      <p:sp>
        <p:nvSpPr>
          <p:cNvPr id="217" name="Google Shape;217;p6"/>
          <p:cNvSpPr/>
          <p:nvPr/>
        </p:nvSpPr>
        <p:spPr>
          <a:xfrm>
            <a:off x="704536" y="1080911"/>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218" name="Google Shape;218;p6"/>
          <p:cNvSpPr txBox="1"/>
          <p:nvPr/>
        </p:nvSpPr>
        <p:spPr>
          <a:xfrm>
            <a:off x="734708" y="985264"/>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5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500"/>
                                        <p:tgtEl>
                                          <p:spTgt spid="2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gtEl>
                                        <p:attrNameLst>
                                          <p:attrName>style.visibility</p:attrName>
                                        </p:attrNameLst>
                                      </p:cBhvr>
                                      <p:to>
                                        <p:strVal val="visible"/>
                                      </p:to>
                                    </p:set>
                                    <p:animEffect transition="in" filter="fade">
                                      <p:cBhvr>
                                        <p:cTn id="22"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7"/>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25" name="Google Shape;225;p7"/>
          <p:cNvSpPr txBox="1"/>
          <p:nvPr/>
        </p:nvSpPr>
        <p:spPr>
          <a:xfrm>
            <a:off x="1793634" y="1262291"/>
            <a:ext cx="7642021"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True (T), False (F), Not given (NG).</a:t>
            </a:r>
            <a:endParaRPr sz="1400" b="0" i="0" u="none" strike="noStrike" cap="none">
              <a:solidFill>
                <a:schemeClr val="dk1"/>
              </a:solidFill>
              <a:latin typeface="Arial"/>
              <a:ea typeface="Arial"/>
              <a:cs typeface="Arial"/>
              <a:sym typeface="Arial"/>
            </a:endParaRPr>
          </a:p>
        </p:txBody>
      </p:sp>
      <p:sp>
        <p:nvSpPr>
          <p:cNvPr id="226" name="Google Shape;226;p7"/>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WHILE-READING</a:t>
            </a:r>
            <a:endParaRPr sz="3600" b="1" i="0" u="none" strike="noStrike" cap="none">
              <a:solidFill>
                <a:schemeClr val="lt1"/>
              </a:solidFill>
              <a:latin typeface="Arial"/>
              <a:ea typeface="Arial"/>
              <a:cs typeface="Arial"/>
              <a:sym typeface="Arial"/>
            </a:endParaRPr>
          </a:p>
        </p:txBody>
      </p:sp>
      <p:graphicFrame>
        <p:nvGraphicFramePr>
          <p:cNvPr id="227" name="Google Shape;227;p7"/>
          <p:cNvGraphicFramePr/>
          <p:nvPr/>
        </p:nvGraphicFramePr>
        <p:xfrm>
          <a:off x="596597" y="1990739"/>
          <a:ext cx="3000000" cy="3000000"/>
        </p:xfrm>
        <a:graphic>
          <a:graphicData uri="http://schemas.openxmlformats.org/drawingml/2006/table">
            <a:tbl>
              <a:tblPr firstRow="1" bandRow="1">
                <a:noFill/>
                <a:tableStyleId>{E654136D-562B-4CA6-BAEB-DB5A784BC93A}</a:tableStyleId>
              </a:tblPr>
              <a:tblGrid>
                <a:gridCol w="6110450">
                  <a:extLst>
                    <a:ext uri="{9D8B030D-6E8A-4147-A177-3AD203B41FA5}">
                      <a16:colId xmlns:a16="http://schemas.microsoft.com/office/drawing/2014/main" val="20000"/>
                    </a:ext>
                  </a:extLst>
                </a:gridCol>
                <a:gridCol w="1484600">
                  <a:extLst>
                    <a:ext uri="{9D8B030D-6E8A-4147-A177-3AD203B41FA5}">
                      <a16:colId xmlns:a16="http://schemas.microsoft.com/office/drawing/2014/main" val="20001"/>
                    </a:ext>
                  </a:extLst>
                </a:gridCol>
                <a:gridCol w="1484600">
                  <a:extLst>
                    <a:ext uri="{9D8B030D-6E8A-4147-A177-3AD203B41FA5}">
                      <a16:colId xmlns:a16="http://schemas.microsoft.com/office/drawing/2014/main" val="20002"/>
                    </a:ext>
                  </a:extLst>
                </a:gridCol>
                <a:gridCol w="1484600">
                  <a:extLst>
                    <a:ext uri="{9D8B030D-6E8A-4147-A177-3AD203B41FA5}">
                      <a16:colId xmlns:a16="http://schemas.microsoft.com/office/drawing/2014/main" val="20003"/>
                    </a:ext>
                  </a:extLst>
                </a:gridCol>
              </a:tblGrid>
              <a:tr h="4305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2"/>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a:t>
                      </a:r>
                      <a:endParaRPr sz="1800" u="none" strike="noStrike" cap="none">
                        <a:solidFill>
                          <a:schemeClr val="lt2"/>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a:t>
                      </a:r>
                      <a:endParaRPr sz="1800" u="none" strike="noStrike" cap="none">
                        <a:solidFill>
                          <a:schemeClr val="lt2"/>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NG</a:t>
                      </a:r>
                      <a:endParaRPr sz="1800" u="none" strike="noStrike" cap="none">
                        <a:solidFill>
                          <a:schemeClr val="lt2"/>
                        </a:solidFill>
                      </a:endParaRPr>
                    </a:p>
                  </a:txBody>
                  <a:tcPr marL="91450" marR="91450" marT="45725" marB="45725"/>
                </a:tc>
                <a:extLst>
                  <a:ext uri="{0D108BD9-81ED-4DB2-BD59-A6C34878D82A}">
                    <a16:rowId xmlns:a16="http://schemas.microsoft.com/office/drawing/2014/main" val="10000"/>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 Child marriage involves a girl under the age of 18.</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2. Fewer men than women around the world are educated.</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3. Men work much less than women, but earn much more.</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4. Men’s career choices lead to high-paying jobs.</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5. Only individuals must work towards gender equality.</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228" name="Google Shape;228;p7"/>
          <p:cNvSpPr/>
          <p:nvPr/>
        </p:nvSpPr>
        <p:spPr>
          <a:xfrm>
            <a:off x="1184669" y="1252515"/>
            <a:ext cx="496521" cy="455792"/>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229" name="Google Shape;229;p7"/>
          <p:cNvSpPr txBox="1"/>
          <p:nvPr/>
        </p:nvSpPr>
        <p:spPr>
          <a:xfrm>
            <a:off x="1214203" y="1156868"/>
            <a:ext cx="444375"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3</a:t>
            </a:r>
            <a:endParaRPr sz="1400" b="0" i="0" u="none" strike="noStrike" cap="none">
              <a:solidFill>
                <a:srgbClr val="000000"/>
              </a:solidFill>
              <a:latin typeface="Arial"/>
              <a:ea typeface="Arial"/>
              <a:cs typeface="Arial"/>
              <a:sym typeface="Arial"/>
            </a:endParaRPr>
          </a:p>
        </p:txBody>
      </p:sp>
      <p:sp>
        <p:nvSpPr>
          <p:cNvPr id="230" name="Google Shape;230;p7"/>
          <p:cNvSpPr txBox="1"/>
          <p:nvPr/>
        </p:nvSpPr>
        <p:spPr>
          <a:xfrm>
            <a:off x="7334294" y="2530609"/>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a:t>
            </a:r>
            <a:endParaRPr sz="3600" b="0" i="0" u="none" strike="noStrike" cap="none">
              <a:solidFill>
                <a:srgbClr val="00B050"/>
              </a:solidFill>
              <a:latin typeface="Arial"/>
              <a:ea typeface="Arial"/>
              <a:cs typeface="Arial"/>
              <a:sym typeface="Arial"/>
            </a:endParaRPr>
          </a:p>
        </p:txBody>
      </p:sp>
      <p:sp>
        <p:nvSpPr>
          <p:cNvPr id="231" name="Google Shape;231;p7"/>
          <p:cNvSpPr txBox="1"/>
          <p:nvPr/>
        </p:nvSpPr>
        <p:spPr>
          <a:xfrm>
            <a:off x="8793428" y="3287368"/>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a:t>
            </a:r>
            <a:endParaRPr sz="3600" b="0" i="0" u="none" strike="noStrike" cap="none">
              <a:solidFill>
                <a:srgbClr val="00B050"/>
              </a:solidFill>
              <a:latin typeface="Arial"/>
              <a:ea typeface="Arial"/>
              <a:cs typeface="Arial"/>
              <a:sym typeface="Arial"/>
            </a:endParaRPr>
          </a:p>
        </p:txBody>
      </p:sp>
      <p:sp>
        <p:nvSpPr>
          <p:cNvPr id="232" name="Google Shape;232;p7"/>
          <p:cNvSpPr txBox="1"/>
          <p:nvPr/>
        </p:nvSpPr>
        <p:spPr>
          <a:xfrm>
            <a:off x="10137686" y="4130125"/>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a:t>
            </a:r>
            <a:endParaRPr sz="3600" b="0" i="0" u="none" strike="noStrike" cap="none">
              <a:solidFill>
                <a:srgbClr val="00B050"/>
              </a:solidFill>
              <a:latin typeface="Arial"/>
              <a:ea typeface="Arial"/>
              <a:cs typeface="Arial"/>
              <a:sym typeface="Arial"/>
            </a:endParaRPr>
          </a:p>
        </p:txBody>
      </p:sp>
      <p:sp>
        <p:nvSpPr>
          <p:cNvPr id="233" name="Google Shape;233;p7"/>
          <p:cNvSpPr txBox="1"/>
          <p:nvPr/>
        </p:nvSpPr>
        <p:spPr>
          <a:xfrm>
            <a:off x="7334294" y="4776456"/>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a:t>
            </a:r>
            <a:endParaRPr sz="3600" b="0" i="0" u="none" strike="noStrike" cap="none">
              <a:solidFill>
                <a:srgbClr val="00B050"/>
              </a:solidFill>
              <a:latin typeface="Arial"/>
              <a:ea typeface="Arial"/>
              <a:cs typeface="Arial"/>
              <a:sym typeface="Arial"/>
            </a:endParaRPr>
          </a:p>
        </p:txBody>
      </p:sp>
      <p:sp>
        <p:nvSpPr>
          <p:cNvPr id="234" name="Google Shape;234;p7"/>
          <p:cNvSpPr txBox="1"/>
          <p:nvPr/>
        </p:nvSpPr>
        <p:spPr>
          <a:xfrm>
            <a:off x="8793428" y="5585288"/>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a:t>
            </a:r>
            <a:endParaRPr sz="3600" b="0" i="0" u="none" strike="noStrike" cap="none">
              <a:solidFill>
                <a:srgbClr val="00B050"/>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p:nvPr/>
        </p:nvSpPr>
        <p:spPr>
          <a:xfrm>
            <a:off x="1295729" y="349070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WHILE-READING</a:t>
            </a:r>
            <a:endParaRPr sz="1800" b="1" i="0" u="none" strike="noStrike" cap="none">
              <a:solidFill>
                <a:srgbClr val="006673"/>
              </a:solidFill>
              <a:latin typeface="Calibri"/>
              <a:ea typeface="Calibri"/>
              <a:cs typeface="Calibri"/>
              <a:sym typeface="Calibri"/>
            </a:endParaRPr>
          </a:p>
        </p:txBody>
      </p:sp>
      <p:cxnSp>
        <p:nvCxnSpPr>
          <p:cNvPr id="240" name="Google Shape;240;p31"/>
          <p:cNvCxnSpPr>
            <a:stCxn id="241" idx="1"/>
            <a:endCxn id="239" idx="0"/>
          </p:cNvCxnSpPr>
          <p:nvPr/>
        </p:nvCxnSpPr>
        <p:spPr>
          <a:xfrm flipH="1">
            <a:off x="2270953" y="2641052"/>
            <a:ext cx="1065000" cy="849600"/>
          </a:xfrm>
          <a:prstGeom prst="curvedConnector2">
            <a:avLst/>
          </a:prstGeom>
          <a:noFill/>
          <a:ln w="57150" cap="flat" cmpd="sng">
            <a:solidFill>
              <a:srgbClr val="006673"/>
            </a:solidFill>
            <a:prstDash val="solid"/>
            <a:miter lim="800000"/>
            <a:headEnd type="none" w="sm" len="sm"/>
            <a:tailEnd type="triangle" w="med" len="med"/>
          </a:ln>
        </p:spPr>
      </p:cxnSp>
      <p:sp>
        <p:nvSpPr>
          <p:cNvPr id="242" name="Google Shape;242;p31"/>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31"/>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241" name="Google Shape;241;p31"/>
          <p:cNvSpPr/>
          <p:nvPr/>
        </p:nvSpPr>
        <p:spPr>
          <a:xfrm>
            <a:off x="3335953" y="231335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PRE-READING</a:t>
            </a:r>
            <a:endParaRPr sz="1800" b="1" i="0" u="none" strike="noStrike" cap="none">
              <a:solidFill>
                <a:srgbClr val="006673"/>
              </a:solidFill>
              <a:latin typeface="Calibri"/>
              <a:ea typeface="Calibri"/>
              <a:cs typeface="Calibri"/>
              <a:sym typeface="Calibri"/>
            </a:endParaRPr>
          </a:p>
        </p:txBody>
      </p:sp>
      <p:sp>
        <p:nvSpPr>
          <p:cNvPr id="244" name="Google Shape;244;p31"/>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sp>
        <p:nvSpPr>
          <p:cNvPr id="245" name="Google Shape;245;p31"/>
          <p:cNvSpPr/>
          <p:nvPr/>
        </p:nvSpPr>
        <p:spPr>
          <a:xfrm>
            <a:off x="6486017" y="3283101"/>
            <a:ext cx="4903830" cy="110688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2: Circle the correct meaning of the highlighted words and phrases.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3: True (T), False (F), Not given (NG)</a:t>
            </a:r>
            <a:endParaRPr/>
          </a:p>
        </p:txBody>
      </p:sp>
      <p:cxnSp>
        <p:nvCxnSpPr>
          <p:cNvPr id="246" name="Google Shape;246;p31"/>
          <p:cNvCxnSpPr>
            <a:stCxn id="243" idx="3"/>
            <a:endCxn id="241" idx="0"/>
          </p:cNvCxnSpPr>
          <p:nvPr/>
        </p:nvCxnSpPr>
        <p:spPr>
          <a:xfrm>
            <a:off x="3335953" y="1595943"/>
            <a:ext cx="975300" cy="717300"/>
          </a:xfrm>
          <a:prstGeom prst="curvedConnector2">
            <a:avLst/>
          </a:prstGeom>
          <a:noFill/>
          <a:ln w="57150" cap="flat" cmpd="sng">
            <a:solidFill>
              <a:srgbClr val="006673"/>
            </a:solidFill>
            <a:prstDash val="solid"/>
            <a:miter lim="800000"/>
            <a:headEnd type="none" w="sm" len="sm"/>
            <a:tailEnd type="triangle" w="med" len="med"/>
          </a:ln>
        </p:spPr>
      </p:cxnSp>
      <p:sp>
        <p:nvSpPr>
          <p:cNvPr id="247" name="Google Shape;247;p31"/>
          <p:cNvSpPr/>
          <p:nvPr/>
        </p:nvSpPr>
        <p:spPr>
          <a:xfrm>
            <a:off x="3078355" y="470348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POST-READING</a:t>
            </a:r>
            <a:endParaRPr sz="1800" b="1" i="0" u="none" strike="noStrike" cap="none">
              <a:solidFill>
                <a:srgbClr val="006673"/>
              </a:solidFill>
              <a:latin typeface="Calibri"/>
              <a:ea typeface="Calibri"/>
              <a:cs typeface="Calibri"/>
              <a:sym typeface="Calibri"/>
            </a:endParaRPr>
          </a:p>
        </p:txBody>
      </p:sp>
      <p:sp>
        <p:nvSpPr>
          <p:cNvPr id="248" name="Google Shape;248;p31"/>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249" name="Google Shape;249;p31"/>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31"/>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cxnSp>
        <p:nvCxnSpPr>
          <p:cNvPr id="251" name="Google Shape;251;p31"/>
          <p:cNvCxnSpPr>
            <a:stCxn id="239" idx="3"/>
            <a:endCxn id="247" idx="0"/>
          </p:cNvCxnSpPr>
          <p:nvPr/>
        </p:nvCxnSpPr>
        <p:spPr>
          <a:xfrm>
            <a:off x="3246462" y="3845805"/>
            <a:ext cx="923400" cy="857700"/>
          </a:xfrm>
          <a:prstGeom prst="curvedConnector2">
            <a:avLst/>
          </a:prstGeom>
          <a:noFill/>
          <a:ln w="57150" cap="flat" cmpd="sng">
            <a:solidFill>
              <a:srgbClr val="006673"/>
            </a:solidFill>
            <a:prstDash val="solid"/>
            <a:miter lim="800000"/>
            <a:headEnd type="none" w="sm" len="sm"/>
            <a:tailEnd type="triangle" w="med" len="med"/>
          </a:ln>
        </p:spPr>
      </p:cxnSp>
      <p:sp>
        <p:nvSpPr>
          <p:cNvPr id="252" name="Google Shape;252;p31"/>
          <p:cNvSpPr/>
          <p:nvPr/>
        </p:nvSpPr>
        <p:spPr>
          <a:xfrm>
            <a:off x="6486016" y="227556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1: Match the sentences with the pictures.</a:t>
            </a:r>
            <a:endParaRPr sz="1800" b="0" i="0" u="none" strike="noStrike" cap="none">
              <a:solidFill>
                <a:srgbClr val="006673"/>
              </a:solidFill>
              <a:latin typeface="Calibri"/>
              <a:ea typeface="Calibri"/>
              <a:cs typeface="Calibri"/>
              <a:sym typeface="Calibri"/>
            </a:endParaRPr>
          </a:p>
        </p:txBody>
      </p:sp>
      <p:sp>
        <p:nvSpPr>
          <p:cNvPr id="253" name="Google Shape;253;p31"/>
          <p:cNvSpPr/>
          <p:nvPr/>
        </p:nvSpPr>
        <p:spPr>
          <a:xfrm>
            <a:off x="6486016" y="47267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4: Discuss possible solutions to one of the following problems</a:t>
            </a:r>
            <a:endParaRPr sz="1800" b="0" i="0" u="none" strike="noStrike" cap="none">
              <a:solidFill>
                <a:srgbClr val="000000"/>
              </a:solidFill>
              <a:latin typeface="Arial"/>
              <a:ea typeface="Arial"/>
              <a:cs typeface="Arial"/>
              <a:sym typeface="Arial"/>
            </a:endParaRPr>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8"/>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60" name="Google Shape;260;p8"/>
          <p:cNvSpPr txBox="1"/>
          <p:nvPr/>
        </p:nvSpPr>
        <p:spPr>
          <a:xfrm>
            <a:off x="891915" y="1375181"/>
            <a:ext cx="104631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PRESIDENTIAL ELECTION</a:t>
            </a:r>
            <a:endParaRPr sz="3200" b="1" i="0" u="none" strike="noStrike" cap="none">
              <a:solidFill>
                <a:srgbClr val="0FB7B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Work in groups of four and role play as “president candidate”. Discuss ideas and make a speech about what you would do to solve ONE of these problems.</a:t>
            </a:r>
            <a:endParaRPr sz="2800" b="0" i="0" u="none" strike="noStrike" cap="none">
              <a:solidFill>
                <a:schemeClr val="dk1"/>
              </a:solidFill>
              <a:latin typeface="Arial"/>
              <a:ea typeface="Arial"/>
              <a:cs typeface="Arial"/>
              <a:sym typeface="Arial"/>
            </a:endParaRPr>
          </a:p>
        </p:txBody>
      </p:sp>
      <p:sp>
        <p:nvSpPr>
          <p:cNvPr id="261" name="Google Shape;261;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POST-READING</a:t>
            </a:r>
            <a:endParaRPr sz="3600" b="1" i="0" u="none" strike="noStrike" cap="none">
              <a:solidFill>
                <a:schemeClr val="lt1"/>
              </a:solidFill>
              <a:latin typeface="Arial"/>
              <a:ea typeface="Arial"/>
              <a:cs typeface="Arial"/>
              <a:sym typeface="Arial"/>
            </a:endParaRPr>
          </a:p>
        </p:txBody>
      </p:sp>
      <p:sp>
        <p:nvSpPr>
          <p:cNvPr id="262" name="Google Shape;262;p8"/>
          <p:cNvSpPr txBox="1"/>
          <p:nvPr/>
        </p:nvSpPr>
        <p:spPr>
          <a:xfrm>
            <a:off x="3838847" y="3252578"/>
            <a:ext cx="5104015" cy="203132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Child marriage</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A lack of education for girls</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Low pay for women</a:t>
            </a:r>
            <a:endParaRPr sz="1400" b="0" i="0" u="none" strike="noStrike" cap="none">
              <a:solidFill>
                <a:schemeClr val="dk1"/>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2"/>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69" name="Google Shape;269;p32"/>
          <p:cNvSpPr txBox="1"/>
          <p:nvPr/>
        </p:nvSpPr>
        <p:spPr>
          <a:xfrm>
            <a:off x="891915" y="1375181"/>
            <a:ext cx="10830032"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VOTING TIME!</a:t>
            </a:r>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Listen to other groups and vote for the most persuasive speech.</a:t>
            </a:r>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The group with most votes becomes “President”!</a:t>
            </a:r>
            <a:endParaRPr sz="3200" b="0" i="0" u="none" strike="noStrike" cap="none">
              <a:solidFill>
                <a:schemeClr val="dk1"/>
              </a:solidFill>
              <a:latin typeface="Calibri"/>
              <a:ea typeface="Calibri"/>
              <a:cs typeface="Calibri"/>
              <a:sym typeface="Calibri"/>
            </a:endParaRPr>
          </a:p>
        </p:txBody>
      </p:sp>
      <p:sp>
        <p:nvSpPr>
          <p:cNvPr id="270" name="Google Shape;270;p32"/>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POST-READING</a:t>
            </a:r>
            <a:endParaRPr sz="3600" b="1" i="0" u="none" strike="noStrike" cap="none">
              <a:solidFill>
                <a:schemeClr val="lt1"/>
              </a:solidFill>
              <a:latin typeface="Arial"/>
              <a:ea typeface="Arial"/>
              <a:cs typeface="Arial"/>
              <a:sym typeface="Arial"/>
            </a:endParaRPr>
          </a:p>
        </p:txBody>
      </p:sp>
      <p:pic>
        <p:nvPicPr>
          <p:cNvPr id="271" name="Google Shape;271;p32"/>
          <p:cNvPicPr preferRelativeResize="0"/>
          <p:nvPr/>
        </p:nvPicPr>
        <p:blipFill rotWithShape="1">
          <a:blip r:embed="rId4">
            <a:alphaModFix/>
          </a:blip>
          <a:srcRect/>
          <a:stretch/>
        </p:blipFill>
        <p:spPr>
          <a:xfrm>
            <a:off x="1183146" y="3299628"/>
            <a:ext cx="3650730" cy="2435037"/>
          </a:xfrm>
          <a:prstGeom prst="rect">
            <a:avLst/>
          </a:prstGeom>
          <a:noFill/>
          <a:ln>
            <a:noFill/>
          </a:ln>
        </p:spPr>
      </p:pic>
      <p:sp>
        <p:nvSpPr>
          <p:cNvPr id="272" name="Google Shape;272;p32"/>
          <p:cNvSpPr txBox="1"/>
          <p:nvPr/>
        </p:nvSpPr>
        <p:spPr>
          <a:xfrm>
            <a:off x="6095999" y="3299628"/>
            <a:ext cx="5104015" cy="203132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Child marriage</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A lack of education for girls</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Low pay for women</a:t>
            </a:r>
            <a:endParaRPr sz="1400" b="0" i="0" u="none" strike="noStrike" cap="none">
              <a:solidFill>
                <a:schemeClr val="dk1"/>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9"/>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79" name="Google Shape;279;p9"/>
          <p:cNvSpPr txBox="1"/>
          <p:nvPr/>
        </p:nvSpPr>
        <p:spPr>
          <a:xfrm>
            <a:off x="4560983" y="1224561"/>
            <a:ext cx="293048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Child marriage</a:t>
            </a:r>
            <a:endParaRPr sz="1400" b="0" i="0" u="none" strike="noStrike" cap="none">
              <a:solidFill>
                <a:srgbClr val="000000"/>
              </a:solidFill>
              <a:latin typeface="Arial"/>
              <a:ea typeface="Arial"/>
              <a:cs typeface="Arial"/>
              <a:sym typeface="Arial"/>
            </a:endParaRPr>
          </a:p>
        </p:txBody>
      </p:sp>
      <p:sp>
        <p:nvSpPr>
          <p:cNvPr id="280" name="Google Shape;280;p9"/>
          <p:cNvSpPr txBox="1"/>
          <p:nvPr/>
        </p:nvSpPr>
        <p:spPr>
          <a:xfrm>
            <a:off x="596619" y="126170"/>
            <a:ext cx="617825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SUGGESTED SOLUTIONS</a:t>
            </a:r>
            <a:endParaRPr sz="3600" b="1" i="0" u="none" strike="noStrike" cap="none">
              <a:solidFill>
                <a:schemeClr val="lt1"/>
              </a:solidFill>
              <a:latin typeface="Arial"/>
              <a:ea typeface="Arial"/>
              <a:cs typeface="Arial"/>
              <a:sym typeface="Arial"/>
            </a:endParaRPr>
          </a:p>
        </p:txBody>
      </p:sp>
      <p:sp>
        <p:nvSpPr>
          <p:cNvPr id="281" name="Google Shape;281;p9"/>
          <p:cNvSpPr txBox="1"/>
          <p:nvPr/>
        </p:nvSpPr>
        <p:spPr>
          <a:xfrm>
            <a:off x="745310" y="1833939"/>
            <a:ext cx="10458900" cy="3786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000"/>
              <a:buFont typeface="Noto Sans Symbols"/>
              <a:buChar char="✔"/>
            </a:pPr>
            <a:r>
              <a:rPr lang="en-US" sz="2400" b="1" i="0" u="none" strike="noStrike" cap="none">
                <a:solidFill>
                  <a:schemeClr val="dk1"/>
                </a:solidFill>
                <a:latin typeface="Calibri"/>
                <a:ea typeface="Calibri"/>
                <a:cs typeface="Calibri"/>
                <a:sym typeface="Calibri"/>
              </a:rPr>
              <a:t>Educating girls:</a:t>
            </a:r>
            <a:r>
              <a:rPr lang="en-US" sz="2400" b="0" i="0" u="none" strike="noStrike" cap="none">
                <a:solidFill>
                  <a:schemeClr val="dk1"/>
                </a:solidFill>
                <a:latin typeface="Calibri"/>
                <a:ea typeface="Calibri"/>
                <a:cs typeface="Calibri"/>
                <a:sym typeface="Calibri"/>
              </a:rPr>
              <a:t> When girls can go to school and stay long there, they will get the knowledge and skills necessary to support themselves and their families. </a:t>
            </a:r>
            <a:endParaRPr sz="16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400" b="1" i="0" u="none" strike="noStrike" cap="none">
                <a:solidFill>
                  <a:schemeClr val="dk1"/>
                </a:solidFill>
                <a:latin typeface="Calibri"/>
                <a:ea typeface="Calibri"/>
                <a:cs typeface="Calibri"/>
                <a:sym typeface="Calibri"/>
              </a:rPr>
              <a:t>Giving girls the right to decide their future:</a:t>
            </a:r>
            <a:r>
              <a:rPr lang="en-US" sz="2400" b="0" i="0" u="none" strike="noStrike" cap="none">
                <a:solidFill>
                  <a:schemeClr val="dk1"/>
                </a:solidFill>
                <a:latin typeface="Calibri"/>
                <a:ea typeface="Calibri"/>
                <a:cs typeface="Calibri"/>
                <a:sym typeface="Calibri"/>
              </a:rPr>
              <a:t> If girls are knowledgeable and independent, they won’t choose to get married early.</a:t>
            </a:r>
            <a:endParaRPr sz="16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400" b="1" i="0" u="none" strike="noStrike" cap="none">
                <a:solidFill>
                  <a:schemeClr val="dk1"/>
                </a:solidFill>
                <a:latin typeface="Calibri"/>
                <a:ea typeface="Calibri"/>
                <a:cs typeface="Calibri"/>
                <a:sym typeface="Calibri"/>
              </a:rPr>
              <a:t>Educating parents and other adults:</a:t>
            </a:r>
            <a:r>
              <a:rPr lang="en-US" sz="2400" b="0" i="0" u="none" strike="noStrike" cap="none">
                <a:solidFill>
                  <a:schemeClr val="dk1"/>
                </a:solidFill>
                <a:latin typeface="Calibri"/>
                <a:ea typeface="Calibri"/>
                <a:cs typeface="Calibri"/>
                <a:sym typeface="Calibri"/>
              </a:rPr>
              <a:t> When parents and other adults know about the negative impacts of child marriage, they will change their views and support girls’ rights.</a:t>
            </a:r>
            <a:endParaRPr sz="1600" b="0" i="0" u="none" strike="noStrike" cap="none">
              <a:solidFill>
                <a:schemeClr val="dk1"/>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0"/>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88" name="Google Shape;288;p10"/>
          <p:cNvSpPr txBox="1"/>
          <p:nvPr/>
        </p:nvSpPr>
        <p:spPr>
          <a:xfrm>
            <a:off x="3668617" y="1375181"/>
            <a:ext cx="698268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A lack of education for girls</a:t>
            </a:r>
            <a:endParaRPr sz="1400" b="0" i="0" u="none" strike="noStrike" cap="none">
              <a:solidFill>
                <a:srgbClr val="000000"/>
              </a:solidFill>
              <a:latin typeface="Arial"/>
              <a:ea typeface="Arial"/>
              <a:cs typeface="Arial"/>
              <a:sym typeface="Arial"/>
            </a:endParaRPr>
          </a:p>
        </p:txBody>
      </p:sp>
      <p:sp>
        <p:nvSpPr>
          <p:cNvPr id="289" name="Google Shape;289;p10"/>
          <p:cNvSpPr txBox="1"/>
          <p:nvPr/>
        </p:nvSpPr>
        <p:spPr>
          <a:xfrm>
            <a:off x="596619" y="126170"/>
            <a:ext cx="617825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SUGGESTED SOLUTIONS</a:t>
            </a:r>
            <a:endParaRPr sz="3600" b="1" i="0" u="none" strike="noStrike" cap="none">
              <a:solidFill>
                <a:schemeClr val="lt1"/>
              </a:solidFill>
              <a:latin typeface="Arial"/>
              <a:ea typeface="Arial"/>
              <a:cs typeface="Arial"/>
              <a:sym typeface="Arial"/>
            </a:endParaRPr>
          </a:p>
        </p:txBody>
      </p:sp>
      <p:sp>
        <p:nvSpPr>
          <p:cNvPr id="290" name="Google Shape;290;p10"/>
          <p:cNvSpPr txBox="1"/>
          <p:nvPr/>
        </p:nvSpPr>
        <p:spPr>
          <a:xfrm>
            <a:off x="987980" y="2124208"/>
            <a:ext cx="9995838"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Calibri"/>
                <a:ea typeface="Calibri"/>
                <a:cs typeface="Calibri"/>
                <a:sym typeface="Calibri"/>
              </a:rPr>
              <a:t>Keeping girls in school:</a:t>
            </a:r>
            <a:r>
              <a:rPr lang="en-US" sz="2000" b="0" i="0" u="none" strike="noStrike" cap="none">
                <a:solidFill>
                  <a:schemeClr val="dk1"/>
                </a:solidFill>
                <a:latin typeface="Calibri"/>
                <a:ea typeface="Calibri"/>
                <a:cs typeface="Calibri"/>
                <a:sym typeface="Calibri"/>
              </a:rPr>
              <a:t> Poverty can prevent or stop girls from going to school. Education should be free, and governments and charity organizations should help poor families pay for transport, textbooks and uniforms. </a:t>
            </a:r>
            <a:endParaRPr sz="2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Calibri"/>
                <a:ea typeface="Calibri"/>
                <a:cs typeface="Calibri"/>
                <a:sym typeface="Calibri"/>
              </a:rPr>
              <a:t>Making school safe for girls:</a:t>
            </a:r>
            <a:r>
              <a:rPr lang="en-US" sz="2000" b="0" i="0" u="none" strike="noStrike" cap="none">
                <a:solidFill>
                  <a:schemeClr val="dk1"/>
                </a:solidFill>
                <a:latin typeface="Calibri"/>
                <a:ea typeface="Calibri"/>
                <a:cs typeface="Calibri"/>
                <a:sym typeface="Calibri"/>
              </a:rPr>
              <a:t> It’s not safe for girls to travel long distances to school. Also, at school, girls may become victims of violence and bullying. </a:t>
            </a:r>
            <a:endParaRPr sz="2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Calibri"/>
                <a:ea typeface="Calibri"/>
                <a:cs typeface="Calibri"/>
                <a:sym typeface="Calibri"/>
              </a:rPr>
              <a:t>Reducing girls’ workload at home:</a:t>
            </a:r>
            <a:r>
              <a:rPr lang="en-US" sz="2000" b="0" i="0" u="none" strike="noStrike" cap="none">
                <a:solidFill>
                  <a:schemeClr val="dk1"/>
                </a:solidFill>
                <a:latin typeface="Calibri"/>
                <a:ea typeface="Calibri"/>
                <a:cs typeface="Calibri"/>
                <a:sym typeface="Calibri"/>
              </a:rPr>
              <a:t> In developing countries, girls may be kept home to do household chores like carrying water, preparing food and washing clothes. Sharing housework between all members of the family helps girls succeed in getting an education.</a:t>
            </a: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1"/>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97" name="Google Shape;297;p11"/>
          <p:cNvSpPr txBox="1"/>
          <p:nvPr/>
        </p:nvSpPr>
        <p:spPr>
          <a:xfrm>
            <a:off x="4109292" y="1424279"/>
            <a:ext cx="515589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Low pay for women</a:t>
            </a:r>
            <a:endParaRPr sz="1400" b="0" i="0" u="none" strike="noStrike" cap="none">
              <a:solidFill>
                <a:srgbClr val="000000"/>
              </a:solidFill>
              <a:latin typeface="Arial"/>
              <a:ea typeface="Arial"/>
              <a:cs typeface="Arial"/>
              <a:sym typeface="Arial"/>
            </a:endParaRPr>
          </a:p>
        </p:txBody>
      </p:sp>
      <p:sp>
        <p:nvSpPr>
          <p:cNvPr id="298" name="Google Shape;298;p11"/>
          <p:cNvSpPr txBox="1"/>
          <p:nvPr/>
        </p:nvSpPr>
        <p:spPr>
          <a:xfrm>
            <a:off x="596619" y="126170"/>
            <a:ext cx="617825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SUGGESTED SOLUTIONS</a:t>
            </a:r>
            <a:endParaRPr sz="3600" b="1" i="0" u="none" strike="noStrike" cap="none">
              <a:solidFill>
                <a:schemeClr val="lt1"/>
              </a:solidFill>
              <a:latin typeface="Arial"/>
              <a:ea typeface="Arial"/>
              <a:cs typeface="Arial"/>
              <a:sym typeface="Arial"/>
            </a:endParaRPr>
          </a:p>
        </p:txBody>
      </p:sp>
      <p:sp>
        <p:nvSpPr>
          <p:cNvPr id="299" name="Google Shape;299;p11"/>
          <p:cNvSpPr txBox="1"/>
          <p:nvPr/>
        </p:nvSpPr>
        <p:spPr>
          <a:xfrm>
            <a:off x="1241367" y="2135225"/>
            <a:ext cx="9634451"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Supporting equal pay: </a:t>
            </a:r>
            <a:r>
              <a:rPr lang="en-US" sz="2400" b="0" i="0" u="none" strike="noStrike" cap="none">
                <a:solidFill>
                  <a:schemeClr val="dk1"/>
                </a:solidFill>
                <a:latin typeface="Calibri"/>
                <a:ea typeface="Calibri"/>
                <a:cs typeface="Calibri"/>
                <a:sym typeface="Calibri"/>
              </a:rPr>
              <a:t>Companies have to commit to and</a:t>
            </a:r>
            <a:r>
              <a:rPr lang="en-US" sz="18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alibri"/>
                <a:ea typeface="Calibri"/>
                <a:cs typeface="Calibri"/>
                <a:sym typeface="Calibri"/>
              </a:rPr>
              <a:t>provide equal pay for equal work. </a:t>
            </a:r>
            <a:endParaRPr sz="18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Making salary information clear: </a:t>
            </a:r>
            <a:r>
              <a:rPr lang="en-US" sz="2400" b="0" i="0" u="none" strike="noStrike" cap="none">
                <a:solidFill>
                  <a:schemeClr val="dk1"/>
                </a:solidFill>
                <a:latin typeface="Calibri"/>
                <a:ea typeface="Calibri"/>
                <a:cs typeface="Calibri"/>
                <a:sym typeface="Calibri"/>
              </a:rPr>
              <a:t>Payment should be made clear to both genders so that women know if they make less money than men for doing the same job. </a:t>
            </a:r>
            <a:endParaRPr sz="18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Sharing housework: </a:t>
            </a:r>
            <a:r>
              <a:rPr lang="en-US" sz="2400" b="0" i="0" u="none" strike="noStrike" cap="none">
                <a:solidFill>
                  <a:schemeClr val="dk1"/>
                </a:solidFill>
                <a:latin typeface="Calibri"/>
                <a:ea typeface="Calibri"/>
                <a:cs typeface="Calibri"/>
                <a:sym typeface="Calibri"/>
              </a:rPr>
              <a:t>When couples share household chores, women can focus on their paid jobs.</a:t>
            </a:r>
            <a:endParaRPr sz="1800" b="0" i="0" u="none" strike="noStrike" cap="none">
              <a:solidFill>
                <a:schemeClr val="dk1"/>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3"/>
          <p:cNvSpPr/>
          <p:nvPr/>
        </p:nvSpPr>
        <p:spPr>
          <a:xfrm>
            <a:off x="1295729" y="349070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WHILE-READING</a:t>
            </a:r>
            <a:endParaRPr sz="1800" b="1" i="0" u="none" strike="noStrike" cap="none">
              <a:solidFill>
                <a:srgbClr val="006673"/>
              </a:solidFill>
              <a:latin typeface="Calibri"/>
              <a:ea typeface="Calibri"/>
              <a:cs typeface="Calibri"/>
              <a:sym typeface="Calibri"/>
            </a:endParaRPr>
          </a:p>
        </p:txBody>
      </p:sp>
      <p:cxnSp>
        <p:nvCxnSpPr>
          <p:cNvPr id="305" name="Google Shape;305;p33"/>
          <p:cNvCxnSpPr>
            <a:stCxn id="306" idx="1"/>
            <a:endCxn id="304" idx="0"/>
          </p:cNvCxnSpPr>
          <p:nvPr/>
        </p:nvCxnSpPr>
        <p:spPr>
          <a:xfrm flipH="1">
            <a:off x="2270953" y="2641052"/>
            <a:ext cx="1065000" cy="849600"/>
          </a:xfrm>
          <a:prstGeom prst="curvedConnector2">
            <a:avLst/>
          </a:prstGeom>
          <a:noFill/>
          <a:ln w="57150" cap="flat" cmpd="sng">
            <a:solidFill>
              <a:srgbClr val="006673"/>
            </a:solidFill>
            <a:prstDash val="solid"/>
            <a:miter lim="800000"/>
            <a:headEnd type="none" w="sm" len="sm"/>
            <a:tailEnd type="triangle" w="med" len="med"/>
          </a:ln>
        </p:spPr>
      </p:cxnSp>
      <p:sp>
        <p:nvSpPr>
          <p:cNvPr id="307" name="Google Shape;307;p33"/>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8" name="Google Shape;308;p33"/>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306" name="Google Shape;306;p33"/>
          <p:cNvSpPr/>
          <p:nvPr/>
        </p:nvSpPr>
        <p:spPr>
          <a:xfrm>
            <a:off x="3335953" y="231335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PRE-READING</a:t>
            </a:r>
            <a:endParaRPr sz="1800" b="1" i="0" u="none" strike="noStrike" cap="none">
              <a:solidFill>
                <a:srgbClr val="006673"/>
              </a:solidFill>
              <a:latin typeface="Calibri"/>
              <a:ea typeface="Calibri"/>
              <a:cs typeface="Calibri"/>
              <a:sym typeface="Calibri"/>
            </a:endParaRPr>
          </a:p>
        </p:txBody>
      </p:sp>
      <p:sp>
        <p:nvSpPr>
          <p:cNvPr id="309" name="Google Shape;309;p33"/>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sp>
        <p:nvSpPr>
          <p:cNvPr id="310" name="Google Shape;310;p33"/>
          <p:cNvSpPr/>
          <p:nvPr/>
        </p:nvSpPr>
        <p:spPr>
          <a:xfrm>
            <a:off x="6486017" y="3283101"/>
            <a:ext cx="4903830" cy="110688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2: Circle the correct meaning of the highlighted words and phrases.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3: True (T), False (F), Not given (NG)</a:t>
            </a:r>
            <a:endParaRPr/>
          </a:p>
        </p:txBody>
      </p:sp>
      <p:cxnSp>
        <p:nvCxnSpPr>
          <p:cNvPr id="311" name="Google Shape;311;p33"/>
          <p:cNvCxnSpPr>
            <a:stCxn id="308" idx="3"/>
            <a:endCxn id="306" idx="0"/>
          </p:cNvCxnSpPr>
          <p:nvPr/>
        </p:nvCxnSpPr>
        <p:spPr>
          <a:xfrm>
            <a:off x="3335953" y="1595943"/>
            <a:ext cx="975300" cy="717300"/>
          </a:xfrm>
          <a:prstGeom prst="curvedConnector2">
            <a:avLst/>
          </a:prstGeom>
          <a:noFill/>
          <a:ln w="57150" cap="flat" cmpd="sng">
            <a:solidFill>
              <a:srgbClr val="006673"/>
            </a:solidFill>
            <a:prstDash val="solid"/>
            <a:miter lim="800000"/>
            <a:headEnd type="none" w="sm" len="sm"/>
            <a:tailEnd type="triangle" w="med" len="med"/>
          </a:ln>
        </p:spPr>
      </p:cxnSp>
      <p:sp>
        <p:nvSpPr>
          <p:cNvPr id="312" name="Google Shape;312;p33"/>
          <p:cNvSpPr/>
          <p:nvPr/>
        </p:nvSpPr>
        <p:spPr>
          <a:xfrm>
            <a:off x="3078355" y="470348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POST-READING</a:t>
            </a:r>
            <a:endParaRPr sz="1800" b="1" i="0" u="none" strike="noStrike" cap="none">
              <a:solidFill>
                <a:srgbClr val="006673"/>
              </a:solidFill>
              <a:latin typeface="Calibri"/>
              <a:ea typeface="Calibri"/>
              <a:cs typeface="Calibri"/>
              <a:sym typeface="Calibri"/>
            </a:endParaRPr>
          </a:p>
        </p:txBody>
      </p:sp>
      <p:sp>
        <p:nvSpPr>
          <p:cNvPr id="313" name="Google Shape;313;p33"/>
          <p:cNvSpPr/>
          <p:nvPr/>
        </p:nvSpPr>
        <p:spPr>
          <a:xfrm>
            <a:off x="6512316" y="57485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Wrap-up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Homework</a:t>
            </a:r>
            <a:endParaRPr sz="1800" b="0" i="0" u="none" strike="noStrike" cap="none">
              <a:solidFill>
                <a:srgbClr val="006673"/>
              </a:solidFill>
              <a:latin typeface="Calibri"/>
              <a:ea typeface="Calibri"/>
              <a:cs typeface="Calibri"/>
              <a:sym typeface="Calibri"/>
            </a:endParaRPr>
          </a:p>
        </p:txBody>
      </p:sp>
      <p:sp>
        <p:nvSpPr>
          <p:cNvPr id="314" name="Google Shape;314;p33"/>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315" name="Google Shape;315;p33"/>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33"/>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cxnSp>
        <p:nvCxnSpPr>
          <p:cNvPr id="317" name="Google Shape;317;p33"/>
          <p:cNvCxnSpPr>
            <a:stCxn id="304" idx="3"/>
            <a:endCxn id="312" idx="0"/>
          </p:cNvCxnSpPr>
          <p:nvPr/>
        </p:nvCxnSpPr>
        <p:spPr>
          <a:xfrm>
            <a:off x="3246462" y="3845805"/>
            <a:ext cx="923400" cy="857700"/>
          </a:xfrm>
          <a:prstGeom prst="curvedConnector2">
            <a:avLst/>
          </a:prstGeom>
          <a:noFill/>
          <a:ln w="57150" cap="flat" cmpd="sng">
            <a:solidFill>
              <a:srgbClr val="006673"/>
            </a:solidFill>
            <a:prstDash val="solid"/>
            <a:miter lim="800000"/>
            <a:headEnd type="none" w="sm" len="sm"/>
            <a:tailEnd type="triangle" w="med" len="med"/>
          </a:ln>
        </p:spPr>
      </p:cxnSp>
      <p:sp>
        <p:nvSpPr>
          <p:cNvPr id="318" name="Google Shape;318;p33"/>
          <p:cNvSpPr/>
          <p:nvPr/>
        </p:nvSpPr>
        <p:spPr>
          <a:xfrm>
            <a:off x="6486016" y="227556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1: Match the sentences with the pictures.</a:t>
            </a:r>
            <a:endParaRPr sz="1800" b="0" i="0" u="none" strike="noStrike" cap="none">
              <a:solidFill>
                <a:srgbClr val="006673"/>
              </a:solidFill>
              <a:latin typeface="Calibri"/>
              <a:ea typeface="Calibri"/>
              <a:cs typeface="Calibri"/>
              <a:sym typeface="Calibri"/>
            </a:endParaRPr>
          </a:p>
        </p:txBody>
      </p:sp>
      <p:sp>
        <p:nvSpPr>
          <p:cNvPr id="319" name="Google Shape;319;p33"/>
          <p:cNvSpPr/>
          <p:nvPr/>
        </p:nvSpPr>
        <p:spPr>
          <a:xfrm>
            <a:off x="6486016" y="47267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4: Discuss possible solutions to one of the following problems</a:t>
            </a:r>
            <a:endParaRPr sz="1800" b="0" i="0" u="none" strike="noStrike" cap="none">
              <a:solidFill>
                <a:srgbClr val="000000"/>
              </a:solidFill>
              <a:latin typeface="Arial"/>
              <a:ea typeface="Arial"/>
              <a:cs typeface="Arial"/>
              <a:sym typeface="Arial"/>
            </a:endParaRPr>
          </a:p>
        </p:txBody>
      </p:sp>
      <p:cxnSp>
        <p:nvCxnSpPr>
          <p:cNvPr id="320" name="Google Shape;320;p33"/>
          <p:cNvCxnSpPr>
            <a:stCxn id="312" idx="1"/>
            <a:endCxn id="321" idx="0"/>
          </p:cNvCxnSpPr>
          <p:nvPr/>
        </p:nvCxnSpPr>
        <p:spPr>
          <a:xfrm flipH="1">
            <a:off x="2271055" y="5036557"/>
            <a:ext cx="807300" cy="668100"/>
          </a:xfrm>
          <a:prstGeom prst="curvedConnector2">
            <a:avLst/>
          </a:prstGeom>
          <a:noFill/>
          <a:ln w="57150" cap="flat" cmpd="sng">
            <a:solidFill>
              <a:srgbClr val="006673"/>
            </a:solidFill>
            <a:prstDash val="solid"/>
            <a:miter lim="800000"/>
            <a:headEnd type="none" w="sm" len="sm"/>
            <a:tailEnd type="triangle" w="med" len="med"/>
          </a:ln>
        </p:spPr>
      </p:cxnSp>
      <p:sp>
        <p:nvSpPr>
          <p:cNvPr id="321" name="Google Shape;321;p33"/>
          <p:cNvSpPr/>
          <p:nvPr/>
        </p:nvSpPr>
        <p:spPr>
          <a:xfrm>
            <a:off x="1295728" y="570464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CONSOLIDATION</a:t>
            </a:r>
            <a:endParaRPr sz="1800" b="1" i="0" u="none" strike="noStrike" cap="none">
              <a:solidFill>
                <a:srgbClr val="006673"/>
              </a:solidFill>
              <a:latin typeface="Calibri"/>
              <a:ea typeface="Calibri"/>
              <a:cs typeface="Calibri"/>
              <a:sym typeface="Calibri"/>
            </a:endParaRPr>
          </a:p>
        </p:txBody>
      </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2"/>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27" name="Google Shape;327;p12"/>
          <p:cNvSpPr/>
          <p:nvPr/>
        </p:nvSpPr>
        <p:spPr>
          <a:xfrm>
            <a:off x="702927" y="1115125"/>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328" name="Google Shape;328;p12"/>
          <p:cNvSpPr txBox="1"/>
          <p:nvPr/>
        </p:nvSpPr>
        <p:spPr>
          <a:xfrm>
            <a:off x="733099" y="1046774"/>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sp>
        <p:nvSpPr>
          <p:cNvPr id="329" name="Google Shape;329;p12"/>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CONSOLIDATION</a:t>
            </a:r>
            <a:endParaRPr sz="1400" b="0" i="0" u="none" strike="noStrike" cap="none">
              <a:solidFill>
                <a:srgbClr val="000000"/>
              </a:solidFill>
              <a:latin typeface="Arial"/>
              <a:ea typeface="Arial"/>
              <a:cs typeface="Arial"/>
              <a:sym typeface="Arial"/>
            </a:endParaRPr>
          </a:p>
        </p:txBody>
      </p:sp>
      <p:sp>
        <p:nvSpPr>
          <p:cNvPr id="330" name="Google Shape;330;p12"/>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en-US" sz="3200" b="1" i="0" u="none" strike="noStrike" cap="none">
                <a:solidFill>
                  <a:srgbClr val="F26532"/>
                </a:solidFill>
                <a:latin typeface="Arial"/>
                <a:ea typeface="Arial"/>
                <a:cs typeface="Arial"/>
                <a:sym typeface="Arial"/>
              </a:rPr>
              <a:t>Wrap-up</a:t>
            </a:r>
            <a:endParaRPr sz="1400" b="0" i="0" u="none" strike="noStrike" cap="none">
              <a:solidFill>
                <a:srgbClr val="000000"/>
              </a:solidFill>
              <a:latin typeface="Arial"/>
              <a:ea typeface="Arial"/>
              <a:cs typeface="Arial"/>
              <a:sym typeface="Arial"/>
            </a:endParaRPr>
          </a:p>
        </p:txBody>
      </p:sp>
      <p:sp>
        <p:nvSpPr>
          <p:cNvPr id="331" name="Google Shape;331;p12"/>
          <p:cNvSpPr txBox="1"/>
          <p:nvPr/>
        </p:nvSpPr>
        <p:spPr>
          <a:xfrm>
            <a:off x="1378377" y="2450271"/>
            <a:ext cx="9104026" cy="1550168"/>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1800"/>
              <a:buFont typeface="Arial"/>
              <a:buChar char="•"/>
            </a:pPr>
            <a:r>
              <a:rPr lang="en-US" sz="3200" b="0" i="0" u="none" strike="noStrike" cap="none">
                <a:solidFill>
                  <a:schemeClr val="dk1"/>
                </a:solidFill>
                <a:latin typeface="Calibri"/>
                <a:ea typeface="Calibri"/>
                <a:cs typeface="Calibri"/>
                <a:sym typeface="Calibri"/>
              </a:rPr>
              <a:t>Vocabulary related to gender equality</a:t>
            </a:r>
            <a:endParaRPr/>
          </a:p>
          <a:p>
            <a:pPr marL="285750" marR="0" lvl="0" indent="-285750" algn="l" rtl="0">
              <a:lnSpc>
                <a:spcPct val="90000"/>
              </a:lnSpc>
              <a:spcBef>
                <a:spcPts val="1000"/>
              </a:spcBef>
              <a:spcAft>
                <a:spcPts val="0"/>
              </a:spcAft>
              <a:buClr>
                <a:schemeClr val="dk1"/>
              </a:buClr>
              <a:buSzPts val="1800"/>
              <a:buFont typeface="Arial"/>
              <a:buChar char="•"/>
            </a:pPr>
            <a:r>
              <a:rPr lang="en-US" sz="3200" b="0" i="0" u="none" strike="noStrike" cap="none">
                <a:solidFill>
                  <a:schemeClr val="dk1"/>
                </a:solidFill>
                <a:latin typeface="Calibri"/>
                <a:ea typeface="Calibri"/>
                <a:cs typeface="Calibri"/>
                <a:sym typeface="Calibri"/>
              </a:rPr>
              <a:t>Skills: Reading for specific information about gender equality in employment</a:t>
            </a: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345116" y="2786581"/>
            <a:ext cx="4425284"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Open Sans"/>
                <a:ea typeface="Open Sans"/>
                <a:cs typeface="Open Sans"/>
                <a:sym typeface="Open Sans"/>
              </a:rPr>
              <a:t>Unit</a:t>
            </a: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Open Sans"/>
                <a:ea typeface="Open Sans"/>
                <a:cs typeface="Open Sans"/>
                <a:sym typeface="Open Sans"/>
              </a:rPr>
              <a:t>1</a:t>
            </a: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FAMILY LIFE</a:t>
            </a: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3362498" y="3695897"/>
            <a:ext cx="546700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FB7BD"/>
                </a:solidFill>
                <a:latin typeface="Calibri"/>
                <a:ea typeface="Calibri"/>
                <a:cs typeface="Calibri"/>
                <a:sym typeface="Calibri"/>
              </a:rPr>
              <a:t>For an equal world</a:t>
            </a:r>
            <a:endParaRPr sz="1400" b="0" i="0" u="none" strike="noStrike" cap="none">
              <a:solidFill>
                <a:srgbClr val="000000"/>
              </a:solidFill>
              <a:latin typeface="Arial"/>
              <a:ea typeface="Arial"/>
              <a:cs typeface="Arial"/>
              <a:sym typeface="Arial"/>
            </a:endParaRPr>
          </a:p>
        </p:txBody>
      </p:sp>
      <p:pic>
        <p:nvPicPr>
          <p:cNvPr id="98" name="Google Shape;98;p2"/>
          <p:cNvPicPr preferRelativeResize="0"/>
          <p:nvPr/>
        </p:nvPicPr>
        <p:blipFill rotWithShape="1">
          <a:blip r:embed="rId3">
            <a:alphaModFix/>
          </a:blip>
          <a:srcRect r="37479"/>
          <a:stretch/>
        </p:blipFill>
        <p:spPr>
          <a:xfrm>
            <a:off x="0" y="-74951"/>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Unit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GENDER EQUALITY</a:t>
            </a:r>
            <a:endParaRPr sz="1400" b="0" i="0" u="none" strike="noStrike" cap="none">
              <a:solidFill>
                <a:srgbClr val="000000"/>
              </a:solidFill>
              <a:latin typeface="Arial"/>
              <a:ea typeface="Arial"/>
              <a:cs typeface="Arial"/>
              <a:sym typeface="Arial"/>
            </a:endParaRPr>
          </a:p>
        </p:txBody>
      </p:sp>
      <p:sp>
        <p:nvSpPr>
          <p:cNvPr id="101" name="Google Shape;101;p2"/>
          <p:cNvSpPr txBox="1"/>
          <p:nvPr/>
        </p:nvSpPr>
        <p:spPr>
          <a:xfrm>
            <a:off x="5860670" y="2786581"/>
            <a:ext cx="339417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READING</a:t>
            </a:r>
            <a:endParaRPr sz="3200" b="1" i="0" u="none" strike="noStrike" cap="none">
              <a:solidFill>
                <a:schemeClr val="lt1"/>
              </a:solidFill>
              <a:latin typeface="Arial"/>
              <a:ea typeface="Arial"/>
              <a:cs typeface="Arial"/>
              <a:sym typeface="Arial"/>
            </a:endParaRPr>
          </a:p>
        </p:txBody>
      </p:sp>
      <p:sp>
        <p:nvSpPr>
          <p:cNvPr id="102" name="Google Shape;102;p2"/>
          <p:cNvSpPr/>
          <p:nvPr/>
        </p:nvSpPr>
        <p:spPr>
          <a:xfrm>
            <a:off x="2287619" y="2790376"/>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txBox="1"/>
          <p:nvPr/>
        </p:nvSpPr>
        <p:spPr>
          <a:xfrm>
            <a:off x="2180643" y="2777142"/>
            <a:ext cx="3208247"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48DA4"/>
                </a:solidFill>
                <a:latin typeface="Bookman Old Style"/>
                <a:ea typeface="Bookman Old Style"/>
                <a:cs typeface="Bookman Old Style"/>
                <a:sym typeface="Bookman Old Style"/>
              </a:rPr>
              <a:t>LESSON 3</a:t>
            </a:r>
            <a:endParaRPr sz="3600" b="0" i="0" u="none" strike="noStrike" cap="none">
              <a:solidFill>
                <a:srgbClr val="048DA4"/>
              </a:solidFill>
              <a:latin typeface="Bookman Old Style"/>
              <a:ea typeface="Bookman Old Style"/>
              <a:cs typeface="Bookman Old Style"/>
              <a:sym typeface="Bookman Old Style"/>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3"/>
          <p:cNvSpPr txBox="1"/>
          <p:nvPr/>
        </p:nvSpPr>
        <p:spPr>
          <a:xfrm>
            <a:off x="1246477" y="2055511"/>
            <a:ext cx="9219642" cy="1569620"/>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2400"/>
              <a:buFont typeface="Arial"/>
              <a:buChar char="•"/>
            </a:pPr>
            <a:r>
              <a:rPr lang="en-US" sz="3200" b="0" i="0" u="none" strike="noStrike" cap="none">
                <a:solidFill>
                  <a:schemeClr val="dk1"/>
                </a:solidFill>
                <a:latin typeface="Calibri"/>
                <a:ea typeface="Calibri"/>
                <a:cs typeface="Calibri"/>
                <a:sym typeface="Calibri"/>
              </a:rPr>
              <a:t>Do exercises in the workbook.</a:t>
            </a:r>
            <a:endParaRPr sz="1800" b="0" i="0" u="none" strike="noStrike" cap="none">
              <a:solidFill>
                <a:schemeClr val="dk1"/>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2400"/>
              <a:buFont typeface="Arial"/>
              <a:buChar char="•"/>
            </a:pPr>
            <a:r>
              <a:rPr lang="en-US" sz="3200" b="0" i="0" u="none" strike="noStrike" cap="none">
                <a:solidFill>
                  <a:schemeClr val="dk1"/>
                </a:solidFill>
                <a:latin typeface="Calibri"/>
                <a:ea typeface="Calibri"/>
                <a:cs typeface="Calibri"/>
                <a:sym typeface="Calibri"/>
              </a:rPr>
              <a:t>Prepare for Speaking lesson: Write down your opinion about gender equality in bullet points.</a:t>
            </a:r>
            <a:endParaRPr sz="1800" b="0" i="0" u="none" strike="noStrike" cap="none">
              <a:solidFill>
                <a:schemeClr val="dk1"/>
              </a:solidFill>
              <a:latin typeface="Arial"/>
              <a:ea typeface="Arial"/>
              <a:cs typeface="Arial"/>
              <a:sym typeface="Arial"/>
            </a:endParaRPr>
          </a:p>
        </p:txBody>
      </p:sp>
      <p:sp>
        <p:nvSpPr>
          <p:cNvPr id="337" name="Google Shape;337;p13"/>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338" name="Google Shape;338;p13"/>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sp>
        <p:nvSpPr>
          <p:cNvPr id="339" name="Google Shape;339;p13"/>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en-US" sz="3200" b="1" i="0" u="none" strike="noStrike" cap="none">
                <a:solidFill>
                  <a:srgbClr val="F26532"/>
                </a:solidFill>
                <a:latin typeface="Arial"/>
                <a:ea typeface="Arial"/>
                <a:cs typeface="Arial"/>
                <a:sym typeface="Arial"/>
              </a:rPr>
              <a:t>Homework</a:t>
            </a:r>
            <a:endParaRPr sz="1400" b="0" i="0" u="none" strike="noStrike" cap="none">
              <a:solidFill>
                <a:srgbClr val="000000"/>
              </a:solidFill>
              <a:latin typeface="Arial"/>
              <a:ea typeface="Arial"/>
              <a:cs typeface="Arial"/>
              <a:sym typeface="Arial"/>
            </a:endParaRPr>
          </a:p>
        </p:txBody>
      </p:sp>
      <p:pic>
        <p:nvPicPr>
          <p:cNvPr id="340" name="Google Shape;340;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1" name="Google Shape;341;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CONSOLIDATION</a:t>
            </a:r>
            <a:endParaRPr sz="1400" b="0" i="0" u="none" strike="noStrike" cap="none">
              <a:solidFill>
                <a:srgbClr val="000000"/>
              </a:solidFill>
              <a:latin typeface="Arial"/>
              <a:ea typeface="Arial"/>
              <a:cs typeface="Arial"/>
              <a:sym typeface="Arial"/>
            </a:endParaRP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47" name="Google Shape;347;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Rectangle 1">
            <a:extLst>
              <a:ext uri="{FF2B5EF4-FFF2-40B4-BE49-F238E27FC236}">
                <a16:creationId xmlns:a16="http://schemas.microsoft.com/office/drawing/2014/main" id="{C6AA3B96-BE03-203C-46E7-FEB86EBF4F6C}"/>
              </a:ext>
            </a:extLst>
          </p:cNvPr>
          <p:cNvSpPr/>
          <p:nvPr/>
        </p:nvSpPr>
        <p:spPr>
          <a:xfrm>
            <a:off x="3157182" y="6046067"/>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facebook.com/www.tienganhglobalsuccess.vn</a:t>
            </a:r>
            <a:endParaRPr lang="en-US" sz="1600" dirty="0"/>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Unit</a:t>
            </a:r>
            <a:endParaRPr sz="1400" b="0" i="0" u="none" strike="noStrike" cap="none">
              <a:solidFill>
                <a:srgbClr val="000000"/>
              </a:solidFill>
              <a:latin typeface="Calibri"/>
              <a:ea typeface="Calibri"/>
              <a:cs typeface="Calibri"/>
              <a:sym typeface="Calibri"/>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Calibri"/>
              <a:ea typeface="Calibri"/>
              <a:cs typeface="Calibri"/>
              <a:sym typeface="Calibri"/>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FAMILY LIFE</a:t>
            </a:r>
            <a:endParaRPr sz="1400" b="0" i="0" u="none" strike="noStrike" cap="none">
              <a:solidFill>
                <a:srgbClr val="000000"/>
              </a:solidFill>
              <a:latin typeface="Calibri"/>
              <a:ea typeface="Calibri"/>
              <a:cs typeface="Calibri"/>
              <a:sym typeface="Calibri"/>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Unit</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Calibri"/>
              <a:ea typeface="Calibri"/>
              <a:cs typeface="Calibri"/>
              <a:sym typeface="Calibri"/>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Family Life</a:t>
            </a:r>
            <a:endParaRPr sz="1400" b="0" i="0" u="none" strike="noStrike" cap="none">
              <a:solidFill>
                <a:srgbClr val="000000"/>
              </a:solidFill>
              <a:latin typeface="Calibri"/>
              <a:ea typeface="Calibri"/>
              <a:cs typeface="Calibri"/>
              <a:sym typeface="Calibri"/>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Calibri"/>
                  <a:ea typeface="Calibri"/>
                  <a:cs typeface="Calibri"/>
                  <a:sym typeface="Calibri"/>
                </a:rPr>
                <a:t>OBJECTIVES</a:t>
              </a:r>
              <a:endParaRPr sz="1400" b="0" i="0" u="none" strike="noStrike" cap="none">
                <a:solidFill>
                  <a:srgbClr val="000000"/>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a:spLocks noGrp="1"/>
          </p:cNvSpPr>
          <p:nvPr>
            <p:ph type="subTitle" idx="1"/>
          </p:nvPr>
        </p:nvSpPr>
        <p:spPr>
          <a:xfrm>
            <a:off x="1440125" y="2331600"/>
            <a:ext cx="9483600" cy="1905900"/>
          </a:xfrm>
          <a:prstGeom prst="rect">
            <a:avLst/>
          </a:prstGeom>
          <a:noFill/>
          <a:ln>
            <a:noFill/>
          </a:ln>
        </p:spPr>
        <p:txBody>
          <a:bodyPr spcFirstLastPara="1" wrap="square" lIns="91425" tIns="45700" rIns="91425" bIns="45700" anchor="t" anchorCtr="0">
            <a:noAutofit/>
          </a:bodyPr>
          <a:lstStyle/>
          <a:p>
            <a:pPr marL="285750" lvl="0" indent="-272732" algn="l" rtl="0">
              <a:lnSpc>
                <a:spcPct val="150000"/>
              </a:lnSpc>
              <a:spcBef>
                <a:spcPts val="0"/>
              </a:spcBef>
              <a:spcAft>
                <a:spcPts val="0"/>
              </a:spcAft>
              <a:buSzPts val="1595"/>
              <a:buChar char="•"/>
            </a:pPr>
            <a:r>
              <a:rPr lang="en-US" sz="2680"/>
              <a:t>Gain vocabulary related to gender equality</a:t>
            </a:r>
            <a:endParaRPr sz="2292"/>
          </a:p>
          <a:p>
            <a:pPr marL="285750" lvl="0" indent="-272732" algn="l" rtl="0">
              <a:lnSpc>
                <a:spcPct val="150000"/>
              </a:lnSpc>
              <a:spcBef>
                <a:spcPts val="0"/>
              </a:spcBef>
              <a:spcAft>
                <a:spcPts val="0"/>
              </a:spcAft>
              <a:buSzPts val="1595"/>
              <a:buChar char="•"/>
            </a:pPr>
            <a:r>
              <a:rPr lang="en-US" sz="2680"/>
              <a:t>Read for specific information about gender equality in employment</a:t>
            </a:r>
            <a:endParaRPr sz="2757">
              <a:solidFill>
                <a:schemeClr val="dk1"/>
              </a:solidFill>
              <a:latin typeface="Calibri"/>
              <a:ea typeface="Calibri"/>
              <a:cs typeface="Calibri"/>
              <a:sym typeface="Calibri"/>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p:nvPr/>
        </p:nvSpPr>
        <p:spPr>
          <a:xfrm>
            <a:off x="1295729" y="349070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WHILE-READING</a:t>
            </a:r>
            <a:endParaRPr sz="1800" b="1" i="0" u="none" strike="noStrike" cap="none">
              <a:solidFill>
                <a:srgbClr val="006673"/>
              </a:solidFill>
              <a:latin typeface="Calibri"/>
              <a:ea typeface="Calibri"/>
              <a:cs typeface="Calibri"/>
              <a:sym typeface="Calibri"/>
            </a:endParaRPr>
          </a:p>
        </p:txBody>
      </p:sp>
      <p:cxnSp>
        <p:nvCxnSpPr>
          <p:cNvPr id="123" name="Google Shape;123;p4"/>
          <p:cNvCxnSpPr>
            <a:stCxn id="124" idx="1"/>
            <a:endCxn id="122" idx="0"/>
          </p:cNvCxnSpPr>
          <p:nvPr/>
        </p:nvCxnSpPr>
        <p:spPr>
          <a:xfrm flipH="1">
            <a:off x="2270953" y="2641052"/>
            <a:ext cx="1065000" cy="849600"/>
          </a:xfrm>
          <a:prstGeom prst="curvedConnector2">
            <a:avLst/>
          </a:prstGeom>
          <a:noFill/>
          <a:ln w="57150" cap="flat" cmpd="sng">
            <a:solidFill>
              <a:srgbClr val="006673"/>
            </a:solidFill>
            <a:prstDash val="solid"/>
            <a:miter lim="800000"/>
            <a:headEnd type="none" w="sm" len="sm"/>
            <a:tailEnd type="triangle" w="med" len="med"/>
          </a:ln>
        </p:spPr>
      </p:cxnSp>
      <p:sp>
        <p:nvSpPr>
          <p:cNvPr id="125" name="Google Shape;125;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4"/>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124" name="Google Shape;124;p4"/>
          <p:cNvSpPr/>
          <p:nvPr/>
        </p:nvSpPr>
        <p:spPr>
          <a:xfrm>
            <a:off x="3335953" y="231335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PRE-READING</a:t>
            </a:r>
            <a:endParaRPr sz="1800" b="1" i="0" u="none" strike="noStrike" cap="none">
              <a:solidFill>
                <a:srgbClr val="006673"/>
              </a:solidFill>
              <a:latin typeface="Calibri"/>
              <a:ea typeface="Calibri"/>
              <a:cs typeface="Calibri"/>
              <a:sym typeface="Calibri"/>
            </a:endParaRPr>
          </a:p>
        </p:txBody>
      </p:sp>
      <p:sp>
        <p:nvSpPr>
          <p:cNvPr id="127" name="Google Shape;127;p4"/>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sp>
        <p:nvSpPr>
          <p:cNvPr id="128" name="Google Shape;128;p4"/>
          <p:cNvSpPr/>
          <p:nvPr/>
        </p:nvSpPr>
        <p:spPr>
          <a:xfrm>
            <a:off x="6486017" y="3283101"/>
            <a:ext cx="4903830" cy="110688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2: Circle the correct meaning of the highlighted words and phrases.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3: True (T), False (F), Not given (NG)</a:t>
            </a:r>
            <a:endParaRPr/>
          </a:p>
        </p:txBody>
      </p:sp>
      <p:cxnSp>
        <p:nvCxnSpPr>
          <p:cNvPr id="129" name="Google Shape;129;p4"/>
          <p:cNvCxnSpPr>
            <a:stCxn id="126" idx="3"/>
            <a:endCxn id="124" idx="0"/>
          </p:cNvCxnSpPr>
          <p:nvPr/>
        </p:nvCxnSpPr>
        <p:spPr>
          <a:xfrm>
            <a:off x="3335953" y="1595943"/>
            <a:ext cx="975300" cy="717300"/>
          </a:xfrm>
          <a:prstGeom prst="curvedConnector2">
            <a:avLst/>
          </a:prstGeom>
          <a:noFill/>
          <a:ln w="57150" cap="flat" cmpd="sng">
            <a:solidFill>
              <a:srgbClr val="006673"/>
            </a:solidFill>
            <a:prstDash val="solid"/>
            <a:miter lim="800000"/>
            <a:headEnd type="none" w="sm" len="sm"/>
            <a:tailEnd type="triangle" w="med" len="med"/>
          </a:ln>
        </p:spPr>
      </p:cxnSp>
      <p:sp>
        <p:nvSpPr>
          <p:cNvPr id="130" name="Google Shape;130;p4"/>
          <p:cNvSpPr/>
          <p:nvPr/>
        </p:nvSpPr>
        <p:spPr>
          <a:xfrm>
            <a:off x="3078355" y="470348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POST-READING</a:t>
            </a:r>
            <a:endParaRPr sz="1800" b="1" i="0" u="none" strike="noStrike" cap="none">
              <a:solidFill>
                <a:srgbClr val="006673"/>
              </a:solidFill>
              <a:latin typeface="Calibri"/>
              <a:ea typeface="Calibri"/>
              <a:cs typeface="Calibri"/>
              <a:sym typeface="Calibri"/>
            </a:endParaRPr>
          </a:p>
        </p:txBody>
      </p:sp>
      <p:sp>
        <p:nvSpPr>
          <p:cNvPr id="131" name="Google Shape;131;p4"/>
          <p:cNvSpPr/>
          <p:nvPr/>
        </p:nvSpPr>
        <p:spPr>
          <a:xfrm>
            <a:off x="6512316" y="57485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Wrap-up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Homework</a:t>
            </a:r>
            <a:endParaRPr sz="1800" b="0" i="0" u="none" strike="noStrike" cap="none">
              <a:solidFill>
                <a:srgbClr val="006673"/>
              </a:solidFill>
              <a:latin typeface="Calibri"/>
              <a:ea typeface="Calibri"/>
              <a:cs typeface="Calibri"/>
              <a:sym typeface="Calibri"/>
            </a:endParaRPr>
          </a:p>
        </p:txBody>
      </p:sp>
      <p:sp>
        <p:nvSpPr>
          <p:cNvPr id="132" name="Google Shape;132;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133" name="Google Shape;133;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cxnSp>
        <p:nvCxnSpPr>
          <p:cNvPr id="135" name="Google Shape;135;p4"/>
          <p:cNvCxnSpPr>
            <a:stCxn id="122" idx="3"/>
            <a:endCxn id="130" idx="0"/>
          </p:cNvCxnSpPr>
          <p:nvPr/>
        </p:nvCxnSpPr>
        <p:spPr>
          <a:xfrm>
            <a:off x="3246462" y="3845805"/>
            <a:ext cx="923400" cy="857700"/>
          </a:xfrm>
          <a:prstGeom prst="curvedConnector2">
            <a:avLst/>
          </a:prstGeom>
          <a:noFill/>
          <a:ln w="57150" cap="flat" cmpd="sng">
            <a:solidFill>
              <a:srgbClr val="006673"/>
            </a:solidFill>
            <a:prstDash val="solid"/>
            <a:miter lim="800000"/>
            <a:headEnd type="none" w="sm" len="sm"/>
            <a:tailEnd type="triangle" w="med" len="med"/>
          </a:ln>
        </p:spPr>
      </p:cxnSp>
      <p:sp>
        <p:nvSpPr>
          <p:cNvPr id="136" name="Google Shape;136;p4"/>
          <p:cNvSpPr/>
          <p:nvPr/>
        </p:nvSpPr>
        <p:spPr>
          <a:xfrm>
            <a:off x="6486016" y="227556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1: Match the sentences with the pictures.</a:t>
            </a:r>
            <a:endParaRPr sz="1800" b="0" i="0" u="none" strike="noStrike" cap="none">
              <a:solidFill>
                <a:srgbClr val="006673"/>
              </a:solidFill>
              <a:latin typeface="Calibri"/>
              <a:ea typeface="Calibri"/>
              <a:cs typeface="Calibri"/>
              <a:sym typeface="Calibri"/>
            </a:endParaRPr>
          </a:p>
        </p:txBody>
      </p:sp>
      <p:sp>
        <p:nvSpPr>
          <p:cNvPr id="137" name="Google Shape;137;p4"/>
          <p:cNvSpPr/>
          <p:nvPr/>
        </p:nvSpPr>
        <p:spPr>
          <a:xfrm>
            <a:off x="6486016" y="47267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4: Discuss possible solutions to one of the following problems</a:t>
            </a:r>
            <a:endParaRPr sz="1800" b="0" i="0" u="none" strike="noStrike" cap="none">
              <a:solidFill>
                <a:srgbClr val="000000"/>
              </a:solidFill>
              <a:latin typeface="Arial"/>
              <a:ea typeface="Arial"/>
              <a:cs typeface="Arial"/>
              <a:sym typeface="Arial"/>
            </a:endParaRPr>
          </a:p>
        </p:txBody>
      </p:sp>
      <p:cxnSp>
        <p:nvCxnSpPr>
          <p:cNvPr id="138" name="Google Shape;138;p4"/>
          <p:cNvCxnSpPr>
            <a:stCxn id="130" idx="1"/>
            <a:endCxn id="139" idx="0"/>
          </p:cNvCxnSpPr>
          <p:nvPr/>
        </p:nvCxnSpPr>
        <p:spPr>
          <a:xfrm flipH="1">
            <a:off x="2271055" y="5036557"/>
            <a:ext cx="807300" cy="668100"/>
          </a:xfrm>
          <a:prstGeom prst="curvedConnector2">
            <a:avLst/>
          </a:prstGeom>
          <a:noFill/>
          <a:ln w="57150" cap="flat" cmpd="sng">
            <a:solidFill>
              <a:srgbClr val="006673"/>
            </a:solidFill>
            <a:prstDash val="solid"/>
            <a:miter lim="800000"/>
            <a:headEnd type="none" w="sm" len="sm"/>
            <a:tailEnd type="triangle" w="med" len="med"/>
          </a:ln>
        </p:spPr>
      </p:cxnSp>
      <p:sp>
        <p:nvSpPr>
          <p:cNvPr id="139" name="Google Shape;139;p4"/>
          <p:cNvSpPr/>
          <p:nvPr/>
        </p:nvSpPr>
        <p:spPr>
          <a:xfrm>
            <a:off x="1295728" y="570464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CONSOLIDATION</a:t>
            </a:r>
            <a:endParaRPr sz="1800" b="1" i="0" u="none" strike="noStrike" cap="none">
              <a:solidFill>
                <a:srgbClr val="006673"/>
              </a:solidFill>
              <a:latin typeface="Calibri"/>
              <a:ea typeface="Calibri"/>
              <a:cs typeface="Calibri"/>
              <a:sym typeface="Calibri"/>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27"/>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146" name="Google Shape;146;p27"/>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sp>
        <p:nvSpPr>
          <p:cNvPr id="147" name="Google Shape;147;p27"/>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148" name="Google Shape;148;p27"/>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27"/>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6" name="Google Shape;156;p5"/>
          <p:cNvSpPr txBox="1"/>
          <p:nvPr/>
        </p:nvSpPr>
        <p:spPr>
          <a:xfrm>
            <a:off x="2247278" y="1324663"/>
            <a:ext cx="769743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FB7BD"/>
                </a:solidFill>
                <a:latin typeface="Calibri"/>
                <a:ea typeface="Calibri"/>
                <a:cs typeface="Calibri"/>
                <a:sym typeface="Calibri"/>
              </a:rPr>
              <a:t>GENDER PRIVILEGES</a:t>
            </a:r>
            <a:endParaRPr sz="4000" b="1" i="0" u="none" strike="noStrike" cap="none">
              <a:solidFill>
                <a:srgbClr val="0FB7BD"/>
              </a:solidFill>
              <a:latin typeface="Calibri"/>
              <a:ea typeface="Calibri"/>
              <a:cs typeface="Calibri"/>
              <a:sym typeface="Calibri"/>
            </a:endParaRPr>
          </a:p>
        </p:txBody>
      </p:sp>
      <p:sp>
        <p:nvSpPr>
          <p:cNvPr id="157" name="Google Shape;157;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WARM-UP</a:t>
            </a:r>
            <a:endParaRPr sz="3600" b="1" i="0" u="none" strike="noStrike" cap="none">
              <a:solidFill>
                <a:schemeClr val="lt1"/>
              </a:solidFill>
              <a:latin typeface="Arial"/>
              <a:ea typeface="Arial"/>
              <a:cs typeface="Arial"/>
              <a:sym typeface="Arial"/>
            </a:endParaRPr>
          </a:p>
        </p:txBody>
      </p:sp>
      <p:sp>
        <p:nvSpPr>
          <p:cNvPr id="158" name="Google Shape;158;p5"/>
          <p:cNvSpPr txBox="1"/>
          <p:nvPr/>
        </p:nvSpPr>
        <p:spPr>
          <a:xfrm>
            <a:off x="704797" y="2335429"/>
            <a:ext cx="10782403" cy="26314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300" b="0" i="0" u="none" strike="noStrike" cap="none">
                <a:solidFill>
                  <a:schemeClr val="dk1"/>
                </a:solidFill>
                <a:latin typeface="Calibri"/>
                <a:ea typeface="Calibri"/>
                <a:cs typeface="Calibri"/>
                <a:sym typeface="Calibri"/>
              </a:rPr>
              <a:t>1. List some activities boys are allowed to do but girls are not.</a:t>
            </a:r>
            <a:endParaRPr/>
          </a:p>
          <a:p>
            <a:pPr marL="0" marR="0" lvl="0" indent="0" algn="l" rtl="0">
              <a:lnSpc>
                <a:spcPct val="100000"/>
              </a:lnSpc>
              <a:spcBef>
                <a:spcPts val="0"/>
              </a:spcBef>
              <a:spcAft>
                <a:spcPts val="0"/>
              </a:spcAft>
              <a:buNone/>
            </a:pPr>
            <a:endParaRPr sz="3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3300" b="0" i="0" u="none" strike="noStrike" cap="none">
                <a:solidFill>
                  <a:schemeClr val="dk1"/>
                </a:solidFill>
                <a:latin typeface="Calibri"/>
                <a:ea typeface="Calibri"/>
                <a:cs typeface="Calibri"/>
                <a:sym typeface="Calibri"/>
              </a:rPr>
              <a:t>2. List some activities girls are allowed to do but boys are not.</a:t>
            </a:r>
            <a:endParaRPr/>
          </a:p>
          <a:p>
            <a:pPr marL="0" marR="0" lvl="0" indent="0" algn="l" rtl="0">
              <a:lnSpc>
                <a:spcPct val="100000"/>
              </a:lnSpc>
              <a:spcBef>
                <a:spcPts val="0"/>
              </a:spcBef>
              <a:spcAft>
                <a:spcPts val="0"/>
              </a:spcAft>
              <a:buNone/>
            </a:pPr>
            <a:endParaRPr sz="3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3300" b="0" i="0" u="none" strike="noStrike" cap="none">
                <a:solidFill>
                  <a:schemeClr val="dk1"/>
                </a:solidFill>
                <a:latin typeface="Calibri"/>
                <a:ea typeface="Calibri"/>
                <a:cs typeface="Calibri"/>
                <a:sym typeface="Calibri"/>
              </a:rPr>
              <a:t>3. Are such advantages fair/unfair?</a:t>
            </a:r>
            <a:endParaRPr sz="3300" b="0" i="0" u="none" strike="noStrike" cap="none">
              <a:solidFill>
                <a:schemeClr val="dk1"/>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28"/>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165" name="Google Shape;165;p28"/>
          <p:cNvSpPr/>
          <p:nvPr/>
        </p:nvSpPr>
        <p:spPr>
          <a:xfrm>
            <a:off x="3335953" y="231335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PRE-READING</a:t>
            </a:r>
            <a:endParaRPr sz="1800" b="1" i="0" u="none" strike="noStrike" cap="none">
              <a:solidFill>
                <a:srgbClr val="006673"/>
              </a:solidFill>
              <a:latin typeface="Calibri"/>
              <a:ea typeface="Calibri"/>
              <a:cs typeface="Calibri"/>
              <a:sym typeface="Calibri"/>
            </a:endParaRPr>
          </a:p>
        </p:txBody>
      </p:sp>
      <p:sp>
        <p:nvSpPr>
          <p:cNvPr id="166" name="Google Shape;166;p28"/>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cxnSp>
        <p:nvCxnSpPr>
          <p:cNvPr id="167" name="Google Shape;167;p28"/>
          <p:cNvCxnSpPr>
            <a:stCxn id="164" idx="3"/>
            <a:endCxn id="165" idx="0"/>
          </p:cNvCxnSpPr>
          <p:nvPr/>
        </p:nvCxnSpPr>
        <p:spPr>
          <a:xfrm>
            <a:off x="3335953" y="1595943"/>
            <a:ext cx="975300" cy="717300"/>
          </a:xfrm>
          <a:prstGeom prst="curvedConnector2">
            <a:avLst/>
          </a:prstGeom>
          <a:noFill/>
          <a:ln w="57150" cap="flat" cmpd="sng">
            <a:solidFill>
              <a:srgbClr val="006673"/>
            </a:solidFill>
            <a:prstDash val="solid"/>
            <a:miter lim="800000"/>
            <a:headEnd type="none" w="sm" len="sm"/>
            <a:tailEnd type="triangle" w="med" len="med"/>
          </a:ln>
        </p:spPr>
      </p:cxnSp>
      <p:sp>
        <p:nvSpPr>
          <p:cNvPr id="168" name="Google Shape;168;p28"/>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169" name="Google Shape;169;p28"/>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28"/>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sp>
        <p:nvSpPr>
          <p:cNvPr id="171" name="Google Shape;171;p28"/>
          <p:cNvSpPr/>
          <p:nvPr/>
        </p:nvSpPr>
        <p:spPr>
          <a:xfrm>
            <a:off x="6486016" y="227556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1: Match the sentences with the pictures.</a:t>
            </a:r>
            <a:endParaRPr sz="1800" b="0" i="0" u="none" strike="noStrike" cap="none">
              <a:solidFill>
                <a:srgbClr val="006673"/>
              </a:solidFill>
              <a:latin typeface="Calibri"/>
              <a:ea typeface="Calibri"/>
              <a:cs typeface="Calibri"/>
              <a:sym typeface="Calibri"/>
            </a:endParaRP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9"/>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78" name="Google Shape;178;p29"/>
          <p:cNvSpPr txBox="1"/>
          <p:nvPr/>
        </p:nvSpPr>
        <p:spPr>
          <a:xfrm>
            <a:off x="1318666" y="1125215"/>
            <a:ext cx="769743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Match the sentence with the pictures.</a:t>
            </a:r>
            <a:endParaRPr sz="3200" b="1" i="0" u="none" strike="noStrike" cap="none">
              <a:solidFill>
                <a:schemeClr val="dk1"/>
              </a:solidFill>
              <a:latin typeface="Calibri"/>
              <a:ea typeface="Calibri"/>
              <a:cs typeface="Calibri"/>
              <a:sym typeface="Calibri"/>
            </a:endParaRPr>
          </a:p>
        </p:txBody>
      </p:sp>
      <p:sp>
        <p:nvSpPr>
          <p:cNvPr id="179" name="Google Shape;179;p29"/>
          <p:cNvSpPr txBox="1"/>
          <p:nvPr/>
        </p:nvSpPr>
        <p:spPr>
          <a:xfrm>
            <a:off x="595386" y="133748"/>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PRE-READING</a:t>
            </a:r>
            <a:endParaRPr sz="3600" b="1" i="0" u="none" strike="noStrike" cap="none">
              <a:solidFill>
                <a:schemeClr val="lt1"/>
              </a:solidFill>
              <a:latin typeface="Arial"/>
              <a:ea typeface="Arial"/>
              <a:cs typeface="Arial"/>
              <a:sym typeface="Arial"/>
            </a:endParaRPr>
          </a:p>
        </p:txBody>
      </p:sp>
      <p:sp>
        <p:nvSpPr>
          <p:cNvPr id="180" name="Google Shape;180;p29"/>
          <p:cNvSpPr txBox="1"/>
          <p:nvPr/>
        </p:nvSpPr>
        <p:spPr>
          <a:xfrm>
            <a:off x="295050" y="1846625"/>
            <a:ext cx="44019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1. Men often earn more than women for doing the same job.</a:t>
            </a:r>
            <a:endParaRPr/>
          </a:p>
          <a:p>
            <a:pPr marL="0" marR="0" lvl="0" indent="0" algn="l" rtl="0">
              <a:lnSpc>
                <a:spcPct val="100000"/>
              </a:lnSpc>
              <a:spcBef>
                <a:spcPts val="0"/>
              </a:spcBef>
              <a:spcAft>
                <a:spcPts val="0"/>
              </a:spcAft>
              <a:buNone/>
            </a:pPr>
            <a:r>
              <a:rPr lang="en-US" sz="2800" b="0" i="0" u="none" strike="noStrike" cap="none">
                <a:solidFill>
                  <a:srgbClr val="00B050"/>
                </a:solidFill>
                <a:latin typeface="Calibri"/>
                <a:ea typeface="Calibri"/>
                <a:cs typeface="Calibri"/>
                <a:sym typeface="Calibri"/>
              </a:rPr>
              <a:t>C</a:t>
            </a:r>
            <a:endParaRPr sz="2800" b="0" i="0" u="none" strike="noStrike" cap="none">
              <a:solidFill>
                <a:srgbClr val="00B050"/>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2. A child mother takes care of her small kids.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b="0" i="0" u="none" strike="noStrike" cap="none">
                <a:solidFill>
                  <a:srgbClr val="00B050"/>
                </a:solidFill>
                <a:latin typeface="Calibri"/>
                <a:ea typeface="Calibri"/>
                <a:cs typeface="Calibri"/>
                <a:sym typeface="Calibri"/>
              </a:rPr>
              <a:t>B</a:t>
            </a:r>
            <a:endParaRPr/>
          </a:p>
          <a:p>
            <a:pPr marL="0" marR="0" lvl="0"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3. Some women are unable to read and write.</a:t>
            </a:r>
            <a:endParaRPr/>
          </a:p>
          <a:p>
            <a:pPr marL="0" marR="0" lvl="0" indent="0" algn="l" rtl="0">
              <a:lnSpc>
                <a:spcPct val="100000"/>
              </a:lnSpc>
              <a:spcBef>
                <a:spcPts val="0"/>
              </a:spcBef>
              <a:spcAft>
                <a:spcPts val="0"/>
              </a:spcAft>
              <a:buNone/>
            </a:pPr>
            <a:r>
              <a:rPr lang="en-US" sz="2800" b="0" i="0" u="none" strike="noStrike" cap="none">
                <a:solidFill>
                  <a:srgbClr val="00B050"/>
                </a:solidFill>
                <a:latin typeface="Calibri"/>
                <a:ea typeface="Calibri"/>
                <a:cs typeface="Calibri"/>
                <a:sym typeface="Calibri"/>
              </a:rPr>
              <a:t>A</a:t>
            </a:r>
            <a:endParaRPr sz="2800" b="0" i="0" u="none" strike="noStrike" cap="none">
              <a:solidFill>
                <a:srgbClr val="00B050"/>
              </a:solidFill>
              <a:latin typeface="Calibri"/>
              <a:ea typeface="Calibri"/>
              <a:cs typeface="Calibri"/>
              <a:sym typeface="Calibri"/>
            </a:endParaRPr>
          </a:p>
        </p:txBody>
      </p:sp>
      <p:sp>
        <p:nvSpPr>
          <p:cNvPr id="181" name="Google Shape;181;p29"/>
          <p:cNvSpPr txBox="1"/>
          <p:nvPr/>
        </p:nvSpPr>
        <p:spPr>
          <a:xfrm>
            <a:off x="733099" y="1099240"/>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182" name="Google Shape;182;p29"/>
          <p:cNvPicPr preferRelativeResize="0"/>
          <p:nvPr/>
        </p:nvPicPr>
        <p:blipFill rotWithShape="1">
          <a:blip r:embed="rId4">
            <a:alphaModFix/>
          </a:blip>
          <a:srcRect l="11902"/>
          <a:stretch/>
        </p:blipFill>
        <p:spPr>
          <a:xfrm>
            <a:off x="4611450" y="2027100"/>
            <a:ext cx="7580550" cy="4048700"/>
          </a:xfrm>
          <a:prstGeom prst="rect">
            <a:avLst/>
          </a:prstGeom>
          <a:noFill/>
          <a:ln>
            <a:noFill/>
          </a:ln>
        </p:spPr>
      </p:pic>
      <p:sp>
        <p:nvSpPr>
          <p:cNvPr id="183" name="Google Shape;183;p29"/>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184" name="Google Shape;184;p29"/>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sp>
        <p:nvSpPr>
          <p:cNvPr id="185" name="Google Shape;185;p29"/>
          <p:cNvSpPr txBox="1"/>
          <p:nvPr/>
        </p:nvSpPr>
        <p:spPr>
          <a:xfrm>
            <a:off x="4832152" y="4618099"/>
            <a:ext cx="3577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a:t>
            </a:r>
            <a:endParaRPr sz="1600" b="0" i="0" u="none" strike="noStrike" cap="none">
              <a:solidFill>
                <a:schemeClr val="lt1"/>
              </a:solidFill>
              <a:latin typeface="Arial"/>
              <a:ea typeface="Arial"/>
              <a:cs typeface="Arial"/>
              <a:sym typeface="Arial"/>
            </a:endParaRPr>
          </a:p>
        </p:txBody>
      </p:sp>
      <p:sp>
        <p:nvSpPr>
          <p:cNvPr id="186" name="Google Shape;186;p29"/>
          <p:cNvSpPr txBox="1"/>
          <p:nvPr/>
        </p:nvSpPr>
        <p:spPr>
          <a:xfrm>
            <a:off x="7297146" y="2093205"/>
            <a:ext cx="3577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b</a:t>
            </a:r>
            <a:endParaRPr sz="1600" b="0" i="0" u="none" strike="noStrike" cap="none">
              <a:solidFill>
                <a:schemeClr val="lt1"/>
              </a:solidFill>
              <a:latin typeface="Arial"/>
              <a:ea typeface="Arial"/>
              <a:cs typeface="Arial"/>
              <a:sym typeface="Arial"/>
            </a:endParaRPr>
          </a:p>
        </p:txBody>
      </p:sp>
      <p:sp>
        <p:nvSpPr>
          <p:cNvPr id="187" name="Google Shape;187;p29"/>
          <p:cNvSpPr txBox="1"/>
          <p:nvPr/>
        </p:nvSpPr>
        <p:spPr>
          <a:xfrm>
            <a:off x="9774189" y="3758997"/>
            <a:ext cx="3577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a:t>
            </a:r>
            <a:endParaRPr sz="1600" b="0" i="0" u="none" strike="noStrike" cap="none">
              <a:solidFill>
                <a:schemeClr val="lt1"/>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p:nvPr/>
        </p:nvSpPr>
        <p:spPr>
          <a:xfrm>
            <a:off x="1295729" y="349070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WHILE-READING</a:t>
            </a:r>
            <a:endParaRPr sz="1800" b="1" i="0" u="none" strike="noStrike" cap="none">
              <a:solidFill>
                <a:srgbClr val="006673"/>
              </a:solidFill>
              <a:latin typeface="Calibri"/>
              <a:ea typeface="Calibri"/>
              <a:cs typeface="Calibri"/>
              <a:sym typeface="Calibri"/>
            </a:endParaRPr>
          </a:p>
        </p:txBody>
      </p:sp>
      <p:cxnSp>
        <p:nvCxnSpPr>
          <p:cNvPr id="193" name="Google Shape;193;p30"/>
          <p:cNvCxnSpPr>
            <a:stCxn id="194" idx="1"/>
            <a:endCxn id="192" idx="0"/>
          </p:cNvCxnSpPr>
          <p:nvPr/>
        </p:nvCxnSpPr>
        <p:spPr>
          <a:xfrm flipH="1">
            <a:off x="2270953" y="2641052"/>
            <a:ext cx="1065000" cy="849600"/>
          </a:xfrm>
          <a:prstGeom prst="curvedConnector2">
            <a:avLst/>
          </a:prstGeom>
          <a:noFill/>
          <a:ln w="57150" cap="flat" cmpd="sng">
            <a:solidFill>
              <a:srgbClr val="006673"/>
            </a:solidFill>
            <a:prstDash val="solid"/>
            <a:miter lim="800000"/>
            <a:headEnd type="none" w="sm" len="sm"/>
            <a:tailEnd type="triangle" w="med" len="med"/>
          </a:ln>
        </p:spPr>
      </p:cxnSp>
      <p:sp>
        <p:nvSpPr>
          <p:cNvPr id="195" name="Google Shape;195;p30"/>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30"/>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194" name="Google Shape;194;p30"/>
          <p:cNvSpPr/>
          <p:nvPr/>
        </p:nvSpPr>
        <p:spPr>
          <a:xfrm>
            <a:off x="3335953" y="231335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PRE-READING</a:t>
            </a:r>
            <a:endParaRPr sz="1800" b="1" i="0" u="none" strike="noStrike" cap="none">
              <a:solidFill>
                <a:srgbClr val="006673"/>
              </a:solidFill>
              <a:latin typeface="Calibri"/>
              <a:ea typeface="Calibri"/>
              <a:cs typeface="Calibri"/>
              <a:sym typeface="Calibri"/>
            </a:endParaRPr>
          </a:p>
        </p:txBody>
      </p:sp>
      <p:sp>
        <p:nvSpPr>
          <p:cNvPr id="197" name="Google Shape;197;p30"/>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sp>
        <p:nvSpPr>
          <p:cNvPr id="198" name="Google Shape;198;p30"/>
          <p:cNvSpPr/>
          <p:nvPr/>
        </p:nvSpPr>
        <p:spPr>
          <a:xfrm>
            <a:off x="6486017" y="3283101"/>
            <a:ext cx="4903830" cy="110688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2: Circle the correct meaning of the highlighted words and phrases.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3: True (T), False (F), Not given (NG)</a:t>
            </a:r>
            <a:endParaRPr/>
          </a:p>
        </p:txBody>
      </p:sp>
      <p:cxnSp>
        <p:nvCxnSpPr>
          <p:cNvPr id="199" name="Google Shape;199;p30"/>
          <p:cNvCxnSpPr>
            <a:stCxn id="196" idx="3"/>
            <a:endCxn id="194" idx="0"/>
          </p:cNvCxnSpPr>
          <p:nvPr/>
        </p:nvCxnSpPr>
        <p:spPr>
          <a:xfrm>
            <a:off x="3335953" y="1595943"/>
            <a:ext cx="975300" cy="717300"/>
          </a:xfrm>
          <a:prstGeom prst="curvedConnector2">
            <a:avLst/>
          </a:prstGeom>
          <a:noFill/>
          <a:ln w="57150" cap="flat" cmpd="sng">
            <a:solidFill>
              <a:srgbClr val="006673"/>
            </a:solidFill>
            <a:prstDash val="solid"/>
            <a:miter lim="800000"/>
            <a:headEnd type="none" w="sm" len="sm"/>
            <a:tailEnd type="triangle" w="med" len="med"/>
          </a:ln>
        </p:spPr>
      </p:cxnSp>
      <p:sp>
        <p:nvSpPr>
          <p:cNvPr id="200" name="Google Shape;200;p30"/>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201" name="Google Shape;201;p30"/>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30"/>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sp>
        <p:nvSpPr>
          <p:cNvPr id="203" name="Google Shape;203;p30"/>
          <p:cNvSpPr/>
          <p:nvPr/>
        </p:nvSpPr>
        <p:spPr>
          <a:xfrm>
            <a:off x="6486016" y="227556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1: Match the sentences with the pictures.</a:t>
            </a:r>
            <a:endParaRPr sz="1800" b="0" i="0" u="none" strike="noStrike" cap="none">
              <a:solidFill>
                <a:srgbClr val="006673"/>
              </a:solidFill>
              <a:latin typeface="Calibri"/>
              <a:ea typeface="Calibri"/>
              <a:cs typeface="Calibri"/>
              <a:sym typeface="Calibri"/>
            </a:endParaRPr>
          </a:p>
        </p:txBody>
      </p:sp>
    </p:spTree>
  </p:cSld>
  <p:clrMapOvr>
    <a:masterClrMapping/>
  </p:clrMapOvr>
  <p:transition spd="slow">
    <p:randomBar dir="vert"/>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1024</Words>
  <Application>Microsoft Office PowerPoint</Application>
  <PresentationFormat>Widescreen</PresentationFormat>
  <Paragraphs>180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Bookman Old Style</vt:lpstr>
      <vt:lpstr>Open Sans</vt:lpstr>
      <vt:lpstr>Times New Roman</vt:lpstr>
      <vt:lpstr>Calibri</vt:lpstr>
      <vt:lpstr>Arial</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QuynhAnh-NgoaiNgu</cp:lastModifiedBy>
  <cp:revision>3</cp:revision>
  <dcterms:created xsi:type="dcterms:W3CDTF">2020-12-09T02:04:09Z</dcterms:created>
  <dcterms:modified xsi:type="dcterms:W3CDTF">2023-07-17T08:32:36Z</dcterms:modified>
</cp:coreProperties>
</file>