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54" r:id="rId2"/>
    <p:sldId id="274" r:id="rId3"/>
    <p:sldId id="324" r:id="rId4"/>
    <p:sldId id="273" r:id="rId5"/>
    <p:sldId id="332" r:id="rId6"/>
    <p:sldId id="350" r:id="rId7"/>
    <p:sldId id="355" r:id="rId8"/>
    <p:sldId id="352" r:id="rId9"/>
    <p:sldId id="356" r:id="rId10"/>
    <p:sldId id="325" r:id="rId11"/>
    <p:sldId id="317" r:id="rId12"/>
    <p:sldId id="272"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640"/>
    <a:srgbClr val="6593C3"/>
    <a:srgbClr val="A493C6"/>
    <a:srgbClr val="D0DEEC"/>
    <a:srgbClr val="E45983"/>
    <a:srgbClr val="F7DADE"/>
    <a:srgbClr val="FF9801"/>
    <a:srgbClr val="0FB7BD"/>
    <a:srgbClr val="048DA4"/>
    <a:srgbClr val="10CD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3918" autoAdjust="0"/>
  </p:normalViewPr>
  <p:slideViewPr>
    <p:cSldViewPr snapToGrid="0" showGuides="1">
      <p:cViewPr varScale="1">
        <p:scale>
          <a:sx n="81" d="100"/>
          <a:sy n="81" d="100"/>
        </p:scale>
        <p:origin x="90" y="1104"/>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5/9/2024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280420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1488753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697735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917677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857899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279375" y="1338763"/>
            <a:ext cx="6285300" cy="1956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6000"/>
            </a:lvl1pPr>
            <a:lvl2pPr lvl="1" algn="r" rtl="0">
              <a:lnSpc>
                <a:spcPct val="100000"/>
              </a:lnSpc>
              <a:spcBef>
                <a:spcPts val="0"/>
              </a:spcBef>
              <a:spcAft>
                <a:spcPts val="0"/>
              </a:spcAft>
              <a:buNone/>
              <a:defRPr sz="6000"/>
            </a:lvl2pPr>
            <a:lvl3pPr lvl="2" algn="r" rtl="0">
              <a:lnSpc>
                <a:spcPct val="100000"/>
              </a:lnSpc>
              <a:spcBef>
                <a:spcPts val="0"/>
              </a:spcBef>
              <a:spcAft>
                <a:spcPts val="0"/>
              </a:spcAft>
              <a:buNone/>
              <a:defRPr sz="6000"/>
            </a:lvl3pPr>
            <a:lvl4pPr lvl="3" algn="r" rtl="0">
              <a:lnSpc>
                <a:spcPct val="100000"/>
              </a:lnSpc>
              <a:spcBef>
                <a:spcPts val="0"/>
              </a:spcBef>
              <a:spcAft>
                <a:spcPts val="0"/>
              </a:spcAft>
              <a:buNone/>
              <a:defRPr sz="6000"/>
            </a:lvl4pPr>
            <a:lvl5pPr lvl="4" algn="r" rtl="0">
              <a:lnSpc>
                <a:spcPct val="100000"/>
              </a:lnSpc>
              <a:spcBef>
                <a:spcPts val="0"/>
              </a:spcBef>
              <a:spcAft>
                <a:spcPts val="0"/>
              </a:spcAft>
              <a:buNone/>
              <a:defRPr sz="6000"/>
            </a:lvl5pPr>
            <a:lvl6pPr lvl="5" algn="r" rtl="0">
              <a:lnSpc>
                <a:spcPct val="100000"/>
              </a:lnSpc>
              <a:spcBef>
                <a:spcPts val="0"/>
              </a:spcBef>
              <a:spcAft>
                <a:spcPts val="0"/>
              </a:spcAft>
              <a:buNone/>
              <a:defRPr sz="6000"/>
            </a:lvl6pPr>
            <a:lvl7pPr lvl="6" algn="r" rtl="0">
              <a:lnSpc>
                <a:spcPct val="100000"/>
              </a:lnSpc>
              <a:spcBef>
                <a:spcPts val="0"/>
              </a:spcBef>
              <a:spcAft>
                <a:spcPts val="0"/>
              </a:spcAft>
              <a:buNone/>
              <a:defRPr sz="6000"/>
            </a:lvl7pPr>
            <a:lvl8pPr lvl="7" algn="r" rtl="0">
              <a:lnSpc>
                <a:spcPct val="100000"/>
              </a:lnSpc>
              <a:spcBef>
                <a:spcPts val="0"/>
              </a:spcBef>
              <a:spcAft>
                <a:spcPts val="0"/>
              </a:spcAft>
              <a:buNone/>
              <a:defRPr sz="6000"/>
            </a:lvl8pPr>
            <a:lvl9pPr lvl="8" algn="r" rtl="0">
              <a:lnSpc>
                <a:spcPct val="100000"/>
              </a:lnSpc>
              <a:spcBef>
                <a:spcPts val="0"/>
              </a:spcBef>
              <a:spcAft>
                <a:spcPts val="0"/>
              </a:spcAft>
              <a:buNone/>
              <a:defRPr sz="6000"/>
            </a:lvl9pPr>
          </a:lstStyle>
          <a:p>
            <a:endParaRPr/>
          </a:p>
        </p:txBody>
      </p:sp>
      <p:sp>
        <p:nvSpPr>
          <p:cNvPr id="815" name="Google Shape;815;p17"/>
          <p:cNvSpPr txBox="1">
            <a:spLocks noGrp="1"/>
          </p:cNvSpPr>
          <p:nvPr>
            <p:ph type="subTitle" idx="1"/>
          </p:nvPr>
        </p:nvSpPr>
        <p:spPr>
          <a:xfrm>
            <a:off x="1279375" y="3457638"/>
            <a:ext cx="6285300" cy="347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55598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5/9/2024</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9541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9" name="TextBox 8"/>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2" name="Rectangle 1"/>
          <p:cNvSpPr/>
          <p:nvPr/>
        </p:nvSpPr>
        <p:spPr>
          <a:xfrm>
            <a:off x="819688" y="809054"/>
            <a:ext cx="5960281" cy="523220"/>
          </a:xfrm>
          <a:prstGeom prst="rect">
            <a:avLst/>
          </a:prstGeom>
        </p:spPr>
        <p:txBody>
          <a:bodyPr wrap="square">
            <a:spAutoFit/>
          </a:bodyPr>
          <a:lstStyle/>
          <a:p>
            <a:pPr algn="just"/>
            <a:r>
              <a:rPr lang="en-US" sz="2800" b="1" dirty="0">
                <a:cs typeface="Arial" panose="020B0604020202020204" pitchFamily="34" charset="0"/>
              </a:rPr>
              <a:t>Wrap-up</a:t>
            </a:r>
          </a:p>
        </p:txBody>
      </p:sp>
      <p:sp>
        <p:nvSpPr>
          <p:cNvPr id="3" name="TextBox 2">
            <a:extLst>
              <a:ext uri="{FF2B5EF4-FFF2-40B4-BE49-F238E27FC236}">
                <a16:creationId xmlns:a16="http://schemas.microsoft.com/office/drawing/2014/main" id="{89FB7A97-2050-4E17-AB89-5199898D9829}"/>
              </a:ext>
            </a:extLst>
          </p:cNvPr>
          <p:cNvSpPr txBox="1"/>
          <p:nvPr/>
        </p:nvSpPr>
        <p:spPr>
          <a:xfrm>
            <a:off x="819688" y="1512795"/>
            <a:ext cx="7593030" cy="2499467"/>
          </a:xfrm>
          <a:prstGeom prst="rect">
            <a:avLst/>
          </a:prstGeom>
          <a:noFill/>
        </p:spPr>
        <p:txBody>
          <a:bodyPr wrap="square" rtlCol="0">
            <a:spAutoFit/>
          </a:bodyPr>
          <a:lstStyle/>
          <a:p>
            <a:pPr>
              <a:lnSpc>
                <a:spcPct val="150000"/>
              </a:lnSpc>
            </a:pPr>
            <a:r>
              <a:rPr lang="vi-VN" sz="3600" dirty="0">
                <a:latin typeface="Calibri" panose="020F0502020204030204" pitchFamily="34" charset="0"/>
                <a:cs typeface="Calibri" panose="020F0502020204030204" pitchFamily="34" charset="0"/>
              </a:rPr>
              <a:t>What have you learnt today?</a:t>
            </a:r>
            <a:endParaRPr lang="en-US" sz="3600" dirty="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US" sz="3600" dirty="0" err="1">
                <a:latin typeface="Calibri" panose="020F0502020204030204" pitchFamily="34" charset="0"/>
                <a:cs typeface="Calibri" panose="020F0502020204030204" pitchFamily="34" charset="0"/>
              </a:rPr>
              <a:t>Practising</a:t>
            </a:r>
            <a:r>
              <a:rPr lang="en-US" sz="3600" dirty="0">
                <a:latin typeface="Calibri" panose="020F0502020204030204" pitchFamily="34" charset="0"/>
                <a:cs typeface="Calibri" panose="020F0502020204030204" pitchFamily="34" charset="0"/>
              </a:rPr>
              <a:t> to write a problem-solving report</a:t>
            </a:r>
          </a:p>
        </p:txBody>
      </p:sp>
      <p:sp>
        <p:nvSpPr>
          <p:cNvPr id="4" name="Rectangle 3">
            <a:extLst>
              <a:ext uri="{FF2B5EF4-FFF2-40B4-BE49-F238E27FC236}">
                <a16:creationId xmlns:a16="http://schemas.microsoft.com/office/drawing/2014/main" id="{A2B0EAB4-78BD-F7BA-E394-C2C18E24C899}"/>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B37C64C-20A2-6617-FE38-50A2FD8817E7}"/>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C5994-6BF9-AE41-AC48-5A10285266A3}"/>
              </a:ext>
            </a:extLst>
          </p:cNvPr>
          <p:cNvSpPr>
            <a:spLocks noGrp="1"/>
          </p:cNvSpPr>
          <p:nvPr>
            <p:ph type="subTitle" idx="1"/>
          </p:nvPr>
        </p:nvSpPr>
        <p:spPr>
          <a:xfrm>
            <a:off x="964461" y="1722849"/>
            <a:ext cx="7512789" cy="2153228"/>
          </a:xfrm>
          <a:noFill/>
        </p:spPr>
        <p:txBody>
          <a:bodyPr anchor="t"/>
          <a:lstStyle/>
          <a:p>
            <a:pPr marL="361950" indent="-257175" algn="l">
              <a:lnSpc>
                <a:spcPct val="150000"/>
              </a:lnSpc>
              <a:buFont typeface="Arial" panose="020B0604020202020204" pitchFamily="34" charset="0"/>
              <a:buChar char="•"/>
            </a:pPr>
            <a:r>
              <a:rPr lang="en-GB" sz="3200" dirty="0">
                <a:latin typeface="+mn-lt"/>
                <a:cs typeface="Arial" panose="020B0604020202020204" pitchFamily="34" charset="0"/>
              </a:rPr>
              <a:t>Do exercises in the workbook.</a:t>
            </a:r>
          </a:p>
          <a:p>
            <a:pPr marL="361950" indent="-257175" algn="l">
              <a:lnSpc>
                <a:spcPct val="150000"/>
              </a:lnSpc>
              <a:buFont typeface="Arial" panose="020B0604020202020204" pitchFamily="34" charset="0"/>
              <a:buChar char="•"/>
            </a:pPr>
            <a:r>
              <a:rPr lang="en-US" sz="3200" dirty="0">
                <a:latin typeface="+mn-lt"/>
                <a:cs typeface="Arial" panose="020B0604020202020204" pitchFamily="34" charset="0"/>
              </a:rPr>
              <a:t>Rewrite the paragraph in the notebooks.</a:t>
            </a:r>
            <a:endParaRPr lang="en-GB" sz="3200" dirty="0">
              <a:latin typeface="+mn-lt"/>
              <a:cs typeface="Arial" panose="020B0604020202020204" pitchFamily="34" charset="0"/>
            </a:endParaRPr>
          </a:p>
        </p:txBody>
      </p:sp>
      <p:sp>
        <p:nvSpPr>
          <p:cNvPr id="6" name="Rounded Rectangle 5"/>
          <p:cNvSpPr/>
          <p:nvPr/>
        </p:nvSpPr>
        <p:spPr>
          <a:xfrm>
            <a:off x="604465" y="896700"/>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7" name="TextBox 6"/>
          <p:cNvSpPr txBox="1"/>
          <p:nvPr/>
        </p:nvSpPr>
        <p:spPr>
          <a:xfrm>
            <a:off x="627095" y="824965"/>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8" name="Rectangle 7"/>
          <p:cNvSpPr/>
          <p:nvPr/>
        </p:nvSpPr>
        <p:spPr>
          <a:xfrm>
            <a:off x="1004050" y="824965"/>
            <a:ext cx="3429000" cy="523220"/>
          </a:xfrm>
          <a:prstGeom prst="rect">
            <a:avLst/>
          </a:prstGeom>
        </p:spPr>
        <p:txBody>
          <a:bodyPr>
            <a:spAutoFit/>
          </a:bodyPr>
          <a:lstStyle/>
          <a:p>
            <a:pPr algn="just"/>
            <a:r>
              <a:rPr lang="en-US" sz="2800" b="1" dirty="0">
                <a:latin typeface="Arial" panose="020B0604020202020204" pitchFamily="34" charset="0"/>
                <a:cs typeface="Arial" panose="020B0604020202020204" pitchFamily="34" charset="0"/>
              </a:rPr>
              <a:t>Homework</a:t>
            </a:r>
          </a:p>
        </p:txBody>
      </p:sp>
      <p:sp>
        <p:nvSpPr>
          <p:cNvPr id="2" name="Rectangle 1">
            <a:extLst>
              <a:ext uri="{FF2B5EF4-FFF2-40B4-BE49-F238E27FC236}">
                <a16:creationId xmlns:a16="http://schemas.microsoft.com/office/drawing/2014/main" id="{CD0F36ED-74DE-0CFE-97FD-C71AA2DD16C3}"/>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A51D2DB-E75B-D37D-4EDA-252D5D470B1A}"/>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43500"/>
          </a:xfrm>
          <a:prstGeom prst="rect">
            <a:avLst/>
          </a:prstGeom>
        </p:spPr>
      </p:pic>
      <p:sp>
        <p:nvSpPr>
          <p:cNvPr id="3" name="Rectangle 2">
            <a:extLst>
              <a:ext uri="{FF2B5EF4-FFF2-40B4-BE49-F238E27FC236}">
                <a16:creationId xmlns:a16="http://schemas.microsoft.com/office/drawing/2014/main" id="{C95908B9-EDE1-2082-96AA-C408C5B7D2F3}"/>
              </a:ext>
            </a:extLst>
          </p:cNvPr>
          <p:cNvSpPr/>
          <p:nvPr/>
        </p:nvSpPr>
        <p:spPr>
          <a:xfrm>
            <a:off x="2234536" y="4559201"/>
            <a:ext cx="4408227" cy="461665"/>
          </a:xfrm>
          <a:prstGeom prst="rect">
            <a:avLst/>
          </a:prstGeom>
        </p:spPr>
        <p:txBody>
          <a:bodyPr wrap="square">
            <a:spAutoFit/>
          </a:bodyPr>
          <a:lstStyle/>
          <a:p>
            <a:pPr algn="ctr"/>
            <a:r>
              <a:rPr lang="en-US" sz="1200" b="1" dirty="0">
                <a:solidFill>
                  <a:srgbClr val="FFFFFF"/>
                </a:solidFill>
                <a:latin typeface="Calibri" panose="020F0502020204030204" pitchFamily="34" charset="0"/>
              </a:rPr>
              <a:t>Website: </a:t>
            </a:r>
            <a:r>
              <a:rPr lang="en-US" sz="1200" b="1" i="1" dirty="0">
                <a:solidFill>
                  <a:srgbClr val="FFFFFF"/>
                </a:solidFill>
                <a:latin typeface="Calibri" panose="020F0502020204030204" pitchFamily="34" charset="0"/>
              </a:rPr>
              <a:t>hoclieu.vn</a:t>
            </a:r>
            <a:endParaRPr lang="en-US" sz="1200" dirty="0"/>
          </a:p>
          <a:p>
            <a:pPr algn="ctr"/>
            <a:r>
              <a:rPr lang="en-US" sz="1200" b="1" dirty="0" err="1">
                <a:solidFill>
                  <a:srgbClr val="FFFFFF"/>
                </a:solidFill>
                <a:latin typeface="Calibri" panose="020F0502020204030204" pitchFamily="34" charset="0"/>
              </a:rPr>
              <a:t>Fanpage</a:t>
            </a:r>
            <a:r>
              <a:rPr lang="en-US" sz="1200" b="1" dirty="0">
                <a:solidFill>
                  <a:srgbClr val="FFFFFF"/>
                </a:solidFill>
                <a:latin typeface="Calibri" panose="020F0502020204030204" pitchFamily="34" charset="0"/>
              </a:rPr>
              <a:t>: </a:t>
            </a:r>
            <a:r>
              <a:rPr lang="en-US" sz="1200" b="1" i="1" dirty="0">
                <a:solidFill>
                  <a:srgbClr val="FFFFFF"/>
                </a:solidFill>
                <a:latin typeface="Calibri" panose="020F0502020204030204" pitchFamily="34" charset="0"/>
              </a:rPr>
              <a:t>facebook.com/www.tienganhglobalsuccess.vn</a:t>
            </a:r>
            <a:endParaRPr lang="en-US" sz="1200" dirty="0"/>
          </a:p>
        </p:txBody>
      </p:sp>
    </p:spTree>
    <p:extLst>
      <p:ext uri="{BB962C8B-B14F-4D97-AF65-F5344CB8AC3E}">
        <p14:creationId xmlns:p14="http://schemas.microsoft.com/office/powerpoint/2010/main" val="34679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FDD17D-ADB1-C341-5DAE-EF1B9D38F07F}"/>
              </a:ext>
            </a:extLst>
          </p:cNvPr>
          <p:cNvGrpSpPr/>
          <p:nvPr/>
        </p:nvGrpSpPr>
        <p:grpSpPr>
          <a:xfrm>
            <a:off x="0" y="0"/>
            <a:ext cx="9144000" cy="1706851"/>
            <a:chOff x="0" y="-15861"/>
            <a:chExt cx="12192000" cy="1940426"/>
          </a:xfrm>
        </p:grpSpPr>
        <p:sp>
          <p:nvSpPr>
            <p:cNvPr id="3" name="Rectangle 2">
              <a:extLst>
                <a:ext uri="{FF2B5EF4-FFF2-40B4-BE49-F238E27FC236}">
                  <a16:creationId xmlns:a16="http://schemas.microsoft.com/office/drawing/2014/main" id="{FBD2588C-06FB-52F4-2D7E-598D8B5A867E}"/>
                </a:ext>
              </a:extLst>
            </p:cNvPr>
            <p:cNvSpPr/>
            <p:nvPr/>
          </p:nvSpPr>
          <p:spPr>
            <a:xfrm>
              <a:off x="0" y="177153"/>
              <a:ext cx="12192000" cy="1439719"/>
            </a:xfrm>
            <a:prstGeom prst="rect">
              <a:avLst/>
            </a:prstGeom>
            <a:solidFill>
              <a:srgbClr val="A493C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07123313-572D-B82E-F111-A1B1966A8D75}"/>
                </a:ext>
              </a:extLst>
            </p:cNvPr>
            <p:cNvSpPr/>
            <p:nvPr/>
          </p:nvSpPr>
          <p:spPr>
            <a:xfrm>
              <a:off x="481381" y="-15861"/>
              <a:ext cx="2769819" cy="1940426"/>
            </a:xfrm>
            <a:prstGeom prst="parallelogram">
              <a:avLst/>
            </a:prstGeom>
            <a:solidFill>
              <a:srgbClr val="E4598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b="1" dirty="0">
                  <a:latin typeface="UTMFacebookK&amp;TBold"/>
                  <a:cs typeface="Times New Roman" panose="02020603050405020304" pitchFamily="18" charset="0"/>
                </a:rPr>
                <a:t>Unit </a:t>
              </a:r>
              <a:r>
                <a:rPr lang="en-US" sz="5400" b="1" dirty="0">
                  <a:latin typeface="UTMFacebookK&amp;TBold"/>
                  <a:cs typeface="Times New Roman" panose="02020603050405020304" pitchFamily="18" charset="0"/>
                </a:rPr>
                <a:t>3</a:t>
              </a:r>
              <a:endParaRPr lang="en-US" sz="4400" b="1" dirty="0">
                <a:latin typeface="UTMFacebookK&amp;TBold"/>
                <a:cs typeface="Times New Roman" panose="02020603050405020304" pitchFamily="18" charset="0"/>
              </a:endParaRPr>
            </a:p>
          </p:txBody>
        </p:sp>
      </p:grpSp>
      <p:sp>
        <p:nvSpPr>
          <p:cNvPr id="9" name="TextBox 8">
            <a:extLst>
              <a:ext uri="{FF2B5EF4-FFF2-40B4-BE49-F238E27FC236}">
                <a16:creationId xmlns:a16="http://schemas.microsoft.com/office/drawing/2014/main" id="{3D56C823-4DD3-2744-17E1-A46C7290D96B}"/>
              </a:ext>
            </a:extLst>
          </p:cNvPr>
          <p:cNvSpPr txBox="1"/>
          <p:nvPr/>
        </p:nvSpPr>
        <p:spPr>
          <a:xfrm>
            <a:off x="2438400" y="418267"/>
            <a:ext cx="5319539" cy="769441"/>
          </a:xfrm>
          <a:prstGeom prst="rect">
            <a:avLst/>
          </a:prstGeom>
          <a:noFill/>
        </p:spPr>
        <p:txBody>
          <a:bodyPr wrap="square" rtlCol="0">
            <a:spAutoFit/>
          </a:bodyPr>
          <a:lstStyle/>
          <a:p>
            <a:r>
              <a:rPr lang="en-US" sz="4400" b="1" i="0" dirty="0">
                <a:solidFill>
                  <a:srgbClr val="FFFFFF"/>
                </a:solidFill>
                <a:effectLst/>
                <a:latin typeface="UTMFacebookK&amp;TBold"/>
              </a:rPr>
              <a:t>GREEN LIVING</a:t>
            </a:r>
          </a:p>
        </p:txBody>
      </p:sp>
      <p:sp>
        <p:nvSpPr>
          <p:cNvPr id="10" name="Rectangle 9">
            <a:extLst>
              <a:ext uri="{FF2B5EF4-FFF2-40B4-BE49-F238E27FC236}">
                <a16:creationId xmlns:a16="http://schemas.microsoft.com/office/drawing/2014/main" id="{F92A0F45-146A-8BFF-6553-20D992E76B42}"/>
              </a:ext>
            </a:extLst>
          </p:cNvPr>
          <p:cNvSpPr/>
          <p:nvPr/>
        </p:nvSpPr>
        <p:spPr>
          <a:xfrm>
            <a:off x="3625335" y="2163614"/>
            <a:ext cx="4506662" cy="627454"/>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latin typeface="UTMFacebookK&amp;TBold"/>
              </a:rPr>
              <a:t>WRITING</a:t>
            </a:r>
          </a:p>
        </p:txBody>
      </p:sp>
      <p:sp>
        <p:nvSpPr>
          <p:cNvPr id="11" name="Rectangle 10">
            <a:extLst>
              <a:ext uri="{FF2B5EF4-FFF2-40B4-BE49-F238E27FC236}">
                <a16:creationId xmlns:a16="http://schemas.microsoft.com/office/drawing/2014/main" id="{2CE5C951-EDAC-510B-E774-D91A675B9038}"/>
              </a:ext>
            </a:extLst>
          </p:cNvPr>
          <p:cNvSpPr/>
          <p:nvPr/>
        </p:nvSpPr>
        <p:spPr>
          <a:xfrm>
            <a:off x="1399718" y="2184953"/>
            <a:ext cx="2082254" cy="606115"/>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45983"/>
                </a:solidFill>
                <a:latin typeface="Bookman Old Style" pitchFamily="18" charset="0"/>
              </a:rPr>
              <a:t>LESSON 6</a:t>
            </a:r>
          </a:p>
        </p:txBody>
      </p:sp>
      <p:sp>
        <p:nvSpPr>
          <p:cNvPr id="14" name="TextBox 13">
            <a:extLst>
              <a:ext uri="{FF2B5EF4-FFF2-40B4-BE49-F238E27FC236}">
                <a16:creationId xmlns:a16="http://schemas.microsoft.com/office/drawing/2014/main" id="{409399F7-44CB-F8D5-78C2-4555DA974D89}"/>
              </a:ext>
            </a:extLst>
          </p:cNvPr>
          <p:cNvSpPr txBox="1"/>
          <p:nvPr/>
        </p:nvSpPr>
        <p:spPr>
          <a:xfrm>
            <a:off x="466725" y="3269170"/>
            <a:ext cx="8496801" cy="1446550"/>
          </a:xfrm>
          <a:prstGeom prst="rect">
            <a:avLst/>
          </a:prstGeom>
          <a:noFill/>
        </p:spPr>
        <p:txBody>
          <a:bodyPr wrap="square" rtlCol="0">
            <a:spAutoFit/>
          </a:bodyPr>
          <a:lstStyle/>
          <a:p>
            <a:pPr algn="ctr"/>
            <a:r>
              <a:rPr lang="en-US" sz="4400" b="1" dirty="0">
                <a:solidFill>
                  <a:srgbClr val="0070C0"/>
                </a:solidFill>
              </a:rPr>
              <a:t>A problem-solving report on</a:t>
            </a:r>
          </a:p>
          <a:p>
            <a:pPr algn="ctr"/>
            <a:r>
              <a:rPr lang="en-US" sz="4400" b="1" dirty="0">
                <a:solidFill>
                  <a:srgbClr val="0070C0"/>
                </a:solidFill>
              </a:rPr>
              <a:t>green solutions</a:t>
            </a:r>
          </a:p>
        </p:txBody>
      </p:sp>
    </p:spTree>
    <p:extLst>
      <p:ext uri="{BB962C8B-B14F-4D97-AF65-F5344CB8AC3E}">
        <p14:creationId xmlns:p14="http://schemas.microsoft.com/office/powerpoint/2010/main" val="1671446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675360" y="758109"/>
            <a:ext cx="1625943" cy="543530"/>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ea typeface="Adobe Gothic Std B" panose="020B0800000000000000" pitchFamily="34" charset="-128"/>
              </a:rPr>
              <a:t>WARM-UP</a:t>
            </a:r>
            <a:endParaRPr lang="en-GB"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3" name="Rounded Rectangle 22"/>
          <p:cNvSpPr/>
          <p:nvPr/>
        </p:nvSpPr>
        <p:spPr>
          <a:xfrm>
            <a:off x="1967219" y="1674214"/>
            <a:ext cx="1683744" cy="543530"/>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ea typeface="Adobe Gothic Std B" panose="020B0800000000000000" pitchFamily="34" charset="-128"/>
              </a:rPr>
              <a:t>PRE-WRITING</a:t>
            </a:r>
            <a:endParaRPr lang="en-GB"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4" name="Rounded Rectangle 23"/>
          <p:cNvSpPr/>
          <p:nvPr/>
        </p:nvSpPr>
        <p:spPr>
          <a:xfrm>
            <a:off x="440730" y="2647798"/>
            <a:ext cx="1884221" cy="588978"/>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ea typeface="Adobe Gothic Std B" panose="020B0800000000000000" pitchFamily="34" charset="-128"/>
              </a:rPr>
              <a:t>WHILE-WRITING</a:t>
            </a:r>
            <a:endParaRPr lang="en-GB"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5" name="Rectangle 24"/>
          <p:cNvSpPr/>
          <p:nvPr/>
        </p:nvSpPr>
        <p:spPr>
          <a:xfrm>
            <a:off x="4505770" y="798203"/>
            <a:ext cx="3659537" cy="524456"/>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Situation</a:t>
            </a:r>
            <a:endParaRPr lang="en-GB" dirty="0">
              <a:solidFill>
                <a:schemeClr val="tx1"/>
              </a:solidFill>
            </a:endParaRPr>
          </a:p>
        </p:txBody>
      </p:sp>
      <p:sp>
        <p:nvSpPr>
          <p:cNvPr id="26" name="Rectangle 25"/>
          <p:cNvSpPr/>
          <p:nvPr/>
        </p:nvSpPr>
        <p:spPr>
          <a:xfrm>
            <a:off x="4505771" y="1473308"/>
            <a:ext cx="3659538" cy="996760"/>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Task 1: Complete the notes.</a:t>
            </a:r>
          </a:p>
          <a:p>
            <a:pPr marL="285750" indent="-285750">
              <a:buFont typeface="Arial" panose="020B0604020202020204" pitchFamily="34" charset="0"/>
              <a:buChar char="•"/>
            </a:pPr>
            <a:r>
              <a:rPr lang="en-US" dirty="0">
                <a:solidFill>
                  <a:schemeClr val="tx1"/>
                </a:solidFill>
              </a:rPr>
              <a:t>Task 2: Match the sections with the headings.</a:t>
            </a:r>
            <a:endParaRPr lang="en-GB" dirty="0">
              <a:solidFill>
                <a:schemeClr val="tx1"/>
              </a:solidFill>
            </a:endParaRPr>
          </a:p>
        </p:txBody>
      </p:sp>
      <p:sp>
        <p:nvSpPr>
          <p:cNvPr id="27" name="Rectangle 26"/>
          <p:cNvSpPr/>
          <p:nvPr/>
        </p:nvSpPr>
        <p:spPr>
          <a:xfrm>
            <a:off x="4505770" y="2646303"/>
            <a:ext cx="3659539" cy="676514"/>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Task 3: Write a problem-solving report. </a:t>
            </a:r>
          </a:p>
        </p:txBody>
      </p:sp>
      <p:cxnSp>
        <p:nvCxnSpPr>
          <p:cNvPr id="28" name="Curved Connector 27"/>
          <p:cNvCxnSpPr>
            <a:stCxn id="22" idx="3"/>
            <a:endCxn id="23" idx="0"/>
          </p:cNvCxnSpPr>
          <p:nvPr/>
        </p:nvCxnSpPr>
        <p:spPr>
          <a:xfrm>
            <a:off x="2301303" y="1029874"/>
            <a:ext cx="507788" cy="644340"/>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cxnSpLocks/>
            <a:stCxn id="23" idx="1"/>
            <a:endCxn id="24" idx="0"/>
          </p:cNvCxnSpPr>
          <p:nvPr/>
        </p:nvCxnSpPr>
        <p:spPr>
          <a:xfrm rot="10800000" flipV="1">
            <a:off x="1382841" y="1945978"/>
            <a:ext cx="584378" cy="701819"/>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31" name="Rounded Rectangle 30"/>
          <p:cNvSpPr/>
          <p:nvPr/>
        </p:nvSpPr>
        <p:spPr>
          <a:xfrm>
            <a:off x="1880118" y="3498048"/>
            <a:ext cx="1884221" cy="55244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ea typeface="Adobe Gothic Std B" panose="020B0800000000000000" pitchFamily="34" charset="-128"/>
              </a:rPr>
              <a:t>POST-WRITING</a:t>
            </a:r>
            <a:endParaRPr lang="en-GB"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32" name="Rectangle 31"/>
          <p:cNvSpPr/>
          <p:nvPr/>
        </p:nvSpPr>
        <p:spPr>
          <a:xfrm>
            <a:off x="4505770" y="4252276"/>
            <a:ext cx="3659537" cy="592164"/>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6206" indent="-126206">
              <a:buFont typeface="Arial" panose="020B0604020202020204" pitchFamily="34" charset="0"/>
              <a:buChar char="•"/>
            </a:pPr>
            <a:r>
              <a:rPr lang="en-US" dirty="0">
                <a:solidFill>
                  <a:schemeClr val="tx1"/>
                </a:solidFill>
              </a:rPr>
              <a:t>Wrap-up</a:t>
            </a:r>
          </a:p>
          <a:p>
            <a:pPr marL="126206" indent="-126206">
              <a:buFont typeface="Arial" panose="020B0604020202020204" pitchFamily="34" charset="0"/>
              <a:buChar char="•"/>
            </a:pPr>
            <a:r>
              <a:rPr lang="en-US" dirty="0">
                <a:solidFill>
                  <a:schemeClr val="tx1"/>
                </a:solidFill>
              </a:rPr>
              <a:t>Homework</a:t>
            </a:r>
            <a:endParaRPr lang="en-GB" dirty="0">
              <a:solidFill>
                <a:schemeClr val="tx1"/>
              </a:solidFill>
            </a:endParaRPr>
          </a:p>
        </p:txBody>
      </p:sp>
      <p:cxnSp>
        <p:nvCxnSpPr>
          <p:cNvPr id="33" name="Curved Connector 32"/>
          <p:cNvCxnSpPr>
            <a:stCxn id="31" idx="1"/>
            <a:endCxn id="34" idx="0"/>
          </p:cNvCxnSpPr>
          <p:nvPr/>
        </p:nvCxnSpPr>
        <p:spPr>
          <a:xfrm rot="10800000" flipV="1">
            <a:off x="1583318" y="3774268"/>
            <a:ext cx="296800" cy="556449"/>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34" name="Rounded Rectangle 33"/>
          <p:cNvSpPr/>
          <p:nvPr/>
        </p:nvSpPr>
        <p:spPr>
          <a:xfrm>
            <a:off x="641207" y="4330718"/>
            <a:ext cx="1884221" cy="55244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ea typeface="Adobe Gothic Std B" panose="020B0800000000000000" pitchFamily="34" charset="-128"/>
              </a:rPr>
              <a:t>CONSOLIDATION</a:t>
            </a:r>
            <a:endParaRPr lang="en-GB"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cxnSp>
        <p:nvCxnSpPr>
          <p:cNvPr id="35" name="Curved Connector 34"/>
          <p:cNvCxnSpPr>
            <a:cxnSpLocks/>
            <a:stCxn id="24" idx="3"/>
            <a:endCxn id="31" idx="0"/>
          </p:cNvCxnSpPr>
          <p:nvPr/>
        </p:nvCxnSpPr>
        <p:spPr>
          <a:xfrm>
            <a:off x="2324951" y="2942287"/>
            <a:ext cx="497278" cy="555761"/>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37" name="Rectangle 36"/>
          <p:cNvSpPr/>
          <p:nvPr/>
        </p:nvSpPr>
        <p:spPr>
          <a:xfrm>
            <a:off x="4492004" y="3499052"/>
            <a:ext cx="3659537" cy="556450"/>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Cross-check</a:t>
            </a:r>
            <a:endParaRPr lang="en-GB" dirty="0">
              <a:solidFill>
                <a:schemeClr val="tx1"/>
              </a:solidFill>
            </a:endParaRPr>
          </a:p>
        </p:txBody>
      </p:sp>
      <p:sp>
        <p:nvSpPr>
          <p:cNvPr id="44" name="Rectangle 43"/>
          <p:cNvSpPr/>
          <p:nvPr/>
        </p:nvSpPr>
        <p:spPr>
          <a:xfrm>
            <a:off x="4233064" y="230514"/>
            <a:ext cx="2256946" cy="338921"/>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a:latin typeface="UTM Facebook K&amp;T" panose="02040603050506020204" pitchFamily="18" charset="0"/>
              </a:rPr>
              <a:t>READING</a:t>
            </a:r>
          </a:p>
        </p:txBody>
      </p:sp>
      <p:sp>
        <p:nvSpPr>
          <p:cNvPr id="46" name="Rectangle 45"/>
          <p:cNvSpPr/>
          <p:nvPr/>
        </p:nvSpPr>
        <p:spPr>
          <a:xfrm>
            <a:off x="2692057" y="239901"/>
            <a:ext cx="1415556" cy="329534"/>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E45983"/>
                </a:solidFill>
                <a:latin typeface="Bookman Old Style" pitchFamily="18" charset="0"/>
              </a:rPr>
              <a:t>LESSON 3</a:t>
            </a:r>
          </a:p>
        </p:txBody>
      </p: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pic>
        <p:nvPicPr>
          <p:cNvPr id="2" name="Picture 2" descr="30,566 People Throwing Garbage Images, Stock Photos, 3D ...">
            <a:extLst>
              <a:ext uri="{FF2B5EF4-FFF2-40B4-BE49-F238E27FC236}">
                <a16:creationId xmlns:a16="http://schemas.microsoft.com/office/drawing/2014/main" id="{75104922-AADA-3369-FF01-94A8BA178F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817" b="7457"/>
          <a:stretch/>
        </p:blipFill>
        <p:spPr bwMode="auto">
          <a:xfrm>
            <a:off x="3809139" y="1722404"/>
            <a:ext cx="4812348" cy="29934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2BBEF40-D4EC-6E13-700C-E84B49E8148E}"/>
              </a:ext>
            </a:extLst>
          </p:cNvPr>
          <p:cNvSpPr txBox="1"/>
          <p:nvPr/>
        </p:nvSpPr>
        <p:spPr>
          <a:xfrm>
            <a:off x="522514" y="703913"/>
            <a:ext cx="8098972" cy="1077218"/>
          </a:xfrm>
          <a:prstGeom prst="rect">
            <a:avLst/>
          </a:prstGeom>
          <a:noFill/>
        </p:spPr>
        <p:txBody>
          <a:bodyPr wrap="square">
            <a:spAutoFit/>
          </a:bodyPr>
          <a:lstStyle/>
          <a:p>
            <a:pPr algn="ctr"/>
            <a:r>
              <a:rPr lang="en-US" sz="3200" b="1" kern="0" dirty="0">
                <a:solidFill>
                  <a:srgbClr val="6593C3"/>
                </a:solidFill>
                <a:effectLst/>
                <a:ea typeface="Times New Roman" panose="02020603050405020304" pitchFamily="18" charset="0"/>
              </a:rPr>
              <a:t>What should you do when you see people throwing rubbish improperly?</a:t>
            </a:r>
            <a:endParaRPr lang="en-US" sz="3200" b="1" dirty="0">
              <a:solidFill>
                <a:srgbClr val="6593C3"/>
              </a:solidFill>
            </a:endParaRPr>
          </a:p>
        </p:txBody>
      </p:sp>
      <p:pic>
        <p:nvPicPr>
          <p:cNvPr id="1028" name="Picture 4" descr="Plastic, Plastic Everywhere | Columbia Magazine">
            <a:extLst>
              <a:ext uri="{FF2B5EF4-FFF2-40B4-BE49-F238E27FC236}">
                <a16:creationId xmlns:a16="http://schemas.microsoft.com/office/drawing/2014/main" id="{2C4875C8-827F-C8B4-15EE-EC1B513B1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10469">
            <a:off x="384887" y="2293570"/>
            <a:ext cx="3419502" cy="2275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985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36F780F-0A82-7CDF-0968-D3687E8715EE}"/>
              </a:ext>
            </a:extLst>
          </p:cNvPr>
          <p:cNvGraphicFramePr>
            <a:graphicFrameLocks noGrp="1"/>
          </p:cNvGraphicFramePr>
          <p:nvPr>
            <p:extLst>
              <p:ext uri="{D42A27DB-BD31-4B8C-83A1-F6EECF244321}">
                <p14:modId xmlns:p14="http://schemas.microsoft.com/office/powerpoint/2010/main" val="1751261817"/>
              </p:ext>
            </p:extLst>
          </p:nvPr>
        </p:nvGraphicFramePr>
        <p:xfrm>
          <a:off x="342898" y="1166845"/>
          <a:ext cx="4620988" cy="3916269"/>
        </p:xfrm>
        <a:graphic>
          <a:graphicData uri="http://schemas.openxmlformats.org/drawingml/2006/table">
            <a:tbl>
              <a:tblPr firstRow="1" bandRow="1">
                <a:tableStyleId>{7DF18680-E054-41AD-8BC1-D1AEF772440D}</a:tableStyleId>
              </a:tblPr>
              <a:tblGrid>
                <a:gridCol w="2310494">
                  <a:extLst>
                    <a:ext uri="{9D8B030D-6E8A-4147-A177-3AD203B41FA5}">
                      <a16:colId xmlns:a16="http://schemas.microsoft.com/office/drawing/2014/main" val="2169459686"/>
                    </a:ext>
                  </a:extLst>
                </a:gridCol>
                <a:gridCol w="2310494">
                  <a:extLst>
                    <a:ext uri="{9D8B030D-6E8A-4147-A177-3AD203B41FA5}">
                      <a16:colId xmlns:a16="http://schemas.microsoft.com/office/drawing/2014/main" val="3177978263"/>
                    </a:ext>
                  </a:extLst>
                </a:gridCol>
              </a:tblGrid>
              <a:tr h="679532">
                <a:tc>
                  <a:txBody>
                    <a:bodyPr/>
                    <a:lstStyle/>
                    <a:p>
                      <a:pPr algn="ctr"/>
                      <a:r>
                        <a:rPr lang="en-US" sz="1800" b="1" i="0" dirty="0">
                          <a:solidFill>
                            <a:srgbClr val="000000"/>
                          </a:solidFill>
                          <a:effectLst/>
                          <a:latin typeface="UTMAvoBold"/>
                        </a:rPr>
                        <a:t>Problems &amp; consequences</a:t>
                      </a:r>
                      <a:endParaRPr lang="en-US" sz="4000" dirty="0">
                        <a:effectLst/>
                      </a:endParaRPr>
                    </a:p>
                  </a:txBody>
                  <a:tcPr anchor="ctr"/>
                </a:tc>
                <a:tc>
                  <a:txBody>
                    <a:bodyPr/>
                    <a:lstStyle/>
                    <a:p>
                      <a:pPr algn="ctr"/>
                      <a:r>
                        <a:rPr lang="en-US" sz="1800" b="1" i="0" dirty="0">
                          <a:solidFill>
                            <a:srgbClr val="000000"/>
                          </a:solidFill>
                          <a:effectLst/>
                          <a:latin typeface="UTMAvoBold"/>
                        </a:rPr>
                        <a:t>Green solutions</a:t>
                      </a:r>
                      <a:endParaRPr lang="en-US" sz="4000" dirty="0">
                        <a:effectLst/>
                      </a:endParaRPr>
                    </a:p>
                  </a:txBody>
                  <a:tcPr anchor="ctr"/>
                </a:tc>
                <a:extLst>
                  <a:ext uri="{0D108BD9-81ED-4DB2-BD59-A6C34878D82A}">
                    <a16:rowId xmlns:a16="http://schemas.microsoft.com/office/drawing/2014/main" val="3210520226"/>
                  </a:ext>
                </a:extLst>
              </a:tr>
              <a:tr h="1499377">
                <a:tc>
                  <a:txBody>
                    <a:bodyPr/>
                    <a:lstStyle/>
                    <a:p>
                      <a:r>
                        <a:rPr lang="en-US" sz="1800" b="0" i="0" dirty="0">
                          <a:solidFill>
                            <a:srgbClr val="000000"/>
                          </a:solidFill>
                          <a:effectLst/>
                          <a:latin typeface="UTM-Avo"/>
                        </a:rPr>
                        <a:t>Many single-use plastic products are thrown in rubbish bins. They take many years to decompose in landfills.</a:t>
                      </a:r>
                      <a:endParaRPr lang="en-US" sz="4000" dirty="0">
                        <a:effectLst/>
                      </a:endParaRPr>
                    </a:p>
                  </a:txBody>
                  <a:tcPr anchor="ctr"/>
                </a:tc>
                <a:tc>
                  <a:txBody>
                    <a:bodyPr/>
                    <a:lstStyle/>
                    <a:p>
                      <a:r>
                        <a:rPr lang="en-US" sz="1800" b="0" i="0" dirty="0">
                          <a:solidFill>
                            <a:srgbClr val="000000"/>
                          </a:solidFill>
                          <a:effectLst/>
                          <a:latin typeface="UTM-Avo"/>
                        </a:rPr>
                        <a:t>Use them in arts and crafts projects (e.g. making plant pots) or (1) </a:t>
                      </a:r>
                      <a:r>
                        <a:rPr lang="en-US" sz="1800" b="0" i="0" dirty="0">
                          <a:solidFill>
                            <a:srgbClr val="6D6E71"/>
                          </a:solidFill>
                          <a:effectLst/>
                          <a:latin typeface="UTM-Avo"/>
                        </a:rPr>
                        <a:t>________ </a:t>
                      </a:r>
                      <a:r>
                        <a:rPr lang="en-US" sz="1800" b="0" i="0" dirty="0">
                          <a:solidFill>
                            <a:srgbClr val="000000"/>
                          </a:solidFill>
                          <a:effectLst/>
                          <a:latin typeface="UTM-Avo"/>
                        </a:rPr>
                        <a:t>them</a:t>
                      </a:r>
                      <a:endParaRPr lang="en-US" sz="4000" dirty="0">
                        <a:effectLst/>
                      </a:endParaRPr>
                    </a:p>
                  </a:txBody>
                  <a:tcPr anchor="ctr"/>
                </a:tc>
                <a:extLst>
                  <a:ext uri="{0D108BD9-81ED-4DB2-BD59-A6C34878D82A}">
                    <a16:rowId xmlns:a16="http://schemas.microsoft.com/office/drawing/2014/main" val="1280514251"/>
                  </a:ext>
                </a:extLst>
              </a:tr>
              <a:tr h="1499377">
                <a:tc>
                  <a:txBody>
                    <a:bodyPr/>
                    <a:lstStyle/>
                    <a:p>
                      <a:r>
                        <a:rPr lang="en-US" sz="1800" b="0" i="0" dirty="0">
                          <a:solidFill>
                            <a:srgbClr val="000000"/>
                          </a:solidFill>
                          <a:effectLst/>
                          <a:latin typeface="UTM-Avo"/>
                        </a:rPr>
                        <a:t>People leave the lights on and the water running in restrooms. This is a waste of electricity and water.</a:t>
                      </a:r>
                      <a:endParaRPr lang="en-US" sz="4000" dirty="0">
                        <a:effectLst/>
                      </a:endParaRPr>
                    </a:p>
                  </a:txBody>
                  <a:tcPr anchor="ctr"/>
                </a:tc>
                <a:tc>
                  <a:txBody>
                    <a:bodyPr/>
                    <a:lstStyle/>
                    <a:p>
                      <a:r>
                        <a:rPr lang="en-US" sz="1800" b="0" i="0" dirty="0">
                          <a:solidFill>
                            <a:srgbClr val="000000"/>
                          </a:solidFill>
                          <a:effectLst/>
                          <a:latin typeface="UTM-Avo"/>
                        </a:rPr>
                        <a:t>Install (2) </a:t>
                      </a:r>
                      <a:r>
                        <a:rPr lang="en-US" sz="1800" b="0" i="0" dirty="0">
                          <a:solidFill>
                            <a:srgbClr val="6D6E71"/>
                          </a:solidFill>
                          <a:effectLst/>
                          <a:latin typeface="UTM-Avo"/>
                        </a:rPr>
                        <a:t>________ </a:t>
                      </a:r>
                      <a:r>
                        <a:rPr lang="en-US" sz="1800" b="0" i="0" dirty="0">
                          <a:solidFill>
                            <a:srgbClr val="000000"/>
                          </a:solidFill>
                          <a:effectLst/>
                          <a:latin typeface="UTM-Avo"/>
                        </a:rPr>
                        <a:t>lights and sensor taps that turn off when no one is around</a:t>
                      </a:r>
                      <a:endParaRPr lang="en-US" sz="4000" dirty="0">
                        <a:effectLst/>
                      </a:endParaRPr>
                    </a:p>
                  </a:txBody>
                  <a:tcPr anchor="ctr"/>
                </a:tc>
                <a:extLst>
                  <a:ext uri="{0D108BD9-81ED-4DB2-BD59-A6C34878D82A}">
                    <a16:rowId xmlns:a16="http://schemas.microsoft.com/office/drawing/2014/main" val="3779411845"/>
                  </a:ext>
                </a:extLst>
              </a:tr>
            </a:tbl>
          </a:graphicData>
        </a:graphic>
      </p:graphicFrame>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PRE-WRITING</a:t>
            </a:r>
          </a:p>
        </p:txBody>
      </p:sp>
      <p:sp>
        <p:nvSpPr>
          <p:cNvPr id="13" name="TextBox 12">
            <a:extLst>
              <a:ext uri="{FF2B5EF4-FFF2-40B4-BE49-F238E27FC236}">
                <a16:creationId xmlns:a16="http://schemas.microsoft.com/office/drawing/2014/main" id="{A67A06BC-4457-04BA-9C00-A53F31836F9A}"/>
              </a:ext>
            </a:extLst>
          </p:cNvPr>
          <p:cNvSpPr txBox="1"/>
          <p:nvPr/>
        </p:nvSpPr>
        <p:spPr>
          <a:xfrm>
            <a:off x="3061736" y="2918304"/>
            <a:ext cx="1474153" cy="400110"/>
          </a:xfrm>
          <a:prstGeom prst="rect">
            <a:avLst/>
          </a:prstGeom>
          <a:noFill/>
        </p:spPr>
        <p:txBody>
          <a:bodyPr wrap="square">
            <a:spAutoFit/>
          </a:bodyPr>
          <a:lstStyle/>
          <a:p>
            <a:pPr marL="0" marR="0" indent="-1270">
              <a:spcBef>
                <a:spcPts val="0"/>
              </a:spcBef>
              <a:spcAft>
                <a:spcPts val="0"/>
              </a:spcAft>
            </a:pPr>
            <a:r>
              <a:rPr lang="en-US" sz="2000" dirty="0">
                <a:solidFill>
                  <a:srgbClr val="C00000"/>
                </a:solidFill>
                <a:effectLst/>
                <a:ea typeface="Times New Roman" panose="02020603050405020304" pitchFamily="18" charset="0"/>
              </a:rPr>
              <a:t>recycle</a:t>
            </a:r>
            <a:endParaRPr lang="en-US" sz="2000" dirty="0">
              <a:solidFill>
                <a:srgbClr val="C00000"/>
              </a:solidFill>
            </a:endParaRPr>
          </a:p>
        </p:txBody>
      </p:sp>
      <p:sp>
        <p:nvSpPr>
          <p:cNvPr id="3" name="TextBox 2">
            <a:extLst>
              <a:ext uri="{FF2B5EF4-FFF2-40B4-BE49-F238E27FC236}">
                <a16:creationId xmlns:a16="http://schemas.microsoft.com/office/drawing/2014/main" id="{16C47516-1B68-DAC6-706D-1E886ABFAF4C}"/>
              </a:ext>
            </a:extLst>
          </p:cNvPr>
          <p:cNvSpPr txBox="1"/>
          <p:nvPr/>
        </p:nvSpPr>
        <p:spPr>
          <a:xfrm>
            <a:off x="815999" y="687052"/>
            <a:ext cx="5986278" cy="400110"/>
          </a:xfrm>
          <a:prstGeom prst="rect">
            <a:avLst/>
          </a:prstGeom>
          <a:noFill/>
        </p:spPr>
        <p:txBody>
          <a:bodyPr wrap="square">
            <a:spAutoFit/>
          </a:bodyPr>
          <a:lstStyle/>
          <a:p>
            <a:r>
              <a:rPr lang="en-US" sz="2000" b="1" i="0" dirty="0">
                <a:solidFill>
                  <a:srgbClr val="000000"/>
                </a:solidFill>
                <a:effectLst/>
                <a:latin typeface="UTMAvoBold"/>
              </a:rPr>
              <a:t>Complete the notes using the words in the box.</a:t>
            </a:r>
          </a:p>
        </p:txBody>
      </p:sp>
      <p:sp>
        <p:nvSpPr>
          <p:cNvPr id="16" name="TextBox 15">
            <a:extLst>
              <a:ext uri="{FF2B5EF4-FFF2-40B4-BE49-F238E27FC236}">
                <a16:creationId xmlns:a16="http://schemas.microsoft.com/office/drawing/2014/main" id="{E7015379-97CC-385F-A34F-E77AB4D788E5}"/>
              </a:ext>
            </a:extLst>
          </p:cNvPr>
          <p:cNvSpPr txBox="1"/>
          <p:nvPr/>
        </p:nvSpPr>
        <p:spPr>
          <a:xfrm>
            <a:off x="3605893" y="3710407"/>
            <a:ext cx="1932213" cy="400110"/>
          </a:xfrm>
          <a:prstGeom prst="rect">
            <a:avLst/>
          </a:prstGeom>
          <a:noFill/>
        </p:spPr>
        <p:txBody>
          <a:bodyPr wrap="square">
            <a:spAutoFit/>
          </a:bodyPr>
          <a:lstStyle/>
          <a:p>
            <a:pPr marL="0" marR="0" indent="-1270">
              <a:spcBef>
                <a:spcPts val="0"/>
              </a:spcBef>
              <a:spcAft>
                <a:spcPts val="0"/>
              </a:spcAft>
            </a:pPr>
            <a:r>
              <a:rPr lang="en-US" sz="2000" dirty="0">
                <a:solidFill>
                  <a:srgbClr val="C00000"/>
                </a:solidFill>
                <a:effectLst/>
                <a:ea typeface="Times New Roman" panose="02020603050405020304" pitchFamily="18" charset="0"/>
              </a:rPr>
              <a:t>automatic</a:t>
            </a:r>
            <a:endParaRPr lang="en-US" sz="2000" dirty="0">
              <a:solidFill>
                <a:srgbClr val="C00000"/>
              </a:solidFill>
            </a:endParaRPr>
          </a:p>
        </p:txBody>
      </p:sp>
      <p:sp>
        <p:nvSpPr>
          <p:cNvPr id="6" name="Rectangle: Rounded Corners 5">
            <a:extLst>
              <a:ext uri="{FF2B5EF4-FFF2-40B4-BE49-F238E27FC236}">
                <a16:creationId xmlns:a16="http://schemas.microsoft.com/office/drawing/2014/main" id="{983BBD5E-CA89-A053-C7DC-360585F569E1}"/>
              </a:ext>
            </a:extLst>
          </p:cNvPr>
          <p:cNvSpPr/>
          <p:nvPr/>
        </p:nvSpPr>
        <p:spPr>
          <a:xfrm>
            <a:off x="267311" y="687052"/>
            <a:ext cx="479135" cy="460106"/>
          </a:xfrm>
          <a:prstGeom prst="roundRect">
            <a:avLst/>
          </a:prstGeom>
          <a:solidFill>
            <a:srgbClr val="EE86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graphicFrame>
        <p:nvGraphicFramePr>
          <p:cNvPr id="7" name="Table 6">
            <a:extLst>
              <a:ext uri="{FF2B5EF4-FFF2-40B4-BE49-F238E27FC236}">
                <a16:creationId xmlns:a16="http://schemas.microsoft.com/office/drawing/2014/main" id="{F2CDCC63-7C58-245C-9AF5-2D48752102CB}"/>
              </a:ext>
            </a:extLst>
          </p:cNvPr>
          <p:cNvGraphicFramePr>
            <a:graphicFrameLocks noGrp="1"/>
          </p:cNvGraphicFramePr>
          <p:nvPr>
            <p:extLst>
              <p:ext uri="{D42A27DB-BD31-4B8C-83A1-F6EECF244321}">
                <p14:modId xmlns:p14="http://schemas.microsoft.com/office/powerpoint/2010/main" val="909715917"/>
              </p:ext>
            </p:extLst>
          </p:nvPr>
        </p:nvGraphicFramePr>
        <p:xfrm>
          <a:off x="5069065" y="1292475"/>
          <a:ext cx="3954924" cy="3651768"/>
        </p:xfrm>
        <a:graphic>
          <a:graphicData uri="http://schemas.openxmlformats.org/drawingml/2006/table">
            <a:tbl>
              <a:tblPr firstRow="1" bandRow="1">
                <a:tableStyleId>{22838BEF-8BB2-4498-84A7-C5851F593DF1}</a:tableStyleId>
              </a:tblPr>
              <a:tblGrid>
                <a:gridCol w="1977462">
                  <a:extLst>
                    <a:ext uri="{9D8B030D-6E8A-4147-A177-3AD203B41FA5}">
                      <a16:colId xmlns:a16="http://schemas.microsoft.com/office/drawing/2014/main" val="3449501329"/>
                    </a:ext>
                  </a:extLst>
                </a:gridCol>
                <a:gridCol w="1977462">
                  <a:extLst>
                    <a:ext uri="{9D8B030D-6E8A-4147-A177-3AD203B41FA5}">
                      <a16:colId xmlns:a16="http://schemas.microsoft.com/office/drawing/2014/main" val="847396686"/>
                    </a:ext>
                  </a:extLst>
                </a:gridCol>
              </a:tblGrid>
              <a:tr h="1609608">
                <a:tc>
                  <a:txBody>
                    <a:bodyPr/>
                    <a:lstStyle/>
                    <a:p>
                      <a:r>
                        <a:rPr lang="en-US" sz="1600" b="0" i="0" dirty="0">
                          <a:solidFill>
                            <a:srgbClr val="000000"/>
                          </a:solidFill>
                          <a:effectLst/>
                          <a:latin typeface="UTM-Avo"/>
                        </a:rPr>
                        <a:t>Dry leaves are sometimes burnt in the schoolyard. This can cause air pollution and fires.</a:t>
                      </a:r>
                      <a:endParaRPr lang="en-US" sz="1600" dirty="0">
                        <a:effectLst/>
                      </a:endParaRPr>
                    </a:p>
                  </a:txBody>
                  <a:tcPr anchor="ctr"/>
                </a:tc>
                <a:tc>
                  <a:txBody>
                    <a:bodyPr/>
                    <a:lstStyle/>
                    <a:p>
                      <a:r>
                        <a:rPr lang="en-US" sz="1600" b="0" i="0" dirty="0">
                          <a:solidFill>
                            <a:srgbClr val="000000"/>
                          </a:solidFill>
                          <a:effectLst/>
                          <a:latin typeface="UTM-Avo"/>
                        </a:rPr>
                        <a:t>Create (3) </a:t>
                      </a:r>
                    </a:p>
                    <a:p>
                      <a:r>
                        <a:rPr lang="en-US" sz="1600" b="0" i="0" dirty="0">
                          <a:solidFill>
                            <a:srgbClr val="000000"/>
                          </a:solidFill>
                          <a:effectLst/>
                          <a:latin typeface="UTM-Avo"/>
                        </a:rPr>
                        <a:t>_______</a:t>
                      </a:r>
                      <a:r>
                        <a:rPr lang="en-US" sz="1600" b="0" i="0" dirty="0">
                          <a:solidFill>
                            <a:srgbClr val="6D6E71"/>
                          </a:solidFill>
                          <a:effectLst/>
                          <a:latin typeface="UTM-Avo"/>
                        </a:rPr>
                        <a:t>________</a:t>
                      </a:r>
                      <a:endParaRPr lang="en-US" sz="1600" dirty="0">
                        <a:effectLst/>
                      </a:endParaRPr>
                    </a:p>
                  </a:txBody>
                  <a:tcPr anchor="ctr"/>
                </a:tc>
                <a:extLst>
                  <a:ext uri="{0D108BD9-81ED-4DB2-BD59-A6C34878D82A}">
                    <a16:rowId xmlns:a16="http://schemas.microsoft.com/office/drawing/2014/main" val="2463184526"/>
                  </a:ext>
                </a:extLst>
              </a:tr>
              <a:tr h="1609608">
                <a:tc>
                  <a:txBody>
                    <a:bodyPr/>
                    <a:lstStyle/>
                    <a:p>
                      <a:r>
                        <a:rPr lang="en-US" sz="1600" b="0" i="0" dirty="0">
                          <a:solidFill>
                            <a:srgbClr val="000000"/>
                          </a:solidFill>
                          <a:effectLst/>
                          <a:latin typeface="UTM-Avo"/>
                        </a:rPr>
                        <a:t>Many parents drive their children to school and pick them up from school every day. This causes traffic jams, noise, and air pollution at the school gate.</a:t>
                      </a:r>
                      <a:endParaRPr lang="en-US" sz="1600" dirty="0">
                        <a:effectLst/>
                      </a:endParaRPr>
                    </a:p>
                  </a:txBody>
                  <a:tcPr anchor="ctr"/>
                </a:tc>
                <a:tc>
                  <a:txBody>
                    <a:bodyPr/>
                    <a:lstStyle/>
                    <a:p>
                      <a:r>
                        <a:rPr lang="en-US" sz="1600" b="0" i="0" dirty="0">
                          <a:solidFill>
                            <a:srgbClr val="000000"/>
                          </a:solidFill>
                          <a:effectLst/>
                          <a:latin typeface="UTM-Avo"/>
                        </a:rPr>
                        <a:t>Encourage more students to cycle or walk to school, or use (4) </a:t>
                      </a:r>
                      <a:r>
                        <a:rPr lang="en-US" sz="1600" b="0" i="0" dirty="0">
                          <a:solidFill>
                            <a:srgbClr val="6D6E71"/>
                          </a:solidFill>
                          <a:effectLst/>
                          <a:latin typeface="UTM-Avo"/>
                        </a:rPr>
                        <a:t>______________ </a:t>
                      </a:r>
                      <a:r>
                        <a:rPr lang="en-US" sz="1600" b="0" i="0" dirty="0">
                          <a:solidFill>
                            <a:srgbClr val="000000"/>
                          </a:solidFill>
                          <a:effectLst/>
                          <a:latin typeface="UTM-Avo"/>
                        </a:rPr>
                        <a:t>to go to school (e.g. free bus tickets, cycle-to-school </a:t>
                      </a:r>
                      <a:r>
                        <a:rPr lang="en-US" sz="1600" b="0" i="0" dirty="0" err="1">
                          <a:solidFill>
                            <a:srgbClr val="000000"/>
                          </a:solidFill>
                          <a:effectLst/>
                          <a:latin typeface="UTM-Avo"/>
                        </a:rPr>
                        <a:t>programme</a:t>
                      </a:r>
                      <a:r>
                        <a:rPr lang="en-US" sz="1600" b="0" i="0" dirty="0">
                          <a:solidFill>
                            <a:srgbClr val="000000"/>
                          </a:solidFill>
                          <a:effectLst/>
                          <a:latin typeface="UTM-Avo"/>
                        </a:rPr>
                        <a:t>)</a:t>
                      </a:r>
                      <a:endParaRPr lang="en-US" sz="1600" dirty="0">
                        <a:effectLst/>
                      </a:endParaRPr>
                    </a:p>
                  </a:txBody>
                  <a:tcPr anchor="ctr"/>
                </a:tc>
                <a:extLst>
                  <a:ext uri="{0D108BD9-81ED-4DB2-BD59-A6C34878D82A}">
                    <a16:rowId xmlns:a16="http://schemas.microsoft.com/office/drawing/2014/main" val="3243936990"/>
                  </a:ext>
                </a:extLst>
              </a:tr>
            </a:tbl>
          </a:graphicData>
        </a:graphic>
      </p:graphicFrame>
      <p:sp>
        <p:nvSpPr>
          <p:cNvPr id="17" name="TextBox 16">
            <a:extLst>
              <a:ext uri="{FF2B5EF4-FFF2-40B4-BE49-F238E27FC236}">
                <a16:creationId xmlns:a16="http://schemas.microsoft.com/office/drawing/2014/main" id="{BE3637B6-DCC5-0396-6B83-597C0674CB7A}"/>
              </a:ext>
            </a:extLst>
          </p:cNvPr>
          <p:cNvSpPr txBox="1"/>
          <p:nvPr/>
        </p:nvSpPr>
        <p:spPr>
          <a:xfrm>
            <a:off x="7070277" y="2005386"/>
            <a:ext cx="1871842" cy="400110"/>
          </a:xfrm>
          <a:prstGeom prst="rect">
            <a:avLst/>
          </a:prstGeom>
          <a:noFill/>
        </p:spPr>
        <p:txBody>
          <a:bodyPr wrap="square">
            <a:spAutoFit/>
          </a:bodyPr>
          <a:lstStyle/>
          <a:p>
            <a:pPr marL="0" marR="0" indent="-1270">
              <a:spcBef>
                <a:spcPts val="0"/>
              </a:spcBef>
              <a:spcAft>
                <a:spcPts val="0"/>
              </a:spcAft>
            </a:pPr>
            <a:r>
              <a:rPr lang="en-US" sz="2000" dirty="0">
                <a:solidFill>
                  <a:srgbClr val="C00000"/>
                </a:solidFill>
                <a:effectLst/>
                <a:ea typeface="Times New Roman" panose="02020603050405020304" pitchFamily="18" charset="0"/>
              </a:rPr>
              <a:t>compost piles</a:t>
            </a:r>
            <a:endParaRPr lang="en-US" sz="2000" dirty="0">
              <a:solidFill>
                <a:srgbClr val="C00000"/>
              </a:solidFill>
            </a:endParaRPr>
          </a:p>
        </p:txBody>
      </p:sp>
      <p:sp>
        <p:nvSpPr>
          <p:cNvPr id="18" name="TextBox 17">
            <a:extLst>
              <a:ext uri="{FF2B5EF4-FFF2-40B4-BE49-F238E27FC236}">
                <a16:creationId xmlns:a16="http://schemas.microsoft.com/office/drawing/2014/main" id="{BF80B1B7-0054-FE9F-4833-3CD06C64857E}"/>
              </a:ext>
            </a:extLst>
          </p:cNvPr>
          <p:cNvSpPr txBox="1"/>
          <p:nvPr/>
        </p:nvSpPr>
        <p:spPr>
          <a:xfrm>
            <a:off x="7235937" y="3606563"/>
            <a:ext cx="1981888" cy="400110"/>
          </a:xfrm>
          <a:prstGeom prst="rect">
            <a:avLst/>
          </a:prstGeom>
          <a:noFill/>
        </p:spPr>
        <p:txBody>
          <a:bodyPr wrap="square">
            <a:spAutoFit/>
          </a:bodyPr>
          <a:lstStyle/>
          <a:p>
            <a:pPr marL="0" marR="0" indent="-1270">
              <a:spcBef>
                <a:spcPts val="0"/>
              </a:spcBef>
              <a:spcAft>
                <a:spcPts val="0"/>
              </a:spcAft>
            </a:pPr>
            <a:r>
              <a:rPr lang="en-US" sz="2000" dirty="0">
                <a:solidFill>
                  <a:srgbClr val="C00000"/>
                </a:solidFill>
                <a:effectLst/>
                <a:ea typeface="Times New Roman" panose="02020603050405020304" pitchFamily="18" charset="0"/>
              </a:rPr>
              <a:t>public transport</a:t>
            </a:r>
            <a:endParaRPr lang="en-US" sz="2000" dirty="0">
              <a:solidFill>
                <a:srgbClr val="C00000"/>
              </a:solidFill>
            </a:endParaRPr>
          </a:p>
        </p:txBody>
      </p:sp>
    </p:spTree>
    <p:extLst>
      <p:ext uri="{BB962C8B-B14F-4D97-AF65-F5344CB8AC3E}">
        <p14:creationId xmlns:p14="http://schemas.microsoft.com/office/powerpoint/2010/main" val="209696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0FDA5E-F830-37E7-6D30-B9935C8DDE78}"/>
              </a:ext>
            </a:extLst>
          </p:cNvPr>
          <p:cNvSpPr txBox="1"/>
          <p:nvPr/>
        </p:nvSpPr>
        <p:spPr>
          <a:xfrm>
            <a:off x="255436" y="1181978"/>
            <a:ext cx="8643770" cy="3985706"/>
          </a:xfrm>
          <a:prstGeom prst="rect">
            <a:avLst/>
          </a:prstGeom>
          <a:noFill/>
        </p:spPr>
        <p:txBody>
          <a:bodyPr wrap="square">
            <a:spAutoFit/>
          </a:bodyPr>
          <a:lstStyle/>
          <a:p>
            <a:r>
              <a:rPr lang="en-US" sz="2300" b="1" i="0" dirty="0">
                <a:solidFill>
                  <a:srgbClr val="E45A83"/>
                </a:solidFill>
                <a:effectLst/>
                <a:latin typeface="UTMAvoBold"/>
              </a:rPr>
              <a:t>A. </a:t>
            </a:r>
            <a:r>
              <a:rPr lang="en-US" sz="2300" b="0" i="0" dirty="0">
                <a:solidFill>
                  <a:srgbClr val="6D6E71"/>
                </a:solidFill>
                <a:effectLst/>
                <a:latin typeface="UTM-Avo"/>
              </a:rPr>
              <a:t>_____________</a:t>
            </a:r>
          </a:p>
          <a:p>
            <a:r>
              <a:rPr lang="en-US" sz="2300" b="0" i="0" dirty="0">
                <a:solidFill>
                  <a:srgbClr val="000000"/>
                </a:solidFill>
                <a:effectLst/>
                <a:latin typeface="UTM-Avo"/>
              </a:rPr>
              <a:t>This report describes the problem of single-use plastics in our school and suggests three main solutions to the problem.</a:t>
            </a:r>
          </a:p>
          <a:p>
            <a:r>
              <a:rPr lang="en-US" sz="2300" b="1" i="0" dirty="0">
                <a:solidFill>
                  <a:srgbClr val="E45A83"/>
                </a:solidFill>
                <a:effectLst/>
                <a:latin typeface="UTMAvoBold"/>
              </a:rPr>
              <a:t>B. </a:t>
            </a:r>
            <a:r>
              <a:rPr lang="en-US" sz="2300" b="0" i="0" dirty="0">
                <a:solidFill>
                  <a:srgbClr val="6D6E71"/>
                </a:solidFill>
                <a:effectLst/>
                <a:latin typeface="UTM-Avo"/>
              </a:rPr>
              <a:t>_____________</a:t>
            </a:r>
          </a:p>
          <a:p>
            <a:r>
              <a:rPr lang="en-US" sz="2300" b="0" i="0" dirty="0">
                <a:solidFill>
                  <a:srgbClr val="000000"/>
                </a:solidFill>
                <a:effectLst/>
                <a:latin typeface="UTM-Avo"/>
              </a:rPr>
              <a:t>Many students at our school buy bottled water or takeaway food. As a result, hundreds of water bottles and single-use plastic containers are thrown away every day. Besides, students often put containers with leftovers in them into the recycling bin, which can lead to contaminating the recyclable waste. This means our school produces a lot of plastic waste that goes to landfills and has a harmful effect on the environment.</a:t>
            </a:r>
            <a:r>
              <a:rPr lang="en-US" sz="2300" dirty="0"/>
              <a:t> </a:t>
            </a:r>
          </a:p>
        </p:txBody>
      </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PRE-WRITING</a:t>
            </a:r>
          </a:p>
        </p:txBody>
      </p:sp>
      <p:sp>
        <p:nvSpPr>
          <p:cNvPr id="13" name="TextBox 12">
            <a:extLst>
              <a:ext uri="{FF2B5EF4-FFF2-40B4-BE49-F238E27FC236}">
                <a16:creationId xmlns:a16="http://schemas.microsoft.com/office/drawing/2014/main" id="{A67A06BC-4457-04BA-9C00-A53F31836F9A}"/>
              </a:ext>
            </a:extLst>
          </p:cNvPr>
          <p:cNvSpPr txBox="1"/>
          <p:nvPr/>
        </p:nvSpPr>
        <p:spPr>
          <a:xfrm>
            <a:off x="657730" y="1170368"/>
            <a:ext cx="1932213" cy="461665"/>
          </a:xfrm>
          <a:prstGeom prst="rect">
            <a:avLst/>
          </a:prstGeom>
          <a:noFill/>
        </p:spPr>
        <p:txBody>
          <a:bodyPr wrap="square">
            <a:spAutoFit/>
          </a:bodyPr>
          <a:lstStyle/>
          <a:p>
            <a:pPr marL="0" marR="0" indent="-1270">
              <a:spcBef>
                <a:spcPts val="0"/>
              </a:spcBef>
              <a:spcAft>
                <a:spcPts val="0"/>
              </a:spcAft>
            </a:pPr>
            <a:r>
              <a:rPr lang="en-US" sz="2400" b="1" dirty="0">
                <a:solidFill>
                  <a:srgbClr val="00B050"/>
                </a:solidFill>
              </a:rPr>
              <a:t>Introduction</a:t>
            </a:r>
          </a:p>
        </p:txBody>
      </p:sp>
      <p:sp>
        <p:nvSpPr>
          <p:cNvPr id="3" name="TextBox 2">
            <a:extLst>
              <a:ext uri="{FF2B5EF4-FFF2-40B4-BE49-F238E27FC236}">
                <a16:creationId xmlns:a16="http://schemas.microsoft.com/office/drawing/2014/main" id="{16C47516-1B68-DAC6-706D-1E886ABFAF4C}"/>
              </a:ext>
            </a:extLst>
          </p:cNvPr>
          <p:cNvSpPr txBox="1"/>
          <p:nvPr/>
        </p:nvSpPr>
        <p:spPr>
          <a:xfrm>
            <a:off x="746446" y="708978"/>
            <a:ext cx="7293678" cy="461665"/>
          </a:xfrm>
          <a:prstGeom prst="rect">
            <a:avLst/>
          </a:prstGeom>
          <a:noFill/>
        </p:spPr>
        <p:txBody>
          <a:bodyPr wrap="square">
            <a:spAutoFit/>
          </a:bodyPr>
          <a:lstStyle/>
          <a:p>
            <a:r>
              <a:rPr lang="en-US" sz="2400" b="1" dirty="0">
                <a:solidFill>
                  <a:srgbClr val="000000"/>
                </a:solidFill>
                <a:latin typeface="UTMAvoBold"/>
              </a:rPr>
              <a:t>Match the sections with the correct headings.</a:t>
            </a:r>
            <a:r>
              <a:rPr lang="en-US" sz="2400" dirty="0"/>
              <a:t> </a:t>
            </a:r>
            <a:endParaRPr lang="en-US" sz="2400" dirty="0">
              <a:solidFill>
                <a:srgbClr val="FF0000"/>
              </a:solidFill>
            </a:endParaRPr>
          </a:p>
        </p:txBody>
      </p:sp>
      <p:sp>
        <p:nvSpPr>
          <p:cNvPr id="16" name="TextBox 15">
            <a:extLst>
              <a:ext uri="{FF2B5EF4-FFF2-40B4-BE49-F238E27FC236}">
                <a16:creationId xmlns:a16="http://schemas.microsoft.com/office/drawing/2014/main" id="{E7015379-97CC-385F-A34F-E77AB4D788E5}"/>
              </a:ext>
            </a:extLst>
          </p:cNvPr>
          <p:cNvSpPr txBox="1"/>
          <p:nvPr/>
        </p:nvSpPr>
        <p:spPr>
          <a:xfrm>
            <a:off x="758321" y="2227366"/>
            <a:ext cx="1932213" cy="461665"/>
          </a:xfrm>
          <a:prstGeom prst="rect">
            <a:avLst/>
          </a:prstGeom>
          <a:noFill/>
        </p:spPr>
        <p:txBody>
          <a:bodyPr wrap="square">
            <a:spAutoFit/>
          </a:bodyPr>
          <a:lstStyle/>
          <a:p>
            <a:pPr marL="0" marR="0" indent="-1270">
              <a:spcBef>
                <a:spcPts val="0"/>
              </a:spcBef>
              <a:spcAft>
                <a:spcPts val="0"/>
              </a:spcAft>
            </a:pPr>
            <a:r>
              <a:rPr lang="en-US" sz="2400" b="1" dirty="0">
                <a:solidFill>
                  <a:srgbClr val="00B050"/>
                </a:solidFill>
                <a:ea typeface="Times New Roman" panose="02020603050405020304" pitchFamily="18" charset="0"/>
              </a:rPr>
              <a:t>P</a:t>
            </a:r>
            <a:r>
              <a:rPr lang="en-US" sz="2400" b="1" dirty="0">
                <a:solidFill>
                  <a:srgbClr val="00B050"/>
                </a:solidFill>
                <a:effectLst/>
                <a:ea typeface="Times New Roman" panose="02020603050405020304" pitchFamily="18" charset="0"/>
              </a:rPr>
              <a:t>roblems</a:t>
            </a:r>
            <a:endParaRPr lang="en-US" sz="2400" b="1" dirty="0">
              <a:solidFill>
                <a:srgbClr val="00B050"/>
              </a:solidFill>
            </a:endParaRPr>
          </a:p>
        </p:txBody>
      </p:sp>
      <p:sp>
        <p:nvSpPr>
          <p:cNvPr id="2" name="Rectangle: Rounded Corners 1">
            <a:extLst>
              <a:ext uri="{FF2B5EF4-FFF2-40B4-BE49-F238E27FC236}">
                <a16:creationId xmlns:a16="http://schemas.microsoft.com/office/drawing/2014/main" id="{06D97BD9-9500-4602-F198-A5CE37D1645D}"/>
              </a:ext>
            </a:extLst>
          </p:cNvPr>
          <p:cNvSpPr/>
          <p:nvPr/>
        </p:nvSpPr>
        <p:spPr>
          <a:xfrm>
            <a:off x="267311" y="687052"/>
            <a:ext cx="479135" cy="460106"/>
          </a:xfrm>
          <a:prstGeom prst="roundRect">
            <a:avLst/>
          </a:prstGeom>
          <a:solidFill>
            <a:srgbClr val="EE86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Tree>
    <p:extLst>
      <p:ext uri="{BB962C8B-B14F-4D97-AF65-F5344CB8AC3E}">
        <p14:creationId xmlns:p14="http://schemas.microsoft.com/office/powerpoint/2010/main" val="57226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PRE-WRITING</a:t>
            </a:r>
          </a:p>
        </p:txBody>
      </p:sp>
      <p:sp>
        <p:nvSpPr>
          <p:cNvPr id="3" name="TextBox 2">
            <a:extLst>
              <a:ext uri="{FF2B5EF4-FFF2-40B4-BE49-F238E27FC236}">
                <a16:creationId xmlns:a16="http://schemas.microsoft.com/office/drawing/2014/main" id="{16C47516-1B68-DAC6-706D-1E886ABFAF4C}"/>
              </a:ext>
            </a:extLst>
          </p:cNvPr>
          <p:cNvSpPr txBox="1"/>
          <p:nvPr/>
        </p:nvSpPr>
        <p:spPr>
          <a:xfrm>
            <a:off x="746446" y="708978"/>
            <a:ext cx="7293678" cy="461665"/>
          </a:xfrm>
          <a:prstGeom prst="rect">
            <a:avLst/>
          </a:prstGeom>
          <a:noFill/>
        </p:spPr>
        <p:txBody>
          <a:bodyPr wrap="square">
            <a:spAutoFit/>
          </a:bodyPr>
          <a:lstStyle/>
          <a:p>
            <a:r>
              <a:rPr lang="en-US" sz="2400" b="1" dirty="0">
                <a:solidFill>
                  <a:srgbClr val="000000"/>
                </a:solidFill>
                <a:latin typeface="UTMAvoBold"/>
              </a:rPr>
              <a:t>Match the sections with the correct headings.</a:t>
            </a:r>
            <a:r>
              <a:rPr lang="en-US" sz="2400" dirty="0"/>
              <a:t> </a:t>
            </a:r>
            <a:endParaRPr lang="en-US" sz="2400" dirty="0">
              <a:solidFill>
                <a:srgbClr val="FF0000"/>
              </a:solidFill>
            </a:endParaRPr>
          </a:p>
        </p:txBody>
      </p:sp>
      <p:sp>
        <p:nvSpPr>
          <p:cNvPr id="2" name="Rectangle: Rounded Corners 1">
            <a:extLst>
              <a:ext uri="{FF2B5EF4-FFF2-40B4-BE49-F238E27FC236}">
                <a16:creationId xmlns:a16="http://schemas.microsoft.com/office/drawing/2014/main" id="{06D97BD9-9500-4602-F198-A5CE37D1645D}"/>
              </a:ext>
            </a:extLst>
          </p:cNvPr>
          <p:cNvSpPr/>
          <p:nvPr/>
        </p:nvSpPr>
        <p:spPr>
          <a:xfrm>
            <a:off x="267311" y="687052"/>
            <a:ext cx="479135" cy="460106"/>
          </a:xfrm>
          <a:prstGeom prst="roundRect">
            <a:avLst/>
          </a:prstGeom>
          <a:solidFill>
            <a:srgbClr val="EE86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7" name="TextBox 6">
            <a:extLst>
              <a:ext uri="{FF2B5EF4-FFF2-40B4-BE49-F238E27FC236}">
                <a16:creationId xmlns:a16="http://schemas.microsoft.com/office/drawing/2014/main" id="{88C7E05E-4681-AF55-83BA-58917FAE077A}"/>
              </a:ext>
            </a:extLst>
          </p:cNvPr>
          <p:cNvSpPr txBox="1"/>
          <p:nvPr/>
        </p:nvSpPr>
        <p:spPr>
          <a:xfrm>
            <a:off x="267311" y="1265103"/>
            <a:ext cx="8660022" cy="3816429"/>
          </a:xfrm>
          <a:prstGeom prst="rect">
            <a:avLst/>
          </a:prstGeom>
          <a:noFill/>
        </p:spPr>
        <p:txBody>
          <a:bodyPr wrap="square">
            <a:spAutoFit/>
          </a:bodyPr>
          <a:lstStyle/>
          <a:p>
            <a:r>
              <a:rPr lang="en-US" sz="2200" b="1" i="0" dirty="0">
                <a:solidFill>
                  <a:srgbClr val="E45A83"/>
                </a:solidFill>
                <a:effectLst/>
                <a:latin typeface="UTMAvoBold"/>
              </a:rPr>
              <a:t>C. </a:t>
            </a:r>
            <a:r>
              <a:rPr lang="en-US" sz="2200" b="0" i="0" dirty="0">
                <a:solidFill>
                  <a:srgbClr val="6D6E71"/>
                </a:solidFill>
                <a:effectLst/>
                <a:latin typeface="UTM-Avo"/>
              </a:rPr>
              <a:t>___________</a:t>
            </a:r>
          </a:p>
          <a:p>
            <a:r>
              <a:rPr lang="en-US" sz="2200" b="0" i="0" dirty="0">
                <a:solidFill>
                  <a:srgbClr val="000000"/>
                </a:solidFill>
                <a:effectLst/>
                <a:latin typeface="UTM-Avo"/>
              </a:rPr>
              <a:t>To solve this problem, we propose the following solutions. First, we suggest that the school should provide more recycling bins. Second, the Youth Union should hold regular sessions to teach students how to recycle properly. Third, we recommend that we make use of plastic waste in arts and crafts projects, for example, for making plant pots or bird feeders.</a:t>
            </a:r>
          </a:p>
          <a:p>
            <a:r>
              <a:rPr lang="en-US" sz="2200" b="1" dirty="0">
                <a:solidFill>
                  <a:srgbClr val="E45A83"/>
                </a:solidFill>
                <a:latin typeface="UTMAvoBold"/>
              </a:rPr>
              <a:t>D</a:t>
            </a:r>
            <a:r>
              <a:rPr lang="en-US" sz="2200" b="1" i="0" dirty="0">
                <a:solidFill>
                  <a:srgbClr val="E45A83"/>
                </a:solidFill>
                <a:effectLst/>
                <a:latin typeface="UTMAvoBold"/>
              </a:rPr>
              <a:t>. </a:t>
            </a:r>
            <a:r>
              <a:rPr lang="en-US" sz="2200" b="0" i="0" dirty="0">
                <a:solidFill>
                  <a:srgbClr val="6D6E71"/>
                </a:solidFill>
                <a:effectLst/>
                <a:latin typeface="UTM-Avo"/>
              </a:rPr>
              <a:t>___________</a:t>
            </a:r>
          </a:p>
          <a:p>
            <a:r>
              <a:rPr lang="en-US" sz="2200" b="0" i="0" dirty="0">
                <a:solidFill>
                  <a:srgbClr val="000000"/>
                </a:solidFill>
                <a:effectLst/>
                <a:latin typeface="UTM-Avo"/>
              </a:rPr>
              <a:t>Reusing and recycling single-use plastics will lead to a greener school environment and help promote a green lifestyle among young people. Therefore, we recommend you put the suggested solutions into practice as soon as possible.</a:t>
            </a:r>
            <a:r>
              <a:rPr lang="en-US" sz="2200" dirty="0"/>
              <a:t> </a:t>
            </a:r>
          </a:p>
        </p:txBody>
      </p:sp>
      <p:sp>
        <p:nvSpPr>
          <p:cNvPr id="8" name="TextBox 7">
            <a:extLst>
              <a:ext uri="{FF2B5EF4-FFF2-40B4-BE49-F238E27FC236}">
                <a16:creationId xmlns:a16="http://schemas.microsoft.com/office/drawing/2014/main" id="{C4C3C480-C207-65C2-4CD9-DCCB295AF11B}"/>
              </a:ext>
            </a:extLst>
          </p:cNvPr>
          <p:cNvSpPr txBox="1"/>
          <p:nvPr/>
        </p:nvSpPr>
        <p:spPr>
          <a:xfrm>
            <a:off x="681346" y="1248362"/>
            <a:ext cx="1474153" cy="461665"/>
          </a:xfrm>
          <a:prstGeom prst="rect">
            <a:avLst/>
          </a:prstGeom>
          <a:noFill/>
        </p:spPr>
        <p:txBody>
          <a:bodyPr wrap="square">
            <a:spAutoFit/>
          </a:bodyPr>
          <a:lstStyle/>
          <a:p>
            <a:pPr marL="0" marR="0" indent="-1270">
              <a:spcBef>
                <a:spcPts val="0"/>
              </a:spcBef>
              <a:spcAft>
                <a:spcPts val="0"/>
              </a:spcAft>
            </a:pPr>
            <a:r>
              <a:rPr lang="en-US" sz="2400" b="1" dirty="0">
                <a:solidFill>
                  <a:srgbClr val="00B050"/>
                </a:solidFill>
              </a:rPr>
              <a:t>Solutions</a:t>
            </a:r>
          </a:p>
        </p:txBody>
      </p:sp>
      <p:sp>
        <p:nvSpPr>
          <p:cNvPr id="10" name="TextBox 9">
            <a:extLst>
              <a:ext uri="{FF2B5EF4-FFF2-40B4-BE49-F238E27FC236}">
                <a16:creationId xmlns:a16="http://schemas.microsoft.com/office/drawing/2014/main" id="{33D826EF-3121-70AC-7E8D-B3DEDCE6522F}"/>
              </a:ext>
            </a:extLst>
          </p:cNvPr>
          <p:cNvSpPr txBox="1"/>
          <p:nvPr/>
        </p:nvSpPr>
        <p:spPr>
          <a:xfrm>
            <a:off x="665761" y="3250516"/>
            <a:ext cx="1932213" cy="461665"/>
          </a:xfrm>
          <a:prstGeom prst="rect">
            <a:avLst/>
          </a:prstGeom>
          <a:noFill/>
        </p:spPr>
        <p:txBody>
          <a:bodyPr wrap="square">
            <a:spAutoFit/>
          </a:bodyPr>
          <a:lstStyle/>
          <a:p>
            <a:pPr marL="0" marR="0" indent="-1270">
              <a:spcBef>
                <a:spcPts val="0"/>
              </a:spcBef>
              <a:spcAft>
                <a:spcPts val="0"/>
              </a:spcAft>
            </a:pPr>
            <a:r>
              <a:rPr lang="en-US" sz="2400" b="1" dirty="0">
                <a:solidFill>
                  <a:srgbClr val="00B050"/>
                </a:solidFill>
              </a:rPr>
              <a:t>Conclusion</a:t>
            </a:r>
          </a:p>
        </p:txBody>
      </p:sp>
    </p:spTree>
    <p:extLst>
      <p:ext uri="{BB962C8B-B14F-4D97-AF65-F5344CB8AC3E}">
        <p14:creationId xmlns:p14="http://schemas.microsoft.com/office/powerpoint/2010/main" val="344952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WHILE-WRITING</a:t>
            </a:r>
          </a:p>
        </p:txBody>
      </p:sp>
      <p:sp>
        <p:nvSpPr>
          <p:cNvPr id="3" name="TextBox 2">
            <a:extLst>
              <a:ext uri="{FF2B5EF4-FFF2-40B4-BE49-F238E27FC236}">
                <a16:creationId xmlns:a16="http://schemas.microsoft.com/office/drawing/2014/main" id="{16C47516-1B68-DAC6-706D-1E886ABFAF4C}"/>
              </a:ext>
            </a:extLst>
          </p:cNvPr>
          <p:cNvSpPr txBox="1"/>
          <p:nvPr/>
        </p:nvSpPr>
        <p:spPr>
          <a:xfrm>
            <a:off x="890778" y="829151"/>
            <a:ext cx="8158220" cy="400110"/>
          </a:xfrm>
          <a:prstGeom prst="rect">
            <a:avLst/>
          </a:prstGeom>
          <a:noFill/>
        </p:spPr>
        <p:txBody>
          <a:bodyPr wrap="square">
            <a:spAutoFit/>
          </a:bodyPr>
          <a:lstStyle/>
          <a:p>
            <a:r>
              <a:rPr lang="en-US" sz="2000" b="1" dirty="0">
                <a:solidFill>
                  <a:srgbClr val="000000"/>
                </a:solidFill>
                <a:latin typeface="UTMAvoBold"/>
              </a:rPr>
              <a:t>Choose one of the problems in Task 1, and write a problem-solving report.</a:t>
            </a:r>
            <a:endParaRPr lang="en-US" sz="2000" dirty="0">
              <a:solidFill>
                <a:srgbClr val="FF0000"/>
              </a:solidFill>
            </a:endParaRPr>
          </a:p>
        </p:txBody>
      </p:sp>
      <p:sp>
        <p:nvSpPr>
          <p:cNvPr id="6" name="Rectangle: Rounded Corners 5">
            <a:extLst>
              <a:ext uri="{FF2B5EF4-FFF2-40B4-BE49-F238E27FC236}">
                <a16:creationId xmlns:a16="http://schemas.microsoft.com/office/drawing/2014/main" id="{C834538F-F092-AA2B-5CFF-9D16E49670CD}"/>
              </a:ext>
            </a:extLst>
          </p:cNvPr>
          <p:cNvSpPr/>
          <p:nvPr/>
        </p:nvSpPr>
        <p:spPr>
          <a:xfrm>
            <a:off x="318700" y="799153"/>
            <a:ext cx="479135" cy="460106"/>
          </a:xfrm>
          <a:prstGeom prst="roundRect">
            <a:avLst/>
          </a:prstGeom>
          <a:solidFill>
            <a:srgbClr val="EE86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pic>
        <p:nvPicPr>
          <p:cNvPr id="10" name="Picture 9">
            <a:extLst>
              <a:ext uri="{FF2B5EF4-FFF2-40B4-BE49-F238E27FC236}">
                <a16:creationId xmlns:a16="http://schemas.microsoft.com/office/drawing/2014/main" id="{1F076B15-7D4A-6E2A-B896-E6E7D39B9F61}"/>
              </a:ext>
            </a:extLst>
          </p:cNvPr>
          <p:cNvPicPr>
            <a:picLocks noChangeAspect="1"/>
          </p:cNvPicPr>
          <p:nvPr/>
        </p:nvPicPr>
        <p:blipFill>
          <a:blip r:embed="rId3"/>
          <a:stretch>
            <a:fillRect/>
          </a:stretch>
        </p:blipFill>
        <p:spPr>
          <a:xfrm>
            <a:off x="446327" y="1306759"/>
            <a:ext cx="8378973" cy="3604782"/>
          </a:xfrm>
          <a:prstGeom prst="rect">
            <a:avLst/>
          </a:prstGeom>
        </p:spPr>
      </p:pic>
    </p:spTree>
    <p:extLst>
      <p:ext uri="{BB962C8B-B14F-4D97-AF65-F5344CB8AC3E}">
        <p14:creationId xmlns:p14="http://schemas.microsoft.com/office/powerpoint/2010/main" val="3566132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POST-WRITING</a:t>
            </a:r>
          </a:p>
        </p:txBody>
      </p:sp>
      <p:sp>
        <p:nvSpPr>
          <p:cNvPr id="3" name="TextBox 2">
            <a:extLst>
              <a:ext uri="{FF2B5EF4-FFF2-40B4-BE49-F238E27FC236}">
                <a16:creationId xmlns:a16="http://schemas.microsoft.com/office/drawing/2014/main" id="{16C47516-1B68-DAC6-706D-1E886ABFAF4C}"/>
              </a:ext>
            </a:extLst>
          </p:cNvPr>
          <p:cNvSpPr txBox="1"/>
          <p:nvPr/>
        </p:nvSpPr>
        <p:spPr>
          <a:xfrm>
            <a:off x="380138" y="756974"/>
            <a:ext cx="2918360" cy="523220"/>
          </a:xfrm>
          <a:prstGeom prst="rect">
            <a:avLst/>
          </a:prstGeom>
          <a:noFill/>
        </p:spPr>
        <p:txBody>
          <a:bodyPr wrap="square">
            <a:spAutoFit/>
          </a:bodyPr>
          <a:lstStyle/>
          <a:p>
            <a:r>
              <a:rPr lang="en-US" sz="2800" b="1" dirty="0">
                <a:solidFill>
                  <a:srgbClr val="000000"/>
                </a:solidFill>
                <a:latin typeface="UTMAvoBold"/>
              </a:rPr>
              <a:t>Cross-check</a:t>
            </a:r>
            <a:endParaRPr lang="en-US" sz="2800" dirty="0">
              <a:solidFill>
                <a:srgbClr val="FF0000"/>
              </a:solidFill>
            </a:endParaRPr>
          </a:p>
        </p:txBody>
      </p:sp>
      <p:sp>
        <p:nvSpPr>
          <p:cNvPr id="7" name="TextBox 6">
            <a:extLst>
              <a:ext uri="{FF2B5EF4-FFF2-40B4-BE49-F238E27FC236}">
                <a16:creationId xmlns:a16="http://schemas.microsoft.com/office/drawing/2014/main" id="{6CBDDBEF-623E-2098-951E-303734AA69DA}"/>
              </a:ext>
            </a:extLst>
          </p:cNvPr>
          <p:cNvSpPr txBox="1"/>
          <p:nvPr/>
        </p:nvSpPr>
        <p:spPr>
          <a:xfrm>
            <a:off x="2274124" y="1049659"/>
            <a:ext cx="4981699" cy="4031873"/>
          </a:xfrm>
          <a:prstGeom prst="rect">
            <a:avLst/>
          </a:prstGeom>
          <a:noFill/>
        </p:spPr>
        <p:txBody>
          <a:bodyPr wrap="square">
            <a:spAutoFit/>
          </a:bodyPr>
          <a:lstStyle/>
          <a:p>
            <a:pPr indent="-1270" algn="ctr" rtl="0">
              <a:spcBef>
                <a:spcPts val="0"/>
              </a:spcBef>
              <a:spcAft>
                <a:spcPts val="0"/>
              </a:spcAft>
            </a:pPr>
            <a:r>
              <a:rPr lang="en-US" sz="3200" b="1" i="0" u="none" strike="noStrike" dirty="0">
                <a:solidFill>
                  <a:srgbClr val="00B050"/>
                </a:solidFill>
                <a:effectLst/>
              </a:rPr>
              <a:t>Writing rubric</a:t>
            </a:r>
          </a:p>
          <a:p>
            <a:pPr indent="-1270" rtl="0">
              <a:spcBef>
                <a:spcPts val="0"/>
              </a:spcBef>
              <a:spcAft>
                <a:spcPts val="0"/>
              </a:spcAft>
            </a:pPr>
            <a:r>
              <a:rPr lang="en-US" sz="3200" b="0" i="0" u="none" strike="noStrike" dirty="0">
                <a:solidFill>
                  <a:srgbClr val="000000"/>
                </a:solidFill>
                <a:effectLst/>
              </a:rPr>
              <a:t>1. Organization: …/10</a:t>
            </a:r>
            <a:endParaRPr lang="en-US" sz="3200" b="0" dirty="0">
              <a:effectLst/>
            </a:endParaRPr>
          </a:p>
          <a:p>
            <a:pPr indent="-1270" rtl="0">
              <a:spcBef>
                <a:spcPts val="0"/>
              </a:spcBef>
              <a:spcAft>
                <a:spcPts val="0"/>
              </a:spcAft>
            </a:pPr>
            <a:r>
              <a:rPr lang="en-US" sz="3200" b="0" i="0" u="none" strike="noStrike" dirty="0">
                <a:solidFill>
                  <a:srgbClr val="000000"/>
                </a:solidFill>
                <a:effectLst/>
              </a:rPr>
              <a:t>2. Legibility: …/10</a:t>
            </a:r>
            <a:endParaRPr lang="en-US" sz="3200" b="0" dirty="0">
              <a:effectLst/>
            </a:endParaRPr>
          </a:p>
          <a:p>
            <a:pPr indent="-1270" rtl="0">
              <a:spcBef>
                <a:spcPts val="0"/>
              </a:spcBef>
              <a:spcAft>
                <a:spcPts val="0"/>
              </a:spcAft>
            </a:pPr>
            <a:r>
              <a:rPr lang="en-US" sz="3200" b="0" i="0" u="none" strike="noStrike" dirty="0">
                <a:solidFill>
                  <a:srgbClr val="000000"/>
                </a:solidFill>
                <a:effectLst/>
              </a:rPr>
              <a:t>3. Ideas: …/10</a:t>
            </a:r>
            <a:endParaRPr lang="en-US" sz="3200" b="0" dirty="0">
              <a:effectLst/>
            </a:endParaRPr>
          </a:p>
          <a:p>
            <a:pPr indent="-1270" rtl="0">
              <a:spcBef>
                <a:spcPts val="0"/>
              </a:spcBef>
              <a:spcAft>
                <a:spcPts val="0"/>
              </a:spcAft>
            </a:pPr>
            <a:r>
              <a:rPr lang="en-US" sz="3200" b="0" i="0" u="none" strike="noStrike" dirty="0">
                <a:solidFill>
                  <a:srgbClr val="000000"/>
                </a:solidFill>
                <a:effectLst/>
              </a:rPr>
              <a:t>4. Word choice: …/10</a:t>
            </a:r>
            <a:endParaRPr lang="en-US" sz="3200" b="0" dirty="0">
              <a:effectLst/>
            </a:endParaRPr>
          </a:p>
          <a:p>
            <a:pPr indent="-1270" rtl="0">
              <a:spcBef>
                <a:spcPts val="0"/>
              </a:spcBef>
              <a:spcAft>
                <a:spcPts val="0"/>
              </a:spcAft>
            </a:pPr>
            <a:r>
              <a:rPr lang="en-US" sz="3200" b="0" i="0" u="none" strike="noStrike" dirty="0">
                <a:solidFill>
                  <a:srgbClr val="000000"/>
                </a:solidFill>
                <a:effectLst/>
              </a:rPr>
              <a:t>5. Grammar usage and mechanics: …/10</a:t>
            </a:r>
            <a:endParaRPr lang="en-US" sz="3200" b="0" dirty="0">
              <a:effectLst/>
            </a:endParaRPr>
          </a:p>
          <a:p>
            <a:pPr indent="-1270" rtl="0">
              <a:spcBef>
                <a:spcPts val="0"/>
              </a:spcBef>
              <a:spcAft>
                <a:spcPts val="0"/>
              </a:spcAft>
            </a:pPr>
            <a:r>
              <a:rPr lang="en-US" sz="3200" b="0" i="0" u="none" strike="noStrike" dirty="0">
                <a:solidFill>
                  <a:srgbClr val="000000"/>
                </a:solidFill>
                <a:effectLst/>
              </a:rPr>
              <a:t>             TOTAL: …/50</a:t>
            </a:r>
            <a:endParaRPr lang="en-US" sz="3200" b="0" dirty="0">
              <a:effectLst/>
            </a:endParaRPr>
          </a:p>
        </p:txBody>
      </p:sp>
    </p:spTree>
    <p:extLst>
      <p:ext uri="{BB962C8B-B14F-4D97-AF65-F5344CB8AC3E}">
        <p14:creationId xmlns:p14="http://schemas.microsoft.com/office/powerpoint/2010/main" val="40804677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2198</TotalTime>
  <Words>602</Words>
  <PresentationFormat>On-screen Show (16:9)</PresentationFormat>
  <Paragraphs>87</Paragraphs>
  <Slides>12</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Adobe Gothic Std B</vt:lpstr>
      <vt:lpstr>Arial</vt:lpstr>
      <vt:lpstr>Bookman Old Style</vt:lpstr>
      <vt:lpstr>Calibri</vt:lpstr>
      <vt:lpstr>Calibri Light</vt:lpstr>
      <vt:lpstr>Montserrat Medium</vt:lpstr>
      <vt:lpstr>Myriad Pro</vt:lpstr>
      <vt:lpstr>Times New Roman</vt:lpstr>
      <vt:lpstr>UTM Facebook K&amp;T</vt:lpstr>
      <vt:lpstr>UTM-Avo</vt:lpstr>
      <vt:lpstr>UTMAvoBold</vt:lpstr>
      <vt:lpstr>UTMFacebookK&amp;TBold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2024-05-09T08:38:52Z</dcterms:modified>
</cp:coreProperties>
</file>