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80" r:id="rId7"/>
    <p:sldId id="281" r:id="rId8"/>
    <p:sldId id="282" r:id="rId9"/>
    <p:sldId id="283" r:id="rId10"/>
    <p:sldId id="262" r:id="rId11"/>
    <p:sldId id="274" r:id="rId12"/>
    <p:sldId id="263" r:id="rId13"/>
    <p:sldId id="275" r:id="rId14"/>
    <p:sldId id="264" r:id="rId15"/>
    <p:sldId id="276" r:id="rId16"/>
    <p:sldId id="265" r:id="rId17"/>
    <p:sldId id="277" r:id="rId18"/>
    <p:sldId id="266" r:id="rId19"/>
    <p:sldId id="278" r:id="rId20"/>
    <p:sldId id="267" r:id="rId21"/>
    <p:sldId id="279" r:id="rId22"/>
    <p:sldId id="268" r:id="rId23"/>
    <p:sldId id="269" r:id="rId24"/>
    <p:sldId id="270" r:id="rId25"/>
    <p:sldId id="271" r:id="rId26"/>
    <p:sldId id="272" r:id="rId27"/>
    <p:sldId id="273" r:id="rId28"/>
    <p:sldId id="284" r:id="rId29"/>
    <p:sldId id="285" r:id="rId30"/>
    <p:sldId id="286" r:id="rId31"/>
    <p:sldId id="287" r:id="rId32"/>
    <p:sldId id="288" r:id="rId33"/>
    <p:sldId id="289" r:id="rId34"/>
    <p:sldId id="290" r:id="rId35"/>
    <p:sldId id="291"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6" r:id="rId55"/>
    <p:sldId id="311" r:id="rId56"/>
    <p:sldId id="312" r:id="rId57"/>
    <p:sldId id="313" r:id="rId58"/>
    <p:sldId id="314" r:id="rId59"/>
    <p:sldId id="315" r:id="rId60"/>
    <p:sldId id="320" r:id="rId61"/>
    <p:sldId id="319"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8" r:id="rId79"/>
    <p:sldId id="339" r:id="rId80"/>
    <p:sldId id="340" r:id="rId81"/>
    <p:sldId id="341" r:id="rId82"/>
    <p:sldId id="342" r:id="rId83"/>
    <p:sldId id="343" r:id="rId84"/>
    <p:sldId id="344" r:id="rId85"/>
    <p:sldId id="345" r:id="rId86"/>
    <p:sldId id="346" r:id="rId87"/>
    <p:sldId id="347" r:id="rId88"/>
    <p:sldId id="349" r:id="rId89"/>
    <p:sldId id="348" r:id="rId90"/>
    <p:sldId id="350" r:id="rId91"/>
    <p:sldId id="351" r:id="rId92"/>
    <p:sldId id="352" r:id="rId93"/>
    <p:sldId id="353" r:id="rId94"/>
    <p:sldId id="354" r:id="rId95"/>
    <p:sldId id="355" r:id="rId96"/>
    <p:sldId id="356" r:id="rId97"/>
    <p:sldId id="357" r:id="rId98"/>
    <p:sldId id="358" r:id="rId99"/>
    <p:sldId id="359" r:id="rId100"/>
    <p:sldId id="360" r:id="rId101"/>
    <p:sldId id="361" r:id="rId102"/>
    <p:sldId id="362" r:id="rId103"/>
    <p:sldId id="363" r:id="rId104"/>
    <p:sldId id="364" r:id="rId105"/>
    <p:sldId id="365" r:id="rId106"/>
    <p:sldId id="366" r:id="rId107"/>
    <p:sldId id="367" r:id="rId108"/>
    <p:sldId id="368" r:id="rId109"/>
    <p:sldId id="369" r:id="rId1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EEF4D08-D97E-4503-A268-675C75A84C06}"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EF4D08-D97E-4503-A268-675C75A84C06}"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EF4D08-D97E-4503-A268-675C75A84C06}"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EF4D08-D97E-4503-A268-675C75A84C06}"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EF4D08-D97E-4503-A268-675C75A84C06}"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EF4D08-D97E-4503-A268-675C75A84C06}"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EF4D08-D97E-4503-A268-675C75A84C06}" type="datetimeFigureOut">
              <a:rPr lang="en-US" smtClean="0"/>
              <a:pPr/>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EF4D08-D97E-4503-A268-675C75A84C06}" type="datetimeFigureOut">
              <a:rPr lang="en-US" smtClean="0"/>
              <a:pPr/>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F4D08-D97E-4503-A268-675C75A84C06}" type="datetimeFigureOut">
              <a:rPr lang="en-US" smtClean="0"/>
              <a:pPr/>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EF4D08-D97E-4503-A268-675C75A84C06}"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EF4D08-D97E-4503-A268-675C75A84C06}"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CC69C-2E49-4D7B-9848-9F29A5C5A1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F4D08-D97E-4503-A268-675C75A84C06}" type="datetimeFigureOut">
              <a:rPr lang="en-US" smtClean="0"/>
              <a:pPr/>
              <a:t>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8CC69C-2E49-4D7B-9848-9F29A5C5A1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thcs.daytot.vn/thuat-ngu/Lop-7/Nha-tho-Do-Phu-143.html"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50" name="nhacthaoluan.wma">
            <a:hlinkClick r:id="" action="ppaction://media"/>
          </p:cNvPr>
          <p:cNvPicPr>
            <a:picLocks noRot="1" noChangeAspect="1" noChangeArrowheads="1"/>
          </p:cNvPicPr>
          <p:nvPr>
            <a:audioFile r:link="rId1"/>
          </p:nvPr>
        </p:nvPicPr>
        <p:blipFill>
          <a:blip r:embed="rId3"/>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4"/>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4"/>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5"/>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4"/>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6"/>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6"/>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6"/>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6"/>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6"/>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6"/>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6"/>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6"/>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6"/>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6"/>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6"/>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6"/>
          <a:srcRect/>
          <a:stretch>
            <a:fillRect/>
          </a:stretch>
        </p:blipFill>
        <p:spPr bwMode="auto">
          <a:xfrm>
            <a:off x="5715000" y="6381750"/>
            <a:ext cx="476250" cy="476250"/>
          </a:xfrm>
          <a:prstGeom prst="rect">
            <a:avLst/>
          </a:prstGeom>
          <a:noFill/>
          <a:ln w="9525">
            <a:noFill/>
            <a:miter lim="800000"/>
            <a:headEnd/>
            <a:tailEnd/>
          </a:ln>
        </p:spPr>
      </p:pic>
      <p:sp>
        <p:nvSpPr>
          <p:cNvPr id="2069" name="TextBox 24"/>
          <p:cNvSpPr txBox="1">
            <a:spLocks noChangeArrowheads="1"/>
          </p:cNvSpPr>
          <p:nvPr/>
        </p:nvSpPr>
        <p:spPr bwMode="auto">
          <a:xfrm>
            <a:off x="0" y="2057400"/>
            <a:ext cx="8991600" cy="3908762"/>
          </a:xfrm>
          <a:prstGeom prst="rect">
            <a:avLst/>
          </a:prstGeom>
          <a:noFill/>
          <a:ln w="9525">
            <a:noFill/>
            <a:miter lim="800000"/>
            <a:headEnd/>
            <a:tailEnd/>
          </a:ln>
        </p:spPr>
        <p:txBody>
          <a:bodyPr wrap="square">
            <a:spAutoFit/>
          </a:bodyPr>
          <a:lstStyle/>
          <a:p>
            <a:pPr algn="ctr" eaLnBrk="0" fontAlgn="base" hangingPunct="0"/>
            <a:r>
              <a:rPr lang="en-US" sz="3600" b="1" dirty="0">
                <a:solidFill>
                  <a:srgbClr val="FF0000"/>
                </a:solidFill>
                <a:latin typeface="Times New Roman" pitchFamily="18" charset="0"/>
                <a:cs typeface="Times New Roman" pitchFamily="18" charset="0"/>
              </a:rPr>
              <a:t>ÔN TẬP TIẾNG VIỆT 7 KNTT</a:t>
            </a:r>
          </a:p>
          <a:p>
            <a:pPr algn="ctr"/>
            <a:r>
              <a:rPr lang="en-US" sz="3600" b="1" dirty="0">
                <a:solidFill>
                  <a:srgbClr val="FF0000"/>
                </a:solidFill>
                <a:latin typeface="Times New Roman" pitchFamily="18" charset="0"/>
                <a:cs typeface="Times New Roman" pitchFamily="18" charset="0"/>
              </a:rPr>
              <a:t>BÀI 1: </a:t>
            </a:r>
            <a:r>
              <a:rPr lang="vi-VN" sz="3600" b="1" dirty="0">
                <a:solidFill>
                  <a:srgbClr val="FF0000"/>
                </a:solidFill>
                <a:latin typeface="Times New Roman" pitchFamily="18" charset="0"/>
                <a:cs typeface="Times New Roman" pitchFamily="18" charset="0"/>
              </a:rPr>
              <a:t>THỰC HÀNH TIẾNG VIỆT: MỞ RỘNG TRẠNG NGỮ</a:t>
            </a:r>
            <a:r>
              <a:rPr lang="en-US" sz="3600" b="1" dirty="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CỦA CÂU BẰNG CỤM TỪ</a:t>
            </a:r>
            <a:endParaRPr lang="en-US" sz="3600" dirty="0">
              <a:solidFill>
                <a:srgbClr val="FF0000"/>
              </a:solidFill>
              <a:latin typeface="Times New Roman" pitchFamily="18" charset="0"/>
              <a:cs typeface="Times New Roman" pitchFamily="18" charset="0"/>
            </a:endParaRPr>
          </a:p>
          <a:p>
            <a:pPr algn="ctr" eaLnBrk="0" fontAlgn="base" hangingPunct="0"/>
            <a:endParaRPr lang="en-US" sz="3600" b="1" dirty="0">
              <a:solidFill>
                <a:srgbClr val="FF0000"/>
              </a:solidFill>
              <a:latin typeface="Times New Roman" pitchFamily="18" charset="0"/>
              <a:cs typeface="Times New Roman" pitchFamily="18" charset="0"/>
            </a:endParaRPr>
          </a:p>
          <a:p>
            <a:pPr algn="ctr" eaLnBrk="0" fontAlgn="base" hangingPunct="0"/>
            <a:endParaRPr lang="en-US" sz="36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533400"/>
            <a:ext cx="9144000" cy="6370975"/>
          </a:xfrm>
          <a:prstGeom prst="rect">
            <a:avLst/>
          </a:prstGeom>
          <a:noFill/>
        </p:spPr>
        <p:txBody>
          <a:bodyPr wrap="square" rtlCol="0">
            <a:spAutoFit/>
          </a:bodyPr>
          <a:lstStyle/>
          <a:p>
            <a:pPr algn="just"/>
            <a:r>
              <a:rPr lang="es-BO" sz="2400" b="1" u="sng" dirty="0" err="1">
                <a:latin typeface="Times New Roman" pitchFamily="18" charset="0"/>
                <a:cs typeface="Times New Roman" pitchFamily="18" charset="0"/>
              </a:rPr>
              <a:t>Bài</a:t>
            </a:r>
            <a:r>
              <a:rPr lang="es-BO" sz="2400" b="1" u="sng" dirty="0">
                <a:latin typeface="Times New Roman" pitchFamily="18" charset="0"/>
                <a:cs typeface="Times New Roman" pitchFamily="18" charset="0"/>
              </a:rPr>
              <a:t> 3.</a:t>
            </a:r>
            <a:r>
              <a:rPr lang="es-BO" sz="2400" b="1" dirty="0">
                <a:latin typeface="Times New Roman" pitchFamily="18" charset="0"/>
                <a:cs typeface="Times New Roman" pitchFamily="18" charset="0"/>
              </a:rPr>
              <a:t>Tìm </a:t>
            </a:r>
            <a:r>
              <a:rPr lang="es-BO" sz="2400" b="1" dirty="0" err="1">
                <a:latin typeface="Times New Roman" pitchFamily="18" charset="0"/>
                <a:cs typeface="Times New Roman" pitchFamily="18" charset="0"/>
              </a:rPr>
              <a:t>trạng</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ngữ</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trong</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các</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câu</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dưới</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đây</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và</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cho</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biết</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tác</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dụng</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của</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chúng</a:t>
            </a:r>
            <a:r>
              <a:rPr lang="es-BO"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1. </a:t>
            </a:r>
            <a:r>
              <a:rPr lang="es-BO" sz="2400" dirty="0" err="1">
                <a:latin typeface="Times New Roman" pitchFamily="18" charset="0"/>
                <a:cs typeface="Times New Roman" pitchFamily="18" charset="0"/>
              </a:rPr>
              <a:t>Tảng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vòm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trời</a:t>
            </a:r>
            <a:r>
              <a:rPr lang="es-BO" sz="2400" dirty="0">
                <a:latin typeface="Times New Roman" pitchFamily="18" charset="0"/>
                <a:cs typeface="Times New Roman" pitchFamily="18" charset="0"/>
              </a:rPr>
              <a:t> cao </a:t>
            </a:r>
            <a:r>
              <a:rPr lang="es-BO" sz="2400" dirty="0" err="1">
                <a:latin typeface="Times New Roman" pitchFamily="18" charset="0"/>
                <a:cs typeface="Times New Roman" pitchFamily="18" charset="0"/>
              </a:rPr>
              <a:t>xanh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mênh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từ</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đỉnh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núi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tràn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xuống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thung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lũng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mát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rượu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Khoảng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sau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dãy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núi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phía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ửng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đỏ</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Những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tia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nắng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đầu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tiên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hắt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chéo</a:t>
            </a:r>
            <a:r>
              <a:rPr lang="es-BO" sz="2400" dirty="0">
                <a:latin typeface="Times New Roman" pitchFamily="18" charset="0"/>
                <a:cs typeface="Times New Roman" pitchFamily="18" charset="0"/>
              </a:rPr>
              <a:t> qua </a:t>
            </a:r>
            <a:r>
              <a:rPr lang="es-BO" sz="2400" dirty="0" err="1">
                <a:latin typeface="Times New Roman" pitchFamily="18" charset="0"/>
                <a:cs typeface="Times New Roman" pitchFamily="18" charset="0"/>
              </a:rPr>
              <a:t>thung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lũng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trải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đỉnh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núi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phía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tây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những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vệt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màu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lá</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mạ</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tươi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tắn</a:t>
            </a:r>
            <a:r>
              <a:rPr lang="es-BO" sz="2400" dirty="0">
                <a:latin typeface="Times New Roman" pitchFamily="18" charset="0"/>
                <a:cs typeface="Times New Roman" pitchFamily="18" charset="0"/>
              </a:rPr>
              <a:t>…Ven </a:t>
            </a:r>
            <a:r>
              <a:rPr lang="es-BO" sz="2400" dirty="0" err="1">
                <a:latin typeface="Times New Roman" pitchFamily="18" charset="0"/>
                <a:cs typeface="Times New Roman" pitchFamily="18" charset="0"/>
              </a:rPr>
              <a:t>rừng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rải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rác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những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lim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đã</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trổ</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hoa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những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vải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thiều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đã</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đỏ</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những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quả</a:t>
            </a:r>
            <a:r>
              <a:rPr lang="es-BO"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es-BO" sz="2400" dirty="0" err="1">
                <a:latin typeface="Times New Roman" pitchFamily="18" charset="0"/>
                <a:cs typeface="Times New Roman" pitchFamily="18" charset="0"/>
              </a:rPr>
              <a:t>ài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liệu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Nhung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Hoàng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Hữu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Bội</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 </a:t>
            </a:r>
            <a:r>
              <a:rPr lang="es-BO" sz="2400" dirty="0" err="1">
                <a:latin typeface="Times New Roman" pitchFamily="18" charset="0"/>
                <a:cs typeface="Times New Roman" pitchFamily="18" charset="0"/>
              </a:rPr>
              <a:t>Có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lẽ</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tiếng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Việt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chúng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đẹp</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bởi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vì</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tâm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hồn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người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Việt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Nam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rất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đẹp</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bởi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vì</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sống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cuộc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đấu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tranh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nhân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dân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từ</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trước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nay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a:t>
            </a:r>
            <a:r>
              <a:rPr lang="es-BO" sz="2400" dirty="0">
                <a:latin typeface="Times New Roman" pitchFamily="18" charset="0"/>
                <a:cs typeface="Times New Roman" pitchFamily="18" charset="0"/>
              </a:rPr>
              <a:t> cao </a:t>
            </a:r>
            <a:r>
              <a:rPr lang="es-BO" sz="2400" dirty="0" err="1">
                <a:latin typeface="Times New Roman" pitchFamily="18" charset="0"/>
                <a:cs typeface="Times New Roman" pitchFamily="18" charset="0"/>
              </a:rPr>
              <a:t>quý</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vĩ</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nghĩa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rất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đẹp</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Phạm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Văn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Đồng</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3. </a:t>
            </a:r>
            <a:r>
              <a:rPr lang="es-BO" sz="2400" dirty="0" err="1">
                <a:latin typeface="Times New Roman" pitchFamily="18" charset="0"/>
                <a:cs typeface="Times New Roman" pitchFamily="18" charset="0"/>
              </a:rPr>
              <a:t>Vì</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chuôm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bén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đăng</a:t>
            </a:r>
            <a:endParaRPr lang="en-US" sz="2400" dirty="0">
              <a:latin typeface="Times New Roman" pitchFamily="18" charset="0"/>
              <a:cs typeface="Times New Roman" pitchFamily="18" charset="0"/>
            </a:endParaRPr>
          </a:p>
          <a:p>
            <a:pPr algn="just"/>
            <a:r>
              <a:rPr lang="es-BO" sz="2400" dirty="0" err="1">
                <a:latin typeface="Times New Roman" pitchFamily="18" charset="0"/>
                <a:cs typeface="Times New Roman" pitchFamily="18" charset="0"/>
              </a:rPr>
              <a:t>Vì</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chàng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thiếp</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phải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trăng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về</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mò</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(Ca </a:t>
            </a:r>
            <a:r>
              <a:rPr lang="es-BO" sz="2400" dirty="0" err="1">
                <a:latin typeface="Times New Roman" pitchFamily="18" charset="0"/>
                <a:cs typeface="Times New Roman" pitchFamily="18" charset="0"/>
              </a:rPr>
              <a:t>dao</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3385542"/>
          </a:xfrm>
          <a:prstGeom prst="rect">
            <a:avLst/>
          </a:prstGeom>
          <a:noFill/>
        </p:spPr>
        <p:txBody>
          <a:bodyPr wrap="square" rtlCol="0">
            <a:spAutoFit/>
          </a:bodyPr>
          <a:lstStyle/>
          <a:p>
            <a:r>
              <a:rPr lang="en-US" sz="2800" dirty="0">
                <a:latin typeface="Times New Roman" pitchFamily="18" charset="0"/>
                <a:cs typeface="Times New Roman" pitchFamily="18" charset="0"/>
              </a:rPr>
              <a:t>15. - </a:t>
            </a:r>
            <a:r>
              <a:rPr lang="en-US" sz="2800" dirty="0" err="1">
                <a:latin typeface="Times New Roman" pitchFamily="18" charset="0"/>
                <a:cs typeface="Times New Roman" pitchFamily="18" charset="0"/>
              </a:rPr>
              <a:t>Vàm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cửa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kênh</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16. - </a:t>
            </a:r>
            <a:r>
              <a:rPr lang="en-US" sz="2800" dirty="0" err="1">
                <a:latin typeface="Times New Roman" pitchFamily="18" charset="0"/>
                <a:cs typeface="Times New Roman" pitchFamily="18" charset="0"/>
              </a:rPr>
              <a:t>Vô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17. - </a:t>
            </a:r>
            <a:r>
              <a:rPr lang="en-US" sz="2800" dirty="0" err="1">
                <a:latin typeface="Times New Roman" pitchFamily="18" charset="0"/>
                <a:cs typeface="Times New Roman" pitchFamily="18" charset="0"/>
              </a:rPr>
              <a:t>sầu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xoan</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18- </a:t>
            </a:r>
            <a:r>
              <a:rPr lang="en-US" sz="2800" dirty="0" err="1">
                <a:latin typeface="Times New Roman" pitchFamily="18" charset="0"/>
                <a:cs typeface="Times New Roman" pitchFamily="18" charset="0"/>
              </a:rPr>
              <a:t>giò</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chân</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19. - </a:t>
            </a:r>
            <a:r>
              <a:rPr lang="en-US" sz="2800" dirty="0" err="1">
                <a:latin typeface="Times New Roman" pitchFamily="18" charset="0"/>
                <a:cs typeface="Times New Roman" pitchFamily="18" charset="0"/>
              </a:rPr>
              <a:t>liếng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nghịch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ngợm</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thun</a:t>
            </a:r>
            <a:r>
              <a:rPr lang="en-US" sz="2800" dirty="0">
                <a:latin typeface="Times New Roman" pitchFamily="18" charset="0"/>
                <a:cs typeface="Times New Roman" pitchFamily="18" charset="0"/>
              </a:rPr>
              <a:t>: sung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su</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20. - </a:t>
            </a:r>
            <a:r>
              <a:rPr lang="en-US" sz="2800" dirty="0" err="1">
                <a:latin typeface="Times New Roman" pitchFamily="18" charset="0"/>
                <a:cs typeface="Times New Roman" pitchFamily="18" charset="0"/>
              </a:rPr>
              <a:t>tía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láu</a:t>
            </a:r>
            <a:endParaRPr lang="en-US" sz="28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1200329"/>
          </a:xfrm>
          <a:prstGeom prst="rect">
            <a:avLst/>
          </a:prstGeom>
          <a:noFill/>
        </p:spPr>
        <p:txBody>
          <a:bodyPr wrap="square" rtlCol="0">
            <a:spAutoFit/>
          </a:bodyPr>
          <a:lstStyle/>
          <a:p>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4.</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nó</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TextBox 3"/>
          <p:cNvSpPr txBox="1"/>
          <p:nvPr/>
        </p:nvSpPr>
        <p:spPr>
          <a:xfrm>
            <a:off x="0" y="1600200"/>
            <a:ext cx="9144000" cy="2308324"/>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4. </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tao: tui, tau, ta…</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mày: mi, o…</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nó: hắn…</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ox(in)">
                                      <p:cBhvr>
                                        <p:cTn id="15" dur="500"/>
                                        <p:tgtEl>
                                          <p:spTgt spid="4">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ox(in)">
                                      <p:cBhvr>
                                        <p:cTn id="18" dur="500"/>
                                        <p:tgtEl>
                                          <p:spTgt spid="4">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ox(in)">
                                      <p:cBhvr>
                                        <p:cTn id="21" dur="500"/>
                                        <p:tgtEl>
                                          <p:spTgt spid="4">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ox(in)">
                                      <p:cBhvr>
                                        <p:cTn id="24"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2677656"/>
          </a:xfrm>
          <a:prstGeom prst="rect">
            <a:avLst/>
          </a:prstGeom>
          <a:noFill/>
        </p:spPr>
        <p:txBody>
          <a:bodyPr wrap="square" rtlCol="0">
            <a:spAutoFit/>
          </a:bodyPr>
          <a:lstStyle/>
          <a:p>
            <a:pPr algn="just"/>
            <a:r>
              <a:rPr lang="pt-BR" sz="2400" b="1" dirty="0">
                <a:latin typeface="Times New Roman" pitchFamily="18" charset="0"/>
                <a:cs typeface="Times New Roman" pitchFamily="18" charset="0"/>
              </a:rPr>
              <a:t>Bài 5</a:t>
            </a:r>
            <a:r>
              <a:rPr lang="pt-BR" sz="2400" dirty="0">
                <a:latin typeface="Times New Roman" pitchFamily="18" charset="0"/>
                <a:cs typeface="Times New Roman" pitchFamily="18" charset="0"/>
              </a:rPr>
              <a:t>. Những từ ngữ sau đây là từ ngữ địa phương, em hãy tìm những từ ngữ tương đương trong vốn từ toàn dân:</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a. Từ địa phương Bắc Bộ: </a:t>
            </a:r>
            <a:r>
              <a:rPr lang="pt-BR" sz="2400" i="1" dirty="0">
                <a:latin typeface="Times New Roman" pitchFamily="18" charset="0"/>
                <a:cs typeface="Times New Roman" pitchFamily="18" charset="0"/>
              </a:rPr>
              <a:t>giăng, thấm chớp, thâu róm.</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b. Từ địa phương Trung Bộ: </a:t>
            </a:r>
            <a:r>
              <a:rPr lang="pt-BR" sz="2400" i="1" dirty="0">
                <a:latin typeface="Times New Roman" pitchFamily="18" charset="0"/>
                <a:cs typeface="Times New Roman" pitchFamily="18" charset="0"/>
              </a:rPr>
              <a:t>nác, tru, nỏ, thẹn.</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c. Từ địa phương Nam Bộ: </a:t>
            </a:r>
            <a:r>
              <a:rPr lang="pt-BR" sz="2400" i="1" dirty="0">
                <a:latin typeface="Times New Roman" pitchFamily="18" charset="0"/>
                <a:cs typeface="Times New Roman" pitchFamily="18" charset="0"/>
              </a:rPr>
              <a:t>anh hai, bàn ủi, cây viết, chả lụa, đậu phộng, hột gà.</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3124200"/>
            <a:ext cx="9144000" cy="3416320"/>
          </a:xfrm>
          <a:prstGeom prst="rect">
            <a:avLst/>
          </a:prstGeom>
          <a:noFill/>
        </p:spPr>
        <p:txBody>
          <a:bodyPr wrap="square" rtlCol="0">
            <a:spAutoFit/>
          </a:bodyPr>
          <a:lstStyle/>
          <a:p>
            <a:pPr algn="ctr"/>
            <a:r>
              <a:rPr lang="pt-BR"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pt-BR" sz="2400" b="1" dirty="0">
                <a:latin typeface="Times New Roman" pitchFamily="18" charset="0"/>
                <a:cs typeface="Times New Roman" pitchFamily="18" charset="0"/>
              </a:rPr>
              <a:t>Bài 5.</a:t>
            </a:r>
            <a:r>
              <a:rPr lang="pt-BR" sz="2400" dirty="0">
                <a:latin typeface="Times New Roman" pitchFamily="18" charset="0"/>
                <a:cs typeface="Times New Roman" pitchFamily="18" charset="0"/>
              </a:rPr>
              <a:t> Từ toàn dân tương ứng với:</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a. Từ địa phương Bắc Bộ: giăng - trăng; thấm chớp - sấm chớp, thâu róm - sâu róm.</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b. Từ địa phương Trung Bộ: nác - nước, tru - trâu, nỏ - không, thẹn - xấu hổ…</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c. Từ địa phương Nam Bộ: anh hai - anh cả; bàn ủi - bàn là; cây viết - cây bút; đậu phộng – lạc; hột gà - trứng gà….</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ox(in)">
                                      <p:cBhvr>
                                        <p:cTn id="27" dur="500"/>
                                        <p:tgtEl>
                                          <p:spTgt spid="4">
                                            <p:txEl>
                                              <p:pRg st="0" end="0"/>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box(in)">
                                      <p:cBhvr>
                                        <p:cTn id="30" dur="500"/>
                                        <p:tgtEl>
                                          <p:spTgt spid="4">
                                            <p:txEl>
                                              <p:pRg st="1" end="1"/>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box(in)">
                                      <p:cBhvr>
                                        <p:cTn id="33" dur="500"/>
                                        <p:tgtEl>
                                          <p:spTgt spid="4">
                                            <p:txEl>
                                              <p:pRg st="2" end="2"/>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Effect transition="in" filter="box(in)">
                                      <p:cBhvr>
                                        <p:cTn id="36" dur="500"/>
                                        <p:tgtEl>
                                          <p:spTgt spid="4">
                                            <p:txEl>
                                              <p:pRg st="3" end="3"/>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Effect transition="in" filter="box(in)">
                                      <p:cBhvr>
                                        <p:cTn id="3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1200329"/>
          </a:xfrm>
          <a:prstGeom prst="rect">
            <a:avLst/>
          </a:prstGeom>
          <a:noFill/>
        </p:spPr>
        <p:txBody>
          <a:bodyPr wrap="square" rtlCol="0">
            <a:spAutoFit/>
          </a:bodyPr>
          <a:lstStyle/>
          <a:p>
            <a:pPr algn="just"/>
            <a:r>
              <a:rPr lang="pt-BR" sz="2400" b="1" dirty="0">
                <a:latin typeface="Times New Roman" pitchFamily="18" charset="0"/>
                <a:cs typeface="Times New Roman" pitchFamily="18" charset="0"/>
              </a:rPr>
              <a:t>Bài 6.</a:t>
            </a:r>
            <a:r>
              <a:rPr lang="pt-BR" sz="2400" dirty="0">
                <a:latin typeface="Times New Roman" pitchFamily="18" charset="0"/>
                <a:cs typeface="Times New Roman" pitchFamily="18" charset="0"/>
              </a:rPr>
              <a:t> Trong các từ đồng nghĩa: </a:t>
            </a:r>
            <a:r>
              <a:rPr lang="pt-BR" sz="2400" b="1" i="1" dirty="0">
                <a:latin typeface="Times New Roman" pitchFamily="18" charset="0"/>
                <a:cs typeface="Times New Roman" pitchFamily="18" charset="0"/>
              </a:rPr>
              <a:t>cọp, khái, hổ</a:t>
            </a:r>
            <a:r>
              <a:rPr lang="pt-BR" sz="2400" dirty="0">
                <a:latin typeface="Times New Roman" pitchFamily="18" charset="0"/>
                <a:cs typeface="Times New Roman" pitchFamily="18" charset="0"/>
              </a:rPr>
              <a:t> từ nào là từ địa phương từ nào là từ toàn dân? Vì sao?</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1828800"/>
            <a:ext cx="9144000" cy="3416320"/>
          </a:xfrm>
          <a:prstGeom prst="rect">
            <a:avLst/>
          </a:prstGeom>
          <a:noFill/>
        </p:spPr>
        <p:txBody>
          <a:bodyPr wrap="square" rtlCol="0">
            <a:spAutoFit/>
          </a:bodyPr>
          <a:lstStyle/>
          <a:p>
            <a:pPr algn="ctr"/>
            <a:r>
              <a:rPr lang="pt-BR"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r>
              <a:rPr lang="pt-BR" sz="2400" b="1" dirty="0">
                <a:latin typeface="Times New Roman" pitchFamily="18" charset="0"/>
                <a:cs typeface="Times New Roman" pitchFamily="18" charset="0"/>
              </a:rPr>
              <a:t>Bài 6. </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Giới chọi gà: chầu (hiệp), chêm (đâm cựa), chiến (đá khoẻ), dốt (nhát) …</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Của học sinh: ngỗng (điểm hai), quay (nhìn, sao chép tài liệu), học gạo (học nhiều, không còn chú ý đến việc khác)…</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Đặt câu:</a:t>
            </a:r>
            <a:endParaRPr lang="en-US" sz="2400" dirty="0">
              <a:latin typeface="Times New Roman" pitchFamily="18" charset="0"/>
              <a:cs typeface="Times New Roman" pitchFamily="18" charset="0"/>
            </a:endParaRPr>
          </a:p>
          <a:p>
            <a:r>
              <a:rPr lang="pt-BR" sz="2400" u="sng" dirty="0">
                <a:latin typeface="Times New Roman" pitchFamily="18" charset="0"/>
                <a:cs typeface="Times New Roman" pitchFamily="18" charset="0"/>
                <a:hlinkClick r:id="rId2"/>
              </a:rPr>
              <a:t>Ví dụ:</a:t>
            </a:r>
            <a:r>
              <a:rPr lang="en-US" sz="2400" dirty="0">
                <a:latin typeface="Times New Roman" pitchFamily="18" charset="0"/>
                <a:cs typeface="Times New Roman" pitchFamily="18" charset="0"/>
              </a:rPr>
              <a:t> </a:t>
            </a:r>
            <a:r>
              <a:rPr lang="pt-BR" sz="2400" dirty="0">
                <a:latin typeface="Times New Roman" pitchFamily="18" charset="0"/>
                <a:cs typeface="Times New Roman" pitchFamily="18" charset="0"/>
              </a:rPr>
              <a:t>Con lông trì và con lông cảo bắt đầu vào chầu hai.</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ox(i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ox(in)">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ox(in)">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ox(in)">
                                      <p:cBhvr>
                                        <p:cTn id="3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186309"/>
          </a:xfrm>
          <a:prstGeom prst="rect">
            <a:avLst/>
          </a:prstGeom>
          <a:noFill/>
        </p:spPr>
        <p:txBody>
          <a:bodyPr wrap="square" rtlCol="0">
            <a:spAutoFit/>
          </a:bodyPr>
          <a:lstStyle/>
          <a:p>
            <a:r>
              <a:rPr lang="pt-BR" b="1" dirty="0">
                <a:latin typeface="Times New Roman" pitchFamily="18" charset="0"/>
                <a:cs typeface="Times New Roman" pitchFamily="18" charset="0"/>
              </a:rPr>
              <a:t>Bài 7.</a:t>
            </a:r>
            <a:r>
              <a:rPr lang="pt-BR" dirty="0">
                <a:latin typeface="Times New Roman" pitchFamily="18" charset="0"/>
                <a:cs typeface="Times New Roman" pitchFamily="18" charset="0"/>
              </a:rPr>
              <a:t> Đọc bài thơ sau đây của nhà thơ Nguyễn Bùi Vợi tặng vợ và cho biết bài thơ này gợi cho em những cảm nghĩ gì xung quanh vấn đề từ ngữ địa phương và việc sử dụng từ ngữ địa phương.</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          Cái gầu thì bảo cái</a:t>
            </a:r>
            <a:r>
              <a:rPr lang="pt-BR" b="1" i="1" dirty="0">
                <a:latin typeface="Times New Roman" pitchFamily="18" charset="0"/>
                <a:cs typeface="Times New Roman" pitchFamily="18" charset="0"/>
              </a:rPr>
              <a:t> đài</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   Ra sân thì bảo ra ngoài cái</a:t>
            </a:r>
            <a:r>
              <a:rPr lang="pt-BR" b="1" i="1" dirty="0">
                <a:latin typeface="Times New Roman" pitchFamily="18" charset="0"/>
                <a:cs typeface="Times New Roman" pitchFamily="18" charset="0"/>
              </a:rPr>
              <a:t> cươi</a:t>
            </a:r>
            <a:endParaRPr lang="en-US" dirty="0">
              <a:latin typeface="Times New Roman" pitchFamily="18" charset="0"/>
              <a:cs typeface="Times New Roman" pitchFamily="18" charset="0"/>
            </a:endParaRPr>
          </a:p>
          <a:p>
            <a:pPr marL="1717675"/>
            <a:r>
              <a:rPr lang="pt-BR" b="1" i="1" dirty="0">
                <a:latin typeface="Times New Roman" pitchFamily="18" charset="0"/>
                <a:cs typeface="Times New Roman" pitchFamily="18" charset="0"/>
              </a:rPr>
              <a:t>          Chộ</a:t>
            </a:r>
            <a:r>
              <a:rPr lang="pt-BR" i="1" dirty="0">
                <a:latin typeface="Times New Roman" pitchFamily="18" charset="0"/>
                <a:cs typeface="Times New Roman" pitchFamily="18" charset="0"/>
              </a:rPr>
              <a:t> tức là thấy em ơi</a:t>
            </a:r>
            <a:endParaRPr lang="en-US" dirty="0">
              <a:latin typeface="Times New Roman" pitchFamily="18" charset="0"/>
              <a:cs typeface="Times New Roman" pitchFamily="18" charset="0"/>
            </a:endParaRPr>
          </a:p>
          <a:p>
            <a:pPr marL="1717675"/>
            <a:r>
              <a:rPr lang="pt-BR" b="1" i="1" dirty="0">
                <a:latin typeface="Times New Roman" pitchFamily="18" charset="0"/>
                <a:cs typeface="Times New Roman" pitchFamily="18" charset="0"/>
              </a:rPr>
              <a:t>Trụng</a:t>
            </a:r>
            <a:r>
              <a:rPr lang="pt-BR" i="1" dirty="0">
                <a:latin typeface="Times New Roman" pitchFamily="18" charset="0"/>
                <a:cs typeface="Times New Roman" pitchFamily="18" charset="0"/>
              </a:rPr>
              <a:t> là nhúng đấy đừng cười nghe em.</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        Thích </a:t>
            </a:r>
            <a:r>
              <a:rPr lang="pt-BR" b="1" i="1" dirty="0">
                <a:latin typeface="Times New Roman" pitchFamily="18" charset="0"/>
                <a:cs typeface="Times New Roman" pitchFamily="18" charset="0"/>
              </a:rPr>
              <a:t>chi</a:t>
            </a:r>
            <a:r>
              <a:rPr lang="pt-BR" i="1" dirty="0">
                <a:latin typeface="Times New Roman" pitchFamily="18" charset="0"/>
                <a:cs typeface="Times New Roman" pitchFamily="18" charset="0"/>
              </a:rPr>
              <a:t> thì bảo là sèm</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  Nghe ai bảo </a:t>
            </a:r>
            <a:r>
              <a:rPr lang="pt-BR" b="1" i="1" dirty="0">
                <a:latin typeface="Times New Roman" pitchFamily="18" charset="0"/>
                <a:cs typeface="Times New Roman" pitchFamily="18" charset="0"/>
              </a:rPr>
              <a:t>đọi</a:t>
            </a:r>
            <a:r>
              <a:rPr lang="pt-BR" i="1" dirty="0">
                <a:latin typeface="Times New Roman" pitchFamily="18" charset="0"/>
                <a:cs typeface="Times New Roman" pitchFamily="18" charset="0"/>
              </a:rPr>
              <a:t> thì đem bát vào</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         Cá quả lại gọi cá </a:t>
            </a:r>
            <a:r>
              <a:rPr lang="pt-BR" b="1" i="1" dirty="0">
                <a:latin typeface="Times New Roman" pitchFamily="18" charset="0"/>
                <a:cs typeface="Times New Roman" pitchFamily="18" charset="0"/>
              </a:rPr>
              <a:t>tràu</a:t>
            </a:r>
            <a:endParaRPr lang="en-US" dirty="0">
              <a:latin typeface="Times New Roman" pitchFamily="18" charset="0"/>
              <a:cs typeface="Times New Roman" pitchFamily="18" charset="0"/>
            </a:endParaRPr>
          </a:p>
          <a:p>
            <a:pPr marL="1717675"/>
            <a:r>
              <a:rPr lang="pt-BR" b="1" i="1" dirty="0">
                <a:latin typeface="Times New Roman" pitchFamily="18" charset="0"/>
                <a:cs typeface="Times New Roman" pitchFamily="18" charset="0"/>
              </a:rPr>
              <a:t>  Vo trốc</a:t>
            </a:r>
            <a:r>
              <a:rPr lang="pt-BR" i="1" dirty="0">
                <a:latin typeface="Times New Roman" pitchFamily="18" charset="0"/>
                <a:cs typeface="Times New Roman" pitchFamily="18" charset="0"/>
              </a:rPr>
              <a:t> là bảo gội đầu đấy em…</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     Nghe em giọng Bắc êm êm</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Bà con hàng xóm đến xem chật nhà</a:t>
            </a:r>
            <a:endParaRPr lang="en-US" dirty="0">
              <a:latin typeface="Times New Roman" pitchFamily="18" charset="0"/>
              <a:cs typeface="Times New Roman" pitchFamily="18" charset="0"/>
            </a:endParaRPr>
          </a:p>
          <a:p>
            <a:pPr marL="1717675"/>
            <a:r>
              <a:rPr lang="pt-BR" b="1" i="1" dirty="0">
                <a:latin typeface="Times New Roman" pitchFamily="18" charset="0"/>
                <a:cs typeface="Times New Roman" pitchFamily="18" charset="0"/>
              </a:rPr>
              <a:t>   Răng</a:t>
            </a:r>
            <a:r>
              <a:rPr lang="pt-BR" i="1" dirty="0">
                <a:latin typeface="Times New Roman" pitchFamily="18" charset="0"/>
                <a:cs typeface="Times New Roman" pitchFamily="18" charset="0"/>
              </a:rPr>
              <a:t> chưa sang </a:t>
            </a:r>
            <a:r>
              <a:rPr lang="pt-BR" b="1" i="1" dirty="0">
                <a:latin typeface="Times New Roman" pitchFamily="18" charset="0"/>
                <a:cs typeface="Times New Roman" pitchFamily="18" charset="0"/>
              </a:rPr>
              <a:t>nhởi</a:t>
            </a:r>
            <a:r>
              <a:rPr lang="pt-BR" i="1" dirty="0">
                <a:latin typeface="Times New Roman" pitchFamily="18" charset="0"/>
                <a:cs typeface="Times New Roman" pitchFamily="18" charset="0"/>
              </a:rPr>
              <a:t> nhà</a:t>
            </a:r>
            <a:r>
              <a:rPr lang="pt-BR" b="1" i="1" dirty="0">
                <a:latin typeface="Times New Roman" pitchFamily="18" charset="0"/>
                <a:cs typeface="Times New Roman" pitchFamily="18" charset="0"/>
              </a:rPr>
              <a:t> choa</a:t>
            </a:r>
            <a:endParaRPr lang="en-US" dirty="0">
              <a:latin typeface="Times New Roman" pitchFamily="18" charset="0"/>
              <a:cs typeface="Times New Roman" pitchFamily="18" charset="0"/>
            </a:endParaRPr>
          </a:p>
          <a:p>
            <a:pPr marL="1717675"/>
            <a:r>
              <a:rPr lang="pt-BR" i="1" dirty="0">
                <a:latin typeface="Times New Roman" pitchFamily="18" charset="0"/>
                <a:cs typeface="Times New Roman" pitchFamily="18" charset="0"/>
              </a:rPr>
              <a:t> </a:t>
            </a:r>
            <a:r>
              <a:rPr lang="en-US" i="1" dirty="0" err="1">
                <a:latin typeface="Times New Roman" pitchFamily="18" charset="0"/>
                <a:cs typeface="Times New Roman" pitchFamily="18" charset="0"/>
              </a:rPr>
              <a:t>Bà</a:t>
            </a:r>
            <a:r>
              <a:rPr lang="en-US" i="1" dirty="0">
                <a:latin typeface="Times New Roman" pitchFamily="18" charset="0"/>
                <a:cs typeface="Times New Roman" pitchFamily="18" charset="0"/>
              </a:rPr>
              <a:t> </a:t>
            </a:r>
            <a:r>
              <a:rPr lang="en-US" b="1" i="1" dirty="0">
                <a:latin typeface="Times New Roman" pitchFamily="18" charset="0"/>
                <a:cs typeface="Times New Roman" pitchFamily="18" charset="0"/>
              </a:rPr>
              <a:t>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nhốt</a:t>
            </a:r>
            <a:r>
              <a:rPr lang="en-US" i="1" dirty="0">
                <a:latin typeface="Times New Roman" pitchFamily="18" charset="0"/>
                <a:cs typeface="Times New Roman" pitchFamily="18" charset="0"/>
              </a:rPr>
              <a:t> con </a:t>
            </a:r>
            <a:r>
              <a:rPr lang="en-US" b="1" i="1" dirty="0" err="1">
                <a:latin typeface="Times New Roman" pitchFamily="18" charset="0"/>
                <a:cs typeface="Times New Roman" pitchFamily="18" charset="0"/>
              </a:rPr>
              <a:t>ga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trong</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truồng</a:t>
            </a:r>
            <a:endParaRPr lang="en-US" dirty="0">
              <a:latin typeface="Times New Roman" pitchFamily="18" charset="0"/>
              <a:cs typeface="Times New Roman" pitchFamily="18" charset="0"/>
            </a:endParaRPr>
          </a:p>
          <a:p>
            <a:pPr marL="1717675"/>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cười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thương</a:t>
            </a:r>
            <a:endParaRPr lang="en-US" dirty="0">
              <a:latin typeface="Times New Roman" pitchFamily="18" charset="0"/>
              <a:cs typeface="Times New Roman" pitchFamily="18" charset="0"/>
            </a:endParaRPr>
          </a:p>
          <a:p>
            <a:pPr marL="1717675"/>
            <a:r>
              <a:rPr lang="en-US" i="1" dirty="0" err="1">
                <a:latin typeface="Times New Roman" pitchFamily="18" charset="0"/>
                <a:cs typeface="Times New Roman" pitchFamily="18" charset="0"/>
              </a:rPr>
              <a:t>Thương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trăm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đường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thương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quê</a:t>
            </a:r>
            <a:endParaRPr lang="en-US" dirty="0">
              <a:latin typeface="Times New Roman" pitchFamily="18" charset="0"/>
              <a:cs typeface="Times New Roman" pitchFamily="18" charset="0"/>
            </a:endParaRPr>
          </a:p>
          <a:p>
            <a:pPr marL="1717675"/>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thổi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rạc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tre</a:t>
            </a:r>
            <a:endParaRPr lang="en-US" dirty="0">
              <a:latin typeface="Times New Roman" pitchFamily="18" charset="0"/>
              <a:cs typeface="Times New Roman" pitchFamily="18" charset="0"/>
            </a:endParaRPr>
          </a:p>
          <a:p>
            <a:pPr marL="1717675"/>
            <a:r>
              <a:rPr lang="en-US" i="1" dirty="0" err="1">
                <a:latin typeface="Times New Roman" pitchFamily="18" charset="0"/>
                <a:cs typeface="Times New Roman" pitchFamily="18" charset="0"/>
              </a:rPr>
              <a:t>Chỉ</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giọng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nói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nhọc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nhằn</a:t>
            </a:r>
            <a:endParaRPr lang="en-US" dirty="0">
              <a:latin typeface="Times New Roman" pitchFamily="18" charset="0"/>
              <a:cs typeface="Times New Roman" pitchFamily="18" charset="0"/>
            </a:endParaRPr>
          </a:p>
          <a:p>
            <a:pPr marL="1717675"/>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Chắt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từ</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sỏi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cằn</a:t>
            </a:r>
            <a:endParaRPr lang="en-US" dirty="0">
              <a:latin typeface="Times New Roman" pitchFamily="18" charset="0"/>
              <a:cs typeface="Times New Roman" pitchFamily="18" charset="0"/>
            </a:endParaRPr>
          </a:p>
          <a:p>
            <a:pPr marL="1717675"/>
            <a:r>
              <a:rPr lang="en-US" i="1" dirty="0" err="1">
                <a:latin typeface="Times New Roman" pitchFamily="18" charset="0"/>
                <a:cs typeface="Times New Roman" pitchFamily="18" charset="0"/>
              </a:rPr>
              <a:t>Nên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yêu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thương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mới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sâu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đằm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1717675"/>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Báo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Văn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nghệ</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số</a:t>
            </a:r>
            <a:r>
              <a:rPr lang="en-US" i="1" dirty="0">
                <a:latin typeface="Times New Roman" pitchFamily="18" charset="0"/>
                <a:cs typeface="Times New Roman" pitchFamily="18" charset="0"/>
              </a:rPr>
              <a:t> 28/ 2006)</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15" end="15"/>
                                            </p:txEl>
                                          </p:spTgt>
                                        </p:tgtEl>
                                        <p:attrNameLst>
                                          <p:attrName>style.visibility</p:attrName>
                                        </p:attrNameLst>
                                      </p:cBhvr>
                                      <p:to>
                                        <p:strVal val="visible"/>
                                      </p:to>
                                    </p:set>
                                    <p:animEffect transition="in" filter="box(in)">
                                      <p:cBhvr>
                                        <p:cTn id="82" dur="500"/>
                                        <p:tgtEl>
                                          <p:spTgt spid="5">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5">
                                            <p:txEl>
                                              <p:pRg st="16" end="16"/>
                                            </p:txEl>
                                          </p:spTgt>
                                        </p:tgtEl>
                                        <p:attrNameLst>
                                          <p:attrName>style.visibility</p:attrName>
                                        </p:attrNameLst>
                                      </p:cBhvr>
                                      <p:to>
                                        <p:strVal val="visible"/>
                                      </p:to>
                                    </p:set>
                                    <p:animEffect transition="in" filter="box(in)">
                                      <p:cBhvr>
                                        <p:cTn id="87" dur="500"/>
                                        <p:tgtEl>
                                          <p:spTgt spid="5">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5">
                                            <p:txEl>
                                              <p:pRg st="17" end="17"/>
                                            </p:txEl>
                                          </p:spTgt>
                                        </p:tgtEl>
                                        <p:attrNameLst>
                                          <p:attrName>style.visibility</p:attrName>
                                        </p:attrNameLst>
                                      </p:cBhvr>
                                      <p:to>
                                        <p:strVal val="visible"/>
                                      </p:to>
                                    </p:set>
                                    <p:animEffect transition="in" filter="box(in)">
                                      <p:cBhvr>
                                        <p:cTn id="92" dur="500"/>
                                        <p:tgtEl>
                                          <p:spTgt spid="5">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5">
                                            <p:txEl>
                                              <p:pRg st="18" end="18"/>
                                            </p:txEl>
                                          </p:spTgt>
                                        </p:tgtEl>
                                        <p:attrNameLst>
                                          <p:attrName>style.visibility</p:attrName>
                                        </p:attrNameLst>
                                      </p:cBhvr>
                                      <p:to>
                                        <p:strVal val="visible"/>
                                      </p:to>
                                    </p:set>
                                    <p:animEffect transition="in" filter="box(in)">
                                      <p:cBhvr>
                                        <p:cTn id="97" dur="500"/>
                                        <p:tgtEl>
                                          <p:spTgt spid="5">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5">
                                            <p:txEl>
                                              <p:pRg st="19" end="19"/>
                                            </p:txEl>
                                          </p:spTgt>
                                        </p:tgtEl>
                                        <p:attrNameLst>
                                          <p:attrName>style.visibility</p:attrName>
                                        </p:attrNameLst>
                                      </p:cBhvr>
                                      <p:to>
                                        <p:strVal val="visible"/>
                                      </p:to>
                                    </p:set>
                                    <p:animEffect transition="in" filter="box(in)">
                                      <p:cBhvr>
                                        <p:cTn id="102" dur="500"/>
                                        <p:tgtEl>
                                          <p:spTgt spid="5">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1815882"/>
          </a:xfrm>
          <a:prstGeom prst="rect">
            <a:avLst/>
          </a:prstGeom>
          <a:noFill/>
        </p:spPr>
        <p:txBody>
          <a:bodyPr wrap="square" rtlCol="0">
            <a:spAutoFit/>
          </a:bodyPr>
          <a:lstStyle/>
          <a:p>
            <a:pPr algn="ctr"/>
            <a:r>
              <a:rPr lang="en-US" sz="2800" b="1" dirty="0" err="1">
                <a:latin typeface="Times New Roman" pitchFamily="18" charset="0"/>
                <a:cs typeface="Times New Roman" pitchFamily="18" charset="0"/>
              </a:rPr>
              <a:t>Gợi</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7.</a:t>
            </a: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Gợi</a:t>
            </a:r>
            <a:r>
              <a:rPr lang="en-US" sz="2800" i="1" dirty="0">
                <a:latin typeface="Times New Roman" pitchFamily="18" charset="0"/>
                <a:cs typeface="Times New Roman" pitchFamily="18" charset="0"/>
              </a:rPr>
              <a:t> 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miền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cọp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601533"/>
          </a:xfrm>
          <a:prstGeom prst="rect">
            <a:avLst/>
          </a:prstGeom>
          <a:noFill/>
        </p:spPr>
        <p:txBody>
          <a:bodyPr wrap="square" rtlCol="0">
            <a:spAutoFit/>
          </a:bodyPr>
          <a:lstStyle/>
          <a:p>
            <a:r>
              <a:rPr lang="en-US" sz="2000" b="1" dirty="0" err="1">
                <a:latin typeface="Times New Roman" pitchFamily="18" charset="0"/>
                <a:cs typeface="Times New Roman" pitchFamily="18" charset="0"/>
              </a:rPr>
              <a:t>Bài</a:t>
            </a:r>
            <a:r>
              <a:rPr lang="en-US" sz="2000" b="1" dirty="0">
                <a:latin typeface="Times New Roman" pitchFamily="18" charset="0"/>
                <a:cs typeface="Times New Roman" pitchFamily="18" charset="0"/>
              </a:rPr>
              <a:t> 8.</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bài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Suốt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Tố</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Hữu</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a:t>
            </a:r>
          </a:p>
          <a:p>
            <a:pPr marL="969963" indent="111125"/>
            <a:r>
              <a:rPr lang="en-US" sz="2000" i="1" dirty="0" err="1">
                <a:latin typeface="Times New Roman" pitchFamily="18" charset="0"/>
                <a:cs typeface="Times New Roman" pitchFamily="18" charset="0"/>
              </a:rPr>
              <a:t>Gan</a:t>
            </a:r>
            <a:r>
              <a:rPr lang="en-US" sz="2000" i="1" dirty="0">
                <a:latin typeface="Times New Roman" pitchFamily="18" charset="0"/>
                <a:cs typeface="Times New Roman" pitchFamily="18" charset="0"/>
              </a:rPr>
              <a:t> chi </a:t>
            </a:r>
            <a:r>
              <a:rPr lang="en-US" sz="2000" i="1" dirty="0" err="1">
                <a:latin typeface="Times New Roman" pitchFamily="18" charset="0"/>
                <a:cs typeface="Times New Roman" pitchFamily="18" charset="0"/>
              </a:rPr>
              <a:t>gan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nờ</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Mẹ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rằng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Cứu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chờ</a:t>
            </a:r>
            <a:r>
              <a:rPr lang="en-US" sz="2000" i="1" dirty="0">
                <a:latin typeface="Times New Roman" pitchFamily="18" charset="0"/>
                <a:cs typeface="Times New Roman" pitchFamily="18" charset="0"/>
              </a:rPr>
              <a:t> chi </a:t>
            </a:r>
            <a:r>
              <a:rPr lang="en-US" sz="2000" i="1" dirty="0" err="1">
                <a:latin typeface="Times New Roman" pitchFamily="18" charset="0"/>
                <a:cs typeface="Times New Roman" pitchFamily="18" charset="0"/>
              </a:rPr>
              <a:t>ai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Chẳng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bằng</a:t>
            </a:r>
            <a:r>
              <a:rPr lang="en-US" sz="2000" i="1" dirty="0">
                <a:latin typeface="Times New Roman" pitchFamily="18" charset="0"/>
                <a:cs typeface="Times New Roman" pitchFamily="18" charset="0"/>
              </a:rPr>
              <a:t> con </a:t>
            </a:r>
            <a:r>
              <a:rPr lang="en-US" sz="2000" i="1" dirty="0" err="1">
                <a:latin typeface="Times New Roman" pitchFamily="18" charset="0"/>
                <a:cs typeface="Times New Roman" pitchFamily="18" charset="0"/>
              </a:rPr>
              <a:t>gái</a:t>
            </a:r>
            <a:r>
              <a:rPr lang="en-US" sz="2000" i="1" dirty="0">
                <a:latin typeface="Times New Roman" pitchFamily="18" charset="0"/>
                <a:cs typeface="Times New Roman" pitchFamily="18" charset="0"/>
              </a:rPr>
              <a:t>, con </a:t>
            </a:r>
            <a:r>
              <a:rPr lang="en-US" sz="2000" i="1" dirty="0" err="1">
                <a:latin typeface="Times New Roman" pitchFamily="18" charset="0"/>
                <a:cs typeface="Times New Roman" pitchFamily="18" charset="0"/>
              </a:rPr>
              <a:t>trai</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Sáu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mươi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còn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chút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tài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đò</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đưa</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Tàu</a:t>
            </a:r>
            <a:r>
              <a:rPr lang="en-US" sz="2000" i="1" dirty="0">
                <a:latin typeface="Times New Roman" pitchFamily="18" charset="0"/>
                <a:cs typeface="Times New Roman" pitchFamily="18" charset="0"/>
              </a:rPr>
              <a:t> bay </a:t>
            </a:r>
            <a:r>
              <a:rPr lang="en-US" sz="2000" i="1" dirty="0" err="1">
                <a:latin typeface="Times New Roman" pitchFamily="18" charset="0"/>
                <a:cs typeface="Times New Roman" pitchFamily="18" charset="0"/>
              </a:rPr>
              <a:t>hắn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bắn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sớm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trưa</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Thì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việc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đò</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Ghé</a:t>
            </a:r>
            <a:r>
              <a:rPr lang="en-US" sz="2000" i="1" dirty="0">
                <a:latin typeface="Times New Roman" pitchFamily="18" charset="0"/>
                <a:cs typeface="Times New Roman" pitchFamily="18" charset="0"/>
              </a:rPr>
              <a:t> tai </a:t>
            </a:r>
            <a:r>
              <a:rPr lang="en-US" sz="2000" i="1" dirty="0" err="1">
                <a:latin typeface="Times New Roman" pitchFamily="18" charset="0"/>
                <a:cs typeface="Times New Roman" pitchFamily="18" charset="0"/>
              </a:rPr>
              <a:t>mẹ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hỏi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tò</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mò</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Cớ</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răng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chèo</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Mẹ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Nói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xiêu</a:t>
            </a:r>
            <a:endParaRPr lang="en-US" sz="2000" dirty="0">
              <a:latin typeface="Times New Roman" pitchFamily="18" charset="0"/>
              <a:cs typeface="Times New Roman" pitchFamily="18" charset="0"/>
            </a:endParaRPr>
          </a:p>
          <a:p>
            <a:pPr marL="969963" indent="111125"/>
            <a:r>
              <a:rPr lang="en-US" sz="2000" i="1" dirty="0">
                <a:latin typeface="Times New Roman" pitchFamily="18" charset="0"/>
                <a:cs typeface="Times New Roman" pitchFamily="18" charset="0"/>
              </a:rPr>
              <a:t>Ra </a:t>
            </a:r>
            <a:r>
              <a:rPr lang="en-US" sz="2000" i="1" dirty="0" err="1">
                <a:latin typeface="Times New Roman" pitchFamily="18" charset="0"/>
                <a:cs typeface="Times New Roman" pitchFamily="18" charset="0"/>
              </a:rPr>
              <a:t>khơi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còn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dám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tui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chẳng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bằng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Nghe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vui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lòng</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Tui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còn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chạy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dặn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dò</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969963" indent="111125"/>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Coi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chừng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sóng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lớn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gió</a:t>
            </a:r>
            <a:r>
              <a:rPr lang="en-US" sz="2000" i="1" dirty="0">
                <a:latin typeface="Times New Roman" pitchFamily="18" charset="0"/>
                <a:cs typeface="Times New Roman" pitchFamily="18" charset="0"/>
              </a:rPr>
              <a:t> to</a:t>
            </a:r>
            <a:endParaRPr lang="en-US" sz="2000" dirty="0">
              <a:latin typeface="Times New Roman" pitchFamily="18" charset="0"/>
              <a:cs typeface="Times New Roman" pitchFamily="18" charset="0"/>
            </a:endParaRPr>
          </a:p>
          <a:p>
            <a:pPr marL="969963" indent="111125"/>
            <a:r>
              <a:rPr lang="en-US" sz="2000" i="1" dirty="0" err="1">
                <a:latin typeface="Times New Roman" pitchFamily="18" charset="0"/>
                <a:cs typeface="Times New Roman" pitchFamily="18" charset="0"/>
              </a:rPr>
              <a:t>Màn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đắp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kín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262979"/>
          </a:xfrm>
          <a:prstGeom prst="rect">
            <a:avLst/>
          </a:prstGeom>
          <a:noFill/>
        </p:spPr>
        <p:txBody>
          <a:bodyPr wrap="square" rtlCol="0">
            <a:spAutoFit/>
          </a:bodyPr>
          <a:lstStyle/>
          <a:p>
            <a:pPr algn="ctr"/>
            <a:r>
              <a:rPr lang="en-US" sz="2800" b="1" dirty="0" err="1">
                <a:latin typeface="Times New Roman" pitchFamily="18" charset="0"/>
                <a:cs typeface="Times New Roman" pitchFamily="18" charset="0"/>
              </a:rPr>
              <a:t>Gợi</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8. </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Suốt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Hữu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chi, </a:t>
            </a:r>
            <a:r>
              <a:rPr lang="en-US" sz="2800" i="1" dirty="0" err="1">
                <a:latin typeface="Times New Roman" pitchFamily="18" charset="0"/>
                <a:cs typeface="Times New Roman" pitchFamily="18" charset="0"/>
              </a:rPr>
              <a:t>rứa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nờ</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tui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cớ</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răng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ưng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mụ</a:t>
            </a:r>
            <a:r>
              <a:rPr lang="en-US" sz="2800" i="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thuộc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biến</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tỉnh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Thừa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Thiên</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Huế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góp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1384995"/>
          </a:xfrm>
          <a:prstGeom prst="rect">
            <a:avLst/>
          </a:prstGeom>
          <a:noFill/>
        </p:spPr>
        <p:txBody>
          <a:bodyPr wrap="square" rtlCol="0">
            <a:spAutoFit/>
          </a:bodyPr>
          <a:lstStyle/>
          <a:p>
            <a:pPr algn="just"/>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9.</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biệt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50" name="nhacthaoluan.wma">
            <a:hlinkClick r:id="" action="ppaction://media"/>
          </p:cNvPr>
          <p:cNvPicPr>
            <a:picLocks noRot="1" noChangeAspect="1" noChangeArrowheads="1"/>
          </p:cNvPicPr>
          <p:nvPr>
            <a:audioFile r:link="rId1"/>
          </p:nvPr>
        </p:nvPicPr>
        <p:blipFill>
          <a:blip r:embed="rId3"/>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4"/>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4"/>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5"/>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4"/>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6"/>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6"/>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6"/>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6"/>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6"/>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6"/>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6"/>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6"/>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6"/>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6"/>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6"/>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6"/>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2800767"/>
          </a:xfrm>
          <a:prstGeom prst="rect">
            <a:avLst/>
          </a:prstGeom>
          <a:noFill/>
          <a:ln w="9525">
            <a:noFill/>
            <a:miter lim="800000"/>
            <a:headEnd/>
            <a:tailEnd/>
          </a:ln>
        </p:spPr>
        <p:txBody>
          <a:bodyPr wrap="square">
            <a:spAutoFit/>
          </a:bodyPr>
          <a:lstStyle/>
          <a:p>
            <a:pPr algn="ctr" eaLnBrk="0" fontAlgn="base" hangingPunct="0"/>
            <a:r>
              <a:rPr lang="en-US" sz="3600" b="1" dirty="0">
                <a:solidFill>
                  <a:srgbClr val="FF0000"/>
                </a:solidFill>
                <a:latin typeface="Times New Roman" pitchFamily="18" charset="0"/>
                <a:cs typeface="Times New Roman" pitchFamily="18" charset="0"/>
              </a:rPr>
              <a:t>CẢM ƠN CÁC THẦY CÔ!</a:t>
            </a:r>
          </a:p>
          <a:p>
            <a:pPr algn="ctr" eaLnBrk="0" fontAlgn="base" hangingPunct="0"/>
            <a:r>
              <a:rPr lang="en-US" sz="3600" b="1" dirty="0">
                <a:solidFill>
                  <a:srgbClr val="FF0000"/>
                </a:solidFill>
                <a:latin typeface="Times New Roman" pitchFamily="18" charset="0"/>
                <a:cs typeface="Times New Roman" pitchFamily="18" charset="0"/>
              </a:rPr>
              <a:t>CHÚC CÁC EM HỌC SINH HỌC </a:t>
            </a:r>
            <a:r>
              <a:rPr lang="en-US" sz="3600" b="1" dirty="0" err="1">
                <a:solidFill>
                  <a:srgbClr val="FF0000"/>
                </a:solidFill>
                <a:latin typeface="Times New Roman" pitchFamily="18" charset="0"/>
                <a:cs typeface="Times New Roman" pitchFamily="18" charset="0"/>
              </a:rPr>
              <a:t>GiỎI</a:t>
            </a:r>
            <a:r>
              <a:rPr lang="en-US" sz="3600" b="1">
                <a:solidFill>
                  <a:srgbClr val="FF0000"/>
                </a:solidFill>
                <a:latin typeface="Times New Roman" pitchFamily="18" charset="0"/>
                <a:cs typeface="Times New Roman" pitchFamily="18" charset="0"/>
              </a:rPr>
              <a:t> CHĂM NGOAN!</a:t>
            </a:r>
            <a:endParaRPr lang="en-US" sz="3600" b="1" dirty="0">
              <a:solidFill>
                <a:srgbClr val="FF0000"/>
              </a:solidFill>
              <a:latin typeface="Times New Roman" pitchFamily="18" charset="0"/>
              <a:cs typeface="Times New Roman" pitchFamily="18" charset="0"/>
            </a:endParaRPr>
          </a:p>
          <a:p>
            <a:pPr algn="ctr" eaLnBrk="0" fontAlgn="base" hangingPunct="0"/>
            <a:endParaRPr lang="en-US" sz="36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533400"/>
            <a:ext cx="9144000" cy="6001643"/>
          </a:xfrm>
          <a:prstGeom prst="rect">
            <a:avLst/>
          </a:prstGeom>
          <a:noFill/>
        </p:spPr>
        <p:txBody>
          <a:bodyPr wrap="square" rtlCol="0">
            <a:spAutoFit/>
          </a:bodyPr>
          <a:lstStyle/>
          <a:p>
            <a:pPr algn="ctr"/>
            <a:r>
              <a:rPr lang="pt-BR" sz="2400" b="1" dirty="0">
                <a:latin typeface="Times New Roman" pitchFamily="18" charset="0"/>
                <a:cs typeface="Times New Roman" pitchFamily="18" charset="0"/>
              </a:rPr>
              <a:t>GỢI Ý ĐÁP ÁN</a:t>
            </a:r>
          </a:p>
          <a:p>
            <a:pPr algn="just"/>
            <a:r>
              <a:rPr lang="pt-BR" sz="2400" b="1" dirty="0">
                <a:latin typeface="Times New Roman" pitchFamily="18" charset="0"/>
                <a:cs typeface="Times New Roman" pitchFamily="18" charset="0"/>
              </a:rPr>
              <a:t>Bài 3.</a:t>
            </a:r>
            <a:r>
              <a:rPr lang="pt-BR"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in </a:t>
            </a:r>
            <a:r>
              <a:rPr lang="en-US" sz="2400" dirty="0" err="1">
                <a:latin typeface="Times New Roman" pitchFamily="18" charset="0"/>
                <a:cs typeface="Times New Roman" pitchFamily="18" charset="0"/>
              </a:rPr>
              <a:t>đậm</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1. </a:t>
            </a:r>
            <a:r>
              <a:rPr lang="en-US" sz="2400" b="1" dirty="0" err="1">
                <a:latin typeface="Times New Roman" pitchFamily="18" charset="0"/>
                <a:cs typeface="Times New Roman" pitchFamily="18" charset="0"/>
              </a:rPr>
              <a:t>Tảng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núi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rượu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núi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chéo</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thung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núi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tắn</a:t>
            </a:r>
            <a:r>
              <a:rPr lang="en-US" sz="2400" dirty="0">
                <a:latin typeface="Times New Roman" pitchFamily="18" charset="0"/>
                <a:cs typeface="Times New Roman" pitchFamily="18" charset="0"/>
              </a:rPr>
              <a:t>…</a:t>
            </a:r>
            <a:r>
              <a:rPr lang="en-US" sz="2400" b="1" dirty="0" err="1">
                <a:latin typeface="Times New Roman" pitchFamily="18" charset="0"/>
                <a:cs typeface="Times New Roman" pitchFamily="18" charset="0"/>
              </a:rPr>
              <a:t>Ven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rừng</a:t>
            </a:r>
            <a:r>
              <a:rPr lang="en-US" sz="2400" b="1" dirty="0">
                <a:latin typeface="Times New Roman" pitchFamily="18" charset="0"/>
                <a:cs typeface="Times New Roman" pitchFamily="18" charset="0"/>
              </a:rPr>
              <a:t>, </a:t>
            </a:r>
            <a:r>
              <a:rPr lang="en-US" sz="2400" dirty="0" err="1">
                <a:latin typeface="Times New Roman" pitchFamily="18" charset="0"/>
                <a:cs typeface="Times New Roman" pitchFamily="18" charset="0"/>
              </a:rPr>
              <a: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chốn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bởi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vì</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tâm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hồn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người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Việt</a:t>
            </a:r>
            <a:r>
              <a:rPr lang="en-US" sz="2400" b="1" dirty="0">
                <a:latin typeface="Times New Roman" pitchFamily="18" charset="0"/>
                <a:cs typeface="Times New Roman" pitchFamily="18" charset="0"/>
              </a:rPr>
              <a:t> Nam </a:t>
            </a:r>
            <a:r>
              <a:rPr lang="en-US" sz="2400" b="1" dirty="0" err="1">
                <a:latin typeface="Times New Roman" pitchFamily="18" charset="0"/>
                <a:cs typeface="Times New Roman" pitchFamily="18" charset="0"/>
              </a:rPr>
              <a:t>ta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rất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đẹp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bởi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vì</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sống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cuộc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đấu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tranh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từ</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trước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tới</a:t>
            </a:r>
            <a:r>
              <a:rPr lang="en-US" sz="2400" b="1" dirty="0">
                <a:latin typeface="Times New Roman" pitchFamily="18" charset="0"/>
                <a:cs typeface="Times New Roman" pitchFamily="18" charset="0"/>
              </a:rPr>
              <a:t> nay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cao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quý</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vĩ</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nghĩa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rất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đẹp</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a:t>
            </a:r>
          </a:p>
          <a:p>
            <a:pPr algn="just"/>
            <a:r>
              <a:rPr lang="pt-BR" sz="2400" dirty="0">
                <a:latin typeface="Times New Roman" pitchFamily="18" charset="0"/>
                <a:cs typeface="Times New Roman" pitchFamily="18" charset="0"/>
              </a:rPr>
              <a:t>3. </a:t>
            </a:r>
            <a:r>
              <a:rPr lang="pt-BR" sz="2400" b="1" dirty="0">
                <a:latin typeface="Times New Roman" pitchFamily="18" charset="0"/>
                <a:cs typeface="Times New Roman" pitchFamily="18" charset="0"/>
              </a:rPr>
              <a:t>Vì chuôm</a:t>
            </a:r>
            <a:r>
              <a:rPr lang="pt-BR" sz="2400" dirty="0">
                <a:latin typeface="Times New Roman" pitchFamily="18" charset="0"/>
                <a:cs typeface="Times New Roman" pitchFamily="18" charset="0"/>
              </a:rPr>
              <a:t> cho cá bén đăng</a:t>
            </a:r>
            <a:endParaRPr lang="en-US" sz="2400" dirty="0">
              <a:latin typeface="Times New Roman" pitchFamily="18" charset="0"/>
              <a:cs typeface="Times New Roman" pitchFamily="18" charset="0"/>
            </a:endParaRPr>
          </a:p>
          <a:p>
            <a:pPr algn="just"/>
            <a:r>
              <a:rPr lang="pt-BR" sz="2400" b="1" dirty="0">
                <a:latin typeface="Times New Roman" pitchFamily="18" charset="0"/>
                <a:cs typeface="Times New Roman" pitchFamily="18" charset="0"/>
              </a:rPr>
              <a:t>Vì chàng</a:t>
            </a:r>
            <a:r>
              <a:rPr lang="pt-BR" sz="2400" dirty="0">
                <a:latin typeface="Times New Roman" pitchFamily="18" charset="0"/>
                <a:cs typeface="Times New Roman" pitchFamily="18" charset="0"/>
              </a:rPr>
              <a:t> thiếp phải đi trăng về mò</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(Tác dụng trạng ngữ chỉ nguyên nhân, giải thích)</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a:r>
              <a:rPr lang="es-BO" sz="2400" dirty="0">
                <a:latin typeface="Times New Roman" pitchFamily="18" charset="0"/>
                <a:cs typeface="Times New Roman" pitchFamily="18" charset="0"/>
              </a:rPr>
              <a:t>4. </a:t>
            </a:r>
            <a:r>
              <a:rPr lang="es-BO" sz="2400" dirty="0" err="1">
                <a:latin typeface="Times New Roman" pitchFamily="18" charset="0"/>
                <a:cs typeface="Times New Roman" pitchFamily="18" charset="0"/>
              </a:rPr>
              <a:t>Đánh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xoảng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bát</a:t>
            </a:r>
            <a:r>
              <a:rPr lang="es-BO" sz="2400" dirty="0">
                <a:latin typeface="Times New Roman" pitchFamily="18" charset="0"/>
                <a:cs typeface="Times New Roman" pitchFamily="18" charset="0"/>
              </a:rPr>
              <a:t> ở </a:t>
            </a:r>
            <a:r>
              <a:rPr lang="es-BO" sz="2400" dirty="0" err="1">
                <a:latin typeface="Times New Roman" pitchFamily="18" charset="0"/>
                <a:cs typeface="Times New Roman" pitchFamily="18" charset="0"/>
              </a:rPr>
              <a:t>mâm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Lí</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cựu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bay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thẳng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sang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mâm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Lí</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đánh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chát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chậu</a:t>
            </a:r>
            <a:r>
              <a:rPr lang="es-BO" sz="2400" dirty="0">
                <a:latin typeface="Times New Roman" pitchFamily="18" charset="0"/>
                <a:cs typeface="Times New Roman" pitchFamily="18" charset="0"/>
              </a:rPr>
              <a:t> ở </a:t>
            </a:r>
            <a:r>
              <a:rPr lang="es-BO" sz="2400" dirty="0" err="1">
                <a:latin typeface="Times New Roman" pitchFamily="18" charset="0"/>
                <a:cs typeface="Times New Roman" pitchFamily="18" charset="0"/>
              </a:rPr>
              <a:t>chiếu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Lí</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cũng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đập</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luôn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cạnh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Lí</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cựu</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Ngô</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Tất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Tố</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5. </a:t>
            </a:r>
            <a:r>
              <a:rPr lang="es-BO" sz="2400" dirty="0" err="1">
                <a:latin typeface="Times New Roman" pitchFamily="18" charset="0"/>
                <a:cs typeface="Times New Roman" pitchFamily="18" charset="0"/>
              </a:rPr>
              <a:t>Sọ</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Dừa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chăn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bò</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rất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giỏi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Hằng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ngày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cậu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lăn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sau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đàn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bò</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đồng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đến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lăn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sau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đàn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bò</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về</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chuồng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bò</a:t>
            </a:r>
            <a:r>
              <a:rPr lang="es-BO" sz="2400" dirty="0">
                <a:latin typeface="Times New Roman" pitchFamily="18" charset="0"/>
                <a:cs typeface="Times New Roman" pitchFamily="18" charset="0"/>
              </a:rPr>
              <a:t> con </a:t>
            </a:r>
            <a:r>
              <a:rPr lang="es-BO" sz="2400" dirty="0" err="1">
                <a:latin typeface="Times New Roman" pitchFamily="18" charset="0"/>
                <a:cs typeface="Times New Roman" pitchFamily="18" charset="0"/>
              </a:rPr>
              <a:t>nào</a:t>
            </a:r>
            <a:r>
              <a:rPr lang="es-BO" sz="2400" dirty="0">
                <a:latin typeface="Times New Roman" pitchFamily="18" charset="0"/>
                <a:cs typeface="Times New Roman" pitchFamily="18" charset="0"/>
              </a:rPr>
              <a:t> con </a:t>
            </a:r>
            <a:r>
              <a:rPr lang="es-BO" sz="2400" dirty="0" err="1">
                <a:latin typeface="Times New Roman" pitchFamily="18" charset="0"/>
                <a:cs typeface="Times New Roman" pitchFamily="18" charset="0"/>
              </a:rPr>
              <a:t>nấy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bụng</a:t>
            </a:r>
            <a:r>
              <a:rPr lang="es-BO" sz="2400" dirty="0">
                <a:latin typeface="Times New Roman" pitchFamily="18" charset="0"/>
                <a:cs typeface="Times New Roman" pitchFamily="18" charset="0"/>
              </a:rPr>
              <a:t> no </a:t>
            </a:r>
            <a:r>
              <a:rPr lang="es-BO" sz="2400" dirty="0" err="1">
                <a:latin typeface="Times New Roman" pitchFamily="18" charset="0"/>
                <a:cs typeface="Times New Roman" pitchFamily="18" charset="0"/>
              </a:rPr>
              <a:t>căng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Phú</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mừng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lắm</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err="1">
                <a:latin typeface="Times New Roman" pitchFamily="18" charset="0"/>
                <a:cs typeface="Times New Roman" pitchFamily="18" charset="0"/>
              </a:rPr>
              <a:t>Ngày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mùa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tôi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tớ</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đồng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cả</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phú</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cô</a:t>
            </a:r>
            <a:r>
              <a:rPr lang="es-BO" sz="2400" dirty="0">
                <a:latin typeface="Times New Roman" pitchFamily="18" charset="0"/>
                <a:cs typeface="Times New Roman" pitchFamily="18" charset="0"/>
              </a:rPr>
              <a:t> con </a:t>
            </a:r>
            <a:r>
              <a:rPr lang="es-BO" sz="2400" dirty="0" err="1">
                <a:latin typeface="Times New Roman" pitchFamily="18" charset="0"/>
                <a:cs typeface="Times New Roman" pitchFamily="18" charset="0"/>
              </a:rPr>
              <a:t>gái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thay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phiên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nhau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cơm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Sọ</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Dừa</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Sọ</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Dừa</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6. </a:t>
            </a:r>
            <a:r>
              <a:rPr lang="es-BO" sz="2400" dirty="0" err="1">
                <a:latin typeface="Times New Roman" pitchFamily="18" charset="0"/>
                <a:cs typeface="Times New Roman" pitchFamily="18" charset="0"/>
              </a:rPr>
              <a:t>Anh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ngờ</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Hạnh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tiếp</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sau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đến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ngày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lấy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chồng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đã</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phải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lưu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lạc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khắp</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nơi</a:t>
            </a:r>
            <a:r>
              <a:rPr lang="es-BO" sz="2400" dirty="0">
                <a:latin typeface="Times New Roman" pitchFamily="18" charset="0"/>
                <a:cs typeface="Times New Roman" pitchFamily="18" charset="0"/>
              </a:rPr>
              <a:t>…</a:t>
            </a:r>
            <a:r>
              <a:rPr lang="es-BO" sz="2400" dirty="0" err="1">
                <a:latin typeface="Times New Roman" pitchFamily="18" charset="0"/>
                <a:cs typeface="Times New Roman" pitchFamily="18" charset="0"/>
              </a:rPr>
              <a:t>Bây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giờ</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Hạnh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bác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sĩ</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a:t>
            </a:r>
            <a:r>
              <a:rPr lang="es-BO" sz="2400" dirty="0">
                <a:latin typeface="Times New Roman" pitchFamily="18" charset="0"/>
                <a:cs typeface="Times New Roman" pitchFamily="18" charset="0"/>
              </a:rPr>
              <a:t> con </a:t>
            </a:r>
            <a:r>
              <a:rPr lang="es-BO" sz="2400" dirty="0" err="1">
                <a:latin typeface="Times New Roman" pitchFamily="18" charset="0"/>
                <a:cs typeface="Times New Roman" pitchFamily="18" charset="0"/>
              </a:rPr>
              <a:t>cái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đã</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lớn</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Nguyễn</a:t>
            </a:r>
            <a:r>
              <a:rPr lang="es-BO" sz="2400" dirty="0">
                <a:latin typeface="Times New Roman" pitchFamily="18" charset="0"/>
                <a:cs typeface="Times New Roman" pitchFamily="18" charset="0"/>
              </a:rPr>
              <a:t> Minh </a:t>
            </a:r>
            <a:r>
              <a:rPr lang="es-BO" sz="2400" dirty="0" err="1">
                <a:latin typeface="Times New Roman" pitchFamily="18" charset="0"/>
                <a:cs typeface="Times New Roman" pitchFamily="18" charset="0"/>
              </a:rPr>
              <a:t>Châu</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7. Y </a:t>
            </a:r>
            <a:r>
              <a:rPr lang="es-BO" sz="2400" dirty="0" err="1">
                <a:latin typeface="Times New Roman" pitchFamily="18" charset="0"/>
                <a:cs typeface="Times New Roman" pitchFamily="18" charset="0"/>
              </a:rPr>
              <a:t>nhớ</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lần</a:t>
            </a:r>
            <a:r>
              <a:rPr lang="es-BO" sz="2400" dirty="0">
                <a:latin typeface="Times New Roman" pitchFamily="18" charset="0"/>
                <a:cs typeface="Times New Roman" pitchFamily="18" charset="0"/>
              </a:rPr>
              <a:t> y ở </a:t>
            </a:r>
            <a:r>
              <a:rPr lang="es-BO" sz="2400" dirty="0" err="1">
                <a:latin typeface="Times New Roman" pitchFamily="18" charset="0"/>
                <a:cs typeface="Times New Roman" pitchFamily="18" charset="0"/>
              </a:rPr>
              <a:t>Hà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Nội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về</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quê</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Hồi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ấy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vợ</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chồng</a:t>
            </a:r>
            <a:r>
              <a:rPr lang="es-BO" sz="2400" dirty="0">
                <a:latin typeface="Times New Roman" pitchFamily="18" charset="0"/>
                <a:cs typeface="Times New Roman" pitchFamily="18" charset="0"/>
              </a:rPr>
              <a:t> ý </a:t>
            </a:r>
            <a:r>
              <a:rPr lang="es-BO" sz="2400" dirty="0" err="1">
                <a:latin typeface="Times New Roman" pitchFamily="18" charset="0"/>
                <a:cs typeface="Times New Roman" pitchFamily="18" charset="0"/>
              </a:rPr>
              <a:t>mới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ăn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riêng</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Nam</a:t>
            </a:r>
            <a:r>
              <a:rPr lang="es-BO" sz="2400" dirty="0">
                <a:latin typeface="Times New Roman" pitchFamily="18" charset="0"/>
                <a:cs typeface="Times New Roman" pitchFamily="18" charset="0"/>
              </a:rPr>
              <a:t> Cao)</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509200"/>
          </a:xfrm>
          <a:prstGeom prst="rect">
            <a:avLst/>
          </a:prstGeom>
          <a:noFill/>
        </p:spPr>
        <p:txBody>
          <a:bodyPr wrap="square" rtlCol="0">
            <a:spAutoFit/>
          </a:bodyPr>
          <a:lstStyle/>
          <a:p>
            <a:pPr algn="ctr"/>
            <a:r>
              <a:rPr lang="pt-BR" sz="2000" b="1" dirty="0">
                <a:latin typeface="Times New Roman" pitchFamily="18" charset="0"/>
                <a:cs typeface="Times New Roman" pitchFamily="18" charset="0"/>
              </a:rPr>
              <a:t>GỢI Ý ĐÁP ÁN</a:t>
            </a:r>
          </a:p>
          <a:p>
            <a:pPr algn="just"/>
            <a:r>
              <a:rPr lang="pt-BR" sz="2400" dirty="0">
                <a:latin typeface="Times New Roman" pitchFamily="18" charset="0"/>
                <a:cs typeface="Times New Roman" pitchFamily="18" charset="0"/>
              </a:rPr>
              <a:t>4. </a:t>
            </a:r>
            <a:r>
              <a:rPr lang="pt-BR" sz="2400" b="1" dirty="0">
                <a:latin typeface="Times New Roman" pitchFamily="18" charset="0"/>
                <a:cs typeface="Times New Roman" pitchFamily="18" charset="0"/>
              </a:rPr>
              <a:t>Đánh “xoảng” một cái</a:t>
            </a:r>
            <a:r>
              <a:rPr lang="pt-BR" sz="2400" dirty="0">
                <a:latin typeface="Times New Roman" pitchFamily="18" charset="0"/>
                <a:cs typeface="Times New Roman" pitchFamily="18" charset="0"/>
              </a:rPr>
              <a:t>, cái bát ở mâm Lí cựu bay thẳng sang mâm Lí đương và </a:t>
            </a:r>
            <a:r>
              <a:rPr lang="pt-BR" sz="2400" b="1" dirty="0">
                <a:latin typeface="Times New Roman" pitchFamily="18" charset="0"/>
                <a:cs typeface="Times New Roman" pitchFamily="18" charset="0"/>
              </a:rPr>
              <a:t>đánh “chát” một cái</a:t>
            </a:r>
            <a:r>
              <a:rPr lang="pt-BR" sz="2400" dirty="0">
                <a:latin typeface="Times New Roman" pitchFamily="18" charset="0"/>
                <a:cs typeface="Times New Roman" pitchFamily="18" charset="0"/>
              </a:rPr>
              <a:t>, cái chậu ở chiếu Lí đương cũng đập luôn vào cây cột bên cạnh Lí cựu.</a:t>
            </a:r>
            <a:r>
              <a:rPr lang="en-US" sz="2400" dirty="0">
                <a:latin typeface="Times New Roman" pitchFamily="18" charset="0"/>
                <a:cs typeface="Times New Roman" pitchFamily="18" charset="0"/>
              </a:rPr>
              <a:t> </a:t>
            </a:r>
            <a:r>
              <a:rPr lang="pt-BR" sz="2400" dirty="0">
                <a:latin typeface="Times New Roman" pitchFamily="18" charset="0"/>
                <a:cs typeface="Times New Roman" pitchFamily="18" charset="0"/>
              </a:rPr>
              <a:t>(Trạng ngữ chỉ cách thức)</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5. Sọ Dừa chăn bò rất giỏi. </a:t>
            </a:r>
            <a:r>
              <a:rPr lang="pt-BR" sz="2400" b="1" dirty="0">
                <a:latin typeface="Times New Roman" pitchFamily="18" charset="0"/>
                <a:cs typeface="Times New Roman" pitchFamily="18" charset="0"/>
              </a:rPr>
              <a:t>Hằng ngày</a:t>
            </a:r>
            <a:r>
              <a:rPr lang="pt-BR" sz="2400" dirty="0">
                <a:latin typeface="Times New Roman" pitchFamily="18" charset="0"/>
                <a:cs typeface="Times New Roman" pitchFamily="18" charset="0"/>
              </a:rPr>
              <a:t>, cậu lăn sau đàn bò ra đồng, </a:t>
            </a:r>
            <a:r>
              <a:rPr lang="pt-BR" sz="2400" b="1" dirty="0">
                <a:latin typeface="Times New Roman" pitchFamily="18" charset="0"/>
                <a:cs typeface="Times New Roman" pitchFamily="18" charset="0"/>
              </a:rPr>
              <a:t>tối đến</a:t>
            </a:r>
            <a:r>
              <a:rPr lang="pt-BR" sz="2400" dirty="0">
                <a:latin typeface="Times New Roman" pitchFamily="18" charset="0"/>
                <a:cs typeface="Times New Roman" pitchFamily="18" charset="0"/>
              </a:rPr>
              <a:t> lại lăn sau đàn bò về chuồng. bò con nào con nấy bụng no căng. Phú ông mừng lắm.</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Ngày mùa, tôi tớ ra đồng làm cả, phú ông có ba cô con gái thay phiên nhau đưa cơm cho Sọ Dừa.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6.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nơi</a:t>
            </a:r>
            <a:r>
              <a:rPr lang="en-US" sz="2400" dirty="0">
                <a:latin typeface="Times New Roman" pitchFamily="18" charset="0"/>
                <a:cs typeface="Times New Roman" pitchFamily="18" charset="0"/>
              </a:rPr>
              <a:t>…</a:t>
            </a:r>
            <a:r>
              <a:rPr lang="en-US" sz="2400" b="1" dirty="0" err="1">
                <a:latin typeface="Times New Roman" pitchFamily="18" charset="0"/>
                <a:cs typeface="Times New Roman" pitchFamily="18" charset="0"/>
              </a:rPr>
              <a:t>Bây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7. Y </a:t>
            </a:r>
            <a:r>
              <a:rPr lang="en-US" sz="2400" dirty="0" err="1">
                <a:latin typeface="Times New Roman" pitchFamily="18" charset="0"/>
                <a:cs typeface="Times New Roman" pitchFamily="18" charset="0"/>
              </a:rPr>
              <a:t>nhớ</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y ở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Hồi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chồng</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riêng</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940088"/>
          </a:xfrm>
          <a:prstGeom prst="rect">
            <a:avLst/>
          </a:prstGeom>
          <a:noFill/>
        </p:spPr>
        <p:txBody>
          <a:bodyPr wrap="square" rtlCol="0">
            <a:spAutoFit/>
          </a:bodyPr>
          <a:lstStyle/>
          <a:p>
            <a:pPr algn="just"/>
            <a:r>
              <a:rPr lang="es-BO" sz="2000" dirty="0">
                <a:latin typeface="Times New Roman" pitchFamily="18" charset="0"/>
                <a:cs typeface="Times New Roman" pitchFamily="18" charset="0"/>
              </a:rPr>
              <a:t>8. </a:t>
            </a:r>
            <a:r>
              <a:rPr lang="es-BO" sz="2000" dirty="0" err="1">
                <a:latin typeface="Times New Roman" pitchFamily="18" charset="0"/>
                <a:cs typeface="Times New Roman" pitchFamily="18" charset="0"/>
              </a:rPr>
              <a:t>Dưới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gầm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trời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này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tôi</a:t>
            </a:r>
            <a:r>
              <a:rPr lang="es-BO" sz="2000" dirty="0">
                <a:latin typeface="Times New Roman" pitchFamily="18" charset="0"/>
                <a:cs typeface="Times New Roman" pitchFamily="18" charset="0"/>
              </a:rPr>
              <a:t> lo </a:t>
            </a:r>
            <a:r>
              <a:rPr lang="es-BO" sz="2000" dirty="0" err="1">
                <a:latin typeface="Times New Roman" pitchFamily="18" charset="0"/>
                <a:cs typeface="Times New Roman" pitchFamily="18" charset="0"/>
              </a:rPr>
              <a:t>gì</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không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thừa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chiếc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giường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hẹp</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để</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lăn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kềnh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thân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thước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rưỡi</a:t>
            </a:r>
            <a:r>
              <a:rPr lang="es-BO" sz="2000" dirty="0">
                <a:latin typeface="Times New Roman" pitchFamily="18" charset="0"/>
                <a:cs typeface="Times New Roman" pitchFamily="18" charset="0"/>
              </a:rPr>
              <a:t>. </a:t>
            </a:r>
            <a:r>
              <a:rPr lang="vi-VN" sz="2000" dirty="0">
                <a:latin typeface="Times New Roman" pitchFamily="18" charset="0"/>
                <a:cs typeface="Times New Roman" pitchFamily="18" charset="0"/>
              </a:rPr>
              <a:t>T</a:t>
            </a:r>
            <a:r>
              <a:rPr lang="es-BO" sz="2000" dirty="0" err="1">
                <a:latin typeface="Times New Roman" pitchFamily="18" charset="0"/>
                <a:cs typeface="Times New Roman" pitchFamily="18" charset="0"/>
              </a:rPr>
              <a:t>ài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liệu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của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Nhung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Hoan</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9. </a:t>
            </a:r>
            <a:r>
              <a:rPr lang="es-BO" sz="2000" dirty="0" err="1">
                <a:latin typeface="Times New Roman" pitchFamily="18" charset="0"/>
                <a:cs typeface="Times New Roman" pitchFamily="18" charset="0"/>
              </a:rPr>
              <a:t>Ngoài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miền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Bắc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Thăng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nghĩ</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chắc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gia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đình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Phật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đã</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biết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Phật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gặp</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Thăng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yêu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Thăng.</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Minh </a:t>
            </a:r>
            <a:r>
              <a:rPr lang="es-BO" sz="2000" dirty="0" err="1">
                <a:latin typeface="Times New Roman" pitchFamily="18" charset="0"/>
                <a:cs typeface="Times New Roman" pitchFamily="18" charset="0"/>
              </a:rPr>
              <a:t>Châu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10. </a:t>
            </a:r>
            <a:r>
              <a:rPr lang="es-BO" sz="2000" dirty="0" err="1">
                <a:latin typeface="Times New Roman" pitchFamily="18" charset="0"/>
                <a:cs typeface="Times New Roman" pitchFamily="18" charset="0"/>
              </a:rPr>
              <a:t>Dưới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khăn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xếp</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nhiễu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tây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cái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mặt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phèn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phẹt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như</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rơi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xuống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sân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đình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đánh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huỵch</a:t>
            </a:r>
            <a:r>
              <a:rPr lang="es-BO"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Tố</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11. </a:t>
            </a:r>
            <a:r>
              <a:rPr lang="es-BO" sz="2000" dirty="0" err="1">
                <a:latin typeface="Times New Roman" pitchFamily="18" charset="0"/>
                <a:cs typeface="Times New Roman" pitchFamily="18" charset="0"/>
              </a:rPr>
              <a:t>Đó</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cái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cổng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Lợi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Phía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trên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lối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nó</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xây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thêm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một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tầng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nữa</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Lê</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Lựu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12. </a:t>
            </a:r>
            <a:r>
              <a:rPr lang="es-BO" sz="2000" dirty="0" err="1">
                <a:latin typeface="Times New Roman" pitchFamily="18" charset="0"/>
                <a:cs typeface="Times New Roman" pitchFamily="18" charset="0"/>
              </a:rPr>
              <a:t>Suốt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dọc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đường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từ</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ngoài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cánh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đồng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trở</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về</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bé</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a:t>
            </a:r>
            <a:r>
              <a:rPr lang="es-BO" sz="2000" dirty="0">
                <a:latin typeface="Times New Roman" pitchFamily="18" charset="0"/>
                <a:cs typeface="Times New Roman" pitchFamily="18" charset="0"/>
              </a:rPr>
              <a:t> con </a:t>
            </a:r>
            <a:r>
              <a:rPr lang="es-BO" sz="2000" dirty="0" err="1">
                <a:latin typeface="Times New Roman" pitchFamily="18" charset="0"/>
                <a:cs typeface="Times New Roman" pitchFamily="18" charset="0"/>
              </a:rPr>
              <a:t>mèo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chỉ</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đối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thoại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bằng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mấy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tiếng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đơn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giản</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Minh </a:t>
            </a:r>
            <a:r>
              <a:rPr lang="es-BO" sz="2000" dirty="0" err="1">
                <a:latin typeface="Times New Roman" pitchFamily="18" charset="0"/>
                <a:cs typeface="Times New Roman" pitchFamily="18" charset="0"/>
              </a:rPr>
              <a:t>Châu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13. </a:t>
            </a:r>
            <a:r>
              <a:rPr lang="es-BO" sz="2000" dirty="0" err="1">
                <a:latin typeface="Times New Roman" pitchFamily="18" charset="0"/>
                <a:cs typeface="Times New Roman" pitchFamily="18" charset="0"/>
              </a:rPr>
              <a:t>Giữa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sống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chết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người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lính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không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có</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gì</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ngoài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tình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yêu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thương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đùm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bọc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của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người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xung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quanh</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14. Qua </a:t>
            </a:r>
            <a:r>
              <a:rPr lang="es-BO" sz="2000" dirty="0" err="1">
                <a:latin typeface="Times New Roman" pitchFamily="18" charset="0"/>
                <a:cs typeface="Times New Roman" pitchFamily="18" charset="0"/>
              </a:rPr>
              <a:t>hàng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nước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mắm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nhìn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theo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mẹ</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em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trèo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lên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xe</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Khánh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Hoài</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GỢI Ý ĐÁP ÁN</a:t>
            </a:r>
          </a:p>
          <a:p>
            <a:pPr algn="just"/>
            <a:r>
              <a:rPr lang="en-US" sz="2000" dirty="0">
                <a:latin typeface="Times New Roman" pitchFamily="18" charset="0"/>
                <a:cs typeface="Times New Roman" pitchFamily="18" charset="0"/>
              </a:rPr>
              <a:t>8. </a:t>
            </a:r>
            <a:r>
              <a:rPr lang="en-US" sz="2000" b="1" dirty="0" err="1">
                <a:latin typeface="Times New Roman" pitchFamily="18" charset="0"/>
                <a:cs typeface="Times New Roman" pitchFamily="18" charset="0"/>
              </a:rPr>
              <a:t>Dưới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gầm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chiếc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kềnh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tấm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rưỡi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9. </a:t>
            </a:r>
            <a:r>
              <a:rPr lang="en-US" sz="2000" b="1" dirty="0" err="1">
                <a:latin typeface="Times New Roman" pitchFamily="18" charset="0"/>
                <a:cs typeface="Times New Roman" pitchFamily="18" charset="0"/>
              </a:rPr>
              <a:t>Ngoài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miền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gặp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Thăng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rộng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10. </a:t>
            </a:r>
            <a:r>
              <a:rPr lang="en-US" sz="2000" b="1" dirty="0" err="1">
                <a:latin typeface="Times New Roman" pitchFamily="18" charset="0"/>
                <a:cs typeface="Times New Roman" pitchFamily="18" charset="0"/>
              </a:rPr>
              <a:t>Dưới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xếp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nhiễu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phèn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phẹt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huỵch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11.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cổng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Lợi</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Phía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lối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thêm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tầng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nữa</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12. </a:t>
            </a:r>
            <a:r>
              <a:rPr lang="en-US" sz="2000" b="1" dirty="0" err="1">
                <a:latin typeface="Times New Roman" pitchFamily="18" charset="0"/>
                <a:cs typeface="Times New Roman" pitchFamily="18" charset="0"/>
              </a:rPr>
              <a:t>Suốt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đường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từ</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ngoài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đồng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trở</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mèo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thoại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13. </a:t>
            </a:r>
            <a:r>
              <a:rPr lang="en-US" sz="2000" b="1" dirty="0" err="1">
                <a:latin typeface="Times New Roman" pitchFamily="18" charset="0"/>
                <a:cs typeface="Times New Roman" pitchFamily="18" charset="0"/>
              </a:rPr>
              <a:t>Giữa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sống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ngoài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đùm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định</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14. </a:t>
            </a:r>
            <a:r>
              <a:rPr lang="en-US" sz="2000" b="1" dirty="0">
                <a:latin typeface="Times New Roman" pitchFamily="18" charset="0"/>
                <a:cs typeface="Times New Roman" pitchFamily="18" charset="0"/>
              </a:rPr>
              <a:t>Qua </a:t>
            </a:r>
            <a:r>
              <a:rPr lang="en-US" sz="2000" b="1" dirty="0" err="1">
                <a:latin typeface="Times New Roman" pitchFamily="18" charset="0"/>
                <a:cs typeface="Times New Roman" pitchFamily="18" charset="0"/>
              </a:rPr>
              <a:t>hàng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nước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xe</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huống</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s-BO" sz="2000" dirty="0">
                <a:latin typeface="Times New Roman" pitchFamily="18" charset="0"/>
                <a:cs typeface="Times New Roman" pitchFamily="18" charset="0"/>
              </a:rPr>
              <a:t>15. </a:t>
            </a:r>
            <a:r>
              <a:rPr lang="es-BO" sz="2000" dirty="0" err="1">
                <a:latin typeface="Times New Roman" pitchFamily="18" charset="0"/>
                <a:cs typeface="Times New Roman" pitchFamily="18" charset="0"/>
              </a:rPr>
              <a:t>Trong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áo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dài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màu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thiên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thanh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từ</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ngày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may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chưa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bao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giờ</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xỏ</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tay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mẹ</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trẻ</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đẹp</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đến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nỗi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chính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Phán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cũng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phải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lấy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làm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ngạc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nhiên</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Minh </a:t>
            </a:r>
            <a:r>
              <a:rPr lang="es-BO" sz="2000" dirty="0" err="1">
                <a:latin typeface="Times New Roman" pitchFamily="18" charset="0"/>
                <a:cs typeface="Times New Roman" pitchFamily="18" charset="0"/>
              </a:rPr>
              <a:t>Châu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16. </a:t>
            </a:r>
            <a:r>
              <a:rPr lang="es-BO" sz="2000" dirty="0" err="1">
                <a:latin typeface="Times New Roman" pitchFamily="18" charset="0"/>
                <a:cs typeface="Times New Roman" pitchFamily="18" charset="0"/>
              </a:rPr>
              <a:t>Chưa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nghe</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hết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câu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đã</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hếch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răng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lên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xì</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một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hơi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rõ</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dài</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Hoài</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17. </a:t>
            </a:r>
            <a:r>
              <a:rPr lang="es-BO" sz="2000" dirty="0" err="1">
                <a:latin typeface="Times New Roman" pitchFamily="18" charset="0"/>
                <a:cs typeface="Times New Roman" pitchFamily="18" charset="0"/>
              </a:rPr>
              <a:t>Từng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nhát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một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cối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giã</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gạo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nổi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lên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tiếng</a:t>
            </a:r>
            <a:r>
              <a:rPr lang="es-BO" sz="2000" dirty="0">
                <a:latin typeface="Times New Roman" pitchFamily="18" charset="0"/>
                <a:cs typeface="Times New Roman" pitchFamily="18" charset="0"/>
              </a:rPr>
              <a:t> ken </a:t>
            </a:r>
            <a:r>
              <a:rPr lang="es-BO" sz="2000" dirty="0" err="1">
                <a:latin typeface="Times New Roman" pitchFamily="18" charset="0"/>
                <a:cs typeface="Times New Roman" pitchFamily="18" charset="0"/>
              </a:rPr>
              <a:t>két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thong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thả</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Hoan</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18. </a:t>
            </a:r>
            <a:r>
              <a:rPr lang="es-BO" sz="2000" dirty="0" err="1">
                <a:latin typeface="Times New Roman" pitchFamily="18" charset="0"/>
                <a:cs typeface="Times New Roman" pitchFamily="18" charset="0"/>
              </a:rPr>
              <a:t>Theo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ánh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sáng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lấp</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lánh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của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các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ao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ruộng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chị</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Dậu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lần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đường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đến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hàng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cơm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ban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trưa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định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trú</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chân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đến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sáng</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Tố</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19. </a:t>
            </a:r>
            <a:r>
              <a:rPr lang="es-BO" sz="2000" dirty="0" err="1">
                <a:latin typeface="Times New Roman" pitchFamily="18" charset="0"/>
                <a:cs typeface="Times New Roman" pitchFamily="18" charset="0"/>
              </a:rPr>
              <a:t>Còn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chỉ</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vì</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hai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đồng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bạc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phải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tuyệt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giao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với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một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người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yêu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Hoan</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20. </a:t>
            </a:r>
            <a:r>
              <a:rPr lang="es-BO" sz="2000" dirty="0" err="1">
                <a:latin typeface="Times New Roman" pitchFamily="18" charset="0"/>
                <a:cs typeface="Times New Roman" pitchFamily="18" charset="0"/>
              </a:rPr>
              <a:t>Để</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có</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thể</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sớm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trở</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về</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cơ</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quan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tiếp</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tục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làm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việc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cũng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phải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tự</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chữa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bệnh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tôi</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Minh </a:t>
            </a:r>
            <a:r>
              <a:rPr lang="es-BO" sz="2000" dirty="0" err="1">
                <a:latin typeface="Times New Roman" pitchFamily="18" charset="0"/>
                <a:cs typeface="Times New Roman" pitchFamily="18" charset="0"/>
              </a:rPr>
              <a:t>Châu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21. </a:t>
            </a:r>
            <a:r>
              <a:rPr lang="es-BO" sz="2000" dirty="0" err="1">
                <a:latin typeface="Times New Roman" pitchFamily="18" charset="0"/>
                <a:cs typeface="Times New Roman" pitchFamily="18" charset="0"/>
              </a:rPr>
              <a:t>Các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để</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chống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trộm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đã</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trang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bị</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hệ</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thống</a:t>
            </a:r>
            <a:r>
              <a:rPr lang="es-BO" sz="2000" dirty="0">
                <a:latin typeface="Times New Roman" pitchFamily="18" charset="0"/>
                <a:cs typeface="Times New Roman" pitchFamily="18" charset="0"/>
              </a:rPr>
              <a:t> camera.</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22. </a:t>
            </a:r>
            <a:r>
              <a:rPr lang="es-BO" sz="2000" dirty="0" err="1">
                <a:latin typeface="Times New Roman" pitchFamily="18" charset="0"/>
                <a:cs typeface="Times New Roman" pitchFamily="18" charset="0"/>
              </a:rPr>
              <a:t>Hôm</a:t>
            </a:r>
            <a:r>
              <a:rPr lang="es-BO" sz="2000" dirty="0">
                <a:latin typeface="Times New Roman" pitchFamily="18" charset="0"/>
                <a:cs typeface="Times New Roman" pitchFamily="18" charset="0"/>
              </a:rPr>
              <a:t> qua </a:t>
            </a:r>
            <a:r>
              <a:rPr lang="es-BO" sz="2000" dirty="0" err="1">
                <a:latin typeface="Times New Roman" pitchFamily="18" charset="0"/>
                <a:cs typeface="Times New Roman" pitchFamily="18" charset="0"/>
              </a:rPr>
              <a:t>và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hôm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kia</a:t>
            </a:r>
            <a:r>
              <a:rPr lang="es-BO" sz="2000" dirty="0">
                <a:latin typeface="Times New Roman" pitchFamily="18" charset="0"/>
                <a:cs typeface="Times New Roman" pitchFamily="18" charset="0"/>
              </a:rPr>
              <a:t>, u </a:t>
            </a:r>
            <a:r>
              <a:rPr lang="es-BO" sz="2000" dirty="0" err="1">
                <a:latin typeface="Times New Roman" pitchFamily="18" charset="0"/>
                <a:cs typeface="Times New Roman" pitchFamily="18" charset="0"/>
              </a:rPr>
              <a:t>bán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hai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gánh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khoai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lang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được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năm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hào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đã</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tiêu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gì</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đâu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Tố</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555641"/>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GỢI Ý TRẢ LỜI</a:t>
            </a:r>
          </a:p>
          <a:p>
            <a:pPr algn="just"/>
            <a:r>
              <a:rPr lang="en-US" sz="2000" dirty="0">
                <a:latin typeface="Times New Roman" pitchFamily="18" charset="0"/>
                <a:cs typeface="Times New Roman" pitchFamily="18" charset="0"/>
              </a:rPr>
              <a:t>15. </a:t>
            </a:r>
            <a:r>
              <a:rPr lang="en-US" sz="2000" b="1" dirty="0" err="1">
                <a:latin typeface="Times New Roman" pitchFamily="18" charset="0"/>
                <a:cs typeface="Times New Roman" pitchFamily="18" charset="0"/>
              </a:rPr>
              <a:t>Trong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tấm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áo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dài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màu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thiên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thanh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từ</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ngày</a:t>
            </a:r>
            <a:r>
              <a:rPr lang="en-US" sz="2000" b="1" dirty="0">
                <a:latin typeface="Times New Roman" pitchFamily="18" charset="0"/>
                <a:cs typeface="Times New Roman" pitchFamily="18" charset="0"/>
              </a:rPr>
              <a:t> may </a:t>
            </a:r>
            <a:r>
              <a:rPr lang="en-US" sz="2000" b="1" dirty="0" err="1">
                <a:latin typeface="Times New Roman" pitchFamily="18" charset="0"/>
                <a:cs typeface="Times New Roman" pitchFamily="18" charset="0"/>
              </a:rPr>
              <a:t>chưa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bao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giờ</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xỏ</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huống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16</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Chưa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nghe</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hếch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rõ</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dài</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huống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17. </a:t>
            </a:r>
            <a:r>
              <a:rPr lang="en-US" sz="2000" b="1" dirty="0" err="1">
                <a:latin typeface="Times New Roman" pitchFamily="18" charset="0"/>
                <a:cs typeface="Times New Roman" pitchFamily="18" charset="0"/>
              </a:rPr>
              <a:t>Từng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nhát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ken </a:t>
            </a:r>
            <a:r>
              <a:rPr lang="en-US" sz="2000" dirty="0" err="1">
                <a:latin typeface="Times New Roman" pitchFamily="18" charset="0"/>
                <a:cs typeface="Times New Roman" pitchFamily="18" charset="0"/>
              </a:rPr>
              <a:t>két</a:t>
            </a:r>
            <a:r>
              <a:rPr lang="en-US" sz="2000" dirty="0">
                <a:latin typeface="Times New Roman" pitchFamily="18" charset="0"/>
                <a:cs typeface="Times New Roman" pitchFamily="18" charset="0"/>
              </a:rPr>
              <a:t> thong </a:t>
            </a:r>
            <a:r>
              <a:rPr lang="en-US" sz="2000" dirty="0" err="1">
                <a:latin typeface="Times New Roman" pitchFamily="18" charset="0"/>
                <a:cs typeface="Times New Roman" pitchFamily="18" charset="0"/>
              </a:rPr>
              <a:t>thả</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18. </a:t>
            </a:r>
            <a:r>
              <a:rPr lang="en-US" sz="2000" b="1" dirty="0">
                <a:latin typeface="Times New Roman" pitchFamily="18" charset="0"/>
                <a:cs typeface="Times New Roman" pitchFamily="18" charset="0"/>
              </a:rPr>
              <a:t>Theo </a:t>
            </a:r>
            <a:r>
              <a:rPr lang="en-US" sz="2000" b="1" dirty="0" err="1">
                <a:latin typeface="Times New Roman" pitchFamily="18" charset="0"/>
                <a:cs typeface="Times New Roman" pitchFamily="18" charset="0"/>
              </a:rPr>
              <a:t>ánh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lấp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lánh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của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ao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ruộng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cơm</a:t>
            </a:r>
            <a:r>
              <a:rPr lang="en-US" sz="2000" dirty="0">
                <a:latin typeface="Times New Roman" pitchFamily="18" charset="0"/>
                <a:cs typeface="Times New Roman" pitchFamily="18" charset="0"/>
              </a:rPr>
              <a:t> ban </a:t>
            </a:r>
            <a:r>
              <a:rPr lang="en-US" sz="2000" dirty="0" err="1">
                <a:latin typeface="Times New Roman" pitchFamily="18" charset="0"/>
                <a:cs typeface="Times New Roman" pitchFamily="18" charset="0"/>
              </a:rPr>
              <a:t>trưa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19.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chỉ</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vì</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hai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đồng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tuyệt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20. </a:t>
            </a:r>
            <a:r>
              <a:rPr lang="en-US" sz="2000" b="1" dirty="0" err="1">
                <a:latin typeface="Times New Roman" pitchFamily="18" charset="0"/>
                <a:cs typeface="Times New Roman" pitchFamily="18" charset="0"/>
              </a:rPr>
              <a:t>Để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có</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sớm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trở</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về</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cơ</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quan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tiếp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tục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làm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bệnh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đích</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21.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ty</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chống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trộm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thống</a:t>
            </a:r>
            <a:r>
              <a:rPr lang="en-US" sz="2000" dirty="0">
                <a:latin typeface="Times New Roman" pitchFamily="18" charset="0"/>
                <a:cs typeface="Times New Roman" pitchFamily="18" charset="0"/>
              </a:rPr>
              <a:t> camera.</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đích</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22. </a:t>
            </a:r>
            <a:r>
              <a:rPr lang="en-US" sz="2000" b="1" dirty="0" err="1">
                <a:latin typeface="Times New Roman" pitchFamily="18" charset="0"/>
                <a:cs typeface="Times New Roman" pitchFamily="18" charset="0"/>
              </a:rPr>
              <a:t>Hôm</a:t>
            </a:r>
            <a:r>
              <a:rPr lang="en-US" sz="2000" b="1" dirty="0">
                <a:latin typeface="Times New Roman" pitchFamily="18" charset="0"/>
                <a:cs typeface="Times New Roman" pitchFamily="18" charset="0"/>
              </a:rPr>
              <a:t> qua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hôm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kia</a:t>
            </a:r>
            <a:r>
              <a:rPr lang="en-US" sz="2000" dirty="0">
                <a:latin typeface="Times New Roman" pitchFamily="18" charset="0"/>
                <a:cs typeface="Times New Roman" pitchFamily="18" charset="0"/>
              </a:rPr>
              <a:t>, u </a:t>
            </a:r>
            <a:r>
              <a:rPr lang="en-US" sz="2000" dirty="0" err="1">
                <a:latin typeface="Times New Roman" pitchFamily="18" charset="0"/>
                <a:cs typeface="Times New Roman" pitchFamily="18" charset="0"/>
              </a:rPr>
              <a:t>bán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15" end="15"/>
                                            </p:txEl>
                                          </p:spTgt>
                                        </p:tgtEl>
                                        <p:attrNameLst>
                                          <p:attrName>style.visibility</p:attrName>
                                        </p:attrNameLst>
                                      </p:cBhvr>
                                      <p:to>
                                        <p:strVal val="visible"/>
                                      </p:to>
                                    </p:set>
                                    <p:animEffect transition="in" filter="box(in)">
                                      <p:cBhvr>
                                        <p:cTn id="82"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740307"/>
          </a:xfrm>
          <a:prstGeom prst="rect">
            <a:avLst/>
          </a:prstGeom>
          <a:noFill/>
        </p:spPr>
        <p:txBody>
          <a:bodyPr wrap="square" rtlCol="0">
            <a:spAutoFit/>
          </a:bodyPr>
          <a:lstStyle/>
          <a:p>
            <a:pPr algn="just"/>
            <a:r>
              <a:rPr lang="es-BO" sz="2400" dirty="0">
                <a:latin typeface="Times New Roman" pitchFamily="18" charset="0"/>
                <a:cs typeface="Times New Roman" pitchFamily="18" charset="0"/>
              </a:rPr>
              <a:t>23. </a:t>
            </a:r>
            <a:r>
              <a:rPr lang="es-BO" sz="2400" dirty="0" err="1">
                <a:latin typeface="Times New Roman" pitchFamily="18" charset="0"/>
                <a:cs typeface="Times New Roman" pitchFamily="18" charset="0"/>
              </a:rPr>
              <a:t>Hai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tay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đút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túi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quần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lão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cúi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đầu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vẻ</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ngẫm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nghĩ</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như</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triết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học</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Vũ</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Trọng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Phụng</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24. </a:t>
            </a:r>
            <a:r>
              <a:rPr lang="es-BO" sz="2400" dirty="0" err="1">
                <a:latin typeface="Times New Roman" pitchFamily="18" charset="0"/>
                <a:cs typeface="Times New Roman" pitchFamily="18" charset="0"/>
              </a:rPr>
              <a:t>Ngày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đêm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phải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cắm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đèn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cắm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đóm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khỏi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vướng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vấp</a:t>
            </a:r>
            <a:r>
              <a:rPr lang="es-BO" sz="2400" dirty="0">
                <a:latin typeface="Times New Roman" pitchFamily="18" charset="0"/>
                <a:cs typeface="Times New Roman" pitchFamily="18" charset="0"/>
              </a:rPr>
              <a:t> va </a:t>
            </a:r>
            <a:r>
              <a:rPr lang="es-BO" sz="2400" dirty="0" err="1">
                <a:latin typeface="Times New Roman" pitchFamily="18" charset="0"/>
                <a:cs typeface="Times New Roman" pitchFamily="18" charset="0"/>
              </a:rPr>
              <a:t>đập</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Lê</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Lựu</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25. </a:t>
            </a:r>
            <a:r>
              <a:rPr lang="es-BO" sz="2400" dirty="0" err="1">
                <a:latin typeface="Times New Roman" pitchFamily="18" charset="0"/>
                <a:cs typeface="Times New Roman" pitchFamily="18" charset="0"/>
              </a:rPr>
              <a:t>Nóc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bếp</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giềng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ngọn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khói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bốc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nghi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ngút</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Ngô</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Tất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Tố</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26. </a:t>
            </a:r>
            <a:r>
              <a:rPr lang="es-BO" sz="2400" dirty="0" err="1">
                <a:latin typeface="Times New Roman" pitchFamily="18" charset="0"/>
                <a:cs typeface="Times New Roman" pitchFamily="18" charset="0"/>
              </a:rPr>
              <a:t>Nó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từ</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đến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chỉ</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nhởn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nhơ</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rong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chơi</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27. </a:t>
            </a:r>
            <a:r>
              <a:rPr lang="es-BO" sz="2400" dirty="0" err="1">
                <a:latin typeface="Times New Roman" pitchFamily="18" charset="0"/>
                <a:cs typeface="Times New Roman" pitchFamily="18" charset="0"/>
              </a:rPr>
              <a:t>Hoa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học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chăm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chỉ</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cật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lực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từ</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tinh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mơ</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đến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khuya</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28. </a:t>
            </a:r>
            <a:r>
              <a:rPr lang="es-BO" sz="2400" dirty="0" err="1">
                <a:latin typeface="Times New Roman" pitchFamily="18" charset="0"/>
                <a:cs typeface="Times New Roman" pitchFamily="18" charset="0"/>
              </a:rPr>
              <a:t>Anh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muốn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việc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thẳng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thắn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tự</a:t>
            </a:r>
            <a:r>
              <a:rPr lang="es-BO" sz="2400" dirty="0">
                <a:latin typeface="Times New Roman" pitchFamily="18" charset="0"/>
                <a:cs typeface="Times New Roman" pitchFamily="18" charset="0"/>
              </a:rPr>
              <a:t> do.</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Nguyễn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Hoan</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29. </a:t>
            </a:r>
            <a:r>
              <a:rPr lang="es-BO" sz="2400" dirty="0" err="1">
                <a:latin typeface="Times New Roman" pitchFamily="18" charset="0"/>
                <a:cs typeface="Times New Roman" pitchFamily="18" charset="0"/>
              </a:rPr>
              <a:t>Lại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hai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nách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hai</a:t>
            </a:r>
            <a:r>
              <a:rPr lang="es-BO" sz="2400" dirty="0">
                <a:latin typeface="Times New Roman" pitchFamily="18" charset="0"/>
                <a:cs typeface="Times New Roman" pitchFamily="18" charset="0"/>
              </a:rPr>
              <a:t> con, </a:t>
            </a:r>
            <a:r>
              <a:rPr lang="es-BO" sz="2400" dirty="0" err="1">
                <a:latin typeface="Times New Roman" pitchFamily="18" charset="0"/>
                <a:cs typeface="Times New Roman" pitchFamily="18" charset="0"/>
              </a:rPr>
              <a:t>chị</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bế</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chúng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ngồi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trong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chõng</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Ngô</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Tất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Tố</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30. </a:t>
            </a:r>
            <a:r>
              <a:rPr lang="es-BO" sz="2400" dirty="0" err="1">
                <a:latin typeface="Times New Roman" pitchFamily="18" charset="0"/>
                <a:cs typeface="Times New Roman" pitchFamily="18" charset="0"/>
              </a:rPr>
              <a:t>Đàng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hoàng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trong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bộ</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quân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phục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tôi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như</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lấy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được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sinh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khí</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dẫu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rằng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toàn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thân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vẫn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đau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nhừ</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đầu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óc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vất</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31. </a:t>
            </a:r>
            <a:r>
              <a:rPr lang="es-BO" sz="2400" dirty="0" err="1">
                <a:latin typeface="Times New Roman" pitchFamily="18" charset="0"/>
                <a:cs typeface="Times New Roman" pitchFamily="18" charset="0"/>
              </a:rPr>
              <a:t>Chân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tay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run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như</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điện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giật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trợn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mắt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hỏi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tiếng</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Vũ</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Trọng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Phụng</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247864"/>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GỢI Ý ĐÁP ÁN</a:t>
            </a:r>
          </a:p>
          <a:p>
            <a:pPr algn="just"/>
            <a:r>
              <a:rPr lang="en-US" sz="2000" dirty="0">
                <a:latin typeface="Times New Roman" pitchFamily="18" charset="0"/>
                <a:cs typeface="Times New Roman" pitchFamily="18" charset="0"/>
              </a:rPr>
              <a:t>23. </a:t>
            </a:r>
            <a:r>
              <a:rPr lang="en-US" sz="2000" b="1" dirty="0" err="1">
                <a:latin typeface="Times New Roman" pitchFamily="18" charset="0"/>
                <a:cs typeface="Times New Roman" pitchFamily="18" charset="0"/>
              </a:rPr>
              <a:t>Hai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tay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đút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túi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cúi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ngẫm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24. </a:t>
            </a:r>
            <a:r>
              <a:rPr lang="en-US" sz="2000" b="1" dirty="0" err="1">
                <a:latin typeface="Times New Roman" pitchFamily="18" charset="0"/>
                <a:cs typeface="Times New Roman" pitchFamily="18" charset="0"/>
              </a:rPr>
              <a:t>Ngày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đêm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đèn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khỏi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vướng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đập</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25. </a:t>
            </a:r>
            <a:r>
              <a:rPr lang="en-US" sz="2000" b="1" dirty="0" err="1">
                <a:latin typeface="Times New Roman" pitchFamily="18" charset="0"/>
                <a:cs typeface="Times New Roman" pitchFamily="18" charset="0"/>
              </a:rPr>
              <a:t>Nóc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bếp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giềng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ngút</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26.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từ</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đến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nhởn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chơi</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27.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lực</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từ</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tinh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mơ</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đến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tối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khuya</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28.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một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thẳng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thắn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tự</a:t>
            </a:r>
            <a:r>
              <a:rPr lang="en-US" sz="2000" b="1" dirty="0">
                <a:latin typeface="Times New Roman" pitchFamily="18" charset="0"/>
                <a:cs typeface="Times New Roman" pitchFamily="18" charset="0"/>
              </a:rPr>
              <a:t> do.</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29. </a:t>
            </a:r>
            <a:r>
              <a:rPr lang="en-US" sz="2000" b="1" dirty="0" err="1">
                <a:latin typeface="Times New Roman" pitchFamily="18" charset="0"/>
                <a:cs typeface="Times New Roman" pitchFamily="18" charset="0"/>
              </a:rPr>
              <a:t>Lại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hai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nách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hai</a:t>
            </a:r>
            <a:r>
              <a:rPr lang="en-US" sz="2000" b="1" dirty="0">
                <a:latin typeface="Times New Roman" pitchFamily="18" charset="0"/>
                <a:cs typeface="Times New Roman" pitchFamily="18" charset="0"/>
              </a:rPr>
              <a:t> con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chõng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30. </a:t>
            </a:r>
            <a:r>
              <a:rPr lang="en-US" sz="2000" b="1" dirty="0" err="1">
                <a:latin typeface="Times New Roman" pitchFamily="18" charset="0"/>
                <a:cs typeface="Times New Roman" pitchFamily="18" charset="0"/>
              </a:rPr>
              <a:t>Đàng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hoàng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trong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bộ</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dẫu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óc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t>
            </a:r>
            <a:r>
              <a:rPr lang="en-US" sz="2000">
                <a:latin typeface="Times New Roman" pitchFamily="18" charset="0"/>
                <a:cs typeface="Times New Roman" pitchFamily="18" charset="0"/>
              </a:rPr>
              <a: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31. </a:t>
            </a:r>
            <a:r>
              <a:rPr lang="en-US" sz="2000" b="1" dirty="0" err="1">
                <a:latin typeface="Times New Roman" pitchFamily="18" charset="0"/>
                <a:cs typeface="Times New Roman" pitchFamily="18" charset="0"/>
              </a:rPr>
              <a:t>Chân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tay</a:t>
            </a:r>
            <a:r>
              <a:rPr lang="en-US" sz="2000" b="1" dirty="0">
                <a:latin typeface="Times New Roman" pitchFamily="18" charset="0"/>
                <a:cs typeface="Times New Roman" pitchFamily="18" charset="0"/>
              </a:rPr>
              <a:t> run </a:t>
            </a:r>
            <a:r>
              <a:rPr lang="en-US" sz="2000" b="1" dirty="0" err="1">
                <a:latin typeface="Times New Roman" pitchFamily="18" charset="0"/>
                <a:cs typeface="Times New Roman" pitchFamily="18" charset="0"/>
              </a:rPr>
              <a:t>lên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như</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điện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hỏi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15" end="15"/>
                                            </p:txEl>
                                          </p:spTgt>
                                        </p:tgtEl>
                                        <p:attrNameLst>
                                          <p:attrName>style.visibility</p:attrName>
                                        </p:attrNameLst>
                                      </p:cBhvr>
                                      <p:to>
                                        <p:strVal val="visible"/>
                                      </p:to>
                                    </p:set>
                                    <p:animEffect transition="in" filter="box(in)">
                                      <p:cBhvr>
                                        <p:cTn id="82" dur="500"/>
                                        <p:tgtEl>
                                          <p:spTgt spid="5">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5">
                                            <p:txEl>
                                              <p:pRg st="16" end="16"/>
                                            </p:txEl>
                                          </p:spTgt>
                                        </p:tgtEl>
                                        <p:attrNameLst>
                                          <p:attrName>style.visibility</p:attrName>
                                        </p:attrNameLst>
                                      </p:cBhvr>
                                      <p:to>
                                        <p:strVal val="visible"/>
                                      </p:to>
                                    </p:set>
                                    <p:animEffect transition="in" filter="box(in)">
                                      <p:cBhvr>
                                        <p:cTn id="87" dur="500"/>
                                        <p:tgtEl>
                                          <p:spTgt spid="5">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5">
                                            <p:txEl>
                                              <p:pRg st="17" end="17"/>
                                            </p:txEl>
                                          </p:spTgt>
                                        </p:tgtEl>
                                        <p:attrNameLst>
                                          <p:attrName>style.visibility</p:attrName>
                                        </p:attrNameLst>
                                      </p:cBhvr>
                                      <p:to>
                                        <p:strVal val="visible"/>
                                      </p:to>
                                    </p:set>
                                    <p:animEffect transition="in" filter="box(in)">
                                      <p:cBhvr>
                                        <p:cTn id="92" dur="500"/>
                                        <p:tgtEl>
                                          <p:spTgt spid="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278642"/>
          </a:xfrm>
          <a:prstGeom prst="rect">
            <a:avLst/>
          </a:prstGeom>
          <a:noFill/>
        </p:spPr>
        <p:txBody>
          <a:bodyPr wrap="square" rtlCol="0">
            <a:spAutoFit/>
          </a:bodyPr>
          <a:lstStyle/>
          <a:p>
            <a:pPr algn="just"/>
            <a:r>
              <a:rPr lang="es-BO" sz="2400" b="1" dirty="0">
                <a:latin typeface="Times New Roman" pitchFamily="18" charset="0"/>
                <a:cs typeface="Times New Roman" pitchFamily="18" charset="0"/>
              </a:rPr>
              <a:t>I. </a:t>
            </a:r>
            <a:r>
              <a:rPr lang="es-BO" sz="2400" b="1" dirty="0" err="1">
                <a:latin typeface="Times New Roman" pitchFamily="18" charset="0"/>
                <a:cs typeface="Times New Roman" pitchFamily="18" charset="0"/>
              </a:rPr>
              <a:t>Lí</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thuyết</a:t>
            </a:r>
            <a:endParaRPr lang="en-US" sz="2400" dirty="0">
              <a:latin typeface="Times New Roman" pitchFamily="18" charset="0"/>
              <a:cs typeface="Times New Roman" pitchFamily="18" charset="0"/>
            </a:endParaRPr>
          </a:p>
          <a:p>
            <a:pPr algn="just"/>
            <a:r>
              <a:rPr lang="es-BO" sz="2400" b="1" dirty="0">
                <a:latin typeface="Times New Roman" pitchFamily="18" charset="0"/>
                <a:cs typeface="Times New Roman" pitchFamily="18" charset="0"/>
              </a:rPr>
              <a:t>1.</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Để</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rõ</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thêm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hoàn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cảnh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gian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gian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nguyên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nhân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mục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đích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phương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tiện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thức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sự</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việc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được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diễn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bằng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cụm</a:t>
            </a:r>
            <a:r>
              <a:rPr lang="es-BO" sz="2400" dirty="0">
                <a:latin typeface="Times New Roman" pitchFamily="18" charset="0"/>
                <a:cs typeface="Times New Roman" pitchFamily="18" charset="0"/>
              </a:rPr>
              <a:t> C-V </a:t>
            </a:r>
            <a:r>
              <a:rPr lang="es-BO" sz="2400" dirty="0" err="1">
                <a:latin typeface="Times New Roman" pitchFamily="18" charset="0"/>
                <a:cs typeface="Times New Roman" pitchFamily="18" charset="0"/>
              </a:rPr>
              <a:t>trong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người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thêm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 </a:t>
            </a:r>
            <a:r>
              <a:rPr lang="es-BO" sz="2400" dirty="0" err="1">
                <a:latin typeface="Times New Roman" pitchFamily="18" charset="0"/>
                <a:cs typeface="Times New Roman" pitchFamily="18" charset="0"/>
              </a:rPr>
              <a:t>Thêm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mở</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rộng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thường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thấy</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b="1" dirty="0">
                <a:latin typeface="Times New Roman" pitchFamily="18" charset="0"/>
                <a:cs typeface="Times New Roman" pitchFamily="18" charset="0"/>
              </a:rPr>
              <a:t>2.</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thể</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được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thêm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đầu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giữa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hoặc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cuối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giữa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chủ</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vị</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trong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thường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đánh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dấu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bằng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dấu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phẩy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viết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một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quãng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nghỉ</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ngắn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nói</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(1)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đứng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đầu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i="1" dirty="0" err="1">
                <a:latin typeface="Times New Roman" pitchFamily="18" charset="0"/>
                <a:cs typeface="Times New Roman" pitchFamily="18" charset="0"/>
              </a:rPr>
              <a:t>Từ</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sáng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đến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tối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nó</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chỉ</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nhởn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nhơ</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rong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chơi</a:t>
            </a:r>
            <a:r>
              <a:rPr lang="es-BO"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a:t>
            </a:r>
            <a:r>
              <a:rPr lang="es-BO" sz="2400" dirty="0" err="1">
                <a:latin typeface="Times New Roman" pitchFamily="18" charset="0"/>
                <a:cs typeface="Times New Roman" pitchFamily="18" charset="0"/>
              </a:rPr>
              <a:t>Nguyên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Hồng</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(2)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đứng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giữa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i="1" dirty="0" err="1">
                <a:latin typeface="Times New Roman" pitchFamily="18" charset="0"/>
                <a:cs typeface="Times New Roman" pitchFamily="18" charset="0"/>
              </a:rPr>
              <a:t>Nó</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từ</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sáng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đến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tối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chỉ</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nhởn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nhơ</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rong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chơi</a:t>
            </a:r>
            <a:r>
              <a:rPr lang="es-BO"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(3)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đứng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cuối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i="1" dirty="0" err="1">
                <a:latin typeface="Times New Roman" pitchFamily="18" charset="0"/>
                <a:cs typeface="Times New Roman" pitchFamily="18" charset="0"/>
              </a:rPr>
              <a:t>Nó</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chỉ</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nhởn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nhơ</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rong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chơi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từ</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sáng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đến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tối</a:t>
            </a:r>
            <a:r>
              <a:rPr lang="es-BO"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b="1" dirty="0">
                <a:latin typeface="Times New Roman" pitchFamily="18" charset="0"/>
                <a:cs typeface="Times New Roman" pitchFamily="18" charset="0"/>
              </a:rPr>
              <a:t>3.</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Để</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tỏ</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hoàn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cảnh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sự</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việc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được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nói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đến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trong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thể</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thêm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nhiều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Ví</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dụ</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s-BO" sz="2000" dirty="0">
                <a:latin typeface="Times New Roman" pitchFamily="18" charset="0"/>
                <a:cs typeface="Times New Roman" pitchFamily="18" charset="0"/>
              </a:rPr>
              <a:t>32. </a:t>
            </a:r>
            <a:r>
              <a:rPr lang="es-BO" sz="2000" dirty="0" err="1">
                <a:latin typeface="Times New Roman" pitchFamily="18" charset="0"/>
                <a:cs typeface="Times New Roman" pitchFamily="18" charset="0"/>
              </a:rPr>
              <a:t>Là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vì</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nhờ</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tiền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dành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dụm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người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vẫn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có</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đủ</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cả</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cơm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lẫn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rượu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Nam</a:t>
            </a:r>
            <a:r>
              <a:rPr lang="es-BO" sz="2000" dirty="0">
                <a:latin typeface="Times New Roman" pitchFamily="18" charset="0"/>
                <a:cs typeface="Times New Roman" pitchFamily="18" charset="0"/>
              </a:rPr>
              <a:t> Cao)</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33. Do </a:t>
            </a:r>
            <a:r>
              <a:rPr lang="es-BO" sz="2000" dirty="0" err="1">
                <a:latin typeface="Times New Roman" pitchFamily="18" charset="0"/>
                <a:cs typeface="Times New Roman" pitchFamily="18" charset="0"/>
              </a:rPr>
              <a:t>một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sự</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tình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cờ</a:t>
            </a:r>
            <a:r>
              <a:rPr lang="es-BO" sz="2000" dirty="0">
                <a:latin typeface="Times New Roman" pitchFamily="18" charset="0"/>
                <a:cs typeface="Times New Roman" pitchFamily="18" charset="0"/>
              </a:rPr>
              <a:t>, y </a:t>
            </a:r>
            <a:r>
              <a:rPr lang="es-BO" sz="2000" dirty="0" err="1">
                <a:latin typeface="Times New Roman" pitchFamily="18" charset="0"/>
                <a:cs typeface="Times New Roman" pitchFamily="18" charset="0"/>
              </a:rPr>
              <a:t>biết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được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tên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Tư.</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Nam</a:t>
            </a:r>
            <a:r>
              <a:rPr lang="es-BO" sz="2000" dirty="0">
                <a:latin typeface="Times New Roman" pitchFamily="18" charset="0"/>
                <a:cs typeface="Times New Roman" pitchFamily="18" charset="0"/>
              </a:rPr>
              <a:t> Cao)</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34. </a:t>
            </a:r>
            <a:r>
              <a:rPr lang="es-BO" sz="2000" dirty="0" err="1">
                <a:latin typeface="Times New Roman" pitchFamily="18" charset="0"/>
                <a:cs typeface="Times New Roman" pitchFamily="18" charset="0"/>
              </a:rPr>
              <a:t>Một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trăm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bạc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này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chẳng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đâu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thực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Hằng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ngày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chồng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có</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thể</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hơn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ngần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ấy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lãi</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Hoan</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35. </a:t>
            </a:r>
            <a:r>
              <a:rPr lang="es-BO" sz="2000" dirty="0" err="1">
                <a:latin typeface="Times New Roman" pitchFamily="18" charset="0"/>
                <a:cs typeface="Times New Roman" pitchFamily="18" charset="0"/>
              </a:rPr>
              <a:t>Sang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năm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chúng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sẽ</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đem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đến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mỗi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gia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đình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một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bộ</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sưu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tập</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về</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thuyền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biển</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Nguyễn</a:t>
            </a:r>
            <a:r>
              <a:rPr lang="es-BO" sz="2000" dirty="0">
                <a:latin typeface="Times New Roman" pitchFamily="18" charset="0"/>
                <a:cs typeface="Times New Roman" pitchFamily="18" charset="0"/>
              </a:rPr>
              <a:t> Minh </a:t>
            </a:r>
            <a:r>
              <a:rPr lang="es-BO" sz="2000" dirty="0" err="1">
                <a:latin typeface="Times New Roman" pitchFamily="18" charset="0"/>
                <a:cs typeface="Times New Roman" pitchFamily="18" charset="0"/>
              </a:rPr>
              <a:t>Châu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36. </a:t>
            </a:r>
            <a:r>
              <a:rPr lang="es-BO" sz="2000" dirty="0" err="1">
                <a:latin typeface="Times New Roman" pitchFamily="18" charset="0"/>
                <a:cs typeface="Times New Roman" pitchFamily="18" charset="0"/>
              </a:rPr>
              <a:t>Bằng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sắc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mặt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ôn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hòa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dễ</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dãi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Nghị</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Quế</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nhìn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vào</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mắt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chị</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Dậu</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Tố</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37. </a:t>
            </a:r>
            <a:r>
              <a:rPr lang="es-BO" sz="2000" dirty="0" err="1">
                <a:latin typeface="Times New Roman" pitchFamily="18" charset="0"/>
                <a:cs typeface="Times New Roman" pitchFamily="18" charset="0"/>
              </a:rPr>
              <a:t>Nhờ</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cái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đặc</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biệt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của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hai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chòm</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râu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chị</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Dậu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nhận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ra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ông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Phủ.</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Tố</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38. </a:t>
            </a:r>
            <a:r>
              <a:rPr lang="es-BO" sz="2000" dirty="0" err="1">
                <a:latin typeface="Times New Roman" pitchFamily="18" charset="0"/>
                <a:cs typeface="Times New Roman" pitchFamily="18" charset="0"/>
              </a:rPr>
              <a:t>Chung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quanh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những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người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hiếu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kì</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đứng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vòng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trong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vòng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ngoài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để</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thỏa</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mãn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trí</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tò</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mò</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39. Tan </a:t>
            </a:r>
            <a:r>
              <a:rPr lang="es-BO" sz="2000" dirty="0" err="1">
                <a:latin typeface="Times New Roman" pitchFamily="18" charset="0"/>
                <a:cs typeface="Times New Roman" pitchFamily="18" charset="0"/>
              </a:rPr>
              <a:t>buổi</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hầu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kiện</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chị</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Dậu</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lật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đật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chạy</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xuống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cổng</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đình</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tìm</a:t>
            </a:r>
            <a:r>
              <a:rPr lang="es-BO" sz="2000" dirty="0">
                <a:latin typeface="Times New Roman" pitchFamily="18" charset="0"/>
                <a:cs typeface="Times New Roman" pitchFamily="18" charset="0"/>
              </a:rPr>
              <a:t> con.</a:t>
            </a:r>
            <a:endParaRPr lang="en-US" sz="2000" dirty="0">
              <a:latin typeface="Times New Roman" pitchFamily="18" charset="0"/>
              <a:cs typeface="Times New Roman" pitchFamily="18" charset="0"/>
            </a:endParaRPr>
          </a:p>
          <a:p>
            <a:pPr algn="just"/>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Ngô</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Tất</a:t>
            </a:r>
            <a:r>
              <a:rPr lang="es-BO" sz="2000" dirty="0">
                <a:latin typeface="Times New Roman" pitchFamily="18" charset="0"/>
                <a:cs typeface="Times New Roman" pitchFamily="18" charset="0"/>
              </a:rPr>
              <a:t> </a:t>
            </a:r>
            <a:r>
              <a:rPr lang="es-BO" sz="2000" dirty="0" err="1">
                <a:latin typeface="Times New Roman" pitchFamily="18" charset="0"/>
                <a:cs typeface="Times New Roman" pitchFamily="18" charset="0"/>
              </a:rPr>
              <a:t>Tố</a:t>
            </a:r>
            <a:r>
              <a:rPr lang="es-BO"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685800"/>
            <a:ext cx="9144000" cy="6678751"/>
          </a:xfrm>
          <a:prstGeom prst="rect">
            <a:avLst/>
          </a:prstGeom>
          <a:noFill/>
        </p:spPr>
        <p:txBody>
          <a:bodyPr wrap="square" rtlCol="0">
            <a:spAutoFit/>
          </a:bodyPr>
          <a:lstStyle/>
          <a:p>
            <a:pPr algn="just"/>
            <a:r>
              <a:rPr lang="en-US" sz="2400" dirty="0">
                <a:latin typeface="Times New Roman" pitchFamily="18" charset="0"/>
                <a:cs typeface="Times New Roman" pitchFamily="18" charset="0"/>
              </a:rPr>
              <a:t>32.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vì</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nhờ</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tiền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dành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rượu</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33. </a:t>
            </a:r>
            <a:r>
              <a:rPr lang="en-US" sz="2400" b="1" dirty="0">
                <a:latin typeface="Times New Roman" pitchFamily="18" charset="0"/>
                <a:cs typeface="Times New Roman" pitchFamily="18" charset="0"/>
              </a:rPr>
              <a:t>Do </a:t>
            </a:r>
            <a:r>
              <a:rPr lang="en-US" sz="2400" b="1" dirty="0" err="1">
                <a:latin typeface="Times New Roman" pitchFamily="18" charset="0"/>
                <a:cs typeface="Times New Roman" pitchFamily="18" charset="0"/>
              </a:rPr>
              <a:t>một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tình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cờ</a:t>
            </a:r>
            <a:r>
              <a:rPr lang="en-US" sz="2400" dirty="0">
                <a:latin typeface="Times New Roman" pitchFamily="18" charset="0"/>
                <a:cs typeface="Times New Roman" pitchFamily="18" charset="0"/>
              </a:rPr>
              <a:t>, y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34.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Hằng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lãi</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35. </a:t>
            </a:r>
            <a:r>
              <a:rPr lang="en-US" sz="2400" b="1" dirty="0">
                <a:latin typeface="Times New Roman" pitchFamily="18" charset="0"/>
                <a:cs typeface="Times New Roman" pitchFamily="18" charset="0"/>
              </a:rPr>
              <a:t>Sang </a:t>
            </a:r>
            <a:r>
              <a:rPr lang="en-US" sz="2400" b="1" dirty="0" err="1">
                <a:latin typeface="Times New Roman" pitchFamily="18" charset="0"/>
                <a:cs typeface="Times New Roman" pitchFamily="18" charset="0"/>
              </a:rPr>
              <a:t>năm</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sưu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36. </a:t>
            </a:r>
            <a:r>
              <a:rPr lang="en-US" sz="2400" b="1" dirty="0" err="1">
                <a:latin typeface="Times New Roman" pitchFamily="18" charset="0"/>
                <a:cs typeface="Times New Roman" pitchFamily="18" charset="0"/>
              </a:rPr>
              <a:t>Bằng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sắc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mặt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ôn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hòa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dễ</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Dậu</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37. </a:t>
            </a:r>
            <a:r>
              <a:rPr lang="en-US" sz="2400" b="1" dirty="0" err="1">
                <a:latin typeface="Times New Roman" pitchFamily="18" charset="0"/>
                <a:cs typeface="Times New Roman" pitchFamily="18" charset="0"/>
              </a:rPr>
              <a:t>Nhờ</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đặc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biệt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hai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chòm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Phủ</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tiện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38. </a:t>
            </a:r>
            <a:r>
              <a:rPr lang="en-US" sz="2400" b="1" dirty="0">
                <a:latin typeface="Times New Roman" pitchFamily="18" charset="0"/>
                <a:cs typeface="Times New Roman" pitchFamily="18" charset="0"/>
              </a:rPr>
              <a:t>Chung </a:t>
            </a:r>
            <a:r>
              <a:rPr lang="en-US" sz="2400" b="1" dirty="0" err="1">
                <a:latin typeface="Times New Roman" pitchFamily="18" charset="0"/>
                <a:cs typeface="Times New Roman" pitchFamily="18" charset="0"/>
              </a:rPr>
              <a:t>quanh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thỏa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39. </a:t>
            </a:r>
            <a:r>
              <a:rPr lang="en-US" sz="2400" b="1" dirty="0">
                <a:latin typeface="Times New Roman" pitchFamily="18" charset="0"/>
                <a:cs typeface="Times New Roman" pitchFamily="18" charset="0"/>
              </a:rPr>
              <a:t>Tan </a:t>
            </a:r>
            <a:r>
              <a:rPr lang="en-US" sz="2400" b="1" dirty="0" err="1">
                <a:latin typeface="Times New Roman" pitchFamily="18" charset="0"/>
                <a:cs typeface="Times New Roman" pitchFamily="18" charset="0"/>
              </a:rPr>
              <a:t>buổi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hầu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cổng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con.</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ox(in)">
                                      <p:cBhvr>
                                        <p:cTn id="25" dur="500"/>
                                        <p:tgtEl>
                                          <p:spTgt spid="6">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ox(in)">
                                      <p:cBhvr>
                                        <p:cTn id="28" dur="500"/>
                                        <p:tgtEl>
                                          <p:spTgt spid="6">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ox(in)">
                                      <p:cBhvr>
                                        <p:cTn id="31" dur="500"/>
                                        <p:tgtEl>
                                          <p:spTgt spid="6">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ox(in)">
                                      <p:cBhvr>
                                        <p:cTn id="34" dur="500"/>
                                        <p:tgtEl>
                                          <p:spTgt spid="6">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ox(in)">
                                      <p:cBhvr>
                                        <p:cTn id="37" dur="500"/>
                                        <p:tgtEl>
                                          <p:spTgt spid="6">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box(in)">
                                      <p:cBhvr>
                                        <p:cTn id="40" dur="500"/>
                                        <p:tgtEl>
                                          <p:spTgt spid="6">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box(in)">
                                      <p:cBhvr>
                                        <p:cTn id="43" dur="500"/>
                                        <p:tgtEl>
                                          <p:spTgt spid="6">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6">
                                            <p:txEl>
                                              <p:pRg st="13" end="13"/>
                                            </p:txEl>
                                          </p:spTgt>
                                        </p:tgtEl>
                                        <p:attrNameLst>
                                          <p:attrName>style.visibility</p:attrName>
                                        </p:attrNameLst>
                                      </p:cBhvr>
                                      <p:to>
                                        <p:strVal val="visible"/>
                                      </p:to>
                                    </p:set>
                                    <p:animEffect transition="in" filter="box(in)">
                                      <p:cBhvr>
                                        <p:cTn id="46"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762000"/>
            <a:ext cx="9144000" cy="5262979"/>
          </a:xfrm>
          <a:prstGeom prst="rect">
            <a:avLst/>
          </a:prstGeom>
          <a:noFill/>
        </p:spPr>
        <p:txBody>
          <a:bodyPr wrap="square" rtlCol="0">
            <a:spAutoFit/>
          </a:bodyPr>
          <a:lstStyle/>
          <a:p>
            <a:pPr algn="just"/>
            <a:r>
              <a:rPr lang="es-BO" sz="2800" b="1" u="sng" dirty="0" err="1">
                <a:latin typeface="Times New Roman" pitchFamily="18" charset="0"/>
                <a:cs typeface="Times New Roman" pitchFamily="18" charset="0"/>
              </a:rPr>
              <a:t>Bài</a:t>
            </a:r>
            <a:r>
              <a:rPr lang="es-BO" sz="2800" b="1" u="sng" dirty="0">
                <a:latin typeface="Times New Roman" pitchFamily="18" charset="0"/>
                <a:cs typeface="Times New Roman" pitchFamily="18" charset="0"/>
              </a:rPr>
              <a:t> 4. </a:t>
            </a:r>
            <a:r>
              <a:rPr lang="es-BO" sz="2800" b="1" dirty="0" err="1">
                <a:latin typeface="Times New Roman" pitchFamily="18" charset="0"/>
                <a:cs typeface="Times New Roman" pitchFamily="18" charset="0"/>
              </a:rPr>
              <a:t>Biến</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đổi</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từng</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câu</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sau</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thành</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một</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câu</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có</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trạng</a:t>
            </a:r>
            <a:r>
              <a:rPr lang="es-BO" sz="2800" b="1" dirty="0">
                <a:latin typeface="Times New Roman" pitchFamily="18" charset="0"/>
                <a:cs typeface="Times New Roman" pitchFamily="18" charset="0"/>
              </a:rPr>
              <a:t> </a:t>
            </a:r>
            <a:r>
              <a:rPr lang="es-BO" sz="2800" b="1" dirty="0" err="1">
                <a:latin typeface="Times New Roman" pitchFamily="18" charset="0"/>
                <a:cs typeface="Times New Roman" pitchFamily="18" charset="0"/>
              </a:rPr>
              <a:t>ngữ</a:t>
            </a:r>
            <a:r>
              <a:rPr lang="es-BO"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s-BO" sz="2800" dirty="0" err="1">
                <a:latin typeface="Times New Roman" pitchFamily="18" charset="0"/>
                <a:cs typeface="Times New Roman" pitchFamily="18" charset="0"/>
              </a:rPr>
              <a:t>Mẫu</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Hôm</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ấy</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là</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chủ</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nhật</a:t>
            </a:r>
            <a:r>
              <a:rPr lang="es-BO" sz="2800" dirty="0">
                <a:latin typeface="Times New Roman" pitchFamily="18" charset="0"/>
                <a:cs typeface="Times New Roman" pitchFamily="18" charset="0"/>
              </a:rPr>
              <a:t>. </a:t>
            </a:r>
            <a:r>
              <a:rPr lang="pt-BR" sz="2800" dirty="0">
                <a:latin typeface="Times New Roman" pitchFamily="18" charset="0"/>
                <a:cs typeface="Times New Roman" pitchFamily="18" charset="0"/>
              </a:rPr>
              <a:t>Lớp tôi đi tham quan.</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=&gt; Hôm chủ nhật, lớp tôi đi tham quan.</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1. Mặt biển bao la rực rỡ ánh vàng buổi sớm. Những chiếc thuyền đánh cá nhòe dần trong muôn ngàn tia phản chiếu chói chang.</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2. Đêm đã về khuya. Không gian trở nên yên tĩnh.</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3. Con đường này dẫn tới biển. Buổi sáng, từng tốp người đi ra biển tắm sớm.</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4. Trời nhá nhem tối. Những người bán hàng thu dọn, sửa soạn về nhà.</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ox(in)">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832092"/>
          </a:xfrm>
          <a:prstGeom prst="rect">
            <a:avLst/>
          </a:prstGeom>
          <a:noFill/>
        </p:spPr>
        <p:txBody>
          <a:bodyPr wrap="square" rtlCol="0">
            <a:spAutoFit/>
          </a:bodyPr>
          <a:lstStyle/>
          <a:p>
            <a:pPr algn="ctr"/>
            <a:r>
              <a:rPr lang="es-BO" sz="2800" b="1" dirty="0">
                <a:latin typeface="Times New Roman" pitchFamily="18" charset="0"/>
                <a:cs typeface="Times New Roman" pitchFamily="18" charset="0"/>
              </a:rPr>
              <a:t>GỢI Ý ĐÁP ÁN</a:t>
            </a:r>
            <a:endParaRPr lang="en-US" sz="2800" dirty="0">
              <a:latin typeface="Times New Roman" pitchFamily="18" charset="0"/>
              <a:cs typeface="Times New Roman" pitchFamily="18" charset="0"/>
            </a:endParaRPr>
          </a:p>
          <a:p>
            <a:pPr algn="just"/>
            <a:r>
              <a:rPr lang="es-BO" sz="2800" b="1" dirty="0" err="1">
                <a:latin typeface="Times New Roman" pitchFamily="18" charset="0"/>
                <a:cs typeface="Times New Roman" pitchFamily="18" charset="0"/>
              </a:rPr>
              <a:t>Bài</a:t>
            </a:r>
            <a:r>
              <a:rPr lang="es-BO" sz="2800" b="1" dirty="0">
                <a:latin typeface="Times New Roman" pitchFamily="18" charset="0"/>
                <a:cs typeface="Times New Roman" pitchFamily="18" charset="0"/>
              </a:rPr>
              <a:t> 4. </a:t>
            </a:r>
            <a:endParaRPr lang="en-US" sz="2800" dirty="0">
              <a:latin typeface="Times New Roman" pitchFamily="18" charset="0"/>
              <a:cs typeface="Times New Roman" pitchFamily="18" charset="0"/>
            </a:endParaRPr>
          </a:p>
          <a:p>
            <a:pPr algn="just"/>
            <a:r>
              <a:rPr lang="es-BO" sz="2800" dirty="0">
                <a:latin typeface="Times New Roman" pitchFamily="18" charset="0"/>
                <a:cs typeface="Times New Roman" pitchFamily="18" charset="0"/>
              </a:rPr>
              <a:t>1. </a:t>
            </a:r>
            <a:r>
              <a:rPr lang="es-BO" sz="2800" dirty="0" err="1">
                <a:latin typeface="Times New Roman" pitchFamily="18" charset="0"/>
                <a:cs typeface="Times New Roman" pitchFamily="18" charset="0"/>
              </a:rPr>
              <a:t>Trên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mặt</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biển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bao</a:t>
            </a:r>
            <a:r>
              <a:rPr lang="es-BO" sz="2800" dirty="0">
                <a:latin typeface="Times New Roman" pitchFamily="18" charset="0"/>
                <a:cs typeface="Times New Roman" pitchFamily="18" charset="0"/>
              </a:rPr>
              <a:t> la </a:t>
            </a:r>
            <a:r>
              <a:rPr lang="es-BO" sz="2800" dirty="0" err="1">
                <a:latin typeface="Times New Roman" pitchFamily="18" charset="0"/>
                <a:cs typeface="Times New Roman" pitchFamily="18" charset="0"/>
              </a:rPr>
              <a:t>rực</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rỡ</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ánh</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vàng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buổi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sớm</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những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chiếc</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thuyền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đánh</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cá</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nhòe</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dần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trong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muôn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ngàn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tia</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phản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chiếu</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chói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chang</a:t>
            </a:r>
            <a:r>
              <a:rPr lang="es-BO"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s-BO" sz="2800" dirty="0">
                <a:latin typeface="Times New Roman" pitchFamily="18" charset="0"/>
                <a:cs typeface="Times New Roman" pitchFamily="18" charset="0"/>
              </a:rPr>
              <a:t>2. </a:t>
            </a:r>
            <a:r>
              <a:rPr lang="es-BO" sz="2800" dirty="0" err="1">
                <a:latin typeface="Times New Roman" pitchFamily="18" charset="0"/>
                <a:cs typeface="Times New Roman" pitchFamily="18" charset="0"/>
              </a:rPr>
              <a:t>Trong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đêm</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khuya</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không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gian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trở</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nên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yên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tĩnh</a:t>
            </a:r>
            <a:r>
              <a:rPr lang="es-BO"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s-BO" sz="2800" dirty="0">
                <a:latin typeface="Times New Roman" pitchFamily="18" charset="0"/>
                <a:cs typeface="Times New Roman" pitchFamily="18" charset="0"/>
              </a:rPr>
              <a:t>3. </a:t>
            </a:r>
            <a:r>
              <a:rPr lang="es-BO" sz="2800" dirty="0" err="1">
                <a:latin typeface="Times New Roman" pitchFamily="18" charset="0"/>
                <a:cs typeface="Times New Roman" pitchFamily="18" charset="0"/>
              </a:rPr>
              <a:t>Trên</a:t>
            </a:r>
            <a:r>
              <a:rPr lang="es-BO" sz="2800" dirty="0">
                <a:latin typeface="Times New Roman" pitchFamily="18" charset="0"/>
                <a:cs typeface="Times New Roman" pitchFamily="18" charset="0"/>
              </a:rPr>
              <a:t> con </a:t>
            </a:r>
            <a:r>
              <a:rPr lang="es-BO" sz="2800" dirty="0" err="1">
                <a:latin typeface="Times New Roman" pitchFamily="18" charset="0"/>
                <a:cs typeface="Times New Roman" pitchFamily="18" charset="0"/>
              </a:rPr>
              <a:t>đường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dẫn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tới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bờ</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biển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buổi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sáng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từng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tốp</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người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đi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ra</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biển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tắm</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sớm</a:t>
            </a:r>
            <a:r>
              <a:rPr lang="es-BO"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s-BO" sz="2800" dirty="0">
                <a:latin typeface="Times New Roman" pitchFamily="18" charset="0"/>
                <a:cs typeface="Times New Roman" pitchFamily="18" charset="0"/>
              </a:rPr>
              <a:t>4. </a:t>
            </a:r>
            <a:r>
              <a:rPr lang="es-BO" sz="2800" dirty="0" err="1">
                <a:latin typeface="Times New Roman" pitchFamily="18" charset="0"/>
                <a:cs typeface="Times New Roman" pitchFamily="18" charset="0"/>
              </a:rPr>
              <a:t>Vào</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lúc</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trời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nhá</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nhem</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tối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những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người</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bán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hàng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thu</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dọn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sửa</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soạn</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về</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nhà</a:t>
            </a:r>
            <a:r>
              <a:rPr lang="es-BO"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3108543"/>
          </a:xfrm>
          <a:prstGeom prst="rect">
            <a:avLst/>
          </a:prstGeom>
          <a:noFill/>
        </p:spPr>
        <p:txBody>
          <a:bodyPr wrap="square" rtlCol="0">
            <a:spAutoFit/>
          </a:bodyPr>
          <a:lstStyle/>
          <a:p>
            <a:pPr algn="just"/>
            <a:r>
              <a:rPr lang="pt-BR" sz="2800" b="1" u="sng" dirty="0">
                <a:latin typeface="Times New Roman" pitchFamily="18" charset="0"/>
                <a:cs typeface="Times New Roman" pitchFamily="18" charset="0"/>
              </a:rPr>
              <a:t>Bài 5.</a:t>
            </a:r>
            <a:r>
              <a:rPr lang="pt-BR" sz="2800" b="1" dirty="0">
                <a:latin typeface="Times New Roman" pitchFamily="18" charset="0"/>
                <a:cs typeface="Times New Roman" pitchFamily="18" charset="0"/>
              </a:rPr>
              <a:t> Điền trạng ngữ thích hợp vào chỗ chấm:</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1. /…/ </a:t>
            </a:r>
            <a:r>
              <a:rPr lang="en-US" sz="2800" dirty="0" err="1">
                <a:latin typeface="Times New Roman" pitchFamily="18" charset="0"/>
                <a:cs typeface="Times New Roman" pitchFamily="18" charset="0"/>
              </a:rPr>
              <a:t>trời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tầm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tã</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trời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chang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chang</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2. /…/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chồi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nảy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lộc</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3. /…/ </a:t>
            </a:r>
            <a:r>
              <a:rPr lang="en-US" sz="2800" dirty="0" err="1">
                <a:latin typeface="Times New Roman" pitchFamily="18" charset="0"/>
                <a:cs typeface="Times New Roman" pitchFamily="18" charset="0"/>
              </a:rPr>
              <a:t>tôi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gặp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huyện</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4. /…/ </a:t>
            </a:r>
            <a:r>
              <a:rPr lang="en-US" sz="2800" dirty="0" err="1">
                <a:latin typeface="Times New Roman" pitchFamily="18" charset="0"/>
                <a:cs typeface="Times New Roman" pitchFamily="18" charset="0"/>
              </a:rPr>
              <a:t>họ</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chạy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phía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cháy</a:t>
            </a:r>
            <a:r>
              <a:rPr lang="en-US" sz="2800" dirty="0">
                <a:latin typeface="Times New Roman" pitchFamily="18" charset="0"/>
                <a:cs typeface="Times New Roman" pitchFamily="18" charset="0"/>
              </a:rPr>
              <a:t>.</a:t>
            </a:r>
          </a:p>
          <a:p>
            <a:pPr algn="just"/>
            <a:r>
              <a:rPr lang="pt-BR" sz="2800" dirty="0">
                <a:latin typeface="Times New Roman" pitchFamily="18" charset="0"/>
                <a:cs typeface="Times New Roman" pitchFamily="18" charset="0"/>
              </a:rPr>
              <a:t>5. /…/ em làm sai mất bài toán cuối.</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401205"/>
          </a:xfrm>
          <a:prstGeom prst="rect">
            <a:avLst/>
          </a:prstGeom>
          <a:noFill/>
        </p:spPr>
        <p:txBody>
          <a:bodyPr wrap="square" rtlCol="0">
            <a:spAutoFit/>
          </a:bodyPr>
          <a:lstStyle/>
          <a:p>
            <a:pPr algn="ctr"/>
            <a:r>
              <a:rPr lang="es-BO" sz="2800" b="1" dirty="0">
                <a:latin typeface="Times New Roman" pitchFamily="18" charset="0"/>
                <a:cs typeface="Times New Roman" pitchFamily="18" charset="0"/>
              </a:rPr>
              <a:t>GỢI Ý ĐÁP ÁN</a:t>
            </a:r>
            <a:endParaRPr lang="en-US" sz="2800" dirty="0">
              <a:latin typeface="Times New Roman" pitchFamily="18" charset="0"/>
              <a:cs typeface="Times New Roman" pitchFamily="18" charset="0"/>
            </a:endParaRPr>
          </a:p>
          <a:p>
            <a:r>
              <a:rPr lang="pt-BR" sz="2800" b="1" dirty="0">
                <a:latin typeface="Times New Roman" pitchFamily="18" charset="0"/>
                <a:cs typeface="Times New Roman" pitchFamily="18" charset="0"/>
              </a:rPr>
              <a:t>Bài 5.</a:t>
            </a:r>
            <a:r>
              <a:rPr lang="pt-BR" sz="2800" dirty="0">
                <a:latin typeface="Times New Roman" pitchFamily="18" charset="0"/>
                <a:cs typeface="Times New Roman" pitchFamily="18" charset="0"/>
              </a:rPr>
              <a:t> Tham khảo một vài câu sau:</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1. Buổi sáng, trời mưa tầm tã, tới trưa, trời lại nắng chang chang.</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2. Mùa xuân, cây cối đâm chồi nảy lộc.</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3. Trong quán nước, tôi gặp một người lạ mặt hỏi đường đi chợ huyện.</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4. Hiếu kì, họ chạy về phía có đám cháy.</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5. Trong bài kiểm tra vừa rồi, em làm sai mất bài toán cuối.</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401205"/>
          </a:xfrm>
          <a:prstGeom prst="rect">
            <a:avLst/>
          </a:prstGeom>
          <a:noFill/>
        </p:spPr>
        <p:txBody>
          <a:bodyPr wrap="square" rtlCol="0">
            <a:spAutoFit/>
          </a:bodyPr>
          <a:lstStyle/>
          <a:p>
            <a:pPr algn="just"/>
            <a:r>
              <a:rPr lang="en-US" sz="2800" b="1" u="sng" dirty="0" err="1">
                <a:latin typeface="Times New Roman" pitchFamily="18" charset="0"/>
                <a:cs typeface="Times New Roman" pitchFamily="18" charset="0"/>
              </a:rPr>
              <a:t>Bài</a:t>
            </a:r>
            <a:r>
              <a:rPr lang="en-US" sz="2800" b="1" u="sng" dirty="0">
                <a:latin typeface="Times New Roman" pitchFamily="18" charset="0"/>
                <a:cs typeface="Times New Roman" pitchFamily="18" charset="0"/>
              </a:rPr>
              <a:t> 6.</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ngữ</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thể</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bỏ</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chúng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sao</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1. </a:t>
            </a:r>
            <a:r>
              <a:rPr lang="en-US" sz="2800" dirty="0" err="1">
                <a:latin typeface="Times New Roman" pitchFamily="18" charset="0"/>
                <a:cs typeface="Times New Roman" pitchFamily="18" charset="0"/>
              </a:rPr>
              <a:t>Mùa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giữa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mùa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màu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vàng</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màu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Tô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Hoài</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2. - </a:t>
            </a:r>
            <a:r>
              <a:rPr lang="en-US" sz="2800" dirty="0" err="1">
                <a:latin typeface="Times New Roman" pitchFamily="18" charset="0"/>
                <a:cs typeface="Times New Roman" pitchFamily="18" charset="0"/>
              </a:rPr>
              <a:t>Hôm</a:t>
            </a:r>
            <a:r>
              <a:rPr lang="en-US" sz="2800" dirty="0">
                <a:latin typeface="Times New Roman" pitchFamily="18" charset="0"/>
                <a:cs typeface="Times New Roman" pitchFamily="18" charset="0"/>
              </a:rPr>
              <a:t> qua, </a:t>
            </a:r>
            <a:r>
              <a:rPr lang="en-US" sz="2800" dirty="0" err="1">
                <a:latin typeface="Times New Roman" pitchFamily="18" charset="0"/>
                <a:cs typeface="Times New Roman" pitchFamily="18" charset="0"/>
              </a:rPr>
              <a:t>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nhật</a:t>
            </a:r>
            <a:r>
              <a:rPr lang="en-US" sz="2800" dirty="0">
                <a:latin typeface="Times New Roman" pitchFamily="18" charset="0"/>
                <a:cs typeface="Times New Roman" pitchFamily="18" charset="0"/>
              </a:rPr>
              <a:t>?</a:t>
            </a:r>
          </a:p>
          <a:p>
            <a:pPr algn="just"/>
            <a:r>
              <a:rPr lang="pt-BR" sz="2800" dirty="0">
                <a:latin typeface="Times New Roman" pitchFamily="18" charset="0"/>
                <a:cs typeface="Times New Roman" pitchFamily="18" charset="0"/>
              </a:rPr>
              <a:t>- Thưa cô, hôm qua, em trực nhật ạ.</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3. Chiều chiều, khi mặt trời gần lặn, chú tôi lại đánh một hồi mõ rồi tung thóc ra sân.</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986528"/>
          </a:xfrm>
          <a:prstGeom prst="rect">
            <a:avLst/>
          </a:prstGeom>
          <a:noFill/>
        </p:spPr>
        <p:txBody>
          <a:bodyPr wrap="square" rtlCol="0">
            <a:spAutoFit/>
          </a:bodyPr>
          <a:lstStyle/>
          <a:p>
            <a:pPr algn="ctr"/>
            <a:r>
              <a:rPr lang="pt-BR"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pt-BR" sz="2800" b="1" dirty="0">
                <a:latin typeface="Times New Roman" pitchFamily="18" charset="0"/>
                <a:cs typeface="Times New Roman" pitchFamily="18" charset="0"/>
              </a:rPr>
              <a:t>Bài 6. </a:t>
            </a:r>
            <a:r>
              <a:rPr lang="pt-BR" sz="2800" dirty="0">
                <a:latin typeface="Times New Roman" pitchFamily="18" charset="0"/>
                <a:cs typeface="Times New Roman" pitchFamily="18" charset="0"/>
              </a:rPr>
              <a:t>Các trạng ngữ được in đậm như sau:</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1. </a:t>
            </a:r>
            <a:r>
              <a:rPr lang="pt-BR" sz="2800" b="1" dirty="0">
                <a:latin typeface="Times New Roman" pitchFamily="18" charset="0"/>
                <a:cs typeface="Times New Roman" pitchFamily="18" charset="0"/>
              </a:rPr>
              <a:t>Mùa đông, giữa ngày mùa</a:t>
            </a:r>
            <a:r>
              <a:rPr lang="pt-BR" sz="2800" dirty="0">
                <a:latin typeface="Times New Roman" pitchFamily="18" charset="0"/>
                <a:cs typeface="Times New Roman" pitchFamily="18" charset="0"/>
              </a:rPr>
              <a:t>, làng quê toàn màu vàng  những màu vàng rất khác nhau. </a:t>
            </a:r>
            <a:r>
              <a:rPr lang="vi-VN" sz="2800" dirty="0">
                <a:latin typeface="Times New Roman" pitchFamily="18" charset="0"/>
                <a:cs typeface="Times New Roman" pitchFamily="18" charset="0"/>
              </a:rPr>
              <a:t>T</a:t>
            </a:r>
            <a:r>
              <a:rPr lang="pt-BR" sz="2800" dirty="0">
                <a:latin typeface="Times New Roman" pitchFamily="18" charset="0"/>
                <a:cs typeface="Times New Roman" pitchFamily="18" charset="0"/>
              </a:rPr>
              <a:t>ài liệu của Nhung tây</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2. – </a:t>
            </a:r>
            <a:r>
              <a:rPr lang="pt-BR" sz="2800" b="1" dirty="0">
                <a:latin typeface="Times New Roman" pitchFamily="18" charset="0"/>
                <a:cs typeface="Times New Roman" pitchFamily="18" charset="0"/>
              </a:rPr>
              <a:t>Hôm qua</a:t>
            </a:r>
            <a:r>
              <a:rPr lang="pt-BR" sz="2800" dirty="0">
                <a:latin typeface="Times New Roman" pitchFamily="18" charset="0"/>
                <a:cs typeface="Times New Roman" pitchFamily="18" charset="0"/>
              </a:rPr>
              <a:t>, ai trực nhật ?</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Thưa cô, </a:t>
            </a:r>
            <a:r>
              <a:rPr lang="pt-BR" sz="2800" b="1" dirty="0">
                <a:latin typeface="Times New Roman" pitchFamily="18" charset="0"/>
                <a:cs typeface="Times New Roman" pitchFamily="18" charset="0"/>
              </a:rPr>
              <a:t>hôm qua</a:t>
            </a:r>
            <a:r>
              <a:rPr lang="pt-BR" sz="2800" dirty="0">
                <a:latin typeface="Times New Roman" pitchFamily="18" charset="0"/>
                <a:cs typeface="Times New Roman" pitchFamily="18" charset="0"/>
              </a:rPr>
              <a:t>, em trực nhật ạ.</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3. </a:t>
            </a:r>
            <a:r>
              <a:rPr lang="pt-BR" sz="2800" b="1" dirty="0">
                <a:latin typeface="Times New Roman" pitchFamily="18" charset="0"/>
                <a:cs typeface="Times New Roman" pitchFamily="18" charset="0"/>
              </a:rPr>
              <a:t>Chiều chiều, khi mặt trời gần lặn</a:t>
            </a:r>
            <a:r>
              <a:rPr lang="pt-BR" sz="2800" dirty="0">
                <a:latin typeface="Times New Roman" pitchFamily="18" charset="0"/>
                <a:cs typeface="Times New Roman" pitchFamily="18" charset="0"/>
              </a:rPr>
              <a:t>, chú tôi lại đánh một hồi mõ rồi tung thóc ra sân.</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=&gt; Trạng ngữ tuy là thành phần phụ, nhưng có tác dụng bổ sung ý nghĩa cho sự việc được nói đến trong câu và có giá trị thông tin nhất định. Do đó, nhiều trường hợp không thể bỏ trạng ngữ đi được. Trong các câu trên, duy chỉ có câu “Thưa cô, hôm qua, em trực nhật ạ.” là có thể lược bỏ trạng ngữ, vì ý nghĩa về thời gian đã được cả người nói và người nghe biết trước.</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pPr algn="just"/>
            <a:r>
              <a:rPr lang="pt-BR" sz="2400" b="1" u="sng" dirty="0">
                <a:latin typeface="Times New Roman" pitchFamily="18" charset="0"/>
                <a:cs typeface="Times New Roman" pitchFamily="18" charset="0"/>
              </a:rPr>
              <a:t>Bài 7.</a:t>
            </a:r>
            <a:r>
              <a:rPr lang="pt-BR" sz="2400" b="1" dirty="0">
                <a:latin typeface="Times New Roman" pitchFamily="18" charset="0"/>
                <a:cs typeface="Times New Roman" pitchFamily="18" charset="0"/>
              </a:rPr>
              <a:t> Tìm các trạng ngữ được tách thành các câu riêng trong các đoạn trích sau và cho biết giá trị của chúng.</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a. Những người Pháp muốn thật thà cộng tác với ta thì ta thật thà cộng tác với họ, ích lợi cho cả đôi bên. Để cho thế giới biết rằng ta là một dân tộc văn minh. Để cho người Pháp ủng hộ ta càng thêm đông, sức ủng hộ càng thêm mạnh. Để cho những kẻ khiêu khích muốn chia rẽ không có thể và không có cơ sở mà chia rẽ. Để cho công cuộc thống nhất và độc lập của chúng ta chóng thành công.</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(Hồ Chí Minh)</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b. Dự định mà còn biết bao ngập ngừng, cả cô Quyên và bà tôi đều im lặng, nghĩ đến các trắc trở ngoài sức cố gắng của mình. Cho đến lúc ngoài sân nhà cô Đại Bàng có hai đứa con gái. Đó là Vàng Anh và con Vành khuyên.</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(Ma Văn Kháng)</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c. Hoa cúc, có hay là không có?</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Trong đầm lầy tuổi nhỏ của ta xưa.</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555641"/>
          </a:xfrm>
          <a:prstGeom prst="rect">
            <a:avLst/>
          </a:prstGeom>
          <a:noFill/>
        </p:spPr>
        <p:txBody>
          <a:bodyPr wrap="square" rtlCol="0">
            <a:spAutoFit/>
          </a:bodyPr>
          <a:lstStyle/>
          <a:p>
            <a:pPr algn="ctr"/>
            <a:r>
              <a:rPr lang="pt-BR"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pt-BR" sz="2800" b="1" dirty="0">
                <a:latin typeface="Times New Roman" pitchFamily="18" charset="0"/>
                <a:cs typeface="Times New Roman" pitchFamily="18" charset="0"/>
              </a:rPr>
              <a:t>Bài 7.</a:t>
            </a:r>
            <a:r>
              <a:rPr lang="pt-BR" sz="2800" dirty="0">
                <a:latin typeface="Times New Roman" pitchFamily="18" charset="0"/>
                <a:cs typeface="Times New Roman" pitchFamily="18" charset="0"/>
              </a:rPr>
              <a:t> Các trạng ngữ được tách thành câu riêng như sau:</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a. Để cho thế giới biết rằng ta là một dân tộc văn minh. Để cho người Pháp ủng hộ ta càng thêm đông, sức ủng hộ càng thêm mạnh. Để cho những kẻ khiêu khích muốn chia rẽ không có thể và không có cơ sở mà chia rẽ. Để cho công cuộc thống nhất và độc lập của chúng ta chóng thành công.</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(Tác dụng liên kết và chỉ ý nghĩa mục đích của việc ta cộng tác với người Pháp)</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b. Cho đến lúc ngoài sân nhà cô Đại Bàng có hai đứa con gái. (Tác dụng liên kết và có ý nghĩa chỉ thời gian) </a:t>
            </a:r>
            <a:r>
              <a:rPr lang="vi-VN" sz="2800" dirty="0">
                <a:latin typeface="Times New Roman" pitchFamily="18" charset="0"/>
                <a:cs typeface="Times New Roman" pitchFamily="18" charset="0"/>
              </a:rPr>
              <a:t>T</a:t>
            </a:r>
            <a:r>
              <a:rPr lang="pt-BR" sz="2800" dirty="0">
                <a:latin typeface="Times New Roman" pitchFamily="18" charset="0"/>
                <a:cs typeface="Times New Roman" pitchFamily="18" charset="0"/>
              </a:rPr>
              <a:t>ài liệu của Nhung tây</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c. Trong đầm lầy tuổi nhỏ của ta xưa. (tác dụng chỉ nơi chốn, không gian)</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Hiện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tượng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tách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bộ</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phận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thành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riêng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không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phải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chỉ</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xảy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trạng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xảy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cả</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các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thành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phần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khác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err="1">
                <a:latin typeface="Times New Roman" pitchFamily="18" charset="0"/>
                <a:cs typeface="Times New Roman" pitchFamily="18" charset="0"/>
              </a:rPr>
              <a:t>Ví</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dụ</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i="1" dirty="0" err="1">
                <a:latin typeface="Times New Roman" pitchFamily="18" charset="0"/>
                <a:cs typeface="Times New Roman" pitchFamily="18" charset="0"/>
              </a:rPr>
              <a:t>Nói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xong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anh</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ta</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vừng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đứng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lên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giơ</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tay</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chào</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mọi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người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rồi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đi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ra</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cửa</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Mọi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người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nhìn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theo</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anh</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ta</a:t>
            </a:r>
            <a:r>
              <a:rPr lang="es-BO" sz="2400"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Im</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lặng</a:t>
            </a:r>
            <a:r>
              <a:rPr lang="es-BO" sz="2400" b="1"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a:t>
            </a:r>
            <a:r>
              <a:rPr lang="es-BO" sz="2400" dirty="0" err="1">
                <a:latin typeface="Times New Roman" pitchFamily="18" charset="0"/>
                <a:cs typeface="Times New Roman" pitchFamily="18" charset="0"/>
              </a:rPr>
              <a:t>Nguyễn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Thị</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Ngọc</a:t>
            </a:r>
            <a:r>
              <a:rPr lang="es-BO" sz="2400" dirty="0">
                <a:latin typeface="Times New Roman" pitchFamily="18" charset="0"/>
                <a:cs typeface="Times New Roman" pitchFamily="18" charset="0"/>
              </a:rPr>
              <a:t> Tú)</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Im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lặng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được</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tách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là</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thành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phần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vị</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ngữ</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của</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cùng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loại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với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nhìn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theo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Mọi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người</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nhìn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theo</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im</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lặng</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Hiện</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tượng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tách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thành</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câu</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riêng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này</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có</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giá</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trị</a:t>
            </a:r>
            <a:r>
              <a:rPr lang="es-BO" sz="2400" dirty="0">
                <a:latin typeface="Times New Roman" pitchFamily="18" charset="0"/>
                <a:cs typeface="Times New Roman" pitchFamily="18" charset="0"/>
              </a:rPr>
              <a:t> tu </a:t>
            </a:r>
            <a:r>
              <a:rPr lang="es-BO" sz="2400" dirty="0" err="1">
                <a:latin typeface="Times New Roman" pitchFamily="18" charset="0"/>
                <a:cs typeface="Times New Roman" pitchFamily="18" charset="0"/>
              </a:rPr>
              <a:t>từ</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nghệ</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thuật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rất</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phong</a:t>
            </a:r>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phú</a:t>
            </a:r>
            <a:r>
              <a:rPr lang="es-B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b="1" dirty="0">
                <a:latin typeface="Times New Roman" pitchFamily="18" charset="0"/>
                <a:cs typeface="Times New Roman" pitchFamily="18" charset="0"/>
              </a:rPr>
              <a:t>a. </a:t>
            </a:r>
            <a:r>
              <a:rPr lang="es-BO" sz="2400" b="1" dirty="0" err="1">
                <a:latin typeface="Times New Roman" pitchFamily="18" charset="0"/>
                <a:cs typeface="Times New Roman" pitchFamily="18" charset="0"/>
              </a:rPr>
              <a:t>Dùng</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để</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nhấn</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mạnh</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cụ</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thể</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hóa</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nội</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dung</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của</a:t>
            </a:r>
            <a:r>
              <a:rPr lang="es-BO" sz="2400" b="1" dirty="0">
                <a:latin typeface="Times New Roman" pitchFamily="18" charset="0"/>
                <a:cs typeface="Times New Roman" pitchFamily="18" charset="0"/>
              </a:rPr>
              <a:t> </a:t>
            </a:r>
            <a:r>
              <a:rPr lang="es-BO" sz="2400" b="1" dirty="0" err="1">
                <a:latin typeface="Times New Roman" pitchFamily="18" charset="0"/>
                <a:cs typeface="Times New Roman" pitchFamily="18" charset="0"/>
              </a:rPr>
              <a:t>câu</a:t>
            </a:r>
            <a:r>
              <a:rPr lang="es-BO"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i="1" dirty="0" err="1">
                <a:latin typeface="Times New Roman" pitchFamily="18" charset="0"/>
                <a:cs typeface="Times New Roman" pitchFamily="18" charset="0"/>
              </a:rPr>
              <a:t>Dung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là</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cô</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gái</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rượu</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bà</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béo</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chủ</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quán</a:t>
            </a:r>
            <a:r>
              <a:rPr lang="es-BO" sz="2400"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Chẳng</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đẹp</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gì</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nhưng</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cũng</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mũm</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mĩm</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và</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trắng</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trẻo</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Mà</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lại</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là</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một</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Mà</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lại</a:t>
            </a:r>
            <a:r>
              <a:rPr lang="es-BO" sz="2400" b="1" i="1" dirty="0">
                <a:latin typeface="Times New Roman" pitchFamily="18" charset="0"/>
                <a:cs typeface="Times New Roman" pitchFamily="18" charset="0"/>
              </a:rPr>
              <a:t> </a:t>
            </a:r>
            <a:r>
              <a:rPr lang="es-BO" sz="2400" b="1" i="1" dirty="0" err="1">
                <a:latin typeface="Times New Roman" pitchFamily="18" charset="0"/>
                <a:cs typeface="Times New Roman" pitchFamily="18" charset="0"/>
              </a:rPr>
              <a:t>diện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Có</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diện</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nhất</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vùng</a:t>
            </a:r>
            <a:r>
              <a:rPr lang="es-BO" sz="2400" i="1" dirty="0">
                <a:latin typeface="Times New Roman" pitchFamily="18" charset="0"/>
                <a:cs typeface="Times New Roman" pitchFamily="18" charset="0"/>
              </a:rPr>
              <a:t> </a:t>
            </a:r>
            <a:r>
              <a:rPr lang="es-BO" sz="2400" i="1" dirty="0" err="1">
                <a:latin typeface="Times New Roman" pitchFamily="18" charset="0"/>
                <a:cs typeface="Times New Roman" pitchFamily="18" charset="0"/>
              </a:rPr>
              <a:t>này</a:t>
            </a:r>
            <a:r>
              <a:rPr lang="es-BO"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s-BO" sz="2400" dirty="0">
                <a:latin typeface="Times New Roman" pitchFamily="18" charset="0"/>
                <a:cs typeface="Times New Roman" pitchFamily="18" charset="0"/>
              </a:rPr>
              <a:t>						(</a:t>
            </a:r>
            <a:r>
              <a:rPr lang="es-BO" sz="2400" dirty="0" err="1">
                <a:latin typeface="Times New Roman" pitchFamily="18" charset="0"/>
                <a:cs typeface="Times New Roman" pitchFamily="18" charset="0"/>
              </a:rPr>
              <a:t>Nam</a:t>
            </a:r>
            <a:r>
              <a:rPr lang="es-BO" sz="2400" dirty="0">
                <a:latin typeface="Times New Roman" pitchFamily="18" charset="0"/>
                <a:cs typeface="Times New Roman" pitchFamily="18" charset="0"/>
              </a:rPr>
              <a:t> Cao)</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401205"/>
          </a:xfrm>
          <a:prstGeom prst="rect">
            <a:avLst/>
          </a:prstGeom>
          <a:noFill/>
        </p:spPr>
        <p:txBody>
          <a:bodyPr wrap="square" rtlCol="0">
            <a:spAutoFit/>
          </a:bodyPr>
          <a:lstStyle/>
          <a:p>
            <a:pPr algn="just"/>
            <a:r>
              <a:rPr lang="pt-BR" sz="2800" b="1" u="sng" dirty="0">
                <a:latin typeface="Times New Roman" pitchFamily="18" charset="0"/>
                <a:cs typeface="Times New Roman" pitchFamily="18" charset="0"/>
              </a:rPr>
              <a:t>Bài 10: </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Chỉ ra những trường hợp tách trạng ngữ thành câu riền trong các chuỗi câu dưới đây. Nêu tác dụng của những câu do trạng ngữ tạo thành</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a) Bố cháu đã hi sinh. Năm 72.</a:t>
            </a:r>
            <a:endParaRPr lang="en-US" sz="2800" dirty="0">
              <a:latin typeface="Times New Roman" pitchFamily="18" charset="0"/>
              <a:cs typeface="Times New Roman" pitchFamily="18" charset="0"/>
            </a:endParaRPr>
          </a:p>
          <a:p>
            <a:pPr algn="just"/>
            <a:r>
              <a:rPr lang="pt-BR" sz="2800" i="1" dirty="0">
                <a:latin typeface="Times New Roman" pitchFamily="18" charset="0"/>
                <a:cs typeface="Times New Roman" pitchFamily="18" charset="0"/>
              </a:rPr>
              <a:t>						(Theo báo Văn nghệ)</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b) Bốn người lính đều cúi đầu, tóc xoã gối. Trong lúc tiếng đờn vẫn khắc khoải vẳng lên những chữ đờn li biệt, bồn chồn.</a:t>
            </a:r>
            <a:endParaRPr lang="en-US" sz="2800" dirty="0">
              <a:latin typeface="Times New Roman" pitchFamily="18" charset="0"/>
              <a:cs typeface="Times New Roman" pitchFamily="18" charset="0"/>
            </a:endParaRPr>
          </a:p>
          <a:p>
            <a:pPr algn="just"/>
            <a:r>
              <a:rPr lang="pt-BR" sz="2800" i="1" dirty="0">
                <a:latin typeface="Times New Roman" pitchFamily="18" charset="0"/>
                <a:cs typeface="Times New Roman" pitchFamily="18" charset="0"/>
              </a:rPr>
              <a:t>							(Anh Đức)</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ctr"/>
            <a:r>
              <a:rPr lang="pt-BR" sz="2800" b="1" dirty="0">
                <a:latin typeface="Times New Roman" pitchFamily="18" charset="0"/>
                <a:cs typeface="Times New Roman" pitchFamily="18" charset="0"/>
              </a:rPr>
              <a:t>Gợi ý trả lời:</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Câu a:</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Trạng ngữ: </a:t>
            </a:r>
            <a:r>
              <a:rPr lang="pt-BR" sz="2800" i="1" dirty="0">
                <a:latin typeface="Times New Roman" pitchFamily="18" charset="0"/>
                <a:cs typeface="Times New Roman" pitchFamily="18" charset="0"/>
              </a:rPr>
              <a:t>Năm 72.</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Tác dụng: nhấn mạnh đến thời điểm hi sinh của nhân vật được nói đến trong câu đứng trước.</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Câu b:</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Trạng ngữ: </a:t>
            </a:r>
            <a:r>
              <a:rPr lang="pt-BR" sz="2800" i="1" dirty="0">
                <a:latin typeface="Times New Roman" pitchFamily="18" charset="0"/>
                <a:cs typeface="Times New Roman" pitchFamily="18" charset="0"/>
              </a:rPr>
              <a:t>Trong lúc tiếng đờn vẫn khắc khoải vẳng lên những chữ dờn li biệt, bồn chồn.</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Tác dụng: làm nổi bật thông tin ở nòng cổt câu; nhấn mạnh sự tương đồng của thông tin mà trạng ngữ biểu thị, so với thông tin ở nòng cốt câu.</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1384995"/>
          </a:xfrm>
          <a:prstGeom prst="rect">
            <a:avLst/>
          </a:prstGeom>
          <a:noFill/>
        </p:spPr>
        <p:txBody>
          <a:bodyPr wrap="square" rtlCol="0">
            <a:spAutoFit/>
          </a:bodyPr>
          <a:lstStyle/>
          <a:p>
            <a:pPr algn="just"/>
            <a:r>
              <a:rPr lang="pt-BR" sz="2800" b="1" u="sng" dirty="0">
                <a:latin typeface="Times New Roman" pitchFamily="18" charset="0"/>
                <a:cs typeface="Times New Roman" pitchFamily="18" charset="0"/>
              </a:rPr>
              <a:t>Bài 11:</a:t>
            </a:r>
            <a:r>
              <a:rPr lang="pt-BR" sz="2800" dirty="0">
                <a:latin typeface="Times New Roman" pitchFamily="18" charset="0"/>
                <a:cs typeface="Times New Roman" pitchFamily="18" charset="0"/>
              </a:rPr>
              <a:t> Viết đoạn văn có sử dụng câu đăc biệt , câu rút gọn và câu có thành phần trạng ngữ</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
        <p:nvSpPr>
          <p:cNvPr id="4" name="TextBox 3"/>
          <p:cNvSpPr txBox="1"/>
          <p:nvPr/>
        </p:nvSpPr>
        <p:spPr>
          <a:xfrm>
            <a:off x="0" y="1676400"/>
            <a:ext cx="8991600" cy="5262979"/>
          </a:xfrm>
          <a:prstGeom prst="rect">
            <a:avLst/>
          </a:prstGeom>
          <a:noFill/>
        </p:spPr>
        <p:txBody>
          <a:bodyPr wrap="square" rtlCol="0">
            <a:spAutoFit/>
          </a:bodyPr>
          <a:lstStyle/>
          <a:p>
            <a:pPr algn="ctr"/>
            <a:r>
              <a:rPr lang="pt-BR" sz="2000" b="1" u="sng"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Mùa đông, gió mùa đông bắc tràn về cùng với cái lạnh khắc nghiệt và đường phố cũng vắng vẻ hơn thường lệ. </a:t>
            </a:r>
            <a:r>
              <a:rPr lang="pt-BR" sz="2000" b="1" dirty="0">
                <a:latin typeface="Times New Roman" pitchFamily="18" charset="0"/>
                <a:cs typeface="Times New Roman" pitchFamily="18" charset="0"/>
              </a:rPr>
              <a:t>Buổi sáng</a:t>
            </a:r>
            <a:r>
              <a:rPr lang="pt-BR" sz="2000" dirty="0">
                <a:latin typeface="Times New Roman" pitchFamily="18" charset="0"/>
                <a:cs typeface="Times New Roman" pitchFamily="18" charset="0"/>
              </a:rPr>
              <a:t>, mặt trời lười biếng vẫn còn đang ngủ, không chịu dậy để ban phát những tia nắng ấm áp cho cỏ cây hoa lá.</a:t>
            </a:r>
            <a:r>
              <a:rPr lang="pt-BR" sz="2000" b="1" dirty="0">
                <a:latin typeface="Times New Roman" pitchFamily="18" charset="0"/>
                <a:cs typeface="Times New Roman" pitchFamily="18" charset="0"/>
              </a:rPr>
              <a:t> Lạnh!</a:t>
            </a:r>
            <a:r>
              <a:rPr lang="pt-BR" sz="2000" dirty="0">
                <a:latin typeface="Times New Roman" pitchFamily="18" charset="0"/>
                <a:cs typeface="Times New Roman" pitchFamily="18" charset="0"/>
              </a:rPr>
              <a:t> Ra đường, cụ già, trẻ em và cả các thanh niên sung sốc... tất cả đều mặc những chiếc áo len, áo khoác dày, quàng khăn, đội mũ sùm sụp để có thể làm giảm đi cái rét cắt da cắt thịt. Hai hàng bàng ven đường đã trút bỏ bộ cánh già cỗi từ lâu, chỉ còn trơ lại những chiếc cành khẳng khiu nhẫn nại chịu đựng giá rét. </a:t>
            </a:r>
            <a:r>
              <a:rPr lang="vi-VN" sz="2000" dirty="0">
                <a:latin typeface="Times New Roman" pitchFamily="18" charset="0"/>
                <a:cs typeface="Times New Roman" pitchFamily="18" charset="0"/>
              </a:rPr>
              <a:t>T</a:t>
            </a:r>
            <a:r>
              <a:rPr lang="pt-BR" sz="2000" dirty="0">
                <a:latin typeface="Times New Roman" pitchFamily="18" charset="0"/>
                <a:cs typeface="Times New Roman" pitchFamily="18" charset="0"/>
              </a:rPr>
              <a:t>ài liệu của Nhung tây Bên đường, hàng phở tấp nập người ra vào, cô bán hàng làm luôn tay, nào lấy bánh, nào chan nước...</a:t>
            </a:r>
            <a:r>
              <a:rPr lang="pt-BR" sz="2000" b="1" dirty="0">
                <a:latin typeface="Times New Roman" pitchFamily="18" charset="0"/>
                <a:cs typeface="Times New Roman" pitchFamily="18" charset="0"/>
              </a:rPr>
              <a:t> Nụ cười tươi tắn vì bán hàng chạy, các bát phở nóng hổi bốc hơi nghi ngút chờ đợi mọi người thưởng thức</a:t>
            </a:r>
            <a:r>
              <a:rPr lang="pt-BR" sz="2000" dirty="0">
                <a:latin typeface="Times New Roman" pitchFamily="18" charset="0"/>
                <a:cs typeface="Times New Roman" pitchFamily="18" charset="0"/>
              </a:rPr>
              <a:t>. Dường như họ đã tạm quên đi cái lạnh giá của mùa đông.</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Câu đặc biêt: Lạnh!</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Câu rút gọn:  Nụ cười tươi tắn vì bán hàng chạy, các bát phở nóng hổi bốc hơi nghi ngút chờ đợi mọi người thưởng thức.</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Trạng từ: buổi sáng</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500"/>
                                        <p:tgtEl>
                                          <p:spTgt spid="4">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ox(in)">
                                      <p:cBhvr>
                                        <p:cTn id="20" dur="500"/>
                                        <p:tgtEl>
                                          <p:spTgt spid="4">
                                            <p:txEl>
                                              <p:pRg st="2" end="2"/>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ox(in)">
                                      <p:cBhvr>
                                        <p:cTn id="23" dur="500"/>
                                        <p:tgtEl>
                                          <p:spTgt spid="4">
                                            <p:txEl>
                                              <p:pRg st="3" end="3"/>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ox(in)">
                                      <p:cBhvr>
                                        <p:cTn id="2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just"/>
            <a:r>
              <a:rPr lang="pt-BR" sz="2800" b="1" u="sng" dirty="0">
                <a:latin typeface="Times New Roman" pitchFamily="18" charset="0"/>
                <a:cs typeface="Times New Roman" pitchFamily="18" charset="0"/>
              </a:rPr>
              <a:t>Bài 12:</a:t>
            </a:r>
            <a:endParaRPr lang="en-US" sz="2800" dirty="0">
              <a:latin typeface="Times New Roman" pitchFamily="18" charset="0"/>
              <a:cs typeface="Times New Roman" pitchFamily="18" charset="0"/>
            </a:endParaRPr>
          </a:p>
          <a:p>
            <a:pPr algn="just"/>
            <a:r>
              <a:rPr lang="pt-BR" sz="2800" b="1" dirty="0">
                <a:latin typeface="Times New Roman" pitchFamily="18" charset="0"/>
                <a:cs typeface="Times New Roman" pitchFamily="18" charset="0"/>
              </a:rPr>
              <a:t> </a:t>
            </a:r>
            <a:r>
              <a:rPr lang="pt-BR" sz="2800" dirty="0">
                <a:latin typeface="Times New Roman" pitchFamily="18" charset="0"/>
                <a:cs typeface="Times New Roman" pitchFamily="18" charset="0"/>
              </a:rPr>
              <a:t>Mỗi câu trong từng cặp câu dưới đây trình bày một ý riêng. Hãy gộp các câu cùng cặp thành một câu có cụm C – V làm thành phần câu hoặc thành phần cụm từ mà không thay đổi nghĩa chính của chúng.</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a) Chúng em học giỏi. Cha mẹ và thầy cô rất vui lòng.</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b) Nhà văn Hoài Thanh khẳng định: “Cái đẹp là có ích”.</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c) Tiếng việt rất giàu thanh điệu. Điều đó khiến lời nói của người Việt nam ta du dương, trầm bổng như một bản nhạc.</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d) Cách mạng tháng Tám thành công. Từ đó, tiếng Việt có một bước phát triển mới, một số phận mới.</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555641"/>
          </a:xfrm>
          <a:prstGeom prst="rect">
            <a:avLst/>
          </a:prstGeom>
          <a:noFill/>
        </p:spPr>
        <p:txBody>
          <a:bodyPr wrap="square" rtlCol="0">
            <a:spAutoFit/>
          </a:bodyPr>
          <a:lstStyle/>
          <a:p>
            <a:pPr algn="ctr"/>
            <a:r>
              <a:rPr lang="pt-BR" sz="2800" b="1" dirty="0">
                <a:latin typeface="Times New Roman" pitchFamily="18" charset="0"/>
                <a:cs typeface="Times New Roman" pitchFamily="18" charset="0"/>
              </a:rPr>
              <a:t>Gợi ý:</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Câu a: Thêm động từ</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Chúng em học giỏi làm cha mẹ và thầy cô rất vui lòng.</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Câu b: Dùng lời dẫn trực tiếp làm phụ ngữ cho động từ khẳng định</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Nhà văn Hoài Thanh khẳng định rằng cái đẹp là cái có ích.</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Câu c: bỏ cụm từ điều đó</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Tiếng Việt rất giàu thanh điệu khiến lời nói của người Việt Nam ta du dương, trầm bổng như một bản nhạc.</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Câu d: thay thế cụm từ từ đó bằng một cụm động từ hoặc têm cụm danh từ đầu câu</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Từ khi Cách mạng tháng Tám thành công, tiếng Việt có một bước phát triển mới, số phận mới. </a:t>
            </a:r>
            <a:r>
              <a:rPr lang="vi-VN" sz="2800" dirty="0">
                <a:latin typeface="Times New Roman" pitchFamily="18" charset="0"/>
                <a:cs typeface="Times New Roman" pitchFamily="18" charset="0"/>
              </a:rPr>
              <a:t>T</a:t>
            </a:r>
            <a:r>
              <a:rPr lang="pt-BR" sz="2800" dirty="0">
                <a:latin typeface="Times New Roman" pitchFamily="18" charset="0"/>
                <a:cs typeface="Times New Roman" pitchFamily="18" charset="0"/>
              </a:rPr>
              <a:t>ài liệu của Nhung tây</a:t>
            </a:r>
            <a:endParaRPr lang="en-US" sz="2800" dirty="0">
              <a:latin typeface="Times New Roman" pitchFamily="18" charset="0"/>
              <a:cs typeface="Times New Roman" pitchFamily="18" charset="0"/>
            </a:endParaRPr>
          </a:p>
          <a:p>
            <a:pPr algn="just" eaLnBrk="0" fontAlgn="base" hangingPunct="0"/>
            <a:r>
              <a:rPr lang="nl-NL" sz="2800" b="1"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50" name="nhacthaoluan.wma">
            <a:hlinkClick r:id="" action="ppaction://media"/>
          </p:cNvPr>
          <p:cNvPicPr>
            <a:picLocks noRot="1" noChangeAspect="1" noChangeArrowheads="1"/>
          </p:cNvPicPr>
          <p:nvPr>
            <a:audioFile r:link="rId1"/>
          </p:nvPr>
        </p:nvPicPr>
        <p:blipFill>
          <a:blip r:embed="rId3"/>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4"/>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4"/>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5"/>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4"/>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6"/>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6"/>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6"/>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6"/>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6"/>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6"/>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6"/>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6"/>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6"/>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6"/>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6"/>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6"/>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3908762"/>
          </a:xfrm>
          <a:prstGeom prst="rect">
            <a:avLst/>
          </a:prstGeom>
          <a:noFill/>
          <a:ln w="9525">
            <a:noFill/>
            <a:miter lim="800000"/>
            <a:headEnd/>
            <a:tailEnd/>
          </a:ln>
        </p:spPr>
        <p:txBody>
          <a:bodyPr wrap="square">
            <a:spAutoFit/>
          </a:bodyPr>
          <a:lstStyle/>
          <a:p>
            <a:pPr algn="ctr" eaLnBrk="0" fontAlgn="base" hangingPunct="0"/>
            <a:r>
              <a:rPr lang="en-US" sz="3600" b="1" dirty="0">
                <a:solidFill>
                  <a:srgbClr val="FF0000"/>
                </a:solidFill>
                <a:latin typeface="Times New Roman" pitchFamily="18" charset="0"/>
                <a:cs typeface="Times New Roman" pitchFamily="18" charset="0"/>
              </a:rPr>
              <a:t>ÔN TẬP TIẾNG VIỆT 7 KNTT</a:t>
            </a:r>
          </a:p>
          <a:p>
            <a:pPr algn="ctr"/>
            <a:r>
              <a:rPr lang="en-US" sz="3600" b="1" dirty="0">
                <a:solidFill>
                  <a:srgbClr val="FF0000"/>
                </a:solidFill>
                <a:latin typeface="Times New Roman" pitchFamily="18" charset="0"/>
                <a:cs typeface="Times New Roman" pitchFamily="18" charset="0"/>
              </a:rPr>
              <a:t>BÀI 2: </a:t>
            </a:r>
            <a:r>
              <a:rPr lang="vi-VN" sz="3600" b="1" dirty="0">
                <a:solidFill>
                  <a:srgbClr val="FF0000"/>
                </a:solidFill>
                <a:latin typeface="Times New Roman" pitchFamily="18" charset="0"/>
                <a:cs typeface="Times New Roman" pitchFamily="18" charset="0"/>
              </a:rPr>
              <a:t>THỰC HÀNH TIẾNG </a:t>
            </a:r>
            <a:r>
              <a:rPr lang="en-US" sz="3600" b="1" dirty="0">
                <a:solidFill>
                  <a:srgbClr val="FF0000"/>
                </a:solidFill>
                <a:latin typeface="Times New Roman" pitchFamily="18" charset="0"/>
                <a:cs typeface="Times New Roman" pitchFamily="18" charset="0"/>
              </a:rPr>
              <a:t>VIỆT </a:t>
            </a:r>
            <a:r>
              <a:rPr lang="de-DE" sz="3600" b="1" dirty="0">
                <a:solidFill>
                  <a:srgbClr val="FF0000"/>
                </a:solidFill>
                <a:latin typeface="Times New Roman" pitchFamily="18" charset="0"/>
                <a:cs typeface="Times New Roman" pitchFamily="18" charset="0"/>
              </a:rPr>
              <a:t>BIỆN PHÁP TU TỪ NÓI GIẢM NÓI TRÁNH</a:t>
            </a:r>
            <a:endParaRPr lang="en-US" sz="3600" dirty="0">
              <a:solidFill>
                <a:srgbClr val="FF0000"/>
              </a:solidFill>
              <a:latin typeface="Times New Roman" pitchFamily="18" charset="0"/>
              <a:cs typeface="Times New Roman" pitchFamily="18" charset="0"/>
            </a:endParaRPr>
          </a:p>
          <a:p>
            <a:pPr algn="ctr"/>
            <a:endParaRPr lang="en-US" sz="3600" dirty="0">
              <a:solidFill>
                <a:srgbClr val="FF0000"/>
              </a:solidFill>
              <a:latin typeface="Times New Roman" pitchFamily="18" charset="0"/>
              <a:cs typeface="Times New Roman" pitchFamily="18" charset="0"/>
            </a:endParaRPr>
          </a:p>
          <a:p>
            <a:pPr algn="ctr" eaLnBrk="0" fontAlgn="base" hangingPunct="0"/>
            <a:endParaRPr lang="en-US" sz="3600" b="1" dirty="0">
              <a:solidFill>
                <a:srgbClr val="FF0000"/>
              </a:solidFill>
              <a:latin typeface="Times New Roman" pitchFamily="18" charset="0"/>
              <a:cs typeface="Times New Roman" pitchFamily="18" charset="0"/>
            </a:endParaRPr>
          </a:p>
          <a:p>
            <a:pPr algn="ctr" eaLnBrk="0" fontAlgn="base" hangingPunct="0"/>
            <a:endParaRPr lang="en-US" sz="36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I. LÍ THUYẾT</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1. Khái niệm</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Tên gọi khác: </a:t>
            </a:r>
            <a:r>
              <a:rPr lang="vi-VN" sz="2400" i="1" dirty="0">
                <a:latin typeface="Times New Roman" pitchFamily="18" charset="0"/>
                <a:cs typeface="Times New Roman" pitchFamily="18" charset="0"/>
              </a:rPr>
              <a:t>khiêm dụ, nói nhún.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Nói giảm là phép tu từ dùng cách nói giảm nhẹ mức độ hoặc tính chất của sự vật, hiện tượng để tránh gây ấn tượng không hay đối với người nghe hoặc để thể hiện sự khiêm tốn, nhún nhường. Ví dụ:</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Rộng thương </a:t>
            </a:r>
            <a:r>
              <a:rPr lang="vi-VN" sz="2400" b="1" i="1" dirty="0">
                <a:latin typeface="Times New Roman" pitchFamily="18" charset="0"/>
                <a:cs typeface="Times New Roman" pitchFamily="18" charset="0"/>
              </a:rPr>
              <a:t>cỏ nội hoa hèn</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Chút thân </a:t>
            </a:r>
            <a:r>
              <a:rPr lang="vi-VN" sz="2400" b="1" i="1" dirty="0">
                <a:latin typeface="Times New Roman" pitchFamily="18" charset="0"/>
                <a:cs typeface="Times New Roman" pitchFamily="18" charset="0"/>
              </a:rPr>
              <a:t>bèo bọt</a:t>
            </a:r>
            <a:r>
              <a:rPr lang="vi-VN" sz="2400" i="1" dirty="0">
                <a:latin typeface="Times New Roman" pitchFamily="18" charset="0"/>
                <a:cs typeface="Times New Roman" pitchFamily="18" charset="0"/>
              </a:rPr>
              <a:t> dám phiền mai sau.</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(Nguyễn Du, Truyện Kiều)</a:t>
            </a:r>
            <a:endParaRPr lang="en-US" sz="2400" i="1"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=&gt; Đây là lời Thuý Kiều nói với Từ Hải tự ví thân phận mình thấp kém, trôi nổi như cỏ nội hoa hèn, như bèo bọt rày đây mai đó.</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Nói giảm là phép tu từ ngược lại với khoa trương.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2.</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Cấu tạo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Nói giảm thường được cấu tạo dựa trên ẩn dụ.</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Thường được thực hiện bằng các cách sau:</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r>
              <a:rPr lang="vi-VN" sz="2400" b="1" dirty="0">
                <a:latin typeface="Times New Roman" pitchFamily="18" charset="0"/>
                <a:cs typeface="Times New Roman" pitchFamily="18" charset="0"/>
              </a:rPr>
              <a:t>a. Sử dụng hiện tượng chuyển nghĩa thông qua các hình thức ẩn dụ hoặc hoán dụ.</a:t>
            </a:r>
            <a:r>
              <a:rPr lang="vi-VN" sz="2400" dirty="0">
                <a:latin typeface="Times New Roman" pitchFamily="18" charset="0"/>
                <a:cs typeface="Times New Roman" pitchFamily="18" charset="0"/>
              </a:rPr>
              <a:t> Ví dụ: Tài liệu của Nhung tây</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Bác đã đi rồi sao Bác ơi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Bác đã lên đường theo tổ tiên.</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(Tố Hữu)</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b. Sử dụng các từ đồng nghĩa Hán Việt</a:t>
            </a:r>
            <a:r>
              <a:rPr lang="vi-VN" sz="2400" dirty="0">
                <a:latin typeface="Times New Roman" pitchFamily="18" charset="0"/>
                <a:cs typeface="Times New Roman" pitchFamily="18" charset="0"/>
              </a:rPr>
              <a:t>. Ví dụ:</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Chết: từ trần, tạ thế, hy sinh…</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xác</a:t>
            </a:r>
            <a:r>
              <a:rPr lang="en-US" sz="2400" dirty="0">
                <a:latin typeface="Times New Roman" pitchFamily="18" charset="0"/>
                <a:cs typeface="Times New Roman" pitchFamily="18" charset="0"/>
              </a:rPr>
              <a:t>: an tang, </a:t>
            </a:r>
            <a:r>
              <a:rPr lang="en-US" sz="2400" dirty="0" err="1">
                <a:latin typeface="Times New Roman" pitchFamily="18" charset="0"/>
                <a:cs typeface="Times New Roman" pitchFamily="18" charset="0"/>
              </a:rPr>
              <a:t>mai</a:t>
            </a:r>
            <a:r>
              <a:rPr lang="en-US" sz="2400" dirty="0">
                <a:latin typeface="Times New Roman" pitchFamily="18" charset="0"/>
                <a:cs typeface="Times New Roman" pitchFamily="18" charset="0"/>
              </a:rPr>
              <a:t> tang…</a:t>
            </a:r>
          </a:p>
          <a:p>
            <a:r>
              <a:rPr lang="en-US" sz="2400" b="1" dirty="0">
                <a:latin typeface="Times New Roman" pitchFamily="18" charset="0"/>
                <a:cs typeface="Times New Roman" pitchFamily="18" charset="0"/>
              </a:rPr>
              <a:t>c. </a:t>
            </a:r>
            <a:r>
              <a:rPr lang="en-US" sz="2400" b="1" dirty="0" err="1">
                <a:latin typeface="Times New Roman" pitchFamily="18" charset="0"/>
                <a:cs typeface="Times New Roman" pitchFamily="18" charset="0"/>
              </a:rPr>
              <a:t>Phủ</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định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từ</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lắm</a:t>
            </a:r>
            <a:r>
              <a:rPr lang="en-US" sz="2400" dirty="0">
                <a:latin typeface="Times New Roman" pitchFamily="18" charset="0"/>
                <a:cs typeface="Times New Roman" pitchFamily="18" charset="0"/>
              </a:rPr>
              <a:t>…</a:t>
            </a:r>
          </a:p>
          <a:p>
            <a:r>
              <a:rPr lang="en-US" sz="2400" b="1" dirty="0">
                <a:latin typeface="Times New Roman" pitchFamily="18" charset="0"/>
                <a:cs typeface="Times New Roman" pitchFamily="18" charset="0"/>
              </a:rPr>
              <a:t>d. </a:t>
            </a:r>
            <a:r>
              <a:rPr lang="en-US" sz="2400" b="1" dirty="0" err="1">
                <a:latin typeface="Times New Roman" pitchFamily="18" charset="0"/>
                <a:cs typeface="Times New Roman" pitchFamily="18" charset="0"/>
              </a:rPr>
              <a:t>Tỉnh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ra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chứ</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vừa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chó</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(Nam Cao)</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en-US" sz="2400" b="1" dirty="0">
                <a:latin typeface="Times New Roman" pitchFamily="18" charset="0"/>
                <a:cs typeface="Times New Roman" pitchFamily="18" charset="0"/>
              </a:rPr>
              <a:t>II. CÁC DẠNG BÀI TẬP</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1</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giềng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chạy</a:t>
            </a:r>
            <a:r>
              <a:rPr lang="en-US" sz="2400" dirty="0">
                <a:latin typeface="Times New Roman" pitchFamily="18" charset="0"/>
                <a:cs typeface="Times New Roman" pitchFamily="18" charset="0"/>
              </a:rPr>
              <a:t> sang:</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gươm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Long </a:t>
            </a:r>
            <a:r>
              <a:rPr lang="en-US" sz="2400" dirty="0" err="1">
                <a:latin typeface="Times New Roman" pitchFamily="18" charset="0"/>
                <a:cs typeface="Times New Roman" pitchFamily="18" charset="0"/>
              </a:rPr>
              <a:t>Quân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Gươm</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3. </a:t>
            </a:r>
            <a:r>
              <a:rPr lang="en-US" sz="2400" dirty="0" err="1">
                <a:latin typeface="Times New Roman" pitchFamily="18" charset="0"/>
                <a:cs typeface="Times New Roman" pitchFamily="18" charset="0"/>
              </a:rPr>
              <a:t>Rộng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hèn</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Chút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bèo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bọt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Du,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Kiều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5.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chó</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(Nam Cao)</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en-US" sz="2400" dirty="0">
                <a:latin typeface="Times New Roman" pitchFamily="18" charset="0"/>
                <a:cs typeface="Times New Roman" pitchFamily="18" charset="0"/>
              </a:rPr>
              <a:t>6.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chừa</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Du,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Kiều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7. Con </a:t>
            </a:r>
            <a:r>
              <a:rPr lang="en-US" sz="2400" dirty="0" err="1">
                <a:latin typeface="Times New Roman" pitchFamily="18" charset="0"/>
                <a:cs typeface="Times New Roman" pitchFamily="18" charset="0"/>
              </a:rPr>
              <a:t>gái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8.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mây</a:t>
            </a:r>
            <a:r>
              <a:rPr lang="en-US" sz="2400" dirty="0">
                <a:latin typeface="Times New Roman" pitchFamily="18" charset="0"/>
                <a:cs typeface="Times New Roman" pitchFamily="18" charset="0"/>
              </a:rPr>
              <a:t> man </a:t>
            </a:r>
            <a:r>
              <a:rPr lang="en-US" sz="2400" dirty="0" err="1">
                <a:latin typeface="Times New Roman" pitchFamily="18" charset="0"/>
                <a:cs typeface="Times New Roman" pitchFamily="18" charset="0"/>
              </a:rPr>
              <a:t>mác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ngậm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ngùi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Khuyến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9.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Mác</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Lênin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hiền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10. </a:t>
            </a:r>
            <a:r>
              <a:rPr lang="en-US" sz="2400" dirty="0" err="1">
                <a:latin typeface="Times New Roman" pitchFamily="18" charset="0"/>
                <a:cs typeface="Times New Roman" pitchFamily="18" charset="0"/>
              </a:rPr>
              <a:t>Bỗng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chớp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wrap="square">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533400"/>
            <a:ext cx="9144000" cy="6892707"/>
          </a:xfrm>
          <a:prstGeom prst="rect">
            <a:avLst/>
          </a:prstGeom>
          <a:noFill/>
        </p:spPr>
        <p:txBody>
          <a:bodyPr wrap="square" rtlCol="0">
            <a:spAutoFit/>
          </a:bodyPr>
          <a:lstStyle/>
          <a:p>
            <a:pPr algn="just"/>
            <a:r>
              <a:rPr lang="nl-NL" sz="2400" dirty="0">
                <a:latin typeface="Times New Roman" pitchFamily="18" charset="0"/>
                <a:cs typeface="Times New Roman" pitchFamily="18" charset="0"/>
              </a:rPr>
              <a:t>Ví dụ: </a:t>
            </a:r>
            <a:r>
              <a:rPr lang="nl-NL" sz="2400" u="sng" dirty="0">
                <a:latin typeface="Times New Roman" pitchFamily="18" charset="0"/>
                <a:cs typeface="Times New Roman" pitchFamily="18" charset="0"/>
              </a:rPr>
              <a:t>Anh trai ấy</a:t>
            </a:r>
            <a:r>
              <a:rPr lang="nl-NL" sz="2400" dirty="0">
                <a:latin typeface="Times New Roman" pitchFamily="18" charset="0"/>
                <a:cs typeface="Times New Roman" pitchFamily="18" charset="0"/>
              </a:rPr>
              <a:t> hát rất hay. Hôm nay, </a:t>
            </a:r>
            <a:r>
              <a:rPr lang="nl-NL" sz="2400" u="sng" dirty="0">
                <a:latin typeface="Times New Roman" pitchFamily="18" charset="0"/>
                <a:cs typeface="Times New Roman" pitchFamily="18" charset="0"/>
              </a:rPr>
              <a:t>lớp chúng mình</a:t>
            </a:r>
            <a:r>
              <a:rPr lang="nl-NL" sz="2400" dirty="0">
                <a:latin typeface="Times New Roman" pitchFamily="18" charset="0"/>
                <a:cs typeface="Times New Roman" pitchFamily="18" charset="0"/>
              </a:rPr>
              <a:t> sẽ đi xem phim. </a:t>
            </a:r>
            <a:r>
              <a:rPr lang="nl-NL" sz="2400" u="sng" dirty="0">
                <a:latin typeface="Times New Roman" pitchFamily="18" charset="0"/>
                <a:cs typeface="Times New Roman" pitchFamily="18" charset="0"/>
              </a:rPr>
              <a:t>Bà tôi</a:t>
            </a:r>
            <a:r>
              <a:rPr lang="nl-NL" sz="2400" dirty="0">
                <a:latin typeface="Times New Roman" pitchFamily="18" charset="0"/>
                <a:cs typeface="Times New Roman" pitchFamily="18" charset="0"/>
              </a:rPr>
              <a:t> có mái tóc bạc phê. </a:t>
            </a:r>
            <a:r>
              <a:rPr lang="nl-NL" sz="2400" u="sng" dirty="0">
                <a:latin typeface="Times New Roman" pitchFamily="18" charset="0"/>
                <a:cs typeface="Times New Roman" pitchFamily="18" charset="0"/>
              </a:rPr>
              <a:t>Mẹ Lan</a:t>
            </a:r>
            <a:r>
              <a:rPr lang="nl-NL" sz="2400" dirty="0">
                <a:latin typeface="Times New Roman" pitchFamily="18" charset="0"/>
                <a:cs typeface="Times New Roman" pitchFamily="18" charset="0"/>
              </a:rPr>
              <a:t> là người quan tâm mình nhiều nhất.</a:t>
            </a:r>
            <a:endParaRPr lang="en-US" sz="2400" dirty="0">
              <a:latin typeface="Times New Roman" pitchFamily="18" charset="0"/>
              <a:cs typeface="Times New Roman" pitchFamily="18" charset="0"/>
            </a:endParaRPr>
          </a:p>
          <a:p>
            <a:pPr algn="just"/>
            <a:r>
              <a:rPr lang="nl-NL" sz="2400" b="1" i="1" dirty="0">
                <a:latin typeface="Times New Roman" pitchFamily="18" charset="0"/>
                <a:cs typeface="Times New Roman" pitchFamily="18" charset="0"/>
              </a:rPr>
              <a:t>Vị ngữ của câu:	</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Là bộ phận chính của câu có thể kết hợp với các trạng ngữ chỉ quan hệ thời gian và trả lời các câu hỏi:</a:t>
            </a:r>
            <a:r>
              <a:rPr lang="nl-NL" sz="2400" i="1" dirty="0">
                <a:latin typeface="Times New Roman" pitchFamily="18" charset="0"/>
                <a:cs typeface="Times New Roman" pitchFamily="18" charset="0"/>
              </a:rPr>
              <a:t>Làm gì? Làm thế nào, cái gì, nó là gì?</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Vị ngữ thường là một động từ hoặc một động từ, một tính từ hoặc một cụm tính từ, một danh từ hoặc một cụm danh từ. Trong câu có thể có một hay nhiều vị ngữ.</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b. Cấu tạo thành phần chính:</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Câu có CN làm CDT:</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a. </a:t>
            </a:r>
            <a:r>
              <a:rPr lang="nl-NL" sz="2400" b="1" dirty="0">
                <a:latin typeface="Times New Roman" pitchFamily="18" charset="0"/>
                <a:cs typeface="Times New Roman" pitchFamily="18" charset="0"/>
              </a:rPr>
              <a:t>Con mèo đen kia</a:t>
            </a:r>
            <a:r>
              <a:rPr lang="nl-NL" sz="2400" dirty="0">
                <a:latin typeface="Times New Roman" pitchFamily="18" charset="0"/>
                <a:cs typeface="Times New Roman" pitchFamily="18" charset="0"/>
              </a:rPr>
              <a:t>/ đã làm đổ lọ hoa. </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b. </a:t>
            </a:r>
            <a:r>
              <a:rPr lang="nl-NL" sz="2400" b="1" dirty="0">
                <a:latin typeface="Times New Roman" pitchFamily="18" charset="0"/>
                <a:cs typeface="Times New Roman" pitchFamily="18" charset="0"/>
              </a:rPr>
              <a:t>Những em học sinh</a:t>
            </a:r>
            <a:r>
              <a:rPr lang="nl-NL" sz="2400" dirty="0">
                <a:latin typeface="Times New Roman" pitchFamily="18" charset="0"/>
                <a:cs typeface="Times New Roman" pitchFamily="18" charset="0"/>
              </a:rPr>
              <a:t>/ đang say sưa học bài.</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Câu có VN làm CĐT:</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c. Các bạn học sinh/ </a:t>
            </a:r>
            <a:r>
              <a:rPr lang="nl-NL" sz="2400" b="1" dirty="0">
                <a:latin typeface="Times New Roman" pitchFamily="18" charset="0"/>
                <a:cs typeface="Times New Roman" pitchFamily="18" charset="0"/>
              </a:rPr>
              <a:t>đang hăng hái tiến về lễ đài</a:t>
            </a:r>
            <a:r>
              <a:rPr lang="nl-NL"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d. Dòng sông/ </a:t>
            </a:r>
            <a:r>
              <a:rPr lang="nl-NL" sz="2400" b="1" dirty="0">
                <a:latin typeface="Times New Roman" pitchFamily="18" charset="0"/>
                <a:cs typeface="Times New Roman" pitchFamily="18" charset="0"/>
              </a:rPr>
              <a:t>uốn lượn bao bọc làng quê.</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Câu có VN làm CTT: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r>
              <a:rPr lang="en-US" sz="2400" dirty="0">
                <a:latin typeface="Times New Roman" pitchFamily="18" charset="0"/>
                <a:cs typeface="Times New Roman" pitchFamily="18" charset="0"/>
              </a:rPr>
              <a:t>11.    </a:t>
            </a:r>
            <a:r>
              <a:rPr lang="en-US" sz="2400" dirty="0" err="1">
                <a:latin typeface="Times New Roman" pitchFamily="18" charset="0"/>
                <a:cs typeface="Times New Roman" pitchFamily="18" charset="0"/>
              </a:rPr>
              <a:t>Kiếp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manh</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Nửa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Du,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Kiều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12. </a:t>
            </a:r>
            <a:r>
              <a:rPr lang="en-US" sz="2400" dirty="0" err="1">
                <a:latin typeface="Times New Roman" pitchFamily="18" charset="0"/>
                <a:cs typeface="Times New Roman" pitchFamily="18" charset="0"/>
              </a:rPr>
              <a: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Dũng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13.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nằm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dưới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14.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ạ!</a:t>
            </a:r>
          </a:p>
          <a:p>
            <a:r>
              <a:rPr lang="en-US" sz="2400" dirty="0">
                <a:latin typeface="Times New Roman" pitchFamily="18" charset="0"/>
                <a:cs typeface="Times New Roman" pitchFamily="18" charset="0"/>
              </a:rPr>
              <a:t>15.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nhắm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đừng</a:t>
            </a:r>
            <a:r>
              <a:rPr lang="en-US" sz="2400" dirty="0">
                <a:latin typeface="Times New Roman" pitchFamily="18" charset="0"/>
                <a:cs typeface="Times New Roman" pitchFamily="18" charset="0"/>
              </a:rPr>
              <a:t> lo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vườn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(Nam Cao)</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en-US" sz="2400" dirty="0">
                <a:latin typeface="Times New Roman" pitchFamily="18" charset="0"/>
                <a:cs typeface="Times New Roman" pitchFamily="18" charset="0"/>
              </a:rPr>
              <a:t>16. </a:t>
            </a:r>
            <a:r>
              <a:rPr lang="en-US" sz="2400" dirty="0" err="1">
                <a:latin typeface="Times New Roman" pitchFamily="18" charset="0"/>
                <a:cs typeface="Times New Roman" pitchFamily="18" charset="0"/>
              </a:rPr>
              <a:t>Khuya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nghỉ</a:t>
            </a:r>
            <a:r>
              <a:rPr lang="en-US" sz="2400" dirty="0">
                <a:latin typeface="Times New Roman" pitchFamily="18" charset="0"/>
                <a:cs typeface="Times New Roman" pitchFamily="18" charset="0"/>
              </a:rPr>
              <a:t> ạ.</a:t>
            </a:r>
          </a:p>
          <a:p>
            <a:r>
              <a:rPr lang="en-US" sz="2400" dirty="0">
                <a:latin typeface="Times New Roman" pitchFamily="18" charset="0"/>
                <a:cs typeface="Times New Roman" pitchFamily="18" charset="0"/>
              </a:rPr>
              <a:t>17. </a:t>
            </a:r>
            <a:r>
              <a:rPr lang="en-US" sz="2400" dirty="0" err="1">
                <a:latin typeface="Times New Roman" pitchFamily="18" charset="0"/>
                <a:cs typeface="Times New Roman" pitchFamily="18" charset="0"/>
              </a:rPr>
              <a:t>Cháu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bớt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18.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ưng</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lắm</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19. </a:t>
            </a:r>
            <a:r>
              <a:rPr lang="en-US" sz="2400" dirty="0" err="1">
                <a:latin typeface="Times New Roman" pitchFamily="18" charset="0"/>
                <a:cs typeface="Times New Roman" pitchFamily="18" charset="0"/>
              </a:rPr>
              <a:t>Ngục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miệng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nghẹn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lĩnh</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Tuân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20.    </a:t>
            </a:r>
            <a:r>
              <a:rPr lang="en-US" sz="2400" dirty="0" err="1">
                <a:latin typeface="Times New Roman" pitchFamily="18" charset="0"/>
                <a:cs typeface="Times New Roman" pitchFamily="18" charset="0"/>
              </a:rPr>
              <a:t>Dù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chồng</a:t>
            </a:r>
            <a:r>
              <a:rPr lang="en-US" sz="2400" dirty="0">
                <a:latin typeface="Times New Roman" pitchFamily="18" charset="0"/>
                <a:cs typeface="Times New Roman" pitchFamily="18" charset="0"/>
              </a:rPr>
              <a:t>,</a:t>
            </a:r>
          </a:p>
          <a:p>
            <a:r>
              <a:rPr lang="en-US" sz="2400" dirty="0" err="1">
                <a:latin typeface="Times New Roman" pitchFamily="18" charset="0"/>
                <a:cs typeface="Times New Roman" pitchFamily="18" charset="0"/>
              </a:rPr>
              <a:t>Xót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mệnh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quên</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tin</a:t>
            </a:r>
          </a:p>
          <a:p>
            <a:r>
              <a:rPr lang="en-US" sz="2400" dirty="0" err="1">
                <a:latin typeface="Times New Roman" pitchFamily="18" charset="0"/>
                <a:cs typeface="Times New Roman" pitchFamily="18" charset="0"/>
              </a:rPr>
              <a:t>Phím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xưa</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Du)</a:t>
            </a:r>
          </a:p>
          <a:p>
            <a:r>
              <a:rPr lang="en-US" sz="2400" dirty="0">
                <a:latin typeface="Times New Roman" pitchFamily="18" charset="0"/>
                <a:cs typeface="Times New Roman" pitchFamily="18" charset="0"/>
              </a:rPr>
              <a:t>21.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sẵn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gặp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ngột</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pt-BR" sz="2400" dirty="0">
                <a:latin typeface="Times New Roman" pitchFamily="18" charset="0"/>
                <a:cs typeface="Times New Roman" pitchFamily="18" charset="0"/>
              </a:rPr>
              <a:t>(Hồ Chí Minh, Di chúc)</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2677656"/>
          </a:xfrm>
          <a:prstGeom prst="rect">
            <a:avLst/>
          </a:prstGeom>
          <a:noFill/>
        </p:spPr>
        <p:txBody>
          <a:bodyPr wrap="square" rtlCol="0">
            <a:spAutoFit/>
          </a:bodyPr>
          <a:lstStyle/>
          <a:p>
            <a:r>
              <a:rPr lang="pt-BR" sz="2400" dirty="0">
                <a:latin typeface="Times New Roman" pitchFamily="18" charset="0"/>
                <a:cs typeface="Times New Roman" pitchFamily="18" charset="0"/>
              </a:rPr>
              <a:t>22. Lượng con ông Độ đây mà…Rõ tội nghiệp, về đến nhà thì bố mẹ chẳng còn.</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(Hồ Phương, Thư nhà)</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23. Bài thơ anh viết về ý tứ, hình ảnh thì được, nhưng tình cảm còn chưa đủ sâu.</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24. Nói năng như thế là có phần chưa được thiện chí lắm.</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247864"/>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GỢI Ý ĐÁP ÁN</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Bài</a:t>
            </a:r>
            <a:r>
              <a:rPr lang="en-US" sz="2000" b="1" dirty="0">
                <a:latin typeface="Times New Roman" pitchFamily="18" charset="0"/>
                <a:cs typeface="Times New Roman" pitchFamily="18" charset="0"/>
              </a:rPr>
              <a:t> 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in </a:t>
            </a:r>
            <a:r>
              <a:rPr lang="en-US" sz="2000" dirty="0" err="1">
                <a:latin typeface="Times New Roman" pitchFamily="18" charset="0"/>
                <a:cs typeface="Times New Roman" pitchFamily="18" charset="0"/>
              </a:rPr>
              <a:t>đậm</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giềng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chạy</a:t>
            </a:r>
            <a:r>
              <a:rPr lang="en-US" sz="2000" dirty="0">
                <a:latin typeface="Times New Roman" pitchFamily="18" charset="0"/>
                <a:cs typeface="Times New Roman" pitchFamily="18" charset="0"/>
              </a:rPr>
              <a:t> sang:</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khá</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chứ</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2.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hoàn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gươm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Long </a:t>
            </a:r>
            <a:r>
              <a:rPr lang="en-US" sz="2000" dirty="0" err="1">
                <a:latin typeface="Times New Roman" pitchFamily="18" charset="0"/>
                <a:cs typeface="Times New Roman" pitchFamily="18" charset="0"/>
              </a:rPr>
              <a:t>Quân</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Gươm</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3. </a:t>
            </a:r>
            <a:r>
              <a:rPr lang="en-US" sz="2000" dirty="0" err="1">
                <a:latin typeface="Times New Roman" pitchFamily="18" charset="0"/>
                <a:cs typeface="Times New Roman" pitchFamily="18" charset="0"/>
              </a:rPr>
              <a:t>Rộng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cỏ</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nội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hoa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hèn</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Chút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bèo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bọt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Du, </a:t>
            </a:r>
            <a:r>
              <a:rPr lang="en-US" sz="2000" dirty="0" err="1">
                <a:latin typeface="Times New Roman" pitchFamily="18" charset="0"/>
                <a:cs typeface="Times New Roman" pitchFamily="18" charset="0"/>
              </a:rPr>
              <a:t>Truyện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Kiều</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4. </a:t>
            </a:r>
            <a:r>
              <a:rPr lang="en-US" sz="2000" dirty="0" err="1">
                <a:latin typeface="Times New Roman" pitchFamily="18" charset="0"/>
                <a:cs typeface="Times New Roman" pitchFamily="18" charset="0"/>
              </a:rPr>
              <a:t>Bác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đi</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ơi</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Hữu</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5. </a:t>
            </a:r>
            <a:r>
              <a:rPr lang="en-US" sz="2000" dirty="0" err="1">
                <a:latin typeface="Times New Roman" pitchFamily="18" charset="0"/>
                <a:cs typeface="Times New Roman" pitchFamily="18" charset="0"/>
              </a:rPr>
              <a:t>Lão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ra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chứ</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vừa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chó</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(Nam Cao)</a:t>
            </a:r>
          </a:p>
          <a:p>
            <a:r>
              <a:rPr lang="en-US" sz="2000" dirty="0">
                <a:latin typeface="Times New Roman" pitchFamily="18" charset="0"/>
                <a:cs typeface="Times New Roman" pitchFamily="18" charset="0"/>
              </a:rPr>
              <a:t>6.        </a:t>
            </a:r>
            <a:r>
              <a:rPr lang="en-US" sz="2000" b="1" dirty="0" err="1">
                <a:latin typeface="Times New Roman" pitchFamily="18" charset="0"/>
                <a:cs typeface="Times New Roman" pitchFamily="18" charset="0"/>
              </a:rPr>
              <a:t>Thân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lươn</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bao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lấm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chừa</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Du, </a:t>
            </a:r>
            <a:r>
              <a:rPr lang="en-US" sz="2000" dirty="0" err="1">
                <a:latin typeface="Times New Roman" pitchFamily="18" charset="0"/>
                <a:cs typeface="Times New Roman" pitchFamily="18" charset="0"/>
              </a:rPr>
              <a:t>Truyện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Kiều</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15" end="15"/>
                                            </p:txEl>
                                          </p:spTgt>
                                        </p:tgtEl>
                                        <p:attrNameLst>
                                          <p:attrName>style.visibility</p:attrName>
                                        </p:attrNameLst>
                                      </p:cBhvr>
                                      <p:to>
                                        <p:strVal val="visible"/>
                                      </p:to>
                                    </p:set>
                                    <p:animEffect transition="in" filter="box(in)">
                                      <p:cBhvr>
                                        <p:cTn id="82" dur="500"/>
                                        <p:tgtEl>
                                          <p:spTgt spid="5">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5">
                                            <p:txEl>
                                              <p:pRg st="16" end="16"/>
                                            </p:txEl>
                                          </p:spTgt>
                                        </p:tgtEl>
                                        <p:attrNameLst>
                                          <p:attrName>style.visibility</p:attrName>
                                        </p:attrNameLst>
                                      </p:cBhvr>
                                      <p:to>
                                        <p:strVal val="visible"/>
                                      </p:to>
                                    </p:set>
                                    <p:animEffect transition="in" filter="box(in)">
                                      <p:cBhvr>
                                        <p:cTn id="87"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en-US" sz="2400" dirty="0">
                <a:latin typeface="Times New Roman" pitchFamily="18" charset="0"/>
                <a:cs typeface="Times New Roman" pitchFamily="18" charset="0"/>
              </a:rPr>
              <a:t>7. Con </a:t>
            </a:r>
            <a:r>
              <a:rPr lang="en-US" sz="2400" dirty="0" err="1">
                <a:latin typeface="Times New Roman" pitchFamily="18" charset="0"/>
                <a:cs typeface="Times New Roman" pitchFamily="18" charset="0"/>
              </a:rPr>
              <a:t>gái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dáng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cũng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dễ</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8.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thôi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rồi</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mây</a:t>
            </a:r>
            <a:r>
              <a:rPr lang="en-US" sz="2400" dirty="0">
                <a:latin typeface="Times New Roman" pitchFamily="18" charset="0"/>
                <a:cs typeface="Times New Roman" pitchFamily="18" charset="0"/>
              </a:rPr>
              <a:t> man </a:t>
            </a:r>
            <a:r>
              <a:rPr lang="en-US" sz="2400" dirty="0" err="1">
                <a:latin typeface="Times New Roman" pitchFamily="18" charset="0"/>
                <a:cs typeface="Times New Roman" pitchFamily="18" charset="0"/>
              </a:rPr>
              <a:t>mác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ngậm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ngùi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Khuyến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9.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lên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đường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theo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tổ</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thiên</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Mác</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Lênin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hiền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10. </a:t>
            </a:r>
            <a:r>
              <a:rPr lang="en-US" sz="2400" dirty="0" err="1">
                <a:latin typeface="Times New Roman" pitchFamily="18" charset="0"/>
                <a:cs typeface="Times New Roman" pitchFamily="18" charset="0"/>
              </a:rPr>
              <a:t>Bỗng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loè</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chớp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Thôi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11.    </a:t>
            </a:r>
            <a:r>
              <a:rPr lang="en-US" sz="2400" dirty="0" err="1">
                <a:latin typeface="Times New Roman" pitchFamily="18" charset="0"/>
                <a:cs typeface="Times New Roman" pitchFamily="18" charset="0"/>
              </a:rPr>
              <a:t>Kiếp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manh</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Nửa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thoắt</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gãy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cành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thiên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Du,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Kiều</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r>
              <a:rPr lang="en-US" sz="2400" dirty="0">
                <a:latin typeface="Times New Roman" pitchFamily="18" charset="0"/>
                <a:cs typeface="Times New Roman" pitchFamily="18" charset="0"/>
              </a:rPr>
              <a:t>12. </a:t>
            </a:r>
            <a:r>
              <a:rPr lang="en-US" sz="2400" dirty="0" err="1">
                <a:latin typeface="Times New Roman" pitchFamily="18" charset="0"/>
                <a:cs typeface="Times New Roman" pitchFamily="18" charset="0"/>
              </a:rPr>
              <a: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bào</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chiếu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về</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đất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Dũng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13.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nằm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dưới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14.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đờ</a:t>
            </a:r>
            <a:r>
              <a:rPr lang="en-US" sz="2400" dirty="0" err="1">
                <a:latin typeface="Times New Roman" pitchFamily="18" charset="0"/>
                <a:cs typeface="Times New Roman" pitchFamily="18" charset="0"/>
              </a:rPr>
              <a: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ạ!</a:t>
            </a:r>
          </a:p>
          <a:p>
            <a:r>
              <a:rPr lang="en-US" sz="2400" dirty="0">
                <a:latin typeface="Times New Roman" pitchFamily="18" charset="0"/>
                <a:cs typeface="Times New Roman" pitchFamily="18" charset="0"/>
              </a:rPr>
              <a:t>15.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nhắm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đừng</a:t>
            </a:r>
            <a:r>
              <a:rPr lang="en-US" sz="2400" dirty="0">
                <a:latin typeface="Times New Roman" pitchFamily="18" charset="0"/>
                <a:cs typeface="Times New Roman" pitchFamily="18" charset="0"/>
              </a:rPr>
              <a:t> lo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vườn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(Nam Cao)</a:t>
            </a:r>
          </a:p>
          <a:p>
            <a:r>
              <a:rPr lang="en-US" sz="2400" dirty="0">
                <a:latin typeface="Times New Roman" pitchFamily="18" charset="0"/>
                <a:cs typeface="Times New Roman" pitchFamily="18" charset="0"/>
              </a:rPr>
              <a:t>16. </a:t>
            </a:r>
            <a:r>
              <a:rPr lang="en-US" sz="2400" dirty="0" err="1">
                <a:latin typeface="Times New Roman" pitchFamily="18" charset="0"/>
                <a:cs typeface="Times New Roman" pitchFamily="18" charset="0"/>
              </a:rPr>
              <a:t>Khuya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nghỉ</a:t>
            </a:r>
            <a:r>
              <a:rPr lang="en-US" sz="2400" dirty="0">
                <a:latin typeface="Times New Roman" pitchFamily="18" charset="0"/>
                <a:cs typeface="Times New Roman" pitchFamily="18" charset="0"/>
              </a:rPr>
              <a:t> ạ.</a:t>
            </a:r>
          </a:p>
          <a:p>
            <a:r>
              <a:rPr lang="en-US" sz="2400" dirty="0">
                <a:latin typeface="Times New Roman" pitchFamily="18" charset="0"/>
                <a:cs typeface="Times New Roman" pitchFamily="18" charset="0"/>
              </a:rPr>
              <a:t>17. </a:t>
            </a:r>
            <a:r>
              <a:rPr lang="en-US" sz="2400" dirty="0" err="1">
                <a:latin typeface="Times New Roman" pitchFamily="18" charset="0"/>
                <a:cs typeface="Times New Roman" pitchFamily="18" charset="0"/>
              </a:rPr>
              <a:t>Cháu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bớt</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ngoài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18.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chưa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ưng</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lắm</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en-US" sz="2400" dirty="0">
                <a:latin typeface="Times New Roman" pitchFamily="18" charset="0"/>
                <a:cs typeface="Times New Roman" pitchFamily="18" charset="0"/>
              </a:rPr>
              <a:t>19. </a:t>
            </a:r>
            <a:r>
              <a:rPr lang="en-US" sz="2400" dirty="0" err="1">
                <a:latin typeface="Times New Roman" pitchFamily="18" charset="0"/>
                <a:cs typeface="Times New Roman" pitchFamily="18" charset="0"/>
              </a:rPr>
              <a:t>Ngục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miệng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nghẹn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ngào</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Kẻ</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mê</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muội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lĩnh</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Tuân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20.    </a:t>
            </a:r>
            <a:r>
              <a:rPr lang="en-US" sz="2400" dirty="0" err="1">
                <a:latin typeface="Times New Roman" pitchFamily="18" charset="0"/>
                <a:cs typeface="Times New Roman" pitchFamily="18" charset="0"/>
              </a:rPr>
              <a:t>Dù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chồng</a:t>
            </a:r>
            <a:r>
              <a:rPr lang="en-US" sz="2400" dirty="0">
                <a:latin typeface="Times New Roman" pitchFamily="18" charset="0"/>
                <a:cs typeface="Times New Roman" pitchFamily="18" charset="0"/>
              </a:rPr>
              <a:t>,</a:t>
            </a:r>
          </a:p>
          <a:p>
            <a:r>
              <a:rPr lang="en-US" sz="2400" dirty="0" err="1">
                <a:latin typeface="Times New Roman" pitchFamily="18" charset="0"/>
                <a:cs typeface="Times New Roman" pitchFamily="18" charset="0"/>
              </a:rPr>
              <a:t>Xót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mệnh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quên</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tin</a:t>
            </a:r>
          </a:p>
          <a:p>
            <a:r>
              <a:rPr lang="en-US" sz="2400" dirty="0" err="1">
                <a:latin typeface="Times New Roman" pitchFamily="18" charset="0"/>
                <a:cs typeface="Times New Roman" pitchFamily="18" charset="0"/>
              </a:rPr>
              <a:t>Phím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xưa</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Du)</a:t>
            </a:r>
          </a:p>
          <a:p>
            <a:r>
              <a:rPr lang="en-US" sz="2400" dirty="0">
                <a:latin typeface="Times New Roman" pitchFamily="18" charset="0"/>
                <a:cs typeface="Times New Roman" pitchFamily="18" charset="0"/>
              </a:rPr>
              <a:t>21.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sẵn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gặp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cụ</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cụ</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Lê-nin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vị</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mạng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đàn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khác</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ngột</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pt-BR" sz="2400" dirty="0">
                <a:latin typeface="Times New Roman" pitchFamily="18" charset="0"/>
                <a:cs typeface="Times New Roman" pitchFamily="18" charset="0"/>
              </a:rPr>
              <a:t>(Hồ Chí Minh, Di chúc)</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22. Lượng con ông Độ đây mà…Rõ tội nghiệp, về đến nhà thì bố mẹ </a:t>
            </a:r>
            <a:r>
              <a:rPr lang="pt-BR" sz="2400" b="1" dirty="0">
                <a:latin typeface="Times New Roman" pitchFamily="18" charset="0"/>
                <a:cs typeface="Times New Roman" pitchFamily="18" charset="0"/>
              </a:rPr>
              <a:t>chẳng còn.</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(Hồ Phương, Thư nhà)</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r>
              <a:rPr lang="en-US" sz="2400" dirty="0">
                <a:latin typeface="Times New Roman" pitchFamily="18" charset="0"/>
                <a:cs typeface="Times New Roman" pitchFamily="18" charset="0"/>
              </a:rPr>
              <a:t>12. </a:t>
            </a:r>
            <a:r>
              <a:rPr lang="en-US" sz="2400" dirty="0" err="1">
                <a:latin typeface="Times New Roman" pitchFamily="18" charset="0"/>
                <a:cs typeface="Times New Roman" pitchFamily="18" charset="0"/>
              </a:rPr>
              <a: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bào</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chiếu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về</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đất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Dũng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13.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nằm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dưới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14.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đờ</a:t>
            </a:r>
            <a:r>
              <a:rPr lang="en-US" sz="2400" dirty="0" err="1">
                <a:latin typeface="Times New Roman" pitchFamily="18" charset="0"/>
                <a:cs typeface="Times New Roman" pitchFamily="18" charset="0"/>
              </a:rPr>
              <a: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ạ!</a:t>
            </a:r>
          </a:p>
          <a:p>
            <a:r>
              <a:rPr lang="en-US" sz="2400" dirty="0">
                <a:latin typeface="Times New Roman" pitchFamily="18" charset="0"/>
                <a:cs typeface="Times New Roman" pitchFamily="18" charset="0"/>
              </a:rPr>
              <a:t>15.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nhắm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đừng</a:t>
            </a:r>
            <a:r>
              <a:rPr lang="en-US" sz="2400" dirty="0">
                <a:latin typeface="Times New Roman" pitchFamily="18" charset="0"/>
                <a:cs typeface="Times New Roman" pitchFamily="18" charset="0"/>
              </a:rPr>
              <a:t> lo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vườn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lão</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(Nam Cao)</a:t>
            </a:r>
          </a:p>
          <a:p>
            <a:r>
              <a:rPr lang="en-US" sz="2400" dirty="0">
                <a:latin typeface="Times New Roman" pitchFamily="18" charset="0"/>
                <a:cs typeface="Times New Roman" pitchFamily="18" charset="0"/>
              </a:rPr>
              <a:t>16. </a:t>
            </a:r>
            <a:r>
              <a:rPr lang="en-US" sz="2400" dirty="0" err="1">
                <a:latin typeface="Times New Roman" pitchFamily="18" charset="0"/>
                <a:cs typeface="Times New Roman" pitchFamily="18" charset="0"/>
              </a:rPr>
              <a:t>Khuya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nghỉ</a:t>
            </a:r>
            <a:r>
              <a:rPr lang="en-US" sz="2400" dirty="0">
                <a:latin typeface="Times New Roman" pitchFamily="18" charset="0"/>
                <a:cs typeface="Times New Roman" pitchFamily="18" charset="0"/>
              </a:rPr>
              <a:t> ạ.</a:t>
            </a:r>
          </a:p>
          <a:p>
            <a:r>
              <a:rPr lang="en-US" sz="2400" dirty="0">
                <a:latin typeface="Times New Roman" pitchFamily="18" charset="0"/>
                <a:cs typeface="Times New Roman" pitchFamily="18" charset="0"/>
              </a:rPr>
              <a:t>17. </a:t>
            </a:r>
            <a:r>
              <a:rPr lang="en-US" sz="2400" dirty="0" err="1">
                <a:latin typeface="Times New Roman" pitchFamily="18" charset="0"/>
                <a:cs typeface="Times New Roman" pitchFamily="18" charset="0"/>
              </a:rPr>
              <a:t>Cháu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bớt</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ngoài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18.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chưa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ưng</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lắm</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533400"/>
            <a:ext cx="9144000" cy="5632311"/>
          </a:xfrm>
          <a:prstGeom prst="rect">
            <a:avLst/>
          </a:prstGeom>
          <a:noFill/>
        </p:spPr>
        <p:txBody>
          <a:bodyPr wrap="square" rtlCol="0">
            <a:spAutoFit/>
          </a:bodyPr>
          <a:lstStyle/>
          <a:p>
            <a:r>
              <a:rPr lang="en-US" sz="2000" dirty="0">
                <a:latin typeface="Times New Roman" pitchFamily="18" charset="0"/>
                <a:cs typeface="Times New Roman" pitchFamily="18" charset="0"/>
              </a:rPr>
              <a:t>19. </a:t>
            </a:r>
            <a:r>
              <a:rPr lang="en-US" sz="2000" dirty="0" err="1">
                <a:latin typeface="Times New Roman" pitchFamily="18" charset="0"/>
                <a:cs typeface="Times New Roman" pitchFamily="18" charset="0"/>
              </a:rPr>
              <a:t>Ngục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chắp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miệng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nghẹn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ngào</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Kẻ</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mê</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muội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lĩnh</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Tuân</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20.    </a:t>
            </a:r>
            <a:r>
              <a:rPr lang="en-US" sz="2000" dirty="0" err="1">
                <a:latin typeface="Times New Roman" pitchFamily="18" charset="0"/>
                <a:cs typeface="Times New Roman" pitchFamily="18" charset="0"/>
              </a:rPr>
              <a:t>Dù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chồng</a:t>
            </a:r>
            <a:r>
              <a:rPr lang="en-US" sz="2000" dirty="0">
                <a:latin typeface="Times New Roman" pitchFamily="18" charset="0"/>
                <a:cs typeface="Times New Roman" pitchFamily="18" charset="0"/>
              </a:rPr>
              <a:t>,</a:t>
            </a:r>
          </a:p>
          <a:p>
            <a:r>
              <a:rPr lang="en-US" sz="2000" dirty="0" err="1">
                <a:latin typeface="Times New Roman" pitchFamily="18" charset="0"/>
                <a:cs typeface="Times New Roman" pitchFamily="18" charset="0"/>
              </a:rPr>
              <a:t>Xót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mệnh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chẳng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quên</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tin</a:t>
            </a:r>
          </a:p>
          <a:p>
            <a:r>
              <a:rPr lang="en-US" sz="2000" dirty="0" err="1">
                <a:latin typeface="Times New Roman" pitchFamily="18" charset="0"/>
                <a:cs typeface="Times New Roman" pitchFamily="18" charset="0"/>
              </a:rPr>
              <a:t>Phím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xưa</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Du)</a:t>
            </a:r>
          </a:p>
          <a:p>
            <a:r>
              <a:rPr lang="en-US" sz="2000" dirty="0">
                <a:latin typeface="Times New Roman" pitchFamily="18" charset="0"/>
                <a:cs typeface="Times New Roman" pitchFamily="18" charset="0"/>
              </a:rPr>
              <a:t>21.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sẵn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sẽ</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gặp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cụ</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cụ</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Lê-nin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vị</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đàn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anh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khác</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khắp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khỏi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ngột</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pt-BR" sz="2000" dirty="0">
                <a:latin typeface="Times New Roman" pitchFamily="18" charset="0"/>
                <a:cs typeface="Times New Roman" pitchFamily="18" charset="0"/>
              </a:rPr>
              <a:t>(Hồ Chí Minh, Di chúc)</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22. Lượng con ông Độ đây mà…Rõ tội nghiệp, về đến nhà thì bố mẹ </a:t>
            </a:r>
            <a:r>
              <a:rPr lang="pt-BR" sz="2000" b="1" dirty="0">
                <a:latin typeface="Times New Roman" pitchFamily="18" charset="0"/>
                <a:cs typeface="Times New Roman" pitchFamily="18" charset="0"/>
              </a:rPr>
              <a:t>chẳng còn.</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(Hồ Phương, Thư nhà)</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23. Bài thơ anh viết về ý tứ, hình ảnh thì được, nhưng tình cảm còn </a:t>
            </a:r>
            <a:r>
              <a:rPr lang="pt-BR" sz="2000" b="1" dirty="0">
                <a:latin typeface="Times New Roman" pitchFamily="18" charset="0"/>
                <a:cs typeface="Times New Roman" pitchFamily="18" charset="0"/>
              </a:rPr>
              <a:t>chưa đủ sâu.</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24. Nói năng như thế là có phần </a:t>
            </a:r>
            <a:r>
              <a:rPr lang="pt-BR" sz="2000" b="1" dirty="0">
                <a:latin typeface="Times New Roman" pitchFamily="18" charset="0"/>
                <a:cs typeface="Times New Roman" pitchFamily="18" charset="0"/>
              </a:rPr>
              <a:t>chưa được thiện chí lắm</a:t>
            </a:r>
            <a:r>
              <a:rPr lang="pt-BR"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ox(in)">
                                      <p:cBhvr>
                                        <p:cTn id="37" dur="500"/>
                                        <p:tgtEl>
                                          <p:spTgt spid="4">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ox(in)">
                                      <p:cBhvr>
                                        <p:cTn id="40" dur="500"/>
                                        <p:tgtEl>
                                          <p:spTgt spid="4">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box(in)">
                                      <p:cBhvr>
                                        <p:cTn id="43" dur="500"/>
                                        <p:tgtEl>
                                          <p:spTgt spid="4">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box(in)">
                                      <p:cBhvr>
                                        <p:cTn id="46"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555641"/>
          </a:xfrm>
          <a:prstGeom prst="rect">
            <a:avLst/>
          </a:prstGeom>
          <a:noFill/>
        </p:spPr>
        <p:txBody>
          <a:bodyPr wrap="square" rtlCol="0">
            <a:spAutoFit/>
          </a:bodyPr>
          <a:lstStyle/>
          <a:p>
            <a:r>
              <a:rPr lang="nl-NL" sz="2800" dirty="0">
                <a:latin typeface="Times New Roman" pitchFamily="18" charset="0"/>
                <a:cs typeface="Times New Roman" pitchFamily="18" charset="0"/>
              </a:rPr>
              <a:t>e. Cô bé/ </a:t>
            </a:r>
            <a:r>
              <a:rPr lang="nl-NL" sz="2800" b="1" dirty="0">
                <a:latin typeface="Times New Roman" pitchFamily="18" charset="0"/>
                <a:cs typeface="Times New Roman" pitchFamily="18" charset="0"/>
              </a:rPr>
              <a:t>rất đáng yêu</a:t>
            </a:r>
            <a:r>
              <a:rPr lang="nl-NL"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nl-NL" sz="2800" dirty="0">
                <a:latin typeface="Times New Roman" pitchFamily="18" charset="0"/>
                <a:cs typeface="Times New Roman" pitchFamily="18" charset="0"/>
              </a:rPr>
              <a:t>g. Bức tranh/ </a:t>
            </a:r>
            <a:r>
              <a:rPr lang="nl-NL" sz="2800" b="1" dirty="0">
                <a:latin typeface="Times New Roman" pitchFamily="18" charset="0"/>
                <a:cs typeface="Times New Roman" pitchFamily="18" charset="0"/>
              </a:rPr>
              <a:t>tuyệt đẹp.</a:t>
            </a:r>
            <a:endParaRPr lang="en-US" sz="2800" dirty="0">
              <a:latin typeface="Times New Roman" pitchFamily="18" charset="0"/>
              <a:cs typeface="Times New Roman" pitchFamily="18" charset="0"/>
            </a:endParaRPr>
          </a:p>
          <a:p>
            <a:r>
              <a:rPr lang="nl-NL" sz="2800" b="1" dirty="0">
                <a:latin typeface="Times New Roman" pitchFamily="18" charset="0"/>
                <a:cs typeface="Times New Roman" pitchFamily="18" charset="0"/>
              </a:rPr>
              <a:t>c. Rút gọn thành phần chính:</a:t>
            </a:r>
            <a:endParaRPr lang="en-US" sz="2800" dirty="0">
              <a:latin typeface="Times New Roman" pitchFamily="18" charset="0"/>
              <a:cs typeface="Times New Roman" pitchFamily="18" charset="0"/>
            </a:endParaRPr>
          </a:p>
          <a:p>
            <a:r>
              <a:rPr lang="nl-NL" sz="2800" dirty="0">
                <a:latin typeface="Times New Roman" pitchFamily="18" charset="0"/>
                <a:cs typeface="Times New Roman" pitchFamily="18" charset="0"/>
              </a:rPr>
              <a:t>3. Rút gọn: </a:t>
            </a:r>
            <a:endParaRPr lang="en-US" sz="2800" dirty="0">
              <a:latin typeface="Times New Roman" pitchFamily="18" charset="0"/>
              <a:cs typeface="Times New Roman" pitchFamily="18" charset="0"/>
            </a:endParaRPr>
          </a:p>
          <a:p>
            <a:r>
              <a:rPr lang="nl-NL" sz="2800" dirty="0">
                <a:latin typeface="Times New Roman" pitchFamily="18" charset="0"/>
                <a:cs typeface="Times New Roman" pitchFamily="18" charset="0"/>
              </a:rPr>
              <a:t>a. </a:t>
            </a:r>
            <a:r>
              <a:rPr lang="nl-NL" sz="2800" b="1" dirty="0">
                <a:latin typeface="Times New Roman" pitchFamily="18" charset="0"/>
                <a:cs typeface="Times New Roman" pitchFamily="18" charset="0"/>
              </a:rPr>
              <a:t>Con mèo</a:t>
            </a:r>
            <a:r>
              <a:rPr lang="nl-NL" sz="2800" dirty="0">
                <a:latin typeface="Times New Roman" pitchFamily="18" charset="0"/>
                <a:cs typeface="Times New Roman" pitchFamily="18" charset="0"/>
              </a:rPr>
              <a:t>/ đã làm đổ lọ hoa. </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b. </a:t>
            </a:r>
            <a:r>
              <a:rPr lang="en-US" sz="2800" b="1" dirty="0" err="1">
                <a:latin typeface="Times New Roman" pitchFamily="18" charset="0"/>
                <a:cs typeface="Times New Roman" pitchFamily="18" charset="0"/>
              </a:rPr>
              <a:t>Học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đang</a:t>
            </a:r>
            <a:r>
              <a:rPr lang="en-US" sz="2800" dirty="0">
                <a:latin typeface="Times New Roman" pitchFamily="18" charset="0"/>
                <a:cs typeface="Times New Roman" pitchFamily="18" charset="0"/>
              </a:rPr>
              <a:t> say </a:t>
            </a:r>
            <a:r>
              <a:rPr lang="en-US" sz="2800" dirty="0" err="1">
                <a:latin typeface="Times New Roman" pitchFamily="18" charset="0"/>
                <a:cs typeface="Times New Roman" pitchFamily="18" charset="0"/>
              </a:rPr>
              <a:t>sưa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VN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CĐT:</a:t>
            </a:r>
          </a:p>
          <a:p>
            <a:r>
              <a:rPr lang="en-US" sz="2800" dirty="0">
                <a:latin typeface="Times New Roman" pitchFamily="18" charset="0"/>
                <a:cs typeface="Times New Roman" pitchFamily="18" charset="0"/>
              </a:rPr>
              <a:t>c.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sinh</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tiến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d. </a:t>
            </a:r>
            <a:r>
              <a:rPr lang="en-US" sz="2800" dirty="0" err="1">
                <a:latin typeface="Times New Roman" pitchFamily="18" charset="0"/>
                <a:cs typeface="Times New Roman" pitchFamily="18" charset="0"/>
              </a:rPr>
              <a:t>Dòng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sông</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uốn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lượn</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VN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CTT:</a:t>
            </a:r>
          </a:p>
          <a:p>
            <a:r>
              <a:rPr lang="en-US" sz="2800" dirty="0">
                <a:latin typeface="Times New Roman" pitchFamily="18" charset="0"/>
                <a:cs typeface="Times New Roman" pitchFamily="18" charset="0"/>
              </a:rPr>
              <a:t>e. </a:t>
            </a:r>
            <a:r>
              <a:rPr lang="en-US" sz="2800" dirty="0" err="1">
                <a:latin typeface="Times New Roman" pitchFamily="18" charset="0"/>
                <a:cs typeface="Times New Roman" pitchFamily="18" charset="0"/>
              </a:rPr>
              <a:t>Cô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bé</a:t>
            </a: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g. </a:t>
            </a:r>
            <a:r>
              <a:rPr lang="en-US" sz="2800" dirty="0" err="1">
                <a:latin typeface="Times New Roman" pitchFamily="18" charset="0"/>
                <a:cs typeface="Times New Roman" pitchFamily="18" charset="0"/>
              </a:rPr>
              <a:t>Bức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tranh</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đẹp</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rút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gọn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còn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thông</a:t>
            </a:r>
            <a:r>
              <a:rPr lang="en-US" sz="2800" dirty="0">
                <a:latin typeface="Times New Roman" pitchFamily="18" charset="0"/>
                <a:cs typeface="Times New Roman" pitchFamily="18" charset="0"/>
              </a:rPr>
              <a:t> tin </a:t>
            </a:r>
            <a:r>
              <a:rPr lang="en-US" sz="2800" dirty="0" err="1">
                <a:latin typeface="Times New Roman" pitchFamily="18" charset="0"/>
                <a:cs typeface="Times New Roman" pitchFamily="18" charset="0"/>
              </a:rPr>
              <a:t>chứa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phú</a:t>
            </a:r>
            <a:r>
              <a:rPr lang="en-US" sz="2800" dirty="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247864"/>
          </a:xfrm>
          <a:prstGeom prst="rect">
            <a:avLst/>
          </a:prstGeom>
          <a:noFill/>
        </p:spPr>
        <p:txBody>
          <a:bodyPr wrap="square" rtlCol="0">
            <a:spAutoFit/>
          </a:bodyPr>
          <a:lstStyle/>
          <a:p>
            <a:r>
              <a:rPr lang="pt-BR" sz="2000" b="1" u="sng" dirty="0">
                <a:latin typeface="Times New Roman" pitchFamily="18" charset="0"/>
                <a:cs typeface="Times New Roman" pitchFamily="18" charset="0"/>
              </a:rPr>
              <a:t>Bài 2. </a:t>
            </a:r>
            <a:r>
              <a:rPr lang="pt-BR" sz="2000" dirty="0">
                <a:latin typeface="Times New Roman" pitchFamily="18" charset="0"/>
                <a:cs typeface="Times New Roman" pitchFamily="18" charset="0"/>
              </a:rPr>
              <a:t>Gạch dưới những từ ngữ thể hiện phép nói giảm:</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a:t>
            </a:r>
            <a:r>
              <a:rPr lang="pt-BR" sz="2000" i="1" dirty="0">
                <a:latin typeface="Times New Roman" pitchFamily="18" charset="0"/>
                <a:cs typeface="Times New Roman" pitchFamily="18" charset="0"/>
              </a:rPr>
              <a:t>Nhưng thần trộm nghĩ, làm cho dân được lợi thì không gì quan trọng hơn nghề nông; mở mang dân trí thì không gì lớn hơn việc giáo hóa. Lại không thể nói công thương không đủ để hưng lợi và mở mang trí tuệ! Thần trộm cho rằng: “Công” tất phải học máy móc, việc chế tạo do đó mới có thể phát triển, “Thương” thì hàng hoá xuất nhập khẩu phải được thông suốt, có thế việc buôn bán mới được mở mang. Thần trộm thấy về công nghệ nước ta, thì nghề thủ công chưa được khéo, việc buôn bán thì hàng hóa xuất ra nước ngoài bị cấm, cả công và thương đều chưa có thể mưu cầu lợi ích một cách nhanh chóng. Vậy, triều đình phải dần dần hướng dẫn, lợi dụng cơ hội để mở rộng ra, ngõ hầu làm cho dân chúng không chịu ở yên trong cảnh tạm bợ, được chăng hay chớ; tạo ra thói quen không chịu bó mình trong cảnh an nhàn, khiến cho công thương có cơ hưng thịnh vậy! Thần trộm thấy có điều đáng lo nữa là dân nước ta đông mà đất hoang hóa ở ven biển, ven núi chưa được khai khẩn, vẫn để nguyên như cũ. Bởi vậy, nếu quan ở địa phương bảo trợ họ, cổ vũ họ, thì không cần đợi đốc thúc gắt gao mà dân chúng sẽ nhanh chóng khai hoang vậy.</a:t>
            </a:r>
            <a:endParaRPr lang="en-US" sz="2000" dirty="0">
              <a:latin typeface="Times New Roman" pitchFamily="18" charset="0"/>
              <a:cs typeface="Times New Roman" pitchFamily="18" charset="0"/>
            </a:endParaRPr>
          </a:p>
          <a:p>
            <a:pPr lvl="0" algn="just"/>
            <a:r>
              <a:rPr lang="pt-BR" sz="2000" i="1" dirty="0">
                <a:latin typeface="Times New Roman" pitchFamily="18" charset="0"/>
                <a:cs typeface="Times New Roman" pitchFamily="18" charset="0"/>
              </a:rPr>
              <a:t>Thần là kẻ bắt đầu học, mới tiến bộ, không biết kiêng dè, nói năng bộc trực trước đấng quân vương, lòng khôn xiết run sợ!</a:t>
            </a:r>
            <a:endParaRPr lang="en-US" sz="2000" dirty="0">
              <a:latin typeface="Times New Roman" pitchFamily="18" charset="0"/>
              <a:cs typeface="Times New Roman" pitchFamily="18" charset="0"/>
            </a:endParaRPr>
          </a:p>
          <a:p>
            <a:pPr algn="just"/>
            <a:r>
              <a:rPr lang="pt-BR" sz="2000" i="1" dirty="0">
                <a:latin typeface="Times New Roman" pitchFamily="18" charset="0"/>
                <a:cs typeface="Times New Roman" pitchFamily="18" charset="0"/>
              </a:rPr>
              <a:t>    (Vương Hữu Phu, Bài văn thi đậu đình nguyên. Theo Đào Tam Tỉnh, Tạp chí Văn hoá Nghệ An, 11 Tháng 8 2011)</a:t>
            </a:r>
            <a:endParaRPr lang="en-US" sz="2000" i="1"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247864"/>
          </a:xfrm>
          <a:prstGeom prst="rect">
            <a:avLst/>
          </a:prstGeom>
          <a:noFill/>
        </p:spPr>
        <p:txBody>
          <a:bodyPr wrap="square" rtlCol="0">
            <a:spAutoFit/>
          </a:bodyPr>
          <a:lstStyle/>
          <a:p>
            <a:pPr algn="just"/>
            <a:r>
              <a:rPr lang="pt-BR" sz="2000" b="1" u="sng" dirty="0">
                <a:latin typeface="Times New Roman" pitchFamily="18" charset="0"/>
                <a:cs typeface="Times New Roman" pitchFamily="18" charset="0"/>
              </a:rPr>
              <a:t>Bài 2. </a:t>
            </a:r>
            <a:r>
              <a:rPr lang="pt-BR" sz="2000" dirty="0">
                <a:latin typeface="Times New Roman" pitchFamily="18" charset="0"/>
                <a:cs typeface="Times New Roman" pitchFamily="18" charset="0"/>
              </a:rPr>
              <a:t>Những từ ngữ thể hiện phép nói giảm được gạch chân, in đậm:</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a:t>
            </a:r>
            <a:r>
              <a:rPr lang="pt-BR" sz="2000" i="1" dirty="0">
                <a:latin typeface="Times New Roman" pitchFamily="18" charset="0"/>
                <a:cs typeface="Times New Roman" pitchFamily="18" charset="0"/>
              </a:rPr>
              <a:t>Nhưng thần trộm nghĩ, làm cho dân được lợi thì không gì quan trọng hơn nghề nông; mở mang dân trí thì không gì lớn hơn việc giáo hóa. Lại không thể nói công thương không đủ để hưng lợi và mở mang trí tuệ! </a:t>
            </a:r>
            <a:r>
              <a:rPr lang="pt-BR" sz="2000" b="1" i="1" u="sng" dirty="0">
                <a:latin typeface="Times New Roman" pitchFamily="18" charset="0"/>
                <a:cs typeface="Times New Roman" pitchFamily="18" charset="0"/>
              </a:rPr>
              <a:t>Thần trộm cho rằng</a:t>
            </a:r>
            <a:r>
              <a:rPr lang="pt-BR" sz="2000" i="1" dirty="0">
                <a:latin typeface="Times New Roman" pitchFamily="18" charset="0"/>
                <a:cs typeface="Times New Roman" pitchFamily="18" charset="0"/>
              </a:rPr>
              <a:t>: “Công” tất phải học máy móc, việc chế tạo do đó mới có thể phát triển, “Thương” thì hàng hoá xuất nhập khẩu phải được thông suốt, có thế việc buôn bán mới được mở mang. </a:t>
            </a:r>
            <a:r>
              <a:rPr lang="pt-BR" sz="2000" b="1" i="1" u="sng" dirty="0">
                <a:latin typeface="Times New Roman" pitchFamily="18" charset="0"/>
                <a:cs typeface="Times New Roman" pitchFamily="18" charset="0"/>
              </a:rPr>
              <a:t>Thần trộm thấy</a:t>
            </a:r>
            <a:r>
              <a:rPr lang="pt-BR" sz="2000" i="1" dirty="0">
                <a:latin typeface="Times New Roman" pitchFamily="18" charset="0"/>
                <a:cs typeface="Times New Roman" pitchFamily="18" charset="0"/>
              </a:rPr>
              <a:t> về công nghệ nước ta, thì nghề thủ công chưa được khéo, việc buôn bán thì hàng hóa xuất ra nước ngoài bị cấm, cả công và thương đều chưa có thể mưu cầu lợi ích một cách nhanh chóng. Vậy, triều đình phải dần dần hướng dẫn, lợi dụng cơ hội để mở rộng ra, ngõ hầu làm cho dân chúng không chịu ở yên trong cảnh tạm bợ, được chăng hay chớ; tạo ra thói quen không chịu bó mình trong cảnh an nhàn, khiến cho công thương có cơ hưng thịnh vậy! </a:t>
            </a:r>
            <a:r>
              <a:rPr lang="pt-BR" sz="2000" b="1" i="1" u="sng" dirty="0">
                <a:latin typeface="Times New Roman" pitchFamily="18" charset="0"/>
                <a:cs typeface="Times New Roman" pitchFamily="18" charset="0"/>
              </a:rPr>
              <a:t>Thần trộm thấy</a:t>
            </a:r>
            <a:r>
              <a:rPr lang="pt-BR" sz="2000" i="1" dirty="0">
                <a:latin typeface="Times New Roman" pitchFamily="18" charset="0"/>
                <a:cs typeface="Times New Roman" pitchFamily="18" charset="0"/>
              </a:rPr>
              <a:t> có điều đáng lo nữa là dân nước ta đông mà đất hoang hóa ở ven biển, ven núi chưa được khai khẩn, vẫn để nguyên như cũ. Bởi vậy, nếu quan ở địa phương bảo trợ họ, cổ vũ họ, thì không cần đợi đốc thúc gắt gao mà dân chúng sẽ nhanh chóng khai hoang vậy.</a:t>
            </a:r>
            <a:endParaRPr lang="en-US" sz="2000" dirty="0">
              <a:latin typeface="Times New Roman" pitchFamily="18" charset="0"/>
              <a:cs typeface="Times New Roman" pitchFamily="18" charset="0"/>
            </a:endParaRPr>
          </a:p>
          <a:p>
            <a:pPr lvl="0" algn="just"/>
            <a:r>
              <a:rPr lang="pt-BR" sz="2000" i="1" dirty="0">
                <a:latin typeface="Times New Roman" pitchFamily="18" charset="0"/>
                <a:cs typeface="Times New Roman" pitchFamily="18" charset="0"/>
              </a:rPr>
              <a:t>Thần là </a:t>
            </a:r>
            <a:r>
              <a:rPr lang="pt-BR" sz="2000" b="1" i="1" u="sng" dirty="0">
                <a:latin typeface="Times New Roman" pitchFamily="18" charset="0"/>
                <a:cs typeface="Times New Roman" pitchFamily="18" charset="0"/>
              </a:rPr>
              <a:t>kẻ bắt đầu học, mới tiến bộ</a:t>
            </a:r>
            <a:r>
              <a:rPr lang="pt-BR" sz="2000" i="1" dirty="0">
                <a:latin typeface="Times New Roman" pitchFamily="18" charset="0"/>
                <a:cs typeface="Times New Roman" pitchFamily="18" charset="0"/>
              </a:rPr>
              <a:t>, không biết kiêng dè, </a:t>
            </a:r>
            <a:r>
              <a:rPr lang="pt-BR" sz="2000" b="1" i="1" u="sng" dirty="0">
                <a:latin typeface="Times New Roman" pitchFamily="18" charset="0"/>
                <a:cs typeface="Times New Roman" pitchFamily="18" charset="0"/>
              </a:rPr>
              <a:t>nói năng bộc trực</a:t>
            </a:r>
            <a:r>
              <a:rPr lang="pt-BR" sz="2000" i="1" dirty="0">
                <a:latin typeface="Times New Roman" pitchFamily="18" charset="0"/>
                <a:cs typeface="Times New Roman" pitchFamily="18" charset="0"/>
              </a:rPr>
              <a:t> trước đấng quân vương, lòng khôn xiết run sợ!</a:t>
            </a:r>
            <a:endParaRPr lang="en-US" sz="2000" dirty="0">
              <a:latin typeface="Times New Roman" pitchFamily="18" charset="0"/>
              <a:cs typeface="Times New Roman" pitchFamily="18" charset="0"/>
            </a:endParaRPr>
          </a:p>
          <a:p>
            <a:pPr algn="just"/>
            <a:r>
              <a:rPr lang="pt-BR" sz="2000" i="1" dirty="0">
                <a:latin typeface="Times New Roman" pitchFamily="18" charset="0"/>
                <a:cs typeface="Times New Roman" pitchFamily="18" charset="0"/>
              </a:rPr>
              <a:t>    (Vương Hữu Phu, Bài văn thi đậu đình nguyên. Theo Đào Tam Tỉnh, Tap chí Văn hoá Nghệ An, 11 Tháng 8 2011)</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3539430"/>
          </a:xfrm>
          <a:prstGeom prst="rect">
            <a:avLst/>
          </a:prstGeom>
          <a:noFill/>
        </p:spPr>
        <p:txBody>
          <a:bodyPr wrap="square" rtlCol="0">
            <a:spAutoFit/>
          </a:bodyPr>
          <a:lstStyle/>
          <a:p>
            <a:r>
              <a:rPr lang="pt-BR" sz="2800" b="1" u="sng" dirty="0">
                <a:latin typeface="Times New Roman" pitchFamily="18" charset="0"/>
                <a:cs typeface="Times New Roman" pitchFamily="18" charset="0"/>
              </a:rPr>
              <a:t>Bài 3</a:t>
            </a:r>
            <a:r>
              <a:rPr lang="pt-BR" sz="2800" dirty="0">
                <a:latin typeface="Times New Roman" pitchFamily="18" charset="0"/>
                <a:cs typeface="Times New Roman" pitchFamily="18" charset="0"/>
              </a:rPr>
              <a:t>. Thay thế các câu sau thành câu có sử dụng phép nói giảm nói tránh</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1. Em hát bài này nghe dở lắm.</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2. Mắt của bạn đó bị cận nên phải ngồi gần.</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3. Trông bạn dạo này béo quá đấy.</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4. Bạn lùn quá không với tới được đâu.</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5. Tranh cậu vẽ trông xấu quá.</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3970318"/>
          </a:xfrm>
          <a:prstGeom prst="rect">
            <a:avLst/>
          </a:prstGeom>
          <a:noFill/>
        </p:spPr>
        <p:txBody>
          <a:bodyPr wrap="square" rtlCol="0">
            <a:spAutoFit/>
          </a:bodyPr>
          <a:lstStyle/>
          <a:p>
            <a:endParaRPr lang="en-US" sz="2800" b="1" dirty="0"/>
          </a:p>
          <a:p>
            <a:pPr algn="ctr"/>
            <a:r>
              <a:rPr lang="en-US" sz="2800" b="1" dirty="0">
                <a:latin typeface="Times New Roman" pitchFamily="18" charset="0"/>
                <a:cs typeface="Times New Roman" pitchFamily="18" charset="0"/>
              </a:rPr>
              <a:t>ĐÁP ÁN </a:t>
            </a:r>
          </a:p>
          <a:p>
            <a:pPr algn="just"/>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3</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Tham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thay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1.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lắm</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2. </a:t>
            </a:r>
            <a:r>
              <a:rPr lang="en-US" sz="2800" dirty="0" err="1">
                <a:latin typeface="Times New Roman" pitchFamily="18" charset="0"/>
                <a:cs typeface="Times New Roman" pitchFamily="18" charset="0"/>
              </a:rPr>
              <a:t>Mắt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ngồi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gần</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3. </a:t>
            </a:r>
            <a:r>
              <a:rPr lang="en-US" sz="2800" dirty="0" err="1">
                <a:latin typeface="Times New Roman" pitchFamily="18" charset="0"/>
                <a:cs typeface="Times New Roman" pitchFamily="18" charset="0"/>
              </a:rPr>
              <a:t>Trông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thịt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đấy</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4. </a:t>
            </a:r>
            <a:r>
              <a:rPr lang="en-US" sz="2800" dirty="0" err="1">
                <a:latin typeface="Times New Roman" pitchFamily="18" charset="0"/>
                <a:cs typeface="Times New Roman" pitchFamily="18" charset="0"/>
              </a:rPr>
              <a:t>Trông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5. </a:t>
            </a:r>
            <a:r>
              <a:rPr lang="en-US" sz="2800" dirty="0" err="1">
                <a:latin typeface="Times New Roman" pitchFamily="18" charset="0"/>
                <a:cs typeface="Times New Roman" pitchFamily="18" charset="0"/>
              </a:rPr>
              <a:t>Tranh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lắm</a:t>
            </a:r>
            <a:r>
              <a:rPr lang="en-US" sz="2800" dirty="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ox(in)">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ox(i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ox(i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ox(i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ox(in)">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ox(in)">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ox(in)">
                                      <p:cBhvr>
                                        <p:cTn id="3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247864"/>
          </a:xfrm>
          <a:prstGeom prst="rect">
            <a:avLst/>
          </a:prstGeom>
          <a:noFill/>
        </p:spPr>
        <p:txBody>
          <a:bodyPr wrap="square" rtlCol="0">
            <a:spAutoFit/>
          </a:bodyPr>
          <a:lstStyle/>
          <a:p>
            <a:r>
              <a:rPr lang="pt-BR" sz="2000" b="1" u="sng" dirty="0">
                <a:latin typeface="Times New Roman" pitchFamily="18" charset="0"/>
                <a:cs typeface="Times New Roman" pitchFamily="18" charset="0"/>
              </a:rPr>
              <a:t>Bài 4.</a:t>
            </a:r>
            <a:r>
              <a:rPr lang="pt-BR" sz="2000" dirty="0">
                <a:latin typeface="Times New Roman" pitchFamily="18" charset="0"/>
                <a:cs typeface="Times New Roman" pitchFamily="18" charset="0"/>
              </a:rPr>
              <a:t> Chỉ ra những cách nói thay thế cho từ “chết” trong các câu sau. Hãy lấy thêm những ví dụ cũng giúp nói giảm nói tránh cho việc “chết”.</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a. Chỉ đến lúc thân tàn lực kiệt, trả xác cho đời, Thị Kính mới được minh oan và được trở về cõi Phật.</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(Trần Lâm Biền)</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b. Thế rồi Dế Choắt tắc thở. Tôi thương lắm. Vừa thương vừa ăn năn tội mình.</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(Tô Hoài)</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c. Bỗng lòe chớp đỏ</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Thôi rồi Lượm ơi.</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(Tố Hữu)</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d. A Di Đà Phật! Không có ngài thì tính mạng con tôi nguy rồi, chúng tôi biết lấy gì đền đáp cho xứng.  (Quỳnh Cư)</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e. Chẳng bao lâu, người chồng mất.</a:t>
            </a:r>
            <a:r>
              <a:rPr lang="en-US" sz="2000" dirty="0">
                <a:latin typeface="Times New Roman" pitchFamily="18" charset="0"/>
                <a:cs typeface="Times New Roman" pitchFamily="18" charset="0"/>
              </a:rPr>
              <a:t> </a:t>
            </a:r>
            <a:r>
              <a:rPr lang="pt-BR" sz="2000" dirty="0">
                <a:latin typeface="Times New Roman" pitchFamily="18" charset="0"/>
                <a:cs typeface="Times New Roman" pitchFamily="18" charset="0"/>
              </a:rPr>
              <a:t>(Sọ Dừa)</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g. […] Trước kia khi bà chưa về với Thượng đế chí nhân, bà cháu ta đã từng sung sướng biết bao!</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(An-đéc-xen)</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h. Cách mấy tháng sau, đứa con lên sài lại bỏ đi để chị ở một mình.</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(Nguyễn Khải)</a:t>
            </a: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381000"/>
            <a:ext cx="9144000" cy="6247864"/>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ĐÁP ÁN BÀI 4</a:t>
            </a:r>
          </a:p>
          <a:p>
            <a:pPr algn="just"/>
            <a:r>
              <a:rPr lang="en-US" sz="2000" b="1" dirty="0" err="1">
                <a:latin typeface="Times New Roman" pitchFamily="18" charset="0"/>
                <a:cs typeface="Times New Roman" pitchFamily="18" charset="0"/>
              </a:rPr>
              <a:t>Bài</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in </a:t>
            </a:r>
            <a:r>
              <a:rPr lang="en-US" sz="2000" dirty="0" err="1">
                <a:latin typeface="Times New Roman" pitchFamily="18" charset="0"/>
                <a:cs typeface="Times New Roman" pitchFamily="18" charset="0"/>
              </a:rPr>
              <a:t>đậm</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lúc</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tàn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lực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kiệt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minh </a:t>
            </a:r>
            <a:r>
              <a:rPr lang="en-US" sz="2000" dirty="0" err="1">
                <a:latin typeface="Times New Roman" pitchFamily="18" charset="0"/>
                <a:cs typeface="Times New Roman" pitchFamily="18" charset="0"/>
              </a:rPr>
              <a:t>oan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cõi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Biền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b.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Choắt</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tắc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thở</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Hoài</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c. </a:t>
            </a:r>
            <a:r>
              <a:rPr lang="en-US" sz="2000" dirty="0" err="1">
                <a:latin typeface="Times New Roman" pitchFamily="18" charset="0"/>
                <a:cs typeface="Times New Roman" pitchFamily="18" charset="0"/>
              </a:rPr>
              <a:t>Bỗng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chớp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đỏ</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Thôi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rồi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Lượm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ơi</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Hữu</a:t>
            </a:r>
            <a:r>
              <a:rPr lang="en-US" sz="2000" dirty="0">
                <a:latin typeface="Times New Roman" pitchFamily="18" charset="0"/>
                <a:cs typeface="Times New Roman" pitchFamily="18" charset="0"/>
              </a:rPr>
              <a:t>)</a:t>
            </a:r>
          </a:p>
          <a:p>
            <a:pPr algn="just"/>
            <a:r>
              <a:rPr lang="pt-BR" sz="2000" dirty="0">
                <a:latin typeface="Times New Roman" pitchFamily="18" charset="0"/>
                <a:cs typeface="Times New Roman" pitchFamily="18" charset="0"/>
              </a:rPr>
              <a:t>d. A Di Đà Phật! Không có ngài thì </a:t>
            </a:r>
            <a:r>
              <a:rPr lang="pt-BR" sz="2000" b="1" dirty="0">
                <a:latin typeface="Times New Roman" pitchFamily="18" charset="0"/>
                <a:cs typeface="Times New Roman" pitchFamily="18" charset="0"/>
              </a:rPr>
              <a:t>tính mạng con tôi nguy rồi</a:t>
            </a:r>
            <a:r>
              <a:rPr lang="pt-BR" sz="2000" dirty="0">
                <a:latin typeface="Times New Roman" pitchFamily="18" charset="0"/>
                <a:cs typeface="Times New Roman" pitchFamily="18" charset="0"/>
              </a:rPr>
              <a:t>, chúng tôi biết lấy gì đền đáp cho xứng.   (Quỳnh Cư)</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e. Chẳng bao lâu, người chồng </a:t>
            </a:r>
            <a:r>
              <a:rPr lang="pt-BR" sz="2000" b="1" dirty="0">
                <a:latin typeface="Times New Roman" pitchFamily="18" charset="0"/>
                <a:cs typeface="Times New Roman" pitchFamily="18" charset="0"/>
              </a:rPr>
              <a:t>mất.</a:t>
            </a:r>
            <a:r>
              <a:rPr lang="en-US" sz="2000" b="1" dirty="0">
                <a:latin typeface="Times New Roman" pitchFamily="18" charset="0"/>
                <a:cs typeface="Times New Roman" pitchFamily="18" charset="0"/>
              </a:rPr>
              <a:t> </a:t>
            </a:r>
            <a:r>
              <a:rPr lang="pt-BR" sz="2000" dirty="0">
                <a:latin typeface="Times New Roman" pitchFamily="18" charset="0"/>
                <a:cs typeface="Times New Roman" pitchFamily="18" charset="0"/>
              </a:rPr>
              <a:t>(Sọ Dừa)</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g. […] Trước kia khi bà chưa </a:t>
            </a:r>
            <a:r>
              <a:rPr lang="pt-BR" sz="2000" b="1" dirty="0">
                <a:latin typeface="Times New Roman" pitchFamily="18" charset="0"/>
                <a:cs typeface="Times New Roman" pitchFamily="18" charset="0"/>
              </a:rPr>
              <a:t>về với Thượng đế chí nhân</a:t>
            </a:r>
            <a:r>
              <a:rPr lang="pt-BR" sz="2000" dirty="0">
                <a:latin typeface="Times New Roman" pitchFamily="18" charset="0"/>
                <a:cs typeface="Times New Roman" pitchFamily="18" charset="0"/>
              </a:rPr>
              <a:t>, bà cháu ta đã từng sung sướng biết bao!</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(An-đéc-xen)</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h. Cách mấy tháng sau, đứa con lên sài lại </a:t>
            </a:r>
            <a:r>
              <a:rPr lang="pt-BR" sz="2000" b="1" dirty="0">
                <a:latin typeface="Times New Roman" pitchFamily="18" charset="0"/>
                <a:cs typeface="Times New Roman" pitchFamily="18" charset="0"/>
              </a:rPr>
              <a:t>bỏ đi</a:t>
            </a:r>
            <a:r>
              <a:rPr lang="pt-BR" sz="2000" dirty="0">
                <a:latin typeface="Times New Roman" pitchFamily="18" charset="0"/>
                <a:cs typeface="Times New Roman" pitchFamily="18" charset="0"/>
              </a:rPr>
              <a:t> để chị ở một mình.</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(Nguyễn Khải)</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Các cách nói khác thay thế cho cách nói “chết”: từ trần, tạ thế, hy sinh, về thiên đường, về với cõi niết bàn, từ giã trần gian, quy tiên, thác, khuất núi, không còn nữa…</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262979"/>
          </a:xfrm>
          <a:prstGeom prst="rect">
            <a:avLst/>
          </a:prstGeom>
          <a:noFill/>
        </p:spPr>
        <p:txBody>
          <a:bodyPr wrap="square" rtlCol="0">
            <a:spAutoFit/>
          </a:bodyPr>
          <a:lstStyle/>
          <a:p>
            <a:pPr algn="just"/>
            <a:r>
              <a:rPr lang="pt-BR" sz="2400" b="1" u="sng" dirty="0">
                <a:latin typeface="Times New Roman" pitchFamily="18" charset="0"/>
                <a:cs typeface="Times New Roman" pitchFamily="18" charset="0"/>
              </a:rPr>
              <a:t>Bài 5</a:t>
            </a:r>
            <a:r>
              <a:rPr lang="pt-BR" sz="2400" dirty="0">
                <a:latin typeface="Times New Roman" pitchFamily="18" charset="0"/>
                <a:cs typeface="Times New Roman" pitchFamily="18" charset="0"/>
              </a:rPr>
              <a:t>. Có thể thay thế từ “chết” trong các câu sau bằng các cách nói giảm nói tránh giống như ở bài tập 4 được không? Vì sao? </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a. Tôi nói chuyện với vợ tôi. Thị gạt phắt đi:</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Cho lão chết! Ai bảo lão có tiền mà chịu khổ! Lão làm lão khổ chứ ai làm lão khổ! Nhà mình sung sướng gì mà giúp lão? Chính con mình cũng đói…</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(Nam Cao)</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b. Trong những năm qua, số người mắc bệnh truyền nhiễm và chết vì các bệnh truyền nhiễm giảm dần.</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(Báo cáo y tế)</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c. Sau trận bão, cây cối trong vườn chết hết cả.</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d. Quân giặc đã chết như ngả rạ.</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324535"/>
          </a:xfrm>
          <a:prstGeom prst="rect">
            <a:avLst/>
          </a:prstGeom>
          <a:noFill/>
        </p:spPr>
        <p:txBody>
          <a:bodyPr wrap="square" rtlCol="0">
            <a:spAutoFit/>
          </a:bodyPr>
          <a:lstStyle/>
          <a:p>
            <a:pPr algn="just"/>
            <a:r>
              <a:rPr lang="pt-BR" sz="2000" b="1" dirty="0">
                <a:latin typeface="Times New Roman" pitchFamily="18" charset="0"/>
                <a:cs typeface="Times New Roman" pitchFamily="18" charset="0"/>
              </a:rPr>
              <a:t>Gợi ý Bài 5</a:t>
            </a:r>
            <a:r>
              <a:rPr lang="pt-BR"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a. Tôi nói chuyện với vợ tôi. Thị gạt phắt đi:</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Cho lão chết! Ai bảo lão có tiền mà chịu khổ! Lão làm lão khổ chứ ai làm lão khổ! Nhà mình sung sướng gì mà giúp lão? Chính con mình cũng đói…</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(Nam Cao)</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Vì câu này là lời trách mắng, than trách nên không cần thiết phải nói giảm nói tránh.</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b. Trong những năm qua, số người mắc bệnh truyền nhiễm và chết vì các bệnh truyền nhiễm giảm dần.</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(Báo cáo y tế)</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Đây là câu trong văn bản hành chính, báo cáo khoa học nên thường ít dùng và không nên dùng các biện pháp nói giảm nói tránh.</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c. Sau trận bão, cây cối trong vườn chết hết cả.</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Đây là cách nói dùng cho đồ vật (cây cối) nên không cần thiết phải nói giảm nói tránh.</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d. Quân giặc đã chết như ngả rạ.</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Đây là cách nói về đối tượng quân giặc nên không thể thay thế các từ: hy sinh, từ trần…được vì sẽ làm mất đi sắc thái nghĩa căm giận đối với quân giặc.</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1384995"/>
          </a:xfrm>
          <a:prstGeom prst="rect">
            <a:avLst/>
          </a:prstGeom>
          <a:noFill/>
        </p:spPr>
        <p:txBody>
          <a:bodyPr wrap="square" rtlCol="0">
            <a:spAutoFit/>
          </a:bodyPr>
          <a:lstStyle/>
          <a:p>
            <a:pPr algn="just"/>
            <a:r>
              <a:rPr lang="pt-BR" sz="2800" b="1" u="sng" dirty="0">
                <a:latin typeface="Times New Roman" pitchFamily="18" charset="0"/>
                <a:cs typeface="Times New Roman" pitchFamily="18" charset="0"/>
              </a:rPr>
              <a:t>Bài 7</a:t>
            </a:r>
            <a:r>
              <a:rPr lang="pt-BR" sz="2800" dirty="0">
                <a:latin typeface="Times New Roman" pitchFamily="18" charset="0"/>
                <a:cs typeface="Times New Roman" pitchFamily="18" charset="0"/>
              </a:rPr>
              <a:t>. Chọn một từ ngữ ở cột A để điền vào chỗ trống trong câu ở cột B để được các câu có sử dụng biện pháp nói giảm nói tránh.</a:t>
            </a:r>
            <a:endParaRPr lang="en-US" sz="28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04800" y="1997202"/>
          <a:ext cx="8610600" cy="4582668"/>
        </p:xfrm>
        <a:graphic>
          <a:graphicData uri="http://schemas.openxmlformats.org/drawingml/2006/table">
            <a:tbl>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670433">
                <a:tc>
                  <a:txBody>
                    <a:bodyPr/>
                    <a:lstStyle/>
                    <a:p>
                      <a:pPr marL="0" marR="0" algn="ctr">
                        <a:lnSpc>
                          <a:spcPct val="115000"/>
                        </a:lnSpc>
                        <a:spcBef>
                          <a:spcPts val="0"/>
                        </a:spcBef>
                        <a:spcAft>
                          <a:spcPts val="0"/>
                        </a:spcAft>
                      </a:pPr>
                      <a:r>
                        <a:rPr lang="en-US" sz="2400" b="1" dirty="0">
                          <a:latin typeface="Times New Roman"/>
                          <a:ea typeface="Times New Roman"/>
                          <a:cs typeface="Times New Roman"/>
                        </a:rPr>
                        <a:t>A</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Times New Roman"/>
                          <a:cs typeface="Times New Roman"/>
                        </a:rPr>
                        <a:t>B</a:t>
                      </a:r>
                      <a:endParaRPr lang="en-US" sz="200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70433">
                <a:tc>
                  <a:txBody>
                    <a:bodyPr/>
                    <a:lstStyle/>
                    <a:p>
                      <a:pPr marL="0" marR="0" algn="just">
                        <a:lnSpc>
                          <a:spcPct val="115000"/>
                        </a:lnSpc>
                        <a:spcBef>
                          <a:spcPts val="0"/>
                        </a:spcBef>
                        <a:spcAft>
                          <a:spcPts val="0"/>
                        </a:spcAft>
                      </a:pPr>
                      <a:r>
                        <a:rPr lang="en-US" sz="2400" dirty="0">
                          <a:latin typeface="Times New Roman"/>
                          <a:ea typeface="Times New Roman"/>
                          <a:cs typeface="Times New Roman"/>
                        </a:rPr>
                        <a:t>1. </a:t>
                      </a:r>
                      <a:r>
                        <a:rPr lang="en-US" sz="2400" dirty="0" err="1">
                          <a:latin typeface="Times New Roman"/>
                          <a:ea typeface="Times New Roman"/>
                          <a:cs typeface="Times New Roman"/>
                        </a:rPr>
                        <a:t>Phúc</a:t>
                      </a:r>
                      <a:r>
                        <a:rPr lang="en-US" sz="2400" dirty="0">
                          <a:latin typeface="Times New Roman"/>
                          <a:ea typeface="Times New Roman"/>
                          <a:cs typeface="Times New Roman"/>
                        </a:rPr>
                        <a:t> </a:t>
                      </a:r>
                      <a:r>
                        <a:rPr lang="en-US" sz="2400" dirty="0" err="1">
                          <a:latin typeface="Times New Roman"/>
                          <a:ea typeface="Times New Roman"/>
                          <a:cs typeface="Times New Roman"/>
                        </a:rPr>
                        <a:t>hậu</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dirty="0">
                          <a:latin typeface="Times New Roman"/>
                          <a:ea typeface="Times New Roman"/>
                          <a:cs typeface="Times New Roman"/>
                        </a:rPr>
                        <a:t>a. </a:t>
                      </a:r>
                      <a:r>
                        <a:rPr lang="en-US" sz="2400" dirty="0" err="1">
                          <a:latin typeface="Times New Roman"/>
                          <a:ea typeface="Times New Roman"/>
                          <a:cs typeface="Times New Roman"/>
                        </a:rPr>
                        <a:t>Anh</a:t>
                      </a:r>
                      <a:r>
                        <a:rPr lang="en-US" sz="2400" dirty="0">
                          <a:latin typeface="Times New Roman"/>
                          <a:ea typeface="Times New Roman"/>
                          <a:cs typeface="Times New Roman"/>
                        </a:rPr>
                        <a:t> </a:t>
                      </a:r>
                      <a:r>
                        <a:rPr lang="en-US" sz="2400" dirty="0" err="1">
                          <a:latin typeface="Times New Roman"/>
                          <a:ea typeface="Times New Roman"/>
                          <a:cs typeface="Times New Roman"/>
                        </a:rPr>
                        <a:t>ấy</a:t>
                      </a:r>
                      <a:r>
                        <a:rPr lang="en-US" sz="2400" dirty="0">
                          <a:latin typeface="Times New Roman"/>
                          <a:ea typeface="Times New Roman"/>
                          <a:cs typeface="Times New Roman"/>
                        </a:rPr>
                        <a:t> ... </a:t>
                      </a:r>
                      <a:r>
                        <a:rPr lang="en-US" sz="2400" dirty="0" err="1">
                          <a:latin typeface="Times New Roman"/>
                          <a:ea typeface="Times New Roman"/>
                          <a:cs typeface="Times New Roman"/>
                        </a:rPr>
                        <a:t>khi</a:t>
                      </a:r>
                      <a:r>
                        <a:rPr lang="en-US" sz="2400" dirty="0">
                          <a:latin typeface="Times New Roman"/>
                          <a:ea typeface="Times New Roman"/>
                          <a:cs typeface="Times New Roman"/>
                        </a:rPr>
                        <a:t> </a:t>
                      </a:r>
                      <a:r>
                        <a:rPr lang="en-US" sz="2400" dirty="0" err="1">
                          <a:latin typeface="Times New Roman"/>
                          <a:ea typeface="Times New Roman"/>
                          <a:cs typeface="Times New Roman"/>
                        </a:rPr>
                        <a:t>nào</a:t>
                      </a:r>
                      <a:r>
                        <a:rPr lang="en-US" sz="2400" dirty="0">
                          <a:latin typeface="Times New Roman"/>
                          <a:ea typeface="Times New Roman"/>
                          <a:cs typeface="Times New Roman"/>
                        </a:rPr>
                        <a:t>?</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70433">
                <a:tc>
                  <a:txBody>
                    <a:bodyPr/>
                    <a:lstStyle/>
                    <a:p>
                      <a:pPr marL="0" marR="0" algn="just">
                        <a:lnSpc>
                          <a:spcPct val="115000"/>
                        </a:lnSpc>
                        <a:spcBef>
                          <a:spcPts val="0"/>
                        </a:spcBef>
                        <a:spcAft>
                          <a:spcPts val="0"/>
                        </a:spcAft>
                      </a:pPr>
                      <a:r>
                        <a:rPr lang="en-US" sz="2400" dirty="0">
                          <a:latin typeface="Times New Roman"/>
                          <a:ea typeface="Times New Roman"/>
                          <a:cs typeface="Times New Roman"/>
                        </a:rPr>
                        <a:t>2. </a:t>
                      </a:r>
                      <a:r>
                        <a:rPr lang="en-US" sz="2400" dirty="0" err="1">
                          <a:latin typeface="Times New Roman"/>
                          <a:ea typeface="Times New Roman"/>
                          <a:cs typeface="Times New Roman"/>
                        </a:rPr>
                        <a:t>Hiếu</a:t>
                      </a:r>
                      <a:r>
                        <a:rPr lang="en-US" sz="2400" dirty="0">
                          <a:latin typeface="Times New Roman"/>
                          <a:ea typeface="Times New Roman"/>
                          <a:cs typeface="Times New Roman"/>
                        </a:rPr>
                        <a:t> </a:t>
                      </a:r>
                      <a:r>
                        <a:rPr lang="en-US" sz="2400" dirty="0" err="1">
                          <a:latin typeface="Times New Roman"/>
                          <a:ea typeface="Times New Roman"/>
                          <a:cs typeface="Times New Roman"/>
                        </a:rPr>
                        <a:t>thảo</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dirty="0">
                          <a:latin typeface="Times New Roman"/>
                          <a:ea typeface="Times New Roman"/>
                          <a:cs typeface="Times New Roman"/>
                        </a:rPr>
                        <a:t>b. </a:t>
                      </a:r>
                      <a:r>
                        <a:rPr lang="en-US" sz="2400" dirty="0" err="1">
                          <a:latin typeface="Times New Roman"/>
                          <a:ea typeface="Times New Roman"/>
                          <a:cs typeface="Times New Roman"/>
                        </a:rPr>
                        <a:t>Em</a:t>
                      </a:r>
                      <a:r>
                        <a:rPr lang="en-US" sz="2400" dirty="0">
                          <a:latin typeface="Times New Roman"/>
                          <a:ea typeface="Times New Roman"/>
                          <a:cs typeface="Times New Roman"/>
                        </a:rPr>
                        <a:t> ... </a:t>
                      </a:r>
                      <a:r>
                        <a:rPr lang="en-US" sz="2400" dirty="0" err="1">
                          <a:latin typeface="Times New Roman"/>
                          <a:ea typeface="Times New Roman"/>
                          <a:cs typeface="Times New Roman"/>
                        </a:rPr>
                        <a:t>đi</a:t>
                      </a:r>
                      <a:r>
                        <a:rPr lang="en-US" sz="2400" dirty="0">
                          <a:latin typeface="Times New Roman"/>
                          <a:ea typeface="Times New Roman"/>
                          <a:cs typeface="Times New Roman"/>
                        </a:rPr>
                        <a:t> </a:t>
                      </a:r>
                      <a:r>
                        <a:rPr lang="en-US" sz="2400" dirty="0" err="1">
                          <a:latin typeface="Times New Roman"/>
                          <a:ea typeface="Times New Roman"/>
                          <a:cs typeface="Times New Roman"/>
                        </a:rPr>
                        <a:t>chơi</a:t>
                      </a:r>
                      <a:r>
                        <a:rPr lang="en-US" sz="2400" dirty="0">
                          <a:latin typeface="Times New Roman"/>
                          <a:ea typeface="Times New Roman"/>
                          <a:cs typeface="Times New Roman"/>
                        </a:rPr>
                        <a:t> </a:t>
                      </a:r>
                      <a:r>
                        <a:rPr lang="en-US" sz="2400" dirty="0" err="1">
                          <a:latin typeface="Times New Roman"/>
                          <a:ea typeface="Times New Roman"/>
                          <a:cs typeface="Times New Roman"/>
                        </a:rPr>
                        <a:t>được</a:t>
                      </a:r>
                      <a:r>
                        <a:rPr lang="en-US" sz="2400" dirty="0">
                          <a:latin typeface="Times New Roman"/>
                          <a:ea typeface="Times New Roman"/>
                          <a:cs typeface="Times New Roman"/>
                        </a:rPr>
                        <a:t> </a:t>
                      </a:r>
                      <a:r>
                        <a:rPr lang="en-US" sz="2400" dirty="0" err="1">
                          <a:latin typeface="Times New Roman"/>
                          <a:ea typeface="Times New Roman"/>
                          <a:cs typeface="Times New Roman"/>
                        </a:rPr>
                        <a:t>nhiều</a:t>
                      </a:r>
                      <a:r>
                        <a:rPr lang="en-US" sz="2400" dirty="0">
                          <a:latin typeface="Times New Roman"/>
                          <a:ea typeface="Times New Roman"/>
                          <a:cs typeface="Times New Roman"/>
                        </a:rPr>
                        <a:t> </a:t>
                      </a:r>
                      <a:r>
                        <a:rPr lang="en-US" sz="2400" dirty="0" err="1">
                          <a:latin typeface="Times New Roman"/>
                          <a:ea typeface="Times New Roman"/>
                          <a:cs typeface="Times New Roman"/>
                        </a:rPr>
                        <a:t>như</a:t>
                      </a:r>
                      <a:r>
                        <a:rPr lang="en-US" sz="2400" dirty="0">
                          <a:latin typeface="Times New Roman"/>
                          <a:ea typeface="Times New Roman"/>
                          <a:cs typeface="Times New Roman"/>
                        </a:rPr>
                        <a:t> </a:t>
                      </a:r>
                      <a:r>
                        <a:rPr lang="en-US" sz="2400" dirty="0" err="1">
                          <a:latin typeface="Times New Roman"/>
                          <a:ea typeface="Times New Roman"/>
                          <a:cs typeface="Times New Roman"/>
                        </a:rPr>
                        <a:t>vậy</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70433">
                <a:tc>
                  <a:txBody>
                    <a:bodyPr/>
                    <a:lstStyle/>
                    <a:p>
                      <a:pPr marL="0" marR="0" algn="just">
                        <a:lnSpc>
                          <a:spcPct val="115000"/>
                        </a:lnSpc>
                        <a:spcBef>
                          <a:spcPts val="0"/>
                        </a:spcBef>
                        <a:spcAft>
                          <a:spcPts val="0"/>
                        </a:spcAft>
                      </a:pPr>
                      <a:r>
                        <a:rPr lang="en-US" sz="2400">
                          <a:latin typeface="Times New Roman"/>
                          <a:ea typeface="Times New Roman"/>
                          <a:cs typeface="Times New Roman"/>
                        </a:rPr>
                        <a:t>3. Hi sinh</a:t>
                      </a:r>
                      <a:endParaRPr lang="en-US" sz="200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dirty="0">
                          <a:latin typeface="Times New Roman"/>
                          <a:ea typeface="Times New Roman"/>
                          <a:cs typeface="Times New Roman"/>
                        </a:rPr>
                        <a:t>c. </a:t>
                      </a:r>
                      <a:r>
                        <a:rPr lang="en-US" sz="2400" dirty="0" err="1">
                          <a:latin typeface="Times New Roman"/>
                          <a:ea typeface="Times New Roman"/>
                          <a:cs typeface="Times New Roman"/>
                        </a:rPr>
                        <a:t>Bà</a:t>
                      </a:r>
                      <a:r>
                        <a:rPr lang="en-US" sz="2400" dirty="0">
                          <a:latin typeface="Times New Roman"/>
                          <a:ea typeface="Times New Roman"/>
                          <a:cs typeface="Times New Roman"/>
                        </a:rPr>
                        <a:t> </a:t>
                      </a:r>
                      <a:r>
                        <a:rPr lang="en-US" sz="2400" dirty="0" err="1">
                          <a:latin typeface="Times New Roman"/>
                          <a:ea typeface="Times New Roman"/>
                          <a:cs typeface="Times New Roman"/>
                        </a:rPr>
                        <a:t>ta</a:t>
                      </a:r>
                      <a:r>
                        <a:rPr lang="en-US" sz="2400" dirty="0">
                          <a:latin typeface="Times New Roman"/>
                          <a:ea typeface="Times New Roman"/>
                          <a:cs typeface="Times New Roman"/>
                        </a:rPr>
                        <a:t> </a:t>
                      </a:r>
                      <a:r>
                        <a:rPr lang="en-US" sz="2400" dirty="0" err="1">
                          <a:latin typeface="Times New Roman"/>
                          <a:ea typeface="Times New Roman"/>
                          <a:cs typeface="Times New Roman"/>
                        </a:rPr>
                        <a:t>không</a:t>
                      </a:r>
                      <a:r>
                        <a:rPr lang="en-US" sz="2400" dirty="0">
                          <a:latin typeface="Times New Roman"/>
                          <a:ea typeface="Times New Roman"/>
                          <a:cs typeface="Times New Roman"/>
                        </a:rPr>
                        <a:t> </a:t>
                      </a:r>
                      <a:r>
                        <a:rPr lang="en-US" sz="2400" dirty="0" err="1">
                          <a:latin typeface="Times New Roman"/>
                          <a:ea typeface="Times New Roman"/>
                          <a:cs typeface="Times New Roman"/>
                        </a:rPr>
                        <a:t>được</a:t>
                      </a:r>
                      <a:r>
                        <a:rPr lang="en-US" sz="2400" dirty="0">
                          <a:latin typeface="Times New Roman"/>
                          <a:ea typeface="Times New Roman"/>
                          <a:cs typeface="Times New Roman"/>
                        </a:rPr>
                        <a:t> ... </a:t>
                      </a:r>
                      <a:r>
                        <a:rPr lang="en-US" sz="2400" dirty="0" err="1">
                          <a:latin typeface="Times New Roman"/>
                          <a:ea typeface="Times New Roman"/>
                          <a:cs typeface="Times New Roman"/>
                        </a:rPr>
                        <a:t>cho</a:t>
                      </a:r>
                      <a:r>
                        <a:rPr lang="en-US" sz="2400" dirty="0">
                          <a:latin typeface="Times New Roman"/>
                          <a:ea typeface="Times New Roman"/>
                          <a:cs typeface="Times New Roman"/>
                        </a:rPr>
                        <a:t> </a:t>
                      </a:r>
                      <a:r>
                        <a:rPr lang="en-US" sz="2400" dirty="0" err="1">
                          <a:latin typeface="Times New Roman"/>
                          <a:ea typeface="Times New Roman"/>
                          <a:cs typeface="Times New Roman"/>
                        </a:rPr>
                        <a:t>lắm</a:t>
                      </a:r>
                      <a:r>
                        <a:rPr lang="en-US" sz="2400" dirty="0">
                          <a:latin typeface="Times New Roman"/>
                          <a:ea typeface="Times New Roman"/>
                          <a:cs typeface="Times New Roman"/>
                        </a:rPr>
                        <a:t>!</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70433">
                <a:tc>
                  <a:txBody>
                    <a:bodyPr/>
                    <a:lstStyle/>
                    <a:p>
                      <a:pPr marL="0" marR="0" algn="just">
                        <a:lnSpc>
                          <a:spcPct val="115000"/>
                        </a:lnSpc>
                        <a:spcBef>
                          <a:spcPts val="0"/>
                        </a:spcBef>
                        <a:spcAft>
                          <a:spcPts val="0"/>
                        </a:spcAft>
                      </a:pPr>
                      <a:r>
                        <a:rPr lang="en-US" sz="2400">
                          <a:latin typeface="Times New Roman"/>
                          <a:ea typeface="Times New Roman"/>
                          <a:cs typeface="Times New Roman"/>
                        </a:rPr>
                        <a:t>4. Không nên</a:t>
                      </a:r>
                      <a:endParaRPr lang="en-US" sz="200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dirty="0">
                          <a:latin typeface="Times New Roman"/>
                          <a:ea typeface="Times New Roman"/>
                          <a:cs typeface="Times New Roman"/>
                        </a:rPr>
                        <a:t>d. </a:t>
                      </a:r>
                      <a:r>
                        <a:rPr lang="en-US" sz="2400" dirty="0" err="1">
                          <a:latin typeface="Times New Roman"/>
                          <a:ea typeface="Times New Roman"/>
                          <a:cs typeface="Times New Roman"/>
                        </a:rPr>
                        <a:t>Cậu</a:t>
                      </a:r>
                      <a:r>
                        <a:rPr lang="en-US" sz="2400" dirty="0">
                          <a:latin typeface="Times New Roman"/>
                          <a:ea typeface="Times New Roman"/>
                          <a:cs typeface="Times New Roman"/>
                        </a:rPr>
                        <a:t> </a:t>
                      </a:r>
                      <a:r>
                        <a:rPr lang="en-US" sz="2400" dirty="0" err="1">
                          <a:latin typeface="Times New Roman"/>
                          <a:ea typeface="Times New Roman"/>
                          <a:cs typeface="Times New Roman"/>
                        </a:rPr>
                        <a:t>nên</a:t>
                      </a:r>
                      <a:r>
                        <a:rPr lang="en-US" sz="2400" dirty="0">
                          <a:latin typeface="Times New Roman"/>
                          <a:ea typeface="Times New Roman"/>
                          <a:cs typeface="Times New Roman"/>
                        </a:rPr>
                        <a:t> ... </a:t>
                      </a:r>
                      <a:r>
                        <a:rPr lang="en-US" sz="2400" dirty="0" err="1">
                          <a:latin typeface="Times New Roman"/>
                          <a:ea typeface="Times New Roman"/>
                          <a:cs typeface="Times New Roman"/>
                        </a:rPr>
                        <a:t>với</a:t>
                      </a:r>
                      <a:r>
                        <a:rPr lang="en-US" sz="2400" dirty="0">
                          <a:latin typeface="Times New Roman"/>
                          <a:ea typeface="Times New Roman"/>
                          <a:cs typeface="Times New Roman"/>
                        </a:rPr>
                        <a:t> </a:t>
                      </a:r>
                      <a:r>
                        <a:rPr lang="en-US" sz="2400" dirty="0" err="1">
                          <a:latin typeface="Times New Roman"/>
                          <a:ea typeface="Times New Roman"/>
                          <a:cs typeface="Times New Roman"/>
                        </a:rPr>
                        <a:t>bạn</a:t>
                      </a:r>
                      <a:r>
                        <a:rPr lang="en-US" sz="2400" dirty="0">
                          <a:latin typeface="Times New Roman"/>
                          <a:ea typeface="Times New Roman"/>
                          <a:cs typeface="Times New Roman"/>
                        </a:rPr>
                        <a:t> </a:t>
                      </a:r>
                      <a:r>
                        <a:rPr lang="en-US" sz="2400" dirty="0" err="1">
                          <a:latin typeface="Times New Roman"/>
                          <a:ea typeface="Times New Roman"/>
                          <a:cs typeface="Times New Roman"/>
                        </a:rPr>
                        <a:t>bè</a:t>
                      </a:r>
                      <a:r>
                        <a:rPr lang="en-US" sz="2400" dirty="0">
                          <a:latin typeface="Times New Roman"/>
                          <a:ea typeface="Times New Roman"/>
                          <a:cs typeface="Times New Roman"/>
                        </a:rPr>
                        <a:t> </a:t>
                      </a:r>
                      <a:r>
                        <a:rPr lang="en-US" sz="2400" dirty="0" err="1">
                          <a:latin typeface="Times New Roman"/>
                          <a:ea typeface="Times New Roman"/>
                          <a:cs typeface="Times New Roman"/>
                        </a:rPr>
                        <a:t>hơn</a:t>
                      </a:r>
                      <a:r>
                        <a:rPr lang="en-US" sz="2400" dirty="0">
                          <a:latin typeface="Times New Roman"/>
                          <a:ea typeface="Times New Roman"/>
                          <a:cs typeface="Times New Roman"/>
                        </a:rPr>
                        <a:t>!</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70433">
                <a:tc>
                  <a:txBody>
                    <a:bodyPr/>
                    <a:lstStyle/>
                    <a:p>
                      <a:pPr marL="0" marR="0" algn="just">
                        <a:lnSpc>
                          <a:spcPct val="115000"/>
                        </a:lnSpc>
                        <a:spcBef>
                          <a:spcPts val="0"/>
                        </a:spcBef>
                        <a:spcAft>
                          <a:spcPts val="0"/>
                        </a:spcAft>
                      </a:pPr>
                      <a:r>
                        <a:rPr lang="en-US" sz="2400">
                          <a:latin typeface="Times New Roman"/>
                          <a:ea typeface="Times New Roman"/>
                          <a:cs typeface="Times New Roman"/>
                        </a:rPr>
                        <a:t>5. Hòa nhã</a:t>
                      </a:r>
                      <a:endParaRPr lang="en-US" sz="200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dirty="0">
                          <a:latin typeface="Times New Roman"/>
                          <a:ea typeface="Times New Roman"/>
                          <a:cs typeface="Times New Roman"/>
                        </a:rPr>
                        <a:t>e. </a:t>
                      </a:r>
                      <a:r>
                        <a:rPr lang="en-US" sz="2400" dirty="0" err="1">
                          <a:latin typeface="Times New Roman"/>
                          <a:ea typeface="Times New Roman"/>
                          <a:cs typeface="Times New Roman"/>
                        </a:rPr>
                        <a:t>Nó</a:t>
                      </a:r>
                      <a:r>
                        <a:rPr lang="en-US" sz="2400" dirty="0">
                          <a:latin typeface="Times New Roman"/>
                          <a:ea typeface="Times New Roman"/>
                          <a:cs typeface="Times New Roman"/>
                        </a:rPr>
                        <a:t> </a:t>
                      </a:r>
                      <a:r>
                        <a:rPr lang="en-US" sz="2400" dirty="0" err="1">
                          <a:latin typeface="Times New Roman"/>
                          <a:ea typeface="Times New Roman"/>
                          <a:cs typeface="Times New Roman"/>
                        </a:rPr>
                        <a:t>không</a:t>
                      </a:r>
                      <a:r>
                        <a:rPr lang="en-US" sz="2400" dirty="0">
                          <a:latin typeface="Times New Roman"/>
                          <a:ea typeface="Times New Roman"/>
                          <a:cs typeface="Times New Roman"/>
                        </a:rPr>
                        <a:t> </a:t>
                      </a:r>
                      <a:r>
                        <a:rPr lang="en-US" sz="2400" dirty="0" err="1">
                          <a:latin typeface="Times New Roman"/>
                          <a:ea typeface="Times New Roman"/>
                          <a:cs typeface="Times New Roman"/>
                        </a:rPr>
                        <a:t>phải</a:t>
                      </a:r>
                      <a:r>
                        <a:rPr lang="en-US" sz="2400" dirty="0">
                          <a:latin typeface="Times New Roman"/>
                          <a:ea typeface="Times New Roman"/>
                          <a:cs typeface="Times New Roman"/>
                        </a:rPr>
                        <a:t> </a:t>
                      </a:r>
                      <a:r>
                        <a:rPr lang="en-US" sz="2400" dirty="0" err="1">
                          <a:latin typeface="Times New Roman"/>
                          <a:ea typeface="Times New Roman"/>
                          <a:cs typeface="Times New Roman"/>
                        </a:rPr>
                        <a:t>là</a:t>
                      </a:r>
                      <a:r>
                        <a:rPr lang="en-US" sz="2400" dirty="0">
                          <a:latin typeface="Times New Roman"/>
                          <a:ea typeface="Times New Roman"/>
                          <a:cs typeface="Times New Roman"/>
                        </a:rPr>
                        <a:t> </a:t>
                      </a:r>
                      <a:r>
                        <a:rPr lang="en-US" sz="2400" dirty="0" err="1">
                          <a:latin typeface="Times New Roman"/>
                          <a:ea typeface="Times New Roman"/>
                          <a:cs typeface="Times New Roman"/>
                        </a:rPr>
                        <a:t>đứa</a:t>
                      </a:r>
                      <a:r>
                        <a:rPr lang="en-US" sz="2400" dirty="0">
                          <a:latin typeface="Times New Roman"/>
                          <a:ea typeface="Times New Roman"/>
                          <a:cs typeface="Times New Roman"/>
                        </a:rPr>
                        <a:t> ... </a:t>
                      </a:r>
                      <a:r>
                        <a:rPr lang="en-US" sz="2400" dirty="0" err="1">
                          <a:latin typeface="Times New Roman"/>
                          <a:ea typeface="Times New Roman"/>
                          <a:cs typeface="Times New Roman"/>
                        </a:rPr>
                        <a:t>với</a:t>
                      </a:r>
                      <a:r>
                        <a:rPr lang="en-US" sz="2400" dirty="0">
                          <a:latin typeface="Times New Roman"/>
                          <a:ea typeface="Times New Roman"/>
                          <a:cs typeface="Times New Roman"/>
                        </a:rPr>
                        <a:t> cha </a:t>
                      </a:r>
                      <a:r>
                        <a:rPr lang="en-US" sz="2400" dirty="0" err="1">
                          <a:latin typeface="Times New Roman"/>
                          <a:ea typeface="Times New Roman"/>
                          <a:cs typeface="Times New Roman"/>
                        </a:rPr>
                        <a:t>mẹ</a:t>
                      </a:r>
                      <a:r>
                        <a:rPr lang="en-US" sz="2400" dirty="0">
                          <a:latin typeface="Times New Roman"/>
                          <a:ea typeface="Times New Roman"/>
                          <a:cs typeface="Times New Roman"/>
                        </a:rPr>
                        <a:t>!</a:t>
                      </a:r>
                      <a:endParaRPr lang="en-US" sz="2000" dirty="0">
                        <a:latin typeface="Times New Roman"/>
                        <a:ea typeface="Times New Roman"/>
                        <a:cs typeface="Times New Roman"/>
                      </a:endParaRPr>
                    </a:p>
                  </a:txBody>
                  <a:tcPr marL="54610" marR="54610" marT="54610" marB="546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de-DE" b="1" dirty="0">
                <a:solidFill>
                  <a:srgbClr val="FF0000"/>
                </a:solidFill>
                <a:latin typeface="Times New Roman" pitchFamily="18" charset="0"/>
                <a:cs typeface="Times New Roman" pitchFamily="18" charset="0"/>
              </a:rPr>
              <a:t>BIỆN PHÁP TU TỪ NÓI GIẢM NÓI TRÁNH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1815882"/>
          </a:xfrm>
          <a:prstGeom prst="rect">
            <a:avLst/>
          </a:prstGeom>
          <a:noFill/>
        </p:spPr>
        <p:txBody>
          <a:bodyPr wrap="square" rtlCol="0">
            <a:spAutoFit/>
          </a:bodyPr>
          <a:lstStyle/>
          <a:p>
            <a:pPr algn="just"/>
            <a:r>
              <a:rPr lang="en-US" sz="2800" b="1" u="sng" dirty="0" err="1">
                <a:latin typeface="Times New Roman" pitchFamily="18" charset="0"/>
                <a:cs typeface="Times New Roman" pitchFamily="18" charset="0"/>
              </a:rPr>
              <a:t>Bài</a:t>
            </a:r>
            <a:r>
              <a:rPr lang="en-US" sz="2800" b="1" u="sng" dirty="0">
                <a:latin typeface="Times New Roman" pitchFamily="18" charset="0"/>
                <a:cs typeface="Times New Roman" pitchFamily="18" charset="0"/>
              </a:rPr>
              <a:t> 8.</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tỏ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khiêm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nghĩ</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món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nhỏ</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mọn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rồng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đến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tôm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tài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hèn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đức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mọn</a:t>
            </a:r>
            <a:r>
              <a:rPr lang="en-US" sz="2800" i="1" dirty="0">
                <a:latin typeface="Times New Roman" pitchFamily="18" charset="0"/>
                <a:cs typeface="Times New Roman" pitchFamily="18" charset="0"/>
              </a:rPr>
              <a:t>, con </a:t>
            </a:r>
            <a:r>
              <a:rPr lang="en-US" sz="2800" i="1" dirty="0" err="1">
                <a:latin typeface="Times New Roman" pitchFamily="18" charset="0"/>
                <a:cs typeface="Times New Roman" pitchFamily="18" charset="0"/>
              </a:rPr>
              <a:t>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cái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kiến</a:t>
            </a:r>
            <a:r>
              <a:rPr lang="en-US" sz="2800" i="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
        <p:nvSpPr>
          <p:cNvPr id="4" name="TextBox 3"/>
          <p:cNvSpPr txBox="1"/>
          <p:nvPr/>
        </p:nvSpPr>
        <p:spPr>
          <a:xfrm>
            <a:off x="0" y="2286000"/>
            <a:ext cx="9144000" cy="4401205"/>
          </a:xfrm>
          <a:prstGeom prst="rect">
            <a:avLst/>
          </a:prstGeom>
          <a:noFill/>
        </p:spPr>
        <p:txBody>
          <a:bodyPr wrap="square" rtlCol="0">
            <a:spAutoFit/>
          </a:bodyPr>
          <a:lstStyle/>
          <a:p>
            <a:r>
              <a:rPr lang="pt-BR" sz="2800" b="1" dirty="0">
                <a:latin typeface="Times New Roman" pitchFamily="18" charset="0"/>
                <a:cs typeface="Times New Roman" pitchFamily="18" charset="0"/>
              </a:rPr>
              <a:t>Bài 8.</a:t>
            </a:r>
            <a:r>
              <a:rPr lang="pt-BR" sz="2800" dirty="0">
                <a:latin typeface="Times New Roman" pitchFamily="18" charset="0"/>
                <a:cs typeface="Times New Roman" pitchFamily="18" charset="0"/>
              </a:rPr>
              <a:t> Tham khảo các câu sau:</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1. Tôi thiển nghĩ nên chọn phương án B sẽ tối ưu hơn.</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2. Cháu hy vọng món quà nhỏ mọn này sẽ làm vừa lòng bác ạ.</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3. Ôi! Sao hôm nay rồng lại đến nhà tôm thế này, vinh hạnh quá!</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4. Tôi tài hèn sức mọn không biết có xứng đáng với những kì vọng của các bác hay không?</a:t>
            </a:r>
            <a:endParaRPr lang="en-US" sz="2800" dirty="0">
              <a:latin typeface="Times New Roman" pitchFamily="18" charset="0"/>
              <a:cs typeface="Times New Roman" pitchFamily="18" charset="0"/>
            </a:endParaRPr>
          </a:p>
          <a:p>
            <a:r>
              <a:rPr lang="pt-BR" sz="2800" dirty="0">
                <a:latin typeface="Times New Roman" pitchFamily="18" charset="0"/>
                <a:cs typeface="Times New Roman" pitchFamily="18" charset="0"/>
              </a:rPr>
              <a:t>5. Chúng mình là phận con ong cái kiến, chỉ đâu đánh đấy, biết cái gì mà thắc với chả mắc.</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3108543"/>
          </a:xfrm>
          <a:prstGeom prst="rect">
            <a:avLst/>
          </a:prstGeom>
          <a:noFill/>
        </p:spPr>
        <p:txBody>
          <a:bodyPr wrap="square" rtlCol="0">
            <a:spAutoFit/>
          </a:bodyPr>
          <a:lstStyle/>
          <a:p>
            <a:pPr algn="just"/>
            <a:r>
              <a:rPr lang="es-BO" sz="2800" b="1" dirty="0">
                <a:latin typeface="Times New Roman" pitchFamily="18" charset="0"/>
                <a:cs typeface="Times New Roman" pitchFamily="18" charset="0"/>
              </a:rPr>
              <a:t>II. CÁC DẠNG BÀI TẬP</a:t>
            </a:r>
            <a:endParaRPr lang="en-US" sz="2800" dirty="0">
              <a:latin typeface="Times New Roman" pitchFamily="18" charset="0"/>
              <a:cs typeface="Times New Roman" pitchFamily="18" charset="0"/>
            </a:endParaRPr>
          </a:p>
          <a:p>
            <a:pPr algn="just"/>
            <a:r>
              <a:rPr lang="es-BO" sz="2800" b="1" dirty="0" err="1">
                <a:latin typeface="Times New Roman" pitchFamily="18" charset="0"/>
                <a:cs typeface="Times New Roman" pitchFamily="18" charset="0"/>
              </a:rPr>
              <a:t>Bài</a:t>
            </a:r>
            <a:r>
              <a:rPr lang="es-BO" sz="2800" b="1" dirty="0">
                <a:latin typeface="Times New Roman" pitchFamily="18" charset="0"/>
                <a:cs typeface="Times New Roman" pitchFamily="18" charset="0"/>
              </a:rPr>
              <a:t> 1: (SGK) </a:t>
            </a:r>
            <a:r>
              <a:rPr lang="es-BO" sz="2800" dirty="0" err="1">
                <a:latin typeface="Times New Roman" pitchFamily="18" charset="0"/>
                <a:cs typeface="Times New Roman" pitchFamily="18" charset="0"/>
              </a:rPr>
              <a:t>Xác</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định</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trạng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ngữ</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trong</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các</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câu</a:t>
            </a:r>
            <a:r>
              <a:rPr lang="es-BO" sz="2800" dirty="0">
                <a:latin typeface="Times New Roman" pitchFamily="18" charset="0"/>
                <a:cs typeface="Times New Roman" pitchFamily="18" charset="0"/>
              </a:rPr>
              <a:t> </a:t>
            </a:r>
            <a:r>
              <a:rPr lang="es-BO" sz="2800" dirty="0" err="1">
                <a:latin typeface="Times New Roman" pitchFamily="18" charset="0"/>
                <a:cs typeface="Times New Roman" pitchFamily="18" charset="0"/>
              </a:rPr>
              <a:t>sau</a:t>
            </a:r>
            <a:r>
              <a:rPr lang="es-BO"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a. </a:t>
            </a:r>
            <a:r>
              <a:rPr lang="vi-VN" sz="2800" i="1" dirty="0">
                <a:latin typeface="Times New Roman" pitchFamily="18" charset="0"/>
                <a:cs typeface="Times New Roman" pitchFamily="18" charset="0"/>
              </a:rPr>
              <a:t>Khoảng hai giờ sáng Mon tỉnh giấc.</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b. </a:t>
            </a:r>
            <a:r>
              <a:rPr lang="vi-VN" sz="2800" i="1" dirty="0">
                <a:latin typeface="Times New Roman" pitchFamily="18" charset="0"/>
                <a:cs typeface="Times New Roman" pitchFamily="18" charset="0"/>
              </a:rPr>
              <a:t>Suốt từ chiều hôm qua, nước bắt đầu dâng lên nhanh hơn.</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Hãy thử rút gọn trạng ngữ trong mỗi câu và nhận xét về sự thay đổi nghĩa của câu sau khi rút gọn thành phần trạng ngữ.</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50" name="nhacthaoluan.wma">
            <a:hlinkClick r:id="" action="ppaction://media"/>
          </p:cNvPr>
          <p:cNvPicPr>
            <a:picLocks noRot="1" noChangeAspect="1" noChangeArrowheads="1"/>
          </p:cNvPicPr>
          <p:nvPr>
            <a:audioFile r:link="rId1"/>
          </p:nvPr>
        </p:nvPicPr>
        <p:blipFill>
          <a:blip r:embed="rId3"/>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4"/>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4"/>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5"/>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4"/>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6"/>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6"/>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6"/>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6"/>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6"/>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6"/>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6"/>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6"/>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6"/>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6"/>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6"/>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6"/>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3908762"/>
          </a:xfrm>
          <a:prstGeom prst="rect">
            <a:avLst/>
          </a:prstGeom>
          <a:noFill/>
          <a:ln w="9525">
            <a:noFill/>
            <a:miter lim="800000"/>
            <a:headEnd/>
            <a:tailEnd/>
          </a:ln>
        </p:spPr>
        <p:txBody>
          <a:bodyPr wrap="square">
            <a:spAutoFit/>
          </a:bodyPr>
          <a:lstStyle/>
          <a:p>
            <a:pPr algn="ctr" eaLnBrk="0" fontAlgn="base" hangingPunct="0"/>
            <a:r>
              <a:rPr lang="en-US" sz="3600" b="1" dirty="0">
                <a:solidFill>
                  <a:srgbClr val="FF0000"/>
                </a:solidFill>
                <a:latin typeface="Times New Roman" pitchFamily="18" charset="0"/>
                <a:cs typeface="Times New Roman" pitchFamily="18" charset="0"/>
              </a:rPr>
              <a:t>ÔN TẬP TIẾNG VIỆT 7 KNTT</a:t>
            </a:r>
          </a:p>
          <a:p>
            <a:pPr algn="ctr"/>
            <a:r>
              <a:rPr lang="en-US" sz="3600" b="1" dirty="0">
                <a:solidFill>
                  <a:srgbClr val="FF0000"/>
                </a:solidFill>
                <a:latin typeface="Times New Roman" pitchFamily="18" charset="0"/>
                <a:cs typeface="Times New Roman" pitchFamily="18" charset="0"/>
              </a:rPr>
              <a:t>BÀI 3: </a:t>
            </a:r>
            <a:r>
              <a:rPr lang="vi-VN" sz="3600" b="1" dirty="0">
                <a:solidFill>
                  <a:srgbClr val="FF0000"/>
                </a:solidFill>
                <a:latin typeface="Times New Roman" pitchFamily="18" charset="0"/>
                <a:cs typeface="Times New Roman" pitchFamily="18" charset="0"/>
              </a:rPr>
              <a:t>THỰC HÀNH TIẾNG </a:t>
            </a:r>
            <a:r>
              <a:rPr lang="en-US" sz="3600" b="1" dirty="0">
                <a:solidFill>
                  <a:srgbClr val="FF0000"/>
                </a:solidFill>
                <a:latin typeface="Times New Roman" pitchFamily="18" charset="0"/>
                <a:cs typeface="Times New Roman" pitchFamily="18" charset="0"/>
              </a:rPr>
              <a:t>VIỆT </a:t>
            </a:r>
            <a:r>
              <a:rPr lang="vi-VN" sz="3600" b="1" dirty="0">
                <a:solidFill>
                  <a:srgbClr val="FF0000"/>
                </a:solidFill>
                <a:latin typeface="Times New Roman" pitchFamily="18" charset="0"/>
                <a:cs typeface="Times New Roman" pitchFamily="18" charset="0"/>
              </a:rPr>
              <a:t>SỬ DỤNG SỐ TỪ VÀ PHÓ TỪ</a:t>
            </a:r>
            <a:endParaRPr lang="en-US" sz="3600" dirty="0">
              <a:solidFill>
                <a:srgbClr val="FF0000"/>
              </a:solidFill>
              <a:latin typeface="Times New Roman" pitchFamily="18" charset="0"/>
              <a:cs typeface="Times New Roman" pitchFamily="18" charset="0"/>
            </a:endParaRPr>
          </a:p>
          <a:p>
            <a:pPr algn="ctr"/>
            <a:endParaRPr lang="en-US" sz="3600" dirty="0">
              <a:solidFill>
                <a:srgbClr val="FF0000"/>
              </a:solidFill>
              <a:latin typeface="Times New Roman" pitchFamily="18" charset="0"/>
              <a:cs typeface="Times New Roman" pitchFamily="18" charset="0"/>
            </a:endParaRPr>
          </a:p>
          <a:p>
            <a:pPr algn="ctr" eaLnBrk="0" fontAlgn="base" hangingPunct="0"/>
            <a:endParaRPr lang="en-US" sz="3600" b="1" dirty="0">
              <a:solidFill>
                <a:srgbClr val="FF0000"/>
              </a:solidFill>
              <a:latin typeface="Times New Roman" pitchFamily="18" charset="0"/>
              <a:cs typeface="Times New Roman" pitchFamily="18" charset="0"/>
            </a:endParaRPr>
          </a:p>
          <a:p>
            <a:pPr algn="ctr" eaLnBrk="0" fontAlgn="base" hangingPunct="0"/>
            <a:endParaRPr lang="en-US" sz="36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I. KIẾN THỨC CƠ BẢN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1. Phó từ là từ</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a.  Luôn đi kèm với động từ, tính từ</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b. Bổ sung ý nghĩa cho động từ, tính từ đi kèm đó.Ví dụ:Các em chú ý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Phó từ không có khả năng gọi tên sự vật, hành động, tính chất như danh từ, động từ, tính từ. Vì vậy phó từ là một loại hư từ; còn danh từ, động từ,tính từ là những thực từ.</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Phó từ chuyên đi kèm với động từ, tính từ mà không đi kèm với danh từ.Ví dụ :+ Chỉ nói: đang học, sẽ tốt, luôn luôn cố gắng,…+ Không nói : đan bút, sẽ nhà, luôn luôn phấn,…</a:t>
            </a:r>
            <a:endParaRPr lang="en-US" sz="2000" dirty="0">
              <a:latin typeface="Times New Roman" pitchFamily="18" charset="0"/>
              <a:cs typeface="Times New Roman" pitchFamily="18" charset="0"/>
            </a:endParaRPr>
          </a:p>
          <a:p>
            <a:pPr algn="just" fontAlgn="base"/>
            <a:r>
              <a:rPr lang="vi-VN" sz="2000" b="1" dirty="0">
                <a:latin typeface="Times New Roman" pitchFamily="18" charset="0"/>
                <a:cs typeface="Times New Roman" pitchFamily="18" charset="0"/>
              </a:rPr>
              <a:t>2. Các loại phó từ:</a:t>
            </a:r>
            <a:endParaRPr lang="en-US" sz="2000" dirty="0">
              <a:latin typeface="Times New Roman" pitchFamily="18" charset="0"/>
              <a:cs typeface="Times New Roman" pitchFamily="18" charset="0"/>
            </a:endParaRPr>
          </a:p>
          <a:p>
            <a:pPr algn="just" fontAlgn="base"/>
            <a:r>
              <a:rPr lang="vi-VN" sz="2000" dirty="0">
                <a:latin typeface="Times New Roman" pitchFamily="18" charset="0"/>
                <a:cs typeface="Times New Roman" pitchFamily="18" charset="0"/>
              </a:rPr>
              <a:t>Dựa vào ý nghĩa khi làm yếu tố phụ, phó từ có thể chia thành các nhóm như sau :</a:t>
            </a:r>
            <a:endParaRPr lang="en-US" sz="2000" dirty="0">
              <a:latin typeface="Times New Roman" pitchFamily="18" charset="0"/>
              <a:cs typeface="Times New Roman" pitchFamily="18" charset="0"/>
            </a:endParaRPr>
          </a:p>
          <a:p>
            <a:pPr algn="just" fontAlgn="base"/>
            <a:r>
              <a:rPr lang="vi-VN" sz="2000" dirty="0">
                <a:latin typeface="Times New Roman" pitchFamily="18" charset="0"/>
                <a:cs typeface="Times New Roman" pitchFamily="18" charset="0"/>
              </a:rPr>
              <a:t>a.  Nhóm phó từ chỉ thời gian : đã, sẽ, đang, vừa, mới, từng, sắp,…</a:t>
            </a:r>
            <a:endParaRPr lang="en-US" sz="2000" dirty="0">
              <a:latin typeface="Times New Roman" pitchFamily="18" charset="0"/>
              <a:cs typeface="Times New Roman" pitchFamily="18" charset="0"/>
            </a:endParaRPr>
          </a:p>
          <a:p>
            <a:pPr algn="just" fontAlgn="base"/>
            <a:r>
              <a:rPr lang="vi-VN" sz="2000" dirty="0">
                <a:latin typeface="Times New Roman" pitchFamily="18" charset="0"/>
                <a:cs typeface="Times New Roman" pitchFamily="18" charset="0"/>
              </a:rPr>
              <a:t>Ví dụ : Gươm và rùa đã chìm đáy nước.</a:t>
            </a:r>
            <a:endParaRPr lang="en-US" sz="2000" dirty="0">
              <a:latin typeface="Times New Roman" pitchFamily="18" charset="0"/>
              <a:cs typeface="Times New Roman" pitchFamily="18" charset="0"/>
            </a:endParaRPr>
          </a:p>
          <a:p>
            <a:pPr algn="just" fontAlgn="base"/>
            <a:r>
              <a:rPr lang="vi-VN" sz="2000" dirty="0">
                <a:latin typeface="Times New Roman" pitchFamily="18" charset="0"/>
                <a:cs typeface="Times New Roman" pitchFamily="18" charset="0"/>
              </a:rPr>
              <a:t>(Sự tích Hồ Gươm)</a:t>
            </a:r>
            <a:endParaRPr lang="en-US" sz="2000" dirty="0">
              <a:latin typeface="Times New Roman" pitchFamily="18" charset="0"/>
              <a:cs typeface="Times New Roman" pitchFamily="18" charset="0"/>
            </a:endParaRPr>
          </a:p>
          <a:p>
            <a:pPr algn="just" fontAlgn="base"/>
            <a:r>
              <a:rPr lang="vi-VN" sz="2000" dirty="0">
                <a:latin typeface="Times New Roman" pitchFamily="18" charset="0"/>
                <a:cs typeface="Times New Roman" pitchFamily="18" charset="0"/>
              </a:rPr>
              <a:t>b. Nhóm phó từ chỉ mức độ : rất, hơi, khá, khí thường đứng trước động từ chỉ trạng thái và tính từ có mức độ. Nhóm phụ từ cực kì, cực, vô cùng, quá, lắm thường đứng sau động từ chỉ trạng thái tâm lí và tính từ có mức độ.</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pPr algn="just" fontAlgn="base"/>
            <a:r>
              <a:rPr lang="vi-VN" sz="2400" dirty="0">
                <a:latin typeface="Times New Roman" pitchFamily="18" charset="0"/>
                <a:cs typeface="Times New Roman" pitchFamily="18" charset="0"/>
              </a:rPr>
              <a:t>c. Nhóm phó từ chỉ sự phủ định : không, chưa, chẳng. Nhóm phó từ chỉ sự tiếp diễn tương tự thường đứng trước động từ, tính từ như : cũng, cùng, lại, vẫn, cứ, còn, đều.</a:t>
            </a:r>
            <a:endParaRPr lang="en-US" sz="2400" dirty="0">
              <a:latin typeface="Times New Roman" pitchFamily="18" charset="0"/>
              <a:cs typeface="Times New Roman" pitchFamily="18" charset="0"/>
            </a:endParaRPr>
          </a:p>
          <a:p>
            <a:pPr algn="just" fontAlgn="base"/>
            <a:r>
              <a:rPr lang="vi-VN" sz="2400" dirty="0">
                <a:latin typeface="Times New Roman" pitchFamily="18" charset="0"/>
                <a:cs typeface="Times New Roman" pitchFamily="18" charset="0"/>
              </a:rPr>
              <a:t>d. Nhóm phó từ chỉ sự cầu khiến đứng trước động từ như : hãy, đừng, chớ ; đứng sau động từ có ý thúc giục như : đi, nào.</a:t>
            </a:r>
            <a:endParaRPr lang="en-US" sz="2400" dirty="0">
              <a:latin typeface="Times New Roman" pitchFamily="18" charset="0"/>
              <a:cs typeface="Times New Roman" pitchFamily="18" charset="0"/>
            </a:endParaRPr>
          </a:p>
          <a:p>
            <a:pPr algn="just" fontAlgn="base"/>
            <a:r>
              <a:rPr lang="vi-VN" sz="2400" dirty="0">
                <a:latin typeface="Times New Roman" pitchFamily="18" charset="0"/>
                <a:cs typeface="Times New Roman" pitchFamily="18" charset="0"/>
              </a:rPr>
              <a:t>-  Nhóm phó từ chỉ sự hoàn thành như xong, rồi; chỉ kết quả như : được, mất, ra ; chỉ sự tương hỗ như nhau ; chỉ sự phối hợp như : với, cùng ; chỉ cách thức thường đi sau động từ như : ngay, liền, nữa, mãi, dần.</a:t>
            </a:r>
            <a:endParaRPr lang="en-US" sz="2400" dirty="0">
              <a:latin typeface="Times New Roman" pitchFamily="18" charset="0"/>
              <a:cs typeface="Times New Roman" pitchFamily="18" charset="0"/>
            </a:endParaRPr>
          </a:p>
          <a:p>
            <a:pPr algn="just" fontAlgn="base"/>
            <a:r>
              <a:rPr lang="vi-VN" sz="2400" dirty="0">
                <a:latin typeface="Times New Roman" pitchFamily="18" charset="0"/>
                <a:cs typeface="Times New Roman" pitchFamily="18" charset="0"/>
              </a:rPr>
              <a:t>Chú ý : Dựa vào vị trí đứng trước hay sau động từ, tính từ, ta cũng có thể chia thành hai nhóm :</a:t>
            </a:r>
            <a:endParaRPr lang="en-US" sz="2400" dirty="0">
              <a:latin typeface="Times New Roman" pitchFamily="18" charset="0"/>
              <a:cs typeface="Times New Roman" pitchFamily="18" charset="0"/>
            </a:endParaRPr>
          </a:p>
          <a:p>
            <a:pPr algn="just" fontAlgn="base"/>
            <a:r>
              <a:rPr lang="vi-VN" sz="2400" dirty="0">
                <a:latin typeface="Times New Roman" pitchFamily="18" charset="0"/>
                <a:cs typeface="Times New Roman" pitchFamily="18" charset="0"/>
              </a:rPr>
              <a:t>– Nhóm phó từ đứng trước động từ, tính từ bổ sung các ý nghĩa sau đây : thời gian, mức độ, sự tiếp diễn tương tự, sự khẳng định phủ định, sự cầu khiến.</a:t>
            </a:r>
            <a:endParaRPr lang="en-US" sz="2400" dirty="0">
              <a:latin typeface="Times New Roman" pitchFamily="18" charset="0"/>
              <a:cs typeface="Times New Roman" pitchFamily="18" charset="0"/>
            </a:endParaRPr>
          </a:p>
          <a:p>
            <a:pPr algn="just" fontAlgn="base"/>
            <a:r>
              <a:rPr lang="vi-VN" sz="2400" dirty="0">
                <a:latin typeface="Times New Roman" pitchFamily="18" charset="0"/>
                <a:cs typeface="Times New Roman" pitchFamily="18" charset="0"/>
              </a:rPr>
              <a:t>– Nhóm phó từ đứng sau động từ, tính từ bổ sung các ý nghĩa sau đây : mức độ, khả năng, kết quả, chỉ sự hoàn thành, chỉ tình huống, chỉ cách thức.</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pPr fontAlgn="base"/>
            <a:r>
              <a:rPr lang="vi-VN" sz="2400" dirty="0">
                <a:latin typeface="Times New Roman" pitchFamily="18" charset="0"/>
                <a:cs typeface="Times New Roman" pitchFamily="18" charset="0"/>
              </a:rPr>
              <a:t>Khi có hai phó từ trở lên cùng đứng trước động từ, tính từ thì chúng sắp xếp theo một thứ tự nhất định.</a:t>
            </a:r>
            <a:endParaRPr lang="en-US" sz="2400" dirty="0">
              <a:latin typeface="Times New Roman" pitchFamily="18" charset="0"/>
              <a:cs typeface="Times New Roman" pitchFamily="18" charset="0"/>
            </a:endParaRPr>
          </a:p>
          <a:p>
            <a:pPr fontAlgn="base"/>
            <a:r>
              <a:rPr lang="vi-VN" sz="2400" dirty="0">
                <a:latin typeface="Times New Roman" pitchFamily="18" charset="0"/>
                <a:cs typeface="Times New Roman" pitchFamily="18" charset="0"/>
              </a:rPr>
              <a:t>Ví dụ : Tôi vẫn cứ còn nhớ mãi tuổi thơ ấu.</a:t>
            </a:r>
            <a:br>
              <a:rPr lang="vi-VN" sz="2400" dirty="0">
                <a:latin typeface="Times New Roman" pitchFamily="18" charset="0"/>
                <a:cs typeface="Times New Roman" pitchFamily="18" charset="0"/>
              </a:rPr>
            </a:br>
            <a:r>
              <a:rPr lang="vi-VN" sz="2400" b="1" dirty="0">
                <a:latin typeface="Times New Roman" pitchFamily="18" charset="0"/>
                <a:cs typeface="Times New Roman" pitchFamily="18" charset="0"/>
              </a:rPr>
              <a:t>3. Ý nghĩa của phó từ</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Phó từ có thể bổ sung những ý nghĩa khác nhau cho động từ, tính từ. Ý nghĩa bổ sung thường gặp ở phó từ là :</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Bổ sung ý nghĩa thời gian : đang nói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Bổ sung ý nghĩa tiếp diễn tương tự : vẫn nói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Bổ sung ý nghĩa mức độ : nói lắm– Bổ sung ý nghĩa phủ định : chẳng nói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Bổ sung ý nghĩa cầu khiến : đừng nói– Bổ sung ý nghĩa kết quả : nói được</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Bổ sung ý nghĩa khả năng : có thể nói– Bổ sung ý nghĩa tần số : thường nói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Bổ sung ý nghĩa tình thái: đột nhiên rồi nói</a:t>
            </a:r>
            <a:br>
              <a:rPr lang="vi-VN"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4. Số từ</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số từ</a:t>
            </a:r>
            <a:r>
              <a:rPr lang="vi-VN" sz="2400" dirty="0">
                <a:latin typeface="Times New Roman" pitchFamily="18" charset="0"/>
                <a:cs typeface="Times New Roman" pitchFamily="18" charset="0"/>
              </a:rPr>
              <a:t> là các từ để chỉ số lượng và thứ tự của các vật.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Khi nói về số lượng vật thông thường số từ đứng trước danh từ còn khi biểu thị thứ tự của sự vật số từ thường nằm sau danh từ.</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Có một số danh từ chỉ đơn vị mang ý nghĩa biểu thị số lượng, cần phân biệt với số từ.</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Ví dụ: Hai chàng trai cùng hăng hái ra mặt giúp đỡ cô gái.</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“Hai” đứng trước danh từ “chàng trai” nên là số từ.</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5. Chức năng của số từ</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Về chức năng ngữ pháp: số từ thường đứng trước danh từ, tính từ, động từ để bổ sung ý nghĩa cho chúng, tạo thành các cụm từ.</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VD: Tôi lấy </a:t>
            </a:r>
            <a:r>
              <a:rPr lang="vi-VN" sz="2400" b="1" dirty="0">
                <a:latin typeface="Times New Roman" pitchFamily="18" charset="0"/>
                <a:cs typeface="Times New Roman" pitchFamily="18" charset="0"/>
              </a:rPr>
              <a:t>hai</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con búp bê</a:t>
            </a:r>
            <a:r>
              <a:rPr lang="vi-VN" sz="2400" dirty="0">
                <a:latin typeface="Times New Roman" pitchFamily="18" charset="0"/>
                <a:cs typeface="Times New Roman" pitchFamily="18" charset="0"/>
              </a:rPr>
              <a:t> từ trong tủ ra đưa cho em.</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Số từ (đứng trước danh từ búp bê tạo thành cụm DT)</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Năm nay em // </a:t>
            </a:r>
            <a:r>
              <a:rPr lang="pt-BR" sz="2400" b="1" dirty="0">
                <a:latin typeface="Times New Roman" pitchFamily="18" charset="0"/>
                <a:cs typeface="Times New Roman" pitchFamily="18" charset="0"/>
              </a:rPr>
              <a:t>hai mươi</a:t>
            </a:r>
            <a:r>
              <a:rPr lang="pt-BR" sz="2400" dirty="0">
                <a:latin typeface="Times New Roman" pitchFamily="18" charset="0"/>
                <a:cs typeface="Times New Roman" pitchFamily="18" charset="0"/>
              </a:rPr>
              <a:t> </a:t>
            </a:r>
            <a:r>
              <a:rPr lang="pt-BR" sz="2400" b="1" dirty="0">
                <a:latin typeface="Times New Roman" pitchFamily="18" charset="0"/>
                <a:cs typeface="Times New Roman" pitchFamily="18" charset="0"/>
              </a:rPr>
              <a:t>tuổi</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Số từ Danh từ</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381000"/>
            <a:ext cx="9144000" cy="6740307"/>
          </a:xfrm>
          <a:prstGeom prst="rect">
            <a:avLst/>
          </a:prstGeom>
          <a:noFill/>
        </p:spPr>
        <p:txBody>
          <a:bodyPr wrap="square" rtlCol="0">
            <a:spAutoFit/>
          </a:bodyPr>
          <a:lstStyle/>
          <a:p>
            <a:pPr algn="just"/>
            <a:r>
              <a:rPr lang="pt-BR" sz="2400" dirty="0">
                <a:latin typeface="Times New Roman" pitchFamily="18" charset="0"/>
                <a:cs typeface="Times New Roman" pitchFamily="18" charset="0"/>
              </a:rPr>
              <a:t>- Về ý nghĩa: chúng cho biết số lượng và số thứ tự của sự vật trong không gian.</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VD:</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A: Có bao nhiêu chiếc ghế?</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B: </a:t>
            </a:r>
            <a:r>
              <a:rPr lang="pt-BR" sz="2400" b="1" dirty="0">
                <a:latin typeface="Times New Roman" pitchFamily="18" charset="0"/>
                <a:cs typeface="Times New Roman" pitchFamily="18" charset="0"/>
              </a:rPr>
              <a:t>Hai tám</a:t>
            </a:r>
            <a:r>
              <a:rPr lang="pt-BR" sz="2400" dirty="0">
                <a:latin typeface="Times New Roman" pitchFamily="18" charset="0"/>
                <a:cs typeface="Times New Roman" pitchFamily="18" charset="0"/>
              </a:rPr>
              <a:t> (số từ)</a:t>
            </a:r>
            <a:endParaRPr lang="en-US" sz="2400" dirty="0">
              <a:latin typeface="Times New Roman" pitchFamily="18" charset="0"/>
              <a:cs typeface="Times New Roman" pitchFamily="18" charset="0"/>
            </a:endParaRPr>
          </a:p>
          <a:p>
            <a:pPr algn="just"/>
            <a:r>
              <a:rPr lang="pt-BR" sz="2400" b="1" dirty="0">
                <a:latin typeface="Times New Roman" pitchFamily="18" charset="0"/>
                <a:cs typeface="Times New Roman" pitchFamily="18" charset="0"/>
              </a:rPr>
              <a:t>6. Phân loại số từ</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Số từ trong tiếng Việt được phân thành hai nhóm lớn: số từ chỉ lượng (số đếm) và số từ số thứ tự. Trong mỗi nhóm, căn cứ vào đặc điểm tính chất hoặc ý nghĩa có thể chia chúng ra thành những tiểu loại nhỏ hơn.</a:t>
            </a:r>
            <a:endParaRPr lang="en-US" sz="2400" dirty="0">
              <a:latin typeface="Times New Roman" pitchFamily="18" charset="0"/>
              <a:cs typeface="Times New Roman" pitchFamily="18" charset="0"/>
            </a:endParaRPr>
          </a:p>
          <a:p>
            <a:pPr algn="just"/>
            <a:r>
              <a:rPr lang="pt-BR" sz="2400" b="1" dirty="0">
                <a:latin typeface="Times New Roman" pitchFamily="18" charset="0"/>
                <a:cs typeface="Times New Roman" pitchFamily="18" charset="0"/>
              </a:rPr>
              <a:t>a. Số từ chỉ lượng</a:t>
            </a:r>
            <a:endParaRPr lang="en-US" sz="2400" dirty="0">
              <a:latin typeface="Times New Roman" pitchFamily="18" charset="0"/>
              <a:cs typeface="Times New Roman" pitchFamily="18" charset="0"/>
            </a:endParaRPr>
          </a:p>
          <a:p>
            <a:pPr algn="just"/>
            <a:r>
              <a:rPr lang="pt-BR" sz="2400" b="1" dirty="0">
                <a:latin typeface="Times New Roman" pitchFamily="18" charset="0"/>
                <a:cs typeface="Times New Roman" pitchFamily="18" charset="0"/>
              </a:rPr>
              <a:t>* Số từ chỉ lượng chính xác: Tiếng Việt sử dụng hai hệ thống số đếm chính xác là số đếm thuần Việt và số đếm Hán Việt.</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Hệ thống số đếm thuần Việt</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Được sử dụng trong tất cả các trường hợp để chỉ số lượng chính xác</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VD: Hai trăm linh tám, ba mươi, sáu trăm năm mươi nghìn tỉ...</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Có sự biến đổi âm của các số lớn hơn mười có hàng đơn vị là năm, mười thành lăm, mươi và các số có tận cùng là một biến thành mốt.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pt-BR" sz="2400" dirty="0">
                <a:latin typeface="Times New Roman" pitchFamily="18" charset="0"/>
                <a:cs typeface="Times New Roman" pitchFamily="18" charset="0"/>
              </a:rPr>
              <a:t>VD: 15 (mười lăm), 20 (hai mươi), 21 (hai mươi mốt), 31 (ba mươi mốt)....</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Riêng số bốn, còn có thêm dạng số đếm khác là tư</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VD: 24 (hai mươi tư), 54 (năm mươi tư), thứ tư, hàng tư,...</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Hệ thống số đếm Hán Việt (nhất, nhị, tam, tứ, ngũ, lục, thất, bát, cửu, thập) chỉ được sử dụng trong một số trường hợp để tăng sự trang trọng cho từ ngữ.</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VD: thể thơ song thất lục bát, thất ngôn bát cú; thiên binh vạn mã; mâm ngũ quả, đàn tam thập lục, thiên niên kỉ,...</a:t>
            </a:r>
            <a:endParaRPr lang="en-US" sz="2400" dirty="0">
              <a:latin typeface="Times New Roman" pitchFamily="18" charset="0"/>
              <a:cs typeface="Times New Roman" pitchFamily="18" charset="0"/>
            </a:endParaRPr>
          </a:p>
          <a:p>
            <a:pPr algn="just"/>
            <a:r>
              <a:rPr lang="pt-BR" sz="2400" b="1" dirty="0">
                <a:latin typeface="Times New Roman" pitchFamily="18" charset="0"/>
                <a:cs typeface="Times New Roman" pitchFamily="18" charset="0"/>
              </a:rPr>
              <a:t>* Số từ chỉ lượng không chính xác (tương đối/áng chừng)</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Trong tiếng Việt sử dụng một số số từ áng chừng cơ bản: vài, dăm, mươi</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VD: dăm ba ngày, vài ba người, mươi mười lăm ngày nữa....</a:t>
            </a:r>
            <a:endParaRPr lang="en-US" sz="2400" dirty="0">
              <a:latin typeface="Times New Roman" pitchFamily="18" charset="0"/>
              <a:cs typeface="Times New Roman" pitchFamily="18" charset="0"/>
            </a:endParaRPr>
          </a:p>
          <a:p>
            <a:pPr algn="just"/>
            <a:r>
              <a:rPr lang="pt-BR" sz="2400" dirty="0">
                <a:latin typeface="Times New Roman" pitchFamily="18" charset="0"/>
                <a:cs typeface="Times New Roman" pitchFamily="18" charset="0"/>
              </a:rPr>
              <a:t>- Ngoài ra còn một vài số đếm gộp là chục, tá</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381000"/>
            <a:ext cx="9144000" cy="3693319"/>
          </a:xfrm>
          <a:prstGeom prst="rect">
            <a:avLst/>
          </a:prstGeom>
          <a:noFill/>
        </p:spPr>
        <p:txBody>
          <a:bodyPr wrap="square" rtlCol="0">
            <a:spAutoFit/>
          </a:bodyPr>
          <a:lstStyle/>
          <a:p>
            <a:r>
              <a:rPr lang="vi-VN" sz="2400" b="1" dirty="0">
                <a:latin typeface="Times New Roman" pitchFamily="18" charset="0"/>
                <a:cs typeface="Times New Roman" pitchFamily="18" charset="0"/>
              </a:rPr>
              <a:t>II. THỰC HÀNH TIẾNG VIỆT</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Bài tập 1:</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Xác định và phân loại số từ trong các câu sau:</a:t>
            </a:r>
            <a:endParaRPr lang="en-US" sz="2400" dirty="0">
              <a:latin typeface="Times New Roman" pitchFamily="18" charset="0"/>
              <a:cs typeface="Times New Roman" pitchFamily="18" charset="0"/>
            </a:endParaRPr>
          </a:p>
          <a:p>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bay </a:t>
            </a:r>
            <a:r>
              <a:rPr lang="en-US" sz="2400" i="1" dirty="0" err="1">
                <a:latin typeface="Times New Roman" pitchFamily="18" charset="0"/>
                <a:cs typeface="Times New Roman" pitchFamily="18" charset="0"/>
              </a:rPr>
              <a:t>chỉ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ra</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tử</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địa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hai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tù</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binh</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en-US" sz="2400" i="1" dirty="0" err="1">
                <a:latin typeface="Times New Roman" pitchFamily="18" charset="0"/>
                <a:cs typeface="Times New Roman" pitchFamily="18" charset="0"/>
              </a:rPr>
              <a:t>Nghe</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trưa</a:t>
            </a:r>
            <a:r>
              <a:rPr lang="en-US" sz="2400" i="1" dirty="0">
                <a:latin typeface="Times New Roman" pitchFamily="18" charset="0"/>
                <a:cs typeface="Times New Roman" pitchFamily="18" charset="0"/>
              </a:rPr>
              <a:t> nay, </a:t>
            </a:r>
            <a:r>
              <a:rPr lang="en-US" sz="2400" i="1" dirty="0" err="1">
                <a:latin typeface="Times New Roman" pitchFamily="18" charset="0"/>
                <a:cs typeface="Times New Roman" pitchFamily="18" charset="0"/>
              </a:rPr>
              <a:t>tháng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năm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mồng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bảy</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en-US" sz="2400" i="1" dirty="0" err="1">
                <a:latin typeface="Times New Roman" pitchFamily="18" charset="0"/>
                <a:cs typeface="Times New Roman" pitchFamily="18" charset="0"/>
              </a:rPr>
              <a:t>Trên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đầu</a:t>
            </a:r>
            <a:r>
              <a:rPr lang="en-US" sz="2400" i="1" dirty="0">
                <a:latin typeface="Times New Roman" pitchFamily="18" charset="0"/>
                <a:cs typeface="Times New Roman" pitchFamily="18" charset="0"/>
              </a:rPr>
              <a:t> bay, </a:t>
            </a:r>
            <a:r>
              <a:rPr lang="en-US" sz="2400" i="1" dirty="0" err="1">
                <a:latin typeface="Times New Roman" pitchFamily="18" charset="0"/>
                <a:cs typeface="Times New Roman" pitchFamily="18" charset="0"/>
              </a:rPr>
              <a:t>thác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lửa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hờn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căm</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i="1" dirty="0" err="1">
                <a:latin typeface="Times New Roman" pitchFamily="18" charset="0"/>
                <a:cs typeface="Times New Roman" pitchFamily="18" charset="0"/>
              </a:rPr>
              <a:t>Trông</a:t>
            </a:r>
            <a:r>
              <a:rPr lang="en-US" sz="2400" i="1" dirty="0">
                <a:latin typeface="Times New Roman" pitchFamily="18" charset="0"/>
                <a:cs typeface="Times New Roman" pitchFamily="18" charset="0"/>
              </a:rPr>
              <a:t> : </a:t>
            </a:r>
            <a:r>
              <a:rPr lang="en-US" sz="2400" i="1" dirty="0" err="1">
                <a:latin typeface="Times New Roman" pitchFamily="18" charset="0"/>
                <a:cs typeface="Times New Roman" pitchFamily="18" charset="0"/>
              </a:rPr>
              <a:t>bốn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mặt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luỹ</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hầm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sập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đổ</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en-US" sz="2400" i="1" dirty="0" err="1">
                <a:latin typeface="Times New Roman" pitchFamily="18" charset="0"/>
                <a:cs typeface="Times New Roman" pitchFamily="18" charset="0"/>
              </a:rPr>
              <a:t>Tướng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quân</a:t>
            </a:r>
            <a:r>
              <a:rPr lang="en-US" sz="2400" i="1" dirty="0">
                <a:latin typeface="Times New Roman" pitchFamily="18" charset="0"/>
                <a:cs typeface="Times New Roman" pitchFamily="18" charset="0"/>
              </a:rPr>
              <a:t> bay </a:t>
            </a:r>
            <a:r>
              <a:rPr lang="en-US" sz="2400" i="1" dirty="0" err="1">
                <a:latin typeface="Times New Roman" pitchFamily="18" charset="0"/>
                <a:cs typeface="Times New Roman" pitchFamily="18" charset="0"/>
              </a:rPr>
              <a:t>lố</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nhố</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cờ</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hàng</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Hữu</a:t>
            </a:r>
            <a:r>
              <a:rPr lang="en-US" sz="2400"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ox(in)">
                                      <p:cBhvr>
                                        <p:cTn id="25" dur="500"/>
                                        <p:tgtEl>
                                          <p:spTgt spid="6">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ox(in)">
                                      <p:cBhvr>
                                        <p:cTn id="28" dur="500"/>
                                        <p:tgtEl>
                                          <p:spTgt spid="6">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ox(in)">
                                      <p:cBhvr>
                                        <p:cTn id="31"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457200"/>
            <a:ext cx="6858000" cy="738664"/>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endParaRPr lang="en-US" dirty="0"/>
          </a:p>
        </p:txBody>
      </p:sp>
      <p:graphicFrame>
        <p:nvGraphicFramePr>
          <p:cNvPr id="6" name="Table 5"/>
          <p:cNvGraphicFramePr>
            <a:graphicFrameLocks noGrp="1"/>
          </p:cNvGraphicFramePr>
          <p:nvPr/>
        </p:nvGraphicFramePr>
        <p:xfrm>
          <a:off x="304800" y="1219200"/>
          <a:ext cx="8458200" cy="3331530"/>
        </p:xfrm>
        <a:graphic>
          <a:graphicData uri="http://schemas.openxmlformats.org/drawingml/2006/table">
            <a:tbl>
              <a:tblPr/>
              <a:tblGrid>
                <a:gridCol w="29718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405450">
                <a:tc>
                  <a:txBody>
                    <a:bodyPr/>
                    <a:lstStyle/>
                    <a:p>
                      <a:pPr marL="0" marR="0" algn="ctr">
                        <a:spcBef>
                          <a:spcPts val="0"/>
                        </a:spcBef>
                        <a:spcAft>
                          <a:spcPts val="0"/>
                        </a:spcAft>
                      </a:pPr>
                      <a:r>
                        <a:rPr lang="en-US" sz="2400" b="1" dirty="0" err="1">
                          <a:solidFill>
                            <a:srgbClr val="0D0D0D"/>
                          </a:solidFill>
                          <a:latin typeface="Times New Roman"/>
                          <a:ea typeface="Times New Roman"/>
                          <a:cs typeface="Times New Roman"/>
                        </a:rPr>
                        <a:t>Số</a:t>
                      </a:r>
                      <a:r>
                        <a:rPr lang="en-US" sz="2400" b="1" dirty="0">
                          <a:solidFill>
                            <a:srgbClr val="0D0D0D"/>
                          </a:solidFill>
                          <a:latin typeface="Times New Roman"/>
                          <a:ea typeface="Times New Roman"/>
                          <a:cs typeface="Times New Roman"/>
                        </a:rPr>
                        <a:t> </a:t>
                      </a:r>
                      <a:r>
                        <a:rPr lang="en-US" sz="2400" b="1" dirty="0" err="1">
                          <a:solidFill>
                            <a:srgbClr val="0D0D0D"/>
                          </a:solidFill>
                          <a:latin typeface="Times New Roman"/>
                          <a:ea typeface="Times New Roman"/>
                          <a:cs typeface="Times New Roman"/>
                        </a:rPr>
                        <a:t>từ</a:t>
                      </a:r>
                      <a:r>
                        <a:rPr lang="en-US" sz="2400" b="1" dirty="0">
                          <a:solidFill>
                            <a:srgbClr val="0D0D0D"/>
                          </a:solidFill>
                          <a:latin typeface="Times New Roman"/>
                          <a:ea typeface="Times New Roman"/>
                          <a:cs typeface="Times New Roman"/>
                        </a:rPr>
                        <a:t> </a:t>
                      </a:r>
                      <a:r>
                        <a:rPr lang="en-US" sz="2400" b="1" dirty="0" err="1">
                          <a:solidFill>
                            <a:srgbClr val="0D0D0D"/>
                          </a:solidFill>
                          <a:latin typeface="Times New Roman"/>
                          <a:ea typeface="Times New Roman"/>
                          <a:cs typeface="Times New Roman"/>
                        </a:rPr>
                        <a:t>chỉ</a:t>
                      </a:r>
                      <a:r>
                        <a:rPr lang="en-US" sz="2400" b="1" dirty="0">
                          <a:solidFill>
                            <a:srgbClr val="0D0D0D"/>
                          </a:solidFill>
                          <a:latin typeface="Times New Roman"/>
                          <a:ea typeface="Times New Roman"/>
                          <a:cs typeface="Times New Roman"/>
                        </a:rPr>
                        <a:t> </a:t>
                      </a:r>
                      <a:r>
                        <a:rPr lang="en-US" sz="2400" b="1" dirty="0" err="1">
                          <a:solidFill>
                            <a:srgbClr val="0D0D0D"/>
                          </a:solidFill>
                          <a:latin typeface="Times New Roman"/>
                          <a:ea typeface="Times New Roman"/>
                          <a:cs typeface="Times New Roman"/>
                        </a:rPr>
                        <a:t>số</a:t>
                      </a:r>
                      <a:r>
                        <a:rPr lang="en-US" sz="2400" b="1" dirty="0">
                          <a:solidFill>
                            <a:srgbClr val="0D0D0D"/>
                          </a:solidFill>
                          <a:latin typeface="Times New Roman"/>
                          <a:ea typeface="Times New Roman"/>
                          <a:cs typeface="Times New Roman"/>
                        </a:rPr>
                        <a:t> </a:t>
                      </a:r>
                      <a:r>
                        <a:rPr lang="en-US" sz="2400" b="1" dirty="0" err="1">
                          <a:solidFill>
                            <a:srgbClr val="0D0D0D"/>
                          </a:solidFill>
                          <a:latin typeface="Times New Roman"/>
                          <a:ea typeface="Times New Roman"/>
                          <a:cs typeface="Times New Roman"/>
                        </a:rPr>
                        <a:t>lượng</a:t>
                      </a:r>
                      <a:endParaRPr lang="en-US" sz="2000" dirty="0">
                        <a:latin typeface="Times New Roman"/>
                        <a:ea typeface="Times New Roman"/>
                        <a:cs typeface="Times New Roman"/>
                      </a:endParaRPr>
                    </a:p>
                  </a:txBody>
                  <a:tcPr marL="60196" marR="60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D0D0D"/>
                          </a:solidFill>
                          <a:latin typeface="Times New Roman"/>
                          <a:ea typeface="Times New Roman"/>
                          <a:cs typeface="Times New Roman"/>
                        </a:rPr>
                        <a:t>Số từ chỉ thứ tự</a:t>
                      </a:r>
                      <a:endParaRPr lang="en-US" sz="2000">
                        <a:latin typeface="Times New Roman"/>
                        <a:ea typeface="Times New Roman"/>
                        <a:cs typeface="Times New Roman"/>
                      </a:endParaRPr>
                    </a:p>
                  </a:txBody>
                  <a:tcPr marL="60196" marR="60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63493">
                <a:tc>
                  <a:txBody>
                    <a:bodyPr/>
                    <a:lstStyle/>
                    <a:p>
                      <a:pPr marL="0" marR="0">
                        <a:spcBef>
                          <a:spcPts val="0"/>
                        </a:spcBef>
                        <a:spcAft>
                          <a:spcPts val="0"/>
                        </a:spcAft>
                      </a:pPr>
                      <a:r>
                        <a:rPr lang="en-US" sz="2400" i="1" dirty="0" err="1">
                          <a:solidFill>
                            <a:srgbClr val="0D0D0D"/>
                          </a:solidFill>
                          <a:latin typeface="Times New Roman"/>
                          <a:ea typeface="Times New Roman"/>
                          <a:cs typeface="Times New Roman"/>
                        </a:rPr>
                        <a:t>một</a:t>
                      </a:r>
                      <a:r>
                        <a:rPr lang="en-US" sz="2400" i="1" dirty="0">
                          <a:solidFill>
                            <a:srgbClr val="0D0D0D"/>
                          </a:solidFill>
                          <a:latin typeface="Times New Roman"/>
                          <a:ea typeface="Times New Roman"/>
                          <a:cs typeface="Times New Roman"/>
                        </a:rPr>
                        <a:t> (</a:t>
                      </a:r>
                      <a:r>
                        <a:rPr lang="en-US" sz="2400" b="1" i="1" dirty="0" err="1">
                          <a:solidFill>
                            <a:srgbClr val="0D0D0D"/>
                          </a:solidFill>
                          <a:latin typeface="Times New Roman"/>
                          <a:ea typeface="Times New Roman"/>
                          <a:cs typeface="Times New Roman"/>
                        </a:rPr>
                        <a:t>một</a:t>
                      </a:r>
                      <a:r>
                        <a:rPr lang="en-US" sz="2400"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đường</a:t>
                      </a:r>
                      <a:r>
                        <a:rPr lang="en-US" sz="2400"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ra</a:t>
                      </a:r>
                      <a:r>
                        <a:rPr lang="en-US" sz="2400" i="1" dirty="0">
                          <a:solidFill>
                            <a:srgbClr val="0D0D0D"/>
                          </a:solidFill>
                          <a:latin typeface="Times New Roman"/>
                          <a:ea typeface="Times New Roman"/>
                          <a:cs typeface="Times New Roman"/>
                        </a:rPr>
                        <a:t>),</a:t>
                      </a:r>
                      <a:endParaRPr lang="en-US" sz="2000" dirty="0">
                        <a:latin typeface="Times New Roman"/>
                        <a:ea typeface="Times New Roman"/>
                        <a:cs typeface="Times New Roman"/>
                      </a:endParaRPr>
                    </a:p>
                    <a:p>
                      <a:pPr marL="0" marR="0">
                        <a:spcBef>
                          <a:spcPts val="0"/>
                        </a:spcBef>
                        <a:spcAft>
                          <a:spcPts val="0"/>
                        </a:spcAft>
                      </a:pPr>
                      <a:r>
                        <a:rPr lang="en-US" sz="2400" i="1" dirty="0" err="1">
                          <a:solidFill>
                            <a:srgbClr val="0D0D0D"/>
                          </a:solidFill>
                          <a:latin typeface="Times New Roman"/>
                          <a:ea typeface="Times New Roman"/>
                          <a:cs typeface="Times New Roman"/>
                        </a:rPr>
                        <a:t>bốn</a:t>
                      </a:r>
                      <a:r>
                        <a:rPr lang="en-US" sz="2400" i="1" dirty="0">
                          <a:solidFill>
                            <a:srgbClr val="0D0D0D"/>
                          </a:solidFill>
                          <a:latin typeface="Times New Roman"/>
                          <a:ea typeface="Times New Roman"/>
                          <a:cs typeface="Times New Roman"/>
                        </a:rPr>
                        <a:t> (</a:t>
                      </a:r>
                      <a:r>
                        <a:rPr lang="en-US" sz="2400" b="1" i="1" dirty="0" err="1">
                          <a:solidFill>
                            <a:srgbClr val="0D0D0D"/>
                          </a:solidFill>
                          <a:latin typeface="Times New Roman"/>
                          <a:ea typeface="Times New Roman"/>
                          <a:cs typeface="Times New Roman"/>
                        </a:rPr>
                        <a:t>bốn</a:t>
                      </a:r>
                      <a:r>
                        <a:rPr lang="en-US" sz="2400" b="1"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mặt</a:t>
                      </a:r>
                      <a:r>
                        <a:rPr lang="en-US" sz="2400" i="1" dirty="0">
                          <a:solidFill>
                            <a:srgbClr val="0D0D0D"/>
                          </a:solidFill>
                          <a:latin typeface="Times New Roman"/>
                          <a:ea typeface="Times New Roman"/>
                          <a:cs typeface="Times New Roman"/>
                        </a:rPr>
                        <a:t>)</a:t>
                      </a:r>
                      <a:endParaRPr lang="en-US" sz="2000" dirty="0">
                        <a:latin typeface="Times New Roman"/>
                        <a:ea typeface="Times New Roman"/>
                        <a:cs typeface="Times New Roman"/>
                      </a:endParaRPr>
                    </a:p>
                  </a:txBody>
                  <a:tcPr marL="60196" marR="60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400" dirty="0">
                          <a:latin typeface="Times New Roman"/>
                          <a:ea typeface="Times New Roman"/>
                          <a:cs typeface="Times New Roman"/>
                        </a:rPr>
                        <a:t>- </a:t>
                      </a:r>
                      <a:r>
                        <a:rPr lang="en-US" sz="2400" i="1" dirty="0" err="1">
                          <a:latin typeface="Times New Roman"/>
                          <a:ea typeface="Times New Roman"/>
                          <a:cs typeface="Times New Roman"/>
                        </a:rPr>
                        <a:t>Một</a:t>
                      </a:r>
                      <a:r>
                        <a:rPr lang="en-US" sz="2400" i="1" dirty="0">
                          <a:latin typeface="Times New Roman"/>
                          <a:ea typeface="Times New Roman"/>
                          <a:cs typeface="Times New Roman"/>
                        </a:rPr>
                        <a:t> , </a:t>
                      </a:r>
                      <a:r>
                        <a:rPr lang="en-US" sz="2400" i="1" dirty="0" err="1">
                          <a:latin typeface="Times New Roman"/>
                          <a:ea typeface="Times New Roman"/>
                          <a:cs typeface="Times New Roman"/>
                        </a:rPr>
                        <a:t>hai</a:t>
                      </a:r>
                      <a:r>
                        <a:rPr lang="en-US" sz="2400" i="1" dirty="0">
                          <a:latin typeface="Times New Roman"/>
                          <a:ea typeface="Times New Roman"/>
                          <a:cs typeface="Times New Roman"/>
                        </a:rPr>
                        <a:t> (</a:t>
                      </a:r>
                      <a:r>
                        <a:rPr lang="en-US" sz="2400" b="1" i="1" dirty="0" err="1">
                          <a:latin typeface="Times New Roman"/>
                          <a:ea typeface="Times New Roman"/>
                          <a:cs typeface="Times New Roman"/>
                        </a:rPr>
                        <a:t>Một</a:t>
                      </a:r>
                      <a:r>
                        <a:rPr lang="en-US" sz="2400" i="1" dirty="0">
                          <a:latin typeface="Times New Roman"/>
                          <a:ea typeface="Times New Roman"/>
                          <a:cs typeface="Times New Roman"/>
                        </a:rPr>
                        <a:t> </a:t>
                      </a:r>
                      <a:r>
                        <a:rPr lang="en-US" sz="2400" i="1" dirty="0" err="1">
                          <a:latin typeface="Times New Roman"/>
                          <a:ea typeface="Times New Roman"/>
                          <a:cs typeface="Times New Roman"/>
                        </a:rPr>
                        <a:t>là</a:t>
                      </a:r>
                      <a:r>
                        <a:rPr lang="en-US" sz="2400" i="1" dirty="0">
                          <a:latin typeface="Times New Roman"/>
                          <a:ea typeface="Times New Roman"/>
                          <a:cs typeface="Times New Roman"/>
                        </a:rPr>
                        <a:t> </a:t>
                      </a:r>
                      <a:r>
                        <a:rPr lang="en-US" sz="2400" i="1" dirty="0" err="1">
                          <a:latin typeface="Times New Roman"/>
                          <a:ea typeface="Times New Roman"/>
                          <a:cs typeface="Times New Roman"/>
                        </a:rPr>
                        <a:t>tử</a:t>
                      </a:r>
                      <a:r>
                        <a:rPr lang="en-US" sz="2400" i="1" dirty="0">
                          <a:latin typeface="Times New Roman"/>
                          <a:ea typeface="Times New Roman"/>
                          <a:cs typeface="Times New Roman"/>
                        </a:rPr>
                        <a:t> </a:t>
                      </a:r>
                      <a:r>
                        <a:rPr lang="en-US" sz="2400" i="1" dirty="0" err="1">
                          <a:latin typeface="Times New Roman"/>
                          <a:ea typeface="Times New Roman"/>
                          <a:cs typeface="Times New Roman"/>
                        </a:rPr>
                        <a:t>địa</a:t>
                      </a:r>
                      <a:r>
                        <a:rPr lang="en-US" sz="2400" i="1" dirty="0">
                          <a:latin typeface="Times New Roman"/>
                          <a:ea typeface="Times New Roman"/>
                          <a:cs typeface="Times New Roman"/>
                        </a:rPr>
                        <a:t> </a:t>
                      </a:r>
                      <a:r>
                        <a:rPr lang="en-US" sz="2400" b="1" i="1" dirty="0" err="1">
                          <a:latin typeface="Times New Roman"/>
                          <a:ea typeface="Times New Roman"/>
                          <a:cs typeface="Times New Roman"/>
                        </a:rPr>
                        <a:t>hai</a:t>
                      </a:r>
                      <a:r>
                        <a:rPr lang="en-US" sz="2400" b="1" i="1" dirty="0">
                          <a:latin typeface="Times New Roman"/>
                          <a:ea typeface="Times New Roman"/>
                          <a:cs typeface="Times New Roman"/>
                        </a:rPr>
                        <a:t> </a:t>
                      </a:r>
                      <a:r>
                        <a:rPr lang="en-US" sz="2400" i="1" dirty="0" err="1">
                          <a:latin typeface="Times New Roman"/>
                          <a:ea typeface="Times New Roman"/>
                          <a:cs typeface="Times New Roman"/>
                        </a:rPr>
                        <a:t>là</a:t>
                      </a:r>
                      <a:r>
                        <a:rPr lang="en-US" sz="2400" i="1" dirty="0">
                          <a:latin typeface="Times New Roman"/>
                          <a:ea typeface="Times New Roman"/>
                          <a:cs typeface="Times New Roman"/>
                        </a:rPr>
                        <a:t> </a:t>
                      </a:r>
                      <a:r>
                        <a:rPr lang="en-US" sz="2400" i="1" dirty="0" err="1">
                          <a:latin typeface="Times New Roman"/>
                          <a:ea typeface="Times New Roman"/>
                          <a:cs typeface="Times New Roman"/>
                        </a:rPr>
                        <a:t>tù</a:t>
                      </a:r>
                      <a:r>
                        <a:rPr lang="en-US" sz="2400" i="1" dirty="0">
                          <a:latin typeface="Times New Roman"/>
                          <a:ea typeface="Times New Roman"/>
                          <a:cs typeface="Times New Roman"/>
                        </a:rPr>
                        <a:t> </a:t>
                      </a:r>
                      <a:r>
                        <a:rPr lang="en-US" sz="2400" i="1" dirty="0" err="1">
                          <a:latin typeface="Times New Roman"/>
                          <a:ea typeface="Times New Roman"/>
                          <a:cs typeface="Times New Roman"/>
                        </a:rPr>
                        <a:t>binh</a:t>
                      </a:r>
                      <a:r>
                        <a:rPr lang="en-US" sz="2400" i="1" dirty="0">
                          <a:latin typeface="Times New Roman"/>
                          <a:ea typeface="Times New Roman"/>
                          <a:cs typeface="Times New Roman"/>
                        </a:rPr>
                        <a:t> ).</a:t>
                      </a:r>
                      <a:endParaRPr lang="en-US" sz="2000" dirty="0">
                        <a:latin typeface="Times New Roman"/>
                        <a:ea typeface="Times New Roman"/>
                        <a:cs typeface="Times New Roman"/>
                      </a:endParaRPr>
                    </a:p>
                    <a:p>
                      <a:pPr marL="0" marR="0" algn="just">
                        <a:spcBef>
                          <a:spcPts val="0"/>
                        </a:spcBef>
                        <a:spcAft>
                          <a:spcPts val="0"/>
                        </a:spcAft>
                      </a:pPr>
                      <a:r>
                        <a:rPr lang="en-US" sz="2400" dirty="0" err="1">
                          <a:latin typeface="Times New Roman"/>
                          <a:ea typeface="Times New Roman"/>
                          <a:cs typeface="Times New Roman"/>
                        </a:rPr>
                        <a:t>Chú</a:t>
                      </a:r>
                      <a:r>
                        <a:rPr lang="en-US" sz="2400" dirty="0">
                          <a:latin typeface="Times New Roman"/>
                          <a:ea typeface="Times New Roman"/>
                          <a:cs typeface="Times New Roman"/>
                        </a:rPr>
                        <a:t> ý: ở </a:t>
                      </a:r>
                      <a:r>
                        <a:rPr lang="en-US" sz="2400" dirty="0" err="1">
                          <a:latin typeface="Times New Roman"/>
                          <a:ea typeface="Times New Roman"/>
                          <a:cs typeface="Times New Roman"/>
                        </a:rPr>
                        <a:t>câu</a:t>
                      </a:r>
                      <a:r>
                        <a:rPr lang="en-US" sz="2400" dirty="0">
                          <a:latin typeface="Times New Roman"/>
                          <a:ea typeface="Times New Roman"/>
                          <a:cs typeface="Times New Roman"/>
                        </a:rPr>
                        <a:t> </a:t>
                      </a:r>
                      <a:r>
                        <a:rPr lang="en-US" sz="2400" dirty="0" err="1">
                          <a:latin typeface="Times New Roman"/>
                          <a:ea typeface="Times New Roman"/>
                          <a:cs typeface="Times New Roman"/>
                        </a:rPr>
                        <a:t>thơ</a:t>
                      </a:r>
                      <a:r>
                        <a:rPr lang="en-US" sz="2400" dirty="0">
                          <a:latin typeface="Times New Roman"/>
                          <a:ea typeface="Times New Roman"/>
                          <a:cs typeface="Times New Roman"/>
                        </a:rPr>
                        <a:t> </a:t>
                      </a:r>
                      <a:r>
                        <a:rPr lang="en-US" sz="2400" dirty="0" err="1">
                          <a:latin typeface="Times New Roman"/>
                          <a:ea typeface="Times New Roman"/>
                          <a:cs typeface="Times New Roman"/>
                        </a:rPr>
                        <a:t>thứ</a:t>
                      </a:r>
                      <a:r>
                        <a:rPr lang="en-US" sz="2400" dirty="0">
                          <a:latin typeface="Times New Roman"/>
                          <a:ea typeface="Times New Roman"/>
                          <a:cs typeface="Times New Roman"/>
                        </a:rPr>
                        <a:t> </a:t>
                      </a:r>
                      <a:r>
                        <a:rPr lang="en-US" sz="2400" dirty="0" err="1">
                          <a:latin typeface="Times New Roman"/>
                          <a:ea typeface="Times New Roman"/>
                          <a:cs typeface="Times New Roman"/>
                        </a:rPr>
                        <a:t>hai</a:t>
                      </a:r>
                      <a:r>
                        <a:rPr lang="en-US" sz="2400" dirty="0">
                          <a:latin typeface="Times New Roman"/>
                          <a:ea typeface="Times New Roman"/>
                          <a:cs typeface="Times New Roman"/>
                        </a:rPr>
                        <a:t> , </a:t>
                      </a:r>
                      <a:r>
                        <a:rPr lang="en-US" sz="2400" dirty="0" err="1">
                          <a:latin typeface="Times New Roman"/>
                          <a:ea typeface="Times New Roman"/>
                          <a:cs typeface="Times New Roman"/>
                        </a:rPr>
                        <a:t>từ</a:t>
                      </a:r>
                      <a:r>
                        <a:rPr lang="en-US" sz="2400" dirty="0">
                          <a:latin typeface="Times New Roman"/>
                          <a:ea typeface="Times New Roman"/>
                          <a:cs typeface="Times New Roman"/>
                        </a:rPr>
                        <a:t> “</a:t>
                      </a:r>
                      <a:r>
                        <a:rPr lang="en-US" sz="2400" dirty="0" err="1">
                          <a:latin typeface="Times New Roman"/>
                          <a:ea typeface="Times New Roman"/>
                          <a:cs typeface="Times New Roman"/>
                        </a:rPr>
                        <a:t>đường</a:t>
                      </a:r>
                      <a:r>
                        <a:rPr lang="en-US" sz="2400" dirty="0">
                          <a:latin typeface="Times New Roman"/>
                          <a:ea typeface="Times New Roman"/>
                          <a:cs typeface="Times New Roman"/>
                        </a:rPr>
                        <a:t>”  </a:t>
                      </a:r>
                      <a:r>
                        <a:rPr lang="en-US" sz="2400" dirty="0" err="1">
                          <a:latin typeface="Times New Roman"/>
                          <a:ea typeface="Times New Roman"/>
                          <a:cs typeface="Times New Roman"/>
                        </a:rPr>
                        <a:t>bị</a:t>
                      </a:r>
                      <a:r>
                        <a:rPr lang="en-US" sz="2400" dirty="0">
                          <a:latin typeface="Times New Roman"/>
                          <a:ea typeface="Times New Roman"/>
                          <a:cs typeface="Times New Roman"/>
                        </a:rPr>
                        <a:t> </a:t>
                      </a:r>
                      <a:r>
                        <a:rPr lang="en-US" sz="2400" dirty="0" err="1">
                          <a:latin typeface="Times New Roman"/>
                          <a:ea typeface="Times New Roman"/>
                          <a:cs typeface="Times New Roman"/>
                        </a:rPr>
                        <a:t>lược</a:t>
                      </a:r>
                      <a:r>
                        <a:rPr lang="en-US" sz="2400" dirty="0">
                          <a:latin typeface="Times New Roman"/>
                          <a:ea typeface="Times New Roman"/>
                          <a:cs typeface="Times New Roman"/>
                        </a:rPr>
                        <a:t> </a:t>
                      </a:r>
                      <a:r>
                        <a:rPr lang="en-US" sz="2400" dirty="0" err="1">
                          <a:latin typeface="Times New Roman"/>
                          <a:ea typeface="Times New Roman"/>
                          <a:cs typeface="Times New Roman"/>
                        </a:rPr>
                        <a:t>bỏ</a:t>
                      </a:r>
                      <a:r>
                        <a:rPr lang="en-US" sz="2400" dirty="0">
                          <a:latin typeface="Times New Roman"/>
                          <a:ea typeface="Times New Roman"/>
                          <a:cs typeface="Times New Roman"/>
                        </a:rPr>
                        <a:t> so </a:t>
                      </a:r>
                      <a:r>
                        <a:rPr lang="en-US" sz="2400" dirty="0" err="1">
                          <a:latin typeface="Times New Roman"/>
                          <a:ea typeface="Times New Roman"/>
                          <a:cs typeface="Times New Roman"/>
                        </a:rPr>
                        <a:t>với</a:t>
                      </a:r>
                      <a:r>
                        <a:rPr lang="en-US" sz="2400" dirty="0">
                          <a:latin typeface="Times New Roman"/>
                          <a:ea typeface="Times New Roman"/>
                          <a:cs typeface="Times New Roman"/>
                        </a:rPr>
                        <a:t> </a:t>
                      </a:r>
                      <a:r>
                        <a:rPr lang="en-US" sz="2400" dirty="0" err="1">
                          <a:latin typeface="Times New Roman"/>
                          <a:ea typeface="Times New Roman"/>
                          <a:cs typeface="Times New Roman"/>
                        </a:rPr>
                        <a:t>câu</a:t>
                      </a:r>
                      <a:r>
                        <a:rPr lang="en-US" sz="2400" dirty="0">
                          <a:latin typeface="Times New Roman"/>
                          <a:ea typeface="Times New Roman"/>
                          <a:cs typeface="Times New Roman"/>
                        </a:rPr>
                        <a:t> </a:t>
                      </a:r>
                      <a:r>
                        <a:rPr lang="en-US" sz="2400" dirty="0" err="1">
                          <a:latin typeface="Times New Roman"/>
                          <a:ea typeface="Times New Roman"/>
                          <a:cs typeface="Times New Roman"/>
                        </a:rPr>
                        <a:t>thứ</a:t>
                      </a:r>
                      <a:r>
                        <a:rPr lang="en-US" sz="2400" dirty="0">
                          <a:latin typeface="Times New Roman"/>
                          <a:ea typeface="Times New Roman"/>
                          <a:cs typeface="Times New Roman"/>
                        </a:rPr>
                        <a:t> </a:t>
                      </a:r>
                      <a:r>
                        <a:rPr lang="en-US" sz="2400" dirty="0" err="1">
                          <a:latin typeface="Times New Roman"/>
                          <a:ea typeface="Times New Roman"/>
                          <a:cs typeface="Times New Roman"/>
                        </a:rPr>
                        <a:t>nhất</a:t>
                      </a:r>
                      <a:r>
                        <a:rPr lang="en-US" sz="2400" dirty="0">
                          <a:latin typeface="Times New Roman"/>
                          <a:ea typeface="Times New Roman"/>
                          <a:cs typeface="Times New Roman"/>
                        </a:rPr>
                        <a:t>. HS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thể</a:t>
                      </a:r>
                      <a:r>
                        <a:rPr lang="en-US" sz="2400" dirty="0">
                          <a:latin typeface="Times New Roman"/>
                          <a:ea typeface="Times New Roman"/>
                          <a:cs typeface="Times New Roman"/>
                        </a:rPr>
                        <a:t> </a:t>
                      </a:r>
                      <a:r>
                        <a:rPr lang="en-US" sz="2400" dirty="0" err="1">
                          <a:latin typeface="Times New Roman"/>
                          <a:ea typeface="Times New Roman"/>
                          <a:cs typeface="Times New Roman"/>
                        </a:rPr>
                        <a:t>thêm</a:t>
                      </a:r>
                      <a:r>
                        <a:rPr lang="en-US" sz="2400" dirty="0">
                          <a:latin typeface="Times New Roman"/>
                          <a:ea typeface="Times New Roman"/>
                          <a:cs typeface="Times New Roman"/>
                        </a:rPr>
                        <a:t> </a:t>
                      </a:r>
                      <a:r>
                        <a:rPr lang="en-US" sz="2400" dirty="0" err="1">
                          <a:latin typeface="Times New Roman"/>
                          <a:ea typeface="Times New Roman"/>
                          <a:cs typeface="Times New Roman"/>
                        </a:rPr>
                        <a:t>cụm</a:t>
                      </a:r>
                      <a:r>
                        <a:rPr lang="en-US" sz="2400" dirty="0">
                          <a:latin typeface="Times New Roman"/>
                          <a:ea typeface="Times New Roman"/>
                          <a:cs typeface="Times New Roman"/>
                        </a:rPr>
                        <a:t> </a:t>
                      </a:r>
                      <a:r>
                        <a:rPr lang="en-US" sz="2400" dirty="0" err="1">
                          <a:latin typeface="Times New Roman"/>
                          <a:ea typeface="Times New Roman"/>
                          <a:cs typeface="Times New Roman"/>
                        </a:rPr>
                        <a:t>từ</a:t>
                      </a:r>
                      <a:r>
                        <a:rPr lang="en-US" sz="2400" dirty="0">
                          <a:latin typeface="Times New Roman"/>
                          <a:ea typeface="Times New Roman"/>
                          <a:cs typeface="Times New Roman"/>
                        </a:rPr>
                        <a:t> “con </a:t>
                      </a:r>
                      <a:r>
                        <a:rPr lang="en-US" sz="2400" dirty="0" err="1">
                          <a:latin typeface="Times New Roman"/>
                          <a:ea typeface="Times New Roman"/>
                          <a:cs typeface="Times New Roman"/>
                        </a:rPr>
                        <a:t>đường</a:t>
                      </a:r>
                      <a:r>
                        <a:rPr lang="en-US" sz="2400" dirty="0">
                          <a:latin typeface="Times New Roman"/>
                          <a:ea typeface="Times New Roman"/>
                          <a:cs typeface="Times New Roman"/>
                        </a:rPr>
                        <a:t> </a:t>
                      </a:r>
                      <a:r>
                        <a:rPr lang="en-US" sz="2400" dirty="0" err="1">
                          <a:latin typeface="Times New Roman"/>
                          <a:ea typeface="Times New Roman"/>
                          <a:cs typeface="Times New Roman"/>
                        </a:rPr>
                        <a:t>thứ</a:t>
                      </a:r>
                      <a:r>
                        <a:rPr lang="en-US" sz="2400" dirty="0">
                          <a:latin typeface="Times New Roman"/>
                          <a:ea typeface="Times New Roman"/>
                          <a:cs typeface="Times New Roman"/>
                        </a:rPr>
                        <a:t>” </a:t>
                      </a:r>
                      <a:r>
                        <a:rPr lang="en-US" sz="2400" dirty="0" err="1">
                          <a:latin typeface="Times New Roman"/>
                          <a:ea typeface="Times New Roman"/>
                          <a:cs typeface="Times New Roman"/>
                        </a:rPr>
                        <a:t>vào</a:t>
                      </a:r>
                      <a:r>
                        <a:rPr lang="en-US" sz="2400" dirty="0">
                          <a:latin typeface="Times New Roman"/>
                          <a:ea typeface="Times New Roman"/>
                          <a:cs typeface="Times New Roman"/>
                        </a:rPr>
                        <a:t> </a:t>
                      </a:r>
                      <a:r>
                        <a:rPr lang="en-US" sz="2400" dirty="0" err="1">
                          <a:latin typeface="Times New Roman"/>
                          <a:ea typeface="Times New Roman"/>
                          <a:cs typeface="Times New Roman"/>
                        </a:rPr>
                        <a:t>câu</a:t>
                      </a:r>
                      <a:r>
                        <a:rPr lang="en-US" sz="2400" dirty="0">
                          <a:latin typeface="Times New Roman"/>
                          <a:ea typeface="Times New Roman"/>
                          <a:cs typeface="Times New Roman"/>
                        </a:rPr>
                        <a:t> </a:t>
                      </a:r>
                      <a:r>
                        <a:rPr lang="en-US" sz="2400" dirty="0" err="1">
                          <a:latin typeface="Times New Roman"/>
                          <a:ea typeface="Times New Roman"/>
                          <a:cs typeface="Times New Roman"/>
                        </a:rPr>
                        <a:t>mà</a:t>
                      </a:r>
                      <a:r>
                        <a:rPr lang="en-US" sz="2400" dirty="0">
                          <a:latin typeface="Times New Roman"/>
                          <a:ea typeface="Times New Roman"/>
                          <a:cs typeface="Times New Roman"/>
                        </a:rPr>
                        <a:t> </a:t>
                      </a:r>
                      <a:r>
                        <a:rPr lang="en-US" sz="2400" dirty="0" err="1">
                          <a:latin typeface="Times New Roman"/>
                          <a:ea typeface="Times New Roman"/>
                          <a:cs typeface="Times New Roman"/>
                        </a:rPr>
                        <a:t>không</a:t>
                      </a:r>
                      <a:r>
                        <a:rPr lang="en-US" sz="2400" dirty="0">
                          <a:latin typeface="Times New Roman"/>
                          <a:ea typeface="Times New Roman"/>
                          <a:cs typeface="Times New Roman"/>
                        </a:rPr>
                        <a:t> </a:t>
                      </a:r>
                      <a:r>
                        <a:rPr lang="en-US" sz="2400" dirty="0" err="1">
                          <a:latin typeface="Times New Roman"/>
                          <a:ea typeface="Times New Roman"/>
                          <a:cs typeface="Times New Roman"/>
                        </a:rPr>
                        <a:t>làm</a:t>
                      </a:r>
                      <a:r>
                        <a:rPr lang="en-US" sz="2400" dirty="0">
                          <a:latin typeface="Times New Roman"/>
                          <a:ea typeface="Times New Roman"/>
                          <a:cs typeface="Times New Roman"/>
                        </a:rPr>
                        <a:t> </a:t>
                      </a:r>
                      <a:r>
                        <a:rPr lang="en-US" sz="2400" dirty="0" err="1">
                          <a:latin typeface="Times New Roman"/>
                          <a:ea typeface="Times New Roman"/>
                          <a:cs typeface="Times New Roman"/>
                        </a:rPr>
                        <a:t>thay</a:t>
                      </a:r>
                      <a:r>
                        <a:rPr lang="en-US" sz="2400" dirty="0">
                          <a:latin typeface="Times New Roman"/>
                          <a:ea typeface="Times New Roman"/>
                          <a:cs typeface="Times New Roman"/>
                        </a:rPr>
                        <a:t> </a:t>
                      </a:r>
                      <a:r>
                        <a:rPr lang="en-US" sz="2400" dirty="0" err="1">
                          <a:latin typeface="Times New Roman"/>
                          <a:ea typeface="Times New Roman"/>
                          <a:cs typeface="Times New Roman"/>
                        </a:rPr>
                        <a:t>đổi</a:t>
                      </a:r>
                      <a:r>
                        <a:rPr lang="en-US" sz="2400" dirty="0">
                          <a:latin typeface="Times New Roman"/>
                          <a:ea typeface="Times New Roman"/>
                          <a:cs typeface="Times New Roman"/>
                        </a:rPr>
                        <a:t> ý </a:t>
                      </a:r>
                      <a:r>
                        <a:rPr lang="en-US" sz="2400" dirty="0" err="1">
                          <a:latin typeface="Times New Roman"/>
                          <a:ea typeface="Times New Roman"/>
                          <a:cs typeface="Times New Roman"/>
                        </a:rPr>
                        <a:t>nghĩa</a:t>
                      </a:r>
                      <a:r>
                        <a:rPr lang="en-US" sz="2400" dirty="0">
                          <a:latin typeface="Times New Roman"/>
                          <a:ea typeface="Times New Roman"/>
                          <a:cs typeface="Times New Roman"/>
                        </a:rPr>
                        <a:t> </a:t>
                      </a:r>
                      <a:r>
                        <a:rPr lang="en-US" sz="2400" dirty="0" err="1">
                          <a:latin typeface="Times New Roman"/>
                          <a:ea typeface="Times New Roman"/>
                          <a:cs typeface="Times New Roman"/>
                        </a:rPr>
                        <a:t>của</a:t>
                      </a:r>
                      <a:r>
                        <a:rPr lang="en-US" sz="2400" dirty="0">
                          <a:latin typeface="Times New Roman"/>
                          <a:ea typeface="Times New Roman"/>
                          <a:cs typeface="Times New Roman"/>
                        </a:rPr>
                        <a:t> </a:t>
                      </a:r>
                      <a:r>
                        <a:rPr lang="en-US" sz="2400" dirty="0" err="1">
                          <a:latin typeface="Times New Roman"/>
                          <a:ea typeface="Times New Roman"/>
                          <a:cs typeface="Times New Roman"/>
                        </a:rPr>
                        <a:t>câu</a:t>
                      </a:r>
                      <a:r>
                        <a:rPr lang="en-US" sz="2400" dirty="0">
                          <a:latin typeface="Times New Roman"/>
                          <a:ea typeface="Times New Roman"/>
                          <a:cs typeface="Times New Roman"/>
                        </a:rPr>
                        <a:t> </a:t>
                      </a:r>
                      <a:r>
                        <a:rPr lang="en-US" sz="2400" dirty="0" err="1">
                          <a:latin typeface="Times New Roman"/>
                          <a:ea typeface="Times New Roman"/>
                          <a:cs typeface="Times New Roman"/>
                        </a:rPr>
                        <a:t>thơ</a:t>
                      </a:r>
                      <a:r>
                        <a:rPr lang="en-US" sz="2400" dirty="0">
                          <a:latin typeface="Times New Roman"/>
                          <a:ea typeface="Times New Roman"/>
                          <a:cs typeface="Times New Roman"/>
                        </a:rPr>
                        <a:t>: </a:t>
                      </a:r>
                      <a:r>
                        <a:rPr lang="en-US" sz="2400" i="1" dirty="0">
                          <a:latin typeface="Times New Roman"/>
                          <a:ea typeface="Times New Roman"/>
                          <a:cs typeface="Times New Roman"/>
                        </a:rPr>
                        <a:t>Con </a:t>
                      </a:r>
                      <a:r>
                        <a:rPr lang="en-US" sz="2400" i="1" dirty="0" err="1">
                          <a:latin typeface="Times New Roman"/>
                          <a:ea typeface="Times New Roman"/>
                          <a:cs typeface="Times New Roman"/>
                        </a:rPr>
                        <a:t>đường</a:t>
                      </a:r>
                      <a:r>
                        <a:rPr lang="en-US" sz="2400" i="1" dirty="0">
                          <a:latin typeface="Times New Roman"/>
                          <a:ea typeface="Times New Roman"/>
                          <a:cs typeface="Times New Roman"/>
                        </a:rPr>
                        <a:t> </a:t>
                      </a:r>
                      <a:r>
                        <a:rPr lang="en-US" sz="2400" i="1" dirty="0" err="1">
                          <a:latin typeface="Times New Roman"/>
                          <a:ea typeface="Times New Roman"/>
                          <a:cs typeface="Times New Roman"/>
                        </a:rPr>
                        <a:t>thứ</a:t>
                      </a:r>
                      <a:r>
                        <a:rPr lang="en-US" sz="2400" i="1" dirty="0">
                          <a:latin typeface="Times New Roman"/>
                          <a:ea typeface="Times New Roman"/>
                          <a:cs typeface="Times New Roman"/>
                        </a:rPr>
                        <a:t> </a:t>
                      </a:r>
                      <a:r>
                        <a:rPr lang="en-US" sz="2400" i="1" dirty="0" err="1">
                          <a:latin typeface="Times New Roman"/>
                          <a:ea typeface="Times New Roman"/>
                          <a:cs typeface="Times New Roman"/>
                        </a:rPr>
                        <a:t>nhất</a:t>
                      </a:r>
                      <a:r>
                        <a:rPr lang="en-US" sz="2400" i="1" dirty="0">
                          <a:latin typeface="Times New Roman"/>
                          <a:ea typeface="Times New Roman"/>
                          <a:cs typeface="Times New Roman"/>
                        </a:rPr>
                        <a:t> (</a:t>
                      </a:r>
                      <a:r>
                        <a:rPr lang="en-US" sz="2400" i="1" dirty="0" err="1">
                          <a:latin typeface="Times New Roman"/>
                          <a:ea typeface="Times New Roman"/>
                          <a:cs typeface="Times New Roman"/>
                        </a:rPr>
                        <a:t>một</a:t>
                      </a:r>
                      <a:r>
                        <a:rPr lang="en-US" sz="2400" i="1" dirty="0">
                          <a:latin typeface="Times New Roman"/>
                          <a:ea typeface="Times New Roman"/>
                          <a:cs typeface="Times New Roman"/>
                        </a:rPr>
                        <a:t>) </a:t>
                      </a:r>
                      <a:r>
                        <a:rPr lang="en-US" sz="2400" i="1" dirty="0" err="1">
                          <a:latin typeface="Times New Roman"/>
                          <a:ea typeface="Times New Roman"/>
                          <a:cs typeface="Times New Roman"/>
                        </a:rPr>
                        <a:t>là</a:t>
                      </a:r>
                      <a:r>
                        <a:rPr lang="en-US" sz="2400" i="1" dirty="0">
                          <a:latin typeface="Times New Roman"/>
                          <a:ea typeface="Times New Roman"/>
                          <a:cs typeface="Times New Roman"/>
                        </a:rPr>
                        <a:t> </a:t>
                      </a:r>
                      <a:r>
                        <a:rPr lang="en-US" sz="2400" i="1" dirty="0" err="1">
                          <a:latin typeface="Times New Roman"/>
                          <a:ea typeface="Times New Roman"/>
                          <a:cs typeface="Times New Roman"/>
                        </a:rPr>
                        <a:t>tử</a:t>
                      </a:r>
                      <a:r>
                        <a:rPr lang="en-US" sz="2400" i="1" dirty="0">
                          <a:latin typeface="Times New Roman"/>
                          <a:ea typeface="Times New Roman"/>
                          <a:cs typeface="Times New Roman"/>
                        </a:rPr>
                        <a:t> </a:t>
                      </a:r>
                      <a:r>
                        <a:rPr lang="en-US" sz="2400" i="1" dirty="0" err="1">
                          <a:latin typeface="Times New Roman"/>
                          <a:ea typeface="Times New Roman"/>
                          <a:cs typeface="Times New Roman"/>
                        </a:rPr>
                        <a:t>địa</a:t>
                      </a:r>
                      <a:r>
                        <a:rPr lang="en-US" sz="2400" i="1" dirty="0">
                          <a:latin typeface="Times New Roman"/>
                          <a:ea typeface="Times New Roman"/>
                          <a:cs typeface="Times New Roman"/>
                        </a:rPr>
                        <a:t>, con </a:t>
                      </a:r>
                      <a:r>
                        <a:rPr lang="en-US" sz="2400" i="1" dirty="0" err="1">
                          <a:latin typeface="Times New Roman"/>
                          <a:ea typeface="Times New Roman"/>
                          <a:cs typeface="Times New Roman"/>
                        </a:rPr>
                        <a:t>đường</a:t>
                      </a:r>
                      <a:r>
                        <a:rPr lang="en-US" sz="2400" i="1" dirty="0">
                          <a:latin typeface="Times New Roman"/>
                          <a:ea typeface="Times New Roman"/>
                          <a:cs typeface="Times New Roman"/>
                        </a:rPr>
                        <a:t> </a:t>
                      </a:r>
                      <a:r>
                        <a:rPr lang="en-US" sz="2400" i="1" dirty="0" err="1">
                          <a:latin typeface="Times New Roman"/>
                          <a:ea typeface="Times New Roman"/>
                          <a:cs typeface="Times New Roman"/>
                        </a:rPr>
                        <a:t>thứ</a:t>
                      </a:r>
                      <a:r>
                        <a:rPr lang="en-US" sz="2400" i="1" dirty="0">
                          <a:latin typeface="Times New Roman"/>
                          <a:ea typeface="Times New Roman"/>
                          <a:cs typeface="Times New Roman"/>
                        </a:rPr>
                        <a:t> </a:t>
                      </a:r>
                      <a:r>
                        <a:rPr lang="en-US" sz="2400" i="1" dirty="0" err="1">
                          <a:latin typeface="Times New Roman"/>
                          <a:ea typeface="Times New Roman"/>
                          <a:cs typeface="Times New Roman"/>
                        </a:rPr>
                        <a:t>hai</a:t>
                      </a:r>
                      <a:r>
                        <a:rPr lang="en-US" sz="2400" i="1" dirty="0">
                          <a:latin typeface="Times New Roman"/>
                          <a:ea typeface="Times New Roman"/>
                          <a:cs typeface="Times New Roman"/>
                        </a:rPr>
                        <a:t> </a:t>
                      </a:r>
                      <a:r>
                        <a:rPr lang="en-US" sz="2400" i="1" dirty="0" err="1">
                          <a:latin typeface="Times New Roman"/>
                          <a:ea typeface="Times New Roman"/>
                          <a:cs typeface="Times New Roman"/>
                        </a:rPr>
                        <a:t>là</a:t>
                      </a:r>
                      <a:r>
                        <a:rPr lang="en-US" sz="2400" i="1" dirty="0">
                          <a:latin typeface="Times New Roman"/>
                          <a:ea typeface="Times New Roman"/>
                          <a:cs typeface="Times New Roman"/>
                        </a:rPr>
                        <a:t> </a:t>
                      </a:r>
                      <a:r>
                        <a:rPr lang="en-US" sz="2400" i="1" dirty="0" err="1">
                          <a:latin typeface="Times New Roman"/>
                          <a:ea typeface="Times New Roman"/>
                          <a:cs typeface="Times New Roman"/>
                        </a:rPr>
                        <a:t>tù</a:t>
                      </a:r>
                      <a:r>
                        <a:rPr lang="en-US" sz="2400" i="1" dirty="0">
                          <a:latin typeface="Times New Roman"/>
                          <a:ea typeface="Times New Roman"/>
                          <a:cs typeface="Times New Roman"/>
                        </a:rPr>
                        <a:t> </a:t>
                      </a:r>
                      <a:r>
                        <a:rPr lang="en-US" sz="2400" i="1" dirty="0" err="1">
                          <a:latin typeface="Times New Roman"/>
                          <a:ea typeface="Times New Roman"/>
                          <a:cs typeface="Times New Roman"/>
                        </a:rPr>
                        <a:t>binh</a:t>
                      </a:r>
                      <a:r>
                        <a:rPr lang="en-US" sz="2400" i="1" dirty="0">
                          <a:latin typeface="Times New Roman"/>
                          <a:ea typeface="Times New Roman"/>
                          <a:cs typeface="Times New Roman"/>
                        </a:rPr>
                        <a:t>.</a:t>
                      </a:r>
                      <a:endParaRPr lang="en-US" sz="2000" dirty="0">
                        <a:latin typeface="Times New Roman"/>
                        <a:ea typeface="Times New Roman"/>
                        <a:cs typeface="Times New Roman"/>
                      </a:endParaRPr>
                    </a:p>
                    <a:p>
                      <a:pPr marL="0" marR="0" algn="just">
                        <a:spcBef>
                          <a:spcPts val="0"/>
                        </a:spcBef>
                        <a:spcAft>
                          <a:spcPts val="0"/>
                        </a:spcAft>
                      </a:pPr>
                      <a:r>
                        <a:rPr lang="en-US" sz="2400" i="1" dirty="0">
                          <a:latin typeface="Times New Roman"/>
                          <a:ea typeface="Times New Roman"/>
                          <a:cs typeface="Times New Roman"/>
                        </a:rPr>
                        <a:t>- </a:t>
                      </a:r>
                      <a:r>
                        <a:rPr lang="en-US" sz="2400" i="1" dirty="0" err="1">
                          <a:latin typeface="Times New Roman"/>
                          <a:ea typeface="Times New Roman"/>
                          <a:cs typeface="Times New Roman"/>
                        </a:rPr>
                        <a:t>năm</a:t>
                      </a:r>
                      <a:r>
                        <a:rPr lang="en-US" sz="2400" i="1" dirty="0">
                          <a:latin typeface="Times New Roman"/>
                          <a:ea typeface="Times New Roman"/>
                          <a:cs typeface="Times New Roman"/>
                        </a:rPr>
                        <a:t>, </a:t>
                      </a:r>
                      <a:r>
                        <a:rPr lang="en-US" sz="2400" i="1" dirty="0" err="1">
                          <a:latin typeface="Times New Roman"/>
                          <a:ea typeface="Times New Roman"/>
                          <a:cs typeface="Times New Roman"/>
                        </a:rPr>
                        <a:t>bảy</a:t>
                      </a:r>
                      <a:r>
                        <a:rPr lang="en-US" sz="2400" i="1" dirty="0">
                          <a:latin typeface="Times New Roman"/>
                          <a:ea typeface="Times New Roman"/>
                          <a:cs typeface="Times New Roman"/>
                        </a:rPr>
                        <a:t> (</a:t>
                      </a:r>
                      <a:r>
                        <a:rPr lang="en-US" sz="2400" i="1" dirty="0" err="1">
                          <a:latin typeface="Times New Roman"/>
                          <a:ea typeface="Times New Roman"/>
                          <a:cs typeface="Times New Roman"/>
                        </a:rPr>
                        <a:t>tháng</a:t>
                      </a:r>
                      <a:r>
                        <a:rPr lang="en-US" sz="2400" i="1" dirty="0">
                          <a:latin typeface="Times New Roman"/>
                          <a:ea typeface="Times New Roman"/>
                          <a:cs typeface="Times New Roman"/>
                        </a:rPr>
                        <a:t> </a:t>
                      </a:r>
                      <a:r>
                        <a:rPr lang="en-US" sz="2400" b="1" i="1" dirty="0" err="1">
                          <a:latin typeface="Times New Roman"/>
                          <a:ea typeface="Times New Roman"/>
                          <a:cs typeface="Times New Roman"/>
                        </a:rPr>
                        <a:t>năm</a:t>
                      </a:r>
                      <a:r>
                        <a:rPr lang="en-US" sz="2400" i="1" dirty="0">
                          <a:latin typeface="Times New Roman"/>
                          <a:ea typeface="Times New Roman"/>
                          <a:cs typeface="Times New Roman"/>
                        </a:rPr>
                        <a:t> </a:t>
                      </a:r>
                      <a:r>
                        <a:rPr lang="en-US" sz="2400" i="1" dirty="0" err="1">
                          <a:latin typeface="Times New Roman"/>
                          <a:ea typeface="Times New Roman"/>
                          <a:cs typeface="Times New Roman"/>
                        </a:rPr>
                        <a:t>mồng</a:t>
                      </a:r>
                      <a:r>
                        <a:rPr lang="en-US" sz="2400" i="1" dirty="0">
                          <a:latin typeface="Times New Roman"/>
                          <a:ea typeface="Times New Roman"/>
                          <a:cs typeface="Times New Roman"/>
                        </a:rPr>
                        <a:t> </a:t>
                      </a:r>
                      <a:r>
                        <a:rPr lang="en-US" sz="2400" b="1" i="1" dirty="0" err="1">
                          <a:latin typeface="Times New Roman"/>
                          <a:ea typeface="Times New Roman"/>
                          <a:cs typeface="Times New Roman"/>
                        </a:rPr>
                        <a:t>bảy</a:t>
                      </a:r>
                      <a:r>
                        <a:rPr lang="en-US" sz="2400" i="1" dirty="0">
                          <a:latin typeface="Times New Roman"/>
                          <a:ea typeface="Times New Roman"/>
                          <a:cs typeface="Times New Roman"/>
                        </a:rPr>
                        <a:t> )</a:t>
                      </a:r>
                      <a:endParaRPr lang="en-US" sz="2000" dirty="0">
                        <a:latin typeface="Times New Roman"/>
                        <a:ea typeface="Times New Roman"/>
                        <a:cs typeface="Times New Roman"/>
                      </a:endParaRPr>
                    </a:p>
                  </a:txBody>
                  <a:tcPr marL="60196" marR="60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016758"/>
          </a:xfrm>
          <a:prstGeom prst="rect">
            <a:avLst/>
          </a:prstGeom>
          <a:noFill/>
        </p:spPr>
        <p:txBody>
          <a:bodyPr wrap="square" rtlCol="0">
            <a:spAutoFit/>
          </a:bodyPr>
          <a:lstStyle/>
          <a:p>
            <a:r>
              <a:rPr lang="en-US" sz="3200" b="1" dirty="0" err="1">
                <a:latin typeface="Times New Roman" pitchFamily="18" charset="0"/>
                <a:cs typeface="Times New Roman" pitchFamily="18" charset="0"/>
              </a:rPr>
              <a:t>Bài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tập</a:t>
            </a:r>
            <a:r>
              <a:rPr lang="en-US" sz="3200" b="1" dirty="0">
                <a:latin typeface="Times New Roman" pitchFamily="18" charset="0"/>
                <a:cs typeface="Times New Roman" pitchFamily="18" charset="0"/>
              </a:rPr>
              <a:t> 2: </a:t>
            </a:r>
            <a:r>
              <a:rPr lang="en-US" sz="3200" dirty="0" err="1">
                <a:latin typeface="Times New Roman" pitchFamily="18" charset="0"/>
                <a:cs typeface="Times New Roman" pitchFamily="18" charset="0"/>
              </a:rPr>
              <a:t>Xác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định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từ</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loại</a:t>
            </a:r>
            <a:r>
              <a:rPr lang="en-US" sz="3200" dirty="0">
                <a:latin typeface="Times New Roman" pitchFamily="18" charset="0"/>
                <a:cs typeface="Times New Roman" pitchFamily="18" charset="0"/>
              </a:rPr>
              <a:t>:</a:t>
            </a:r>
          </a:p>
          <a:p>
            <a:r>
              <a:rPr lang="en-US" sz="3200" dirty="0">
                <a:latin typeface="Times New Roman" pitchFamily="18" charset="0"/>
                <a:cs typeface="Times New Roman" pitchFamily="18" charset="0"/>
              </a:rPr>
              <a:t>a.   </a:t>
            </a:r>
            <a:r>
              <a:rPr lang="en-US" sz="3200" i="1" dirty="0" err="1">
                <a:latin typeface="Times New Roman" pitchFamily="18" charset="0"/>
                <a:cs typeface="Times New Roman" pitchFamily="18" charset="0"/>
              </a:rPr>
              <a:t>Một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canh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hai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canh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canh</a:t>
            </a:r>
            <a:r>
              <a:rPr lang="en-US" sz="3200" i="1" dirty="0">
                <a:latin typeface="Times New Roman" pitchFamily="18" charset="0"/>
                <a:cs typeface="Times New Roman" pitchFamily="18" charset="0"/>
              </a:rPr>
              <a:t>,</a:t>
            </a:r>
            <a:br>
              <a:rPr lang="en-US" sz="3200" i="1" dirty="0">
                <a:latin typeface="Times New Roman" pitchFamily="18" charset="0"/>
                <a:cs typeface="Times New Roman" pitchFamily="18" charset="0"/>
              </a:rPr>
            </a:b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Trằn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trọc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băn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khoăn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giấc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chẳng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thành</a:t>
            </a:r>
            <a:r>
              <a:rPr lang="en-US" sz="3200" i="1" dirty="0">
                <a:latin typeface="Times New Roman" pitchFamily="18" charset="0"/>
                <a:cs typeface="Times New Roman" pitchFamily="18" charset="0"/>
              </a:rPr>
              <a:t>;</a:t>
            </a:r>
            <a:br>
              <a:rPr lang="en-US" sz="3200" i="1" dirty="0">
                <a:latin typeface="Times New Roman" pitchFamily="18" charset="0"/>
                <a:cs typeface="Times New Roman" pitchFamily="18" charset="0"/>
              </a:rPr>
            </a:b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Canh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bốn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canh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năm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vừa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chợp</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mắt</a:t>
            </a:r>
            <a:r>
              <a:rPr lang="en-US" sz="3200" i="1" dirty="0">
                <a:latin typeface="Times New Roman" pitchFamily="18" charset="0"/>
                <a:cs typeface="Times New Roman" pitchFamily="18" charset="0"/>
              </a:rPr>
              <a:t>,</a:t>
            </a:r>
            <a:br>
              <a:rPr lang="en-US" sz="3200" i="1" dirty="0">
                <a:latin typeface="Times New Roman" pitchFamily="18" charset="0"/>
                <a:cs typeface="Times New Roman" pitchFamily="18" charset="0"/>
              </a:rPr>
            </a:br>
            <a:r>
              <a:rPr lang="en-US" sz="3200" i="1" dirty="0">
                <a:latin typeface="Times New Roman" pitchFamily="18" charset="0"/>
                <a:cs typeface="Times New Roman" pitchFamily="18" charset="0"/>
              </a:rPr>
              <a:t>       Sao </a:t>
            </a:r>
            <a:r>
              <a:rPr lang="en-US" sz="3200" i="1" dirty="0" err="1">
                <a:latin typeface="Times New Roman" pitchFamily="18" charset="0"/>
                <a:cs typeface="Times New Roman" pitchFamily="18" charset="0"/>
              </a:rPr>
              <a:t>vàng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năm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mộng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hồn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quanh</a:t>
            </a:r>
            <a:r>
              <a:rPr lang="en-US" sz="3200" i="1"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Hồ</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Chí</a:t>
            </a:r>
            <a:r>
              <a:rPr lang="en-US" sz="3200" dirty="0">
                <a:latin typeface="Times New Roman" pitchFamily="18" charset="0"/>
                <a:cs typeface="Times New Roman" pitchFamily="18" charset="0"/>
              </a:rPr>
              <a:t> Minh)</a:t>
            </a:r>
          </a:p>
          <a:p>
            <a:r>
              <a:rPr lang="en-US" sz="3200" dirty="0">
                <a:latin typeface="Times New Roman" pitchFamily="18" charset="0"/>
                <a:cs typeface="Times New Roman" pitchFamily="18" charset="0"/>
              </a:rPr>
              <a:t>b) </a:t>
            </a:r>
            <a:r>
              <a:rPr lang="en-US" sz="3200" dirty="0" err="1">
                <a:latin typeface="Times New Roman" pitchFamily="18" charset="0"/>
                <a:cs typeface="Times New Roman" pitchFamily="18" charset="0"/>
              </a:rPr>
              <a:t>Tôi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việc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giờ</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một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ngày</a:t>
            </a:r>
            <a:r>
              <a:rPr lang="en-US" sz="3200" dirty="0">
                <a:latin typeface="Times New Roman" pitchFamily="18" charset="0"/>
                <a:cs typeface="Times New Roman" pitchFamily="18" charset="0"/>
              </a:rPr>
              <a:t>.</a:t>
            </a:r>
          </a:p>
          <a:p>
            <a:r>
              <a:rPr lang="en-US" sz="3200" dirty="0">
                <a:latin typeface="Times New Roman" pitchFamily="18" charset="0"/>
                <a:cs typeface="Times New Roman" pitchFamily="18" charset="0"/>
              </a:rPr>
              <a:t>c) </a:t>
            </a:r>
            <a:r>
              <a:rPr lang="en-US" sz="3200" dirty="0" err="1">
                <a:latin typeface="Times New Roman" pitchFamily="18" charset="0"/>
                <a:cs typeface="Times New Roman" pitchFamily="18" charset="0"/>
              </a:rPr>
              <a:t>Bây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giờ</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giờ</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sáng</a:t>
            </a:r>
            <a:r>
              <a:rPr lang="en-US" sz="3200" dirty="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954107"/>
          </a:xfrm>
          <a:prstGeom prst="rect">
            <a:avLst/>
          </a:prstGeom>
          <a:noFill/>
        </p:spPr>
        <p:txBody>
          <a:bodyPr wrap="square" rtlCol="0">
            <a:spAutoFit/>
          </a:bodyPr>
          <a:lstStyle/>
          <a:p>
            <a:pPr algn="ctr"/>
            <a:r>
              <a:rPr lang="en-US" sz="2800" b="1" dirty="0" err="1">
                <a:latin typeface="Times New Roman" pitchFamily="18" charset="0"/>
                <a:cs typeface="Times New Roman" pitchFamily="18" charset="0"/>
              </a:rPr>
              <a:t>Gợi</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457200" y="1219200"/>
          <a:ext cx="8382000" cy="4048430"/>
        </p:xfrm>
        <a:graphic>
          <a:graphicData uri="http://schemas.openxmlformats.org/drawingml/2006/table">
            <a:tbl>
              <a:tblPr/>
              <a:tblGrid>
                <a:gridCol w="1143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3276600">
                  <a:extLst>
                    <a:ext uri="{9D8B030D-6E8A-4147-A177-3AD203B41FA5}">
                      <a16:colId xmlns:a16="http://schemas.microsoft.com/office/drawing/2014/main" val="20003"/>
                    </a:ext>
                  </a:extLst>
                </a:gridCol>
              </a:tblGrid>
              <a:tr h="780858">
                <a:tc>
                  <a:txBody>
                    <a:bodyPr/>
                    <a:lstStyle/>
                    <a:p>
                      <a:pPr marL="0" marR="0" algn="ctr">
                        <a:lnSpc>
                          <a:spcPct val="115000"/>
                        </a:lnSpc>
                        <a:spcBef>
                          <a:spcPts val="0"/>
                        </a:spcBef>
                        <a:spcAft>
                          <a:spcPts val="0"/>
                        </a:spcAft>
                      </a:pPr>
                      <a:r>
                        <a:rPr lang="en-US" sz="2000" b="1" dirty="0" err="1">
                          <a:solidFill>
                            <a:srgbClr val="000000"/>
                          </a:solidFill>
                          <a:latin typeface="Times New Roman"/>
                          <a:ea typeface="Times New Roman"/>
                          <a:cs typeface="Times New Roman"/>
                        </a:rPr>
                        <a:t>Câu</a:t>
                      </a:r>
                      <a:endParaRPr lang="en-US" sz="1800" dirty="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b="1" dirty="0" err="1">
                          <a:solidFill>
                            <a:srgbClr val="000000"/>
                          </a:solidFill>
                          <a:latin typeface="Times New Roman"/>
                          <a:ea typeface="Times New Roman"/>
                          <a:cs typeface="Times New Roman"/>
                        </a:rPr>
                        <a:t>Trạng</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ngữ</a:t>
                      </a:r>
                      <a:endParaRPr lang="en-US" sz="1800" dirty="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b="1">
                          <a:solidFill>
                            <a:srgbClr val="000000"/>
                          </a:solidFill>
                          <a:latin typeface="Times New Roman"/>
                          <a:ea typeface="Times New Roman"/>
                          <a:cs typeface="Times New Roman"/>
                        </a:rPr>
                        <a:t>Rút gọn trạng ngữ</a:t>
                      </a:r>
                      <a:endParaRPr lang="en-US" sz="180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b="1">
                          <a:solidFill>
                            <a:srgbClr val="000000"/>
                          </a:solidFill>
                          <a:latin typeface="Times New Roman"/>
                          <a:ea typeface="Times New Roman"/>
                          <a:cs typeface="Times New Roman"/>
                        </a:rPr>
                        <a:t>Câu đã rút gọn trạng ngữ</a:t>
                      </a:r>
                      <a:endParaRPr lang="en-US" sz="180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37689">
                <a:tc>
                  <a:txBody>
                    <a:bodyPr/>
                    <a:lstStyle/>
                    <a:p>
                      <a:pPr marL="0" marR="0" algn="just">
                        <a:lnSpc>
                          <a:spcPct val="115000"/>
                        </a:lnSpc>
                        <a:spcBef>
                          <a:spcPts val="0"/>
                        </a:spcBef>
                        <a:spcAft>
                          <a:spcPts val="0"/>
                        </a:spcAft>
                      </a:pPr>
                      <a:r>
                        <a:rPr lang="en-US" sz="2000">
                          <a:solidFill>
                            <a:srgbClr val="000000"/>
                          </a:solidFill>
                          <a:latin typeface="Times New Roman"/>
                          <a:ea typeface="Times New Roman"/>
                          <a:cs typeface="Times New Roman"/>
                        </a:rPr>
                        <a:t>a</a:t>
                      </a:r>
                      <a:endParaRPr lang="en-US" sz="180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2000" dirty="0" err="1">
                          <a:solidFill>
                            <a:srgbClr val="000000"/>
                          </a:solidFill>
                          <a:latin typeface="Times New Roman"/>
                          <a:ea typeface="Times New Roman"/>
                          <a:cs typeface="Times New Roman"/>
                        </a:rPr>
                        <a:t>Khoảng</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hai</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giờ</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sáng</a:t>
                      </a:r>
                      <a:endParaRPr lang="en-US" sz="1800" dirty="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Hai</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giờ</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sáng</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Sáng</a:t>
                      </a:r>
                      <a:endParaRPr lang="en-US" sz="1800" dirty="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Hai</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giờ</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sáng</a:t>
                      </a:r>
                      <a:r>
                        <a:rPr lang="en-US" sz="2000" dirty="0">
                          <a:solidFill>
                            <a:srgbClr val="000000"/>
                          </a:solidFill>
                          <a:latin typeface="Times New Roman"/>
                          <a:ea typeface="Times New Roman"/>
                          <a:cs typeface="Times New Roman"/>
                        </a:rPr>
                        <a:t> Mon </a:t>
                      </a:r>
                      <a:r>
                        <a:rPr lang="en-US" sz="2000" dirty="0" err="1">
                          <a:solidFill>
                            <a:srgbClr val="000000"/>
                          </a:solidFill>
                          <a:latin typeface="Times New Roman"/>
                          <a:ea typeface="Times New Roman"/>
                          <a:cs typeface="Times New Roman"/>
                        </a:rPr>
                        <a:t>tỉnh</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giấc</a:t>
                      </a:r>
                      <a:r>
                        <a:rPr lang="en-US" sz="20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Sáng</a:t>
                      </a:r>
                      <a:r>
                        <a:rPr lang="en-US" sz="2000" dirty="0">
                          <a:solidFill>
                            <a:srgbClr val="000000"/>
                          </a:solidFill>
                          <a:latin typeface="Times New Roman"/>
                          <a:ea typeface="Times New Roman"/>
                          <a:cs typeface="Times New Roman"/>
                        </a:rPr>
                        <a:t>, Mon </a:t>
                      </a:r>
                      <a:r>
                        <a:rPr lang="en-US" sz="2000" dirty="0" err="1">
                          <a:solidFill>
                            <a:srgbClr val="000000"/>
                          </a:solidFill>
                          <a:latin typeface="Times New Roman"/>
                          <a:ea typeface="Times New Roman"/>
                          <a:cs typeface="Times New Roman"/>
                        </a:rPr>
                        <a:t>tỉnh</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giấc</a:t>
                      </a:r>
                      <a:r>
                        <a:rPr lang="en-US" sz="20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220053">
                <a:tc>
                  <a:txBody>
                    <a:bodyPr/>
                    <a:lstStyle/>
                    <a:p>
                      <a:pPr marL="0" marR="0" algn="just">
                        <a:lnSpc>
                          <a:spcPct val="115000"/>
                        </a:lnSpc>
                        <a:spcBef>
                          <a:spcPts val="0"/>
                        </a:spcBef>
                        <a:spcAft>
                          <a:spcPts val="0"/>
                        </a:spcAft>
                      </a:pPr>
                      <a:r>
                        <a:rPr lang="en-US" sz="2000">
                          <a:solidFill>
                            <a:srgbClr val="000000"/>
                          </a:solidFill>
                          <a:latin typeface="Times New Roman"/>
                          <a:ea typeface="Times New Roman"/>
                          <a:cs typeface="Times New Roman"/>
                        </a:rPr>
                        <a:t>b</a:t>
                      </a:r>
                      <a:endParaRPr lang="en-US" sz="180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2000">
                          <a:solidFill>
                            <a:srgbClr val="000000"/>
                          </a:solidFill>
                          <a:latin typeface="Times New Roman"/>
                          <a:ea typeface="Times New Roman"/>
                          <a:cs typeface="Times New Roman"/>
                        </a:rPr>
                        <a:t>Suốt từ chiều hôm qua</a:t>
                      </a:r>
                      <a:endParaRPr lang="en-US" sz="180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pt-BR" sz="2000">
                          <a:solidFill>
                            <a:srgbClr val="000000"/>
                          </a:solidFill>
                          <a:latin typeface="Times New Roman"/>
                          <a:ea typeface="Times New Roman"/>
                          <a:cs typeface="Times New Roman"/>
                        </a:rPr>
                        <a:t>- Từ chiều hôm qua</a:t>
                      </a:r>
                      <a:endParaRPr lang="en-US" sz="1800">
                        <a:latin typeface="Times New Roman"/>
                        <a:ea typeface="Times New Roman"/>
                        <a:cs typeface="Times New Roman"/>
                      </a:endParaRPr>
                    </a:p>
                    <a:p>
                      <a:pPr marL="0" marR="0" algn="just">
                        <a:lnSpc>
                          <a:spcPct val="115000"/>
                        </a:lnSpc>
                        <a:spcBef>
                          <a:spcPts val="0"/>
                        </a:spcBef>
                        <a:spcAft>
                          <a:spcPts val="0"/>
                        </a:spcAft>
                      </a:pPr>
                      <a:r>
                        <a:rPr lang="pt-BR" sz="2000">
                          <a:solidFill>
                            <a:srgbClr val="000000"/>
                          </a:solidFill>
                          <a:latin typeface="Times New Roman"/>
                          <a:ea typeface="Times New Roman"/>
                          <a:cs typeface="Times New Roman"/>
                        </a:rPr>
                        <a:t>- Chiều hôm qua</a:t>
                      </a:r>
                      <a:endParaRPr lang="en-US" sz="1800">
                        <a:latin typeface="Times New Roman"/>
                        <a:ea typeface="Times New Roman"/>
                        <a:cs typeface="Times New Roman"/>
                      </a:endParaRPr>
                    </a:p>
                    <a:p>
                      <a:pPr marL="0" marR="0" algn="just">
                        <a:lnSpc>
                          <a:spcPct val="115000"/>
                        </a:lnSpc>
                        <a:spcBef>
                          <a:spcPts val="0"/>
                        </a:spcBef>
                        <a:spcAft>
                          <a:spcPts val="0"/>
                        </a:spcAft>
                      </a:pPr>
                      <a:r>
                        <a:rPr lang="en-US" sz="2000">
                          <a:solidFill>
                            <a:srgbClr val="000000"/>
                          </a:solidFill>
                          <a:latin typeface="Times New Roman"/>
                          <a:ea typeface="Times New Roman"/>
                          <a:cs typeface="Times New Roman"/>
                        </a:rPr>
                        <a:t>- Hôm qua</a:t>
                      </a:r>
                      <a:endParaRPr lang="en-US" sz="180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Từ</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chiều</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hôm</a:t>
                      </a:r>
                      <a:r>
                        <a:rPr lang="en-US" sz="2000" dirty="0">
                          <a:solidFill>
                            <a:srgbClr val="000000"/>
                          </a:solidFill>
                          <a:latin typeface="Times New Roman"/>
                          <a:ea typeface="Times New Roman"/>
                          <a:cs typeface="Times New Roman"/>
                        </a:rPr>
                        <a:t> qua, </a:t>
                      </a:r>
                      <a:r>
                        <a:rPr lang="en-US" sz="2000" dirty="0" err="1">
                          <a:solidFill>
                            <a:srgbClr val="000000"/>
                          </a:solidFill>
                          <a:latin typeface="Times New Roman"/>
                          <a:ea typeface="Times New Roman"/>
                          <a:cs typeface="Times New Roman"/>
                        </a:rPr>
                        <a:t>nước</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bắt</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đầu</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dâng</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lên</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nhanh</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hơn</a:t>
                      </a:r>
                      <a:r>
                        <a:rPr lang="en-US" sz="20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Chiều</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hôm</a:t>
                      </a:r>
                      <a:r>
                        <a:rPr lang="en-US" sz="2000" dirty="0">
                          <a:solidFill>
                            <a:srgbClr val="000000"/>
                          </a:solidFill>
                          <a:latin typeface="Times New Roman"/>
                          <a:ea typeface="Times New Roman"/>
                          <a:cs typeface="Times New Roman"/>
                        </a:rPr>
                        <a:t> qua, </a:t>
                      </a:r>
                      <a:r>
                        <a:rPr lang="en-US" sz="2000" dirty="0" err="1">
                          <a:solidFill>
                            <a:srgbClr val="000000"/>
                          </a:solidFill>
                          <a:latin typeface="Times New Roman"/>
                          <a:ea typeface="Times New Roman"/>
                          <a:cs typeface="Times New Roman"/>
                        </a:rPr>
                        <a:t>nước</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bắt</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đầu</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dâng</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lên</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nhanh</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hơn</a:t>
                      </a:r>
                      <a:r>
                        <a:rPr lang="en-US" sz="20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Hôm</a:t>
                      </a:r>
                      <a:r>
                        <a:rPr lang="en-US" sz="2000" dirty="0">
                          <a:solidFill>
                            <a:srgbClr val="000000"/>
                          </a:solidFill>
                          <a:latin typeface="Times New Roman"/>
                          <a:ea typeface="Times New Roman"/>
                          <a:cs typeface="Times New Roman"/>
                        </a:rPr>
                        <a:t> qua, </a:t>
                      </a:r>
                      <a:r>
                        <a:rPr lang="en-US" sz="2000" dirty="0" err="1">
                          <a:solidFill>
                            <a:srgbClr val="000000"/>
                          </a:solidFill>
                          <a:latin typeface="Times New Roman"/>
                          <a:ea typeface="Times New Roman"/>
                          <a:cs typeface="Times New Roman"/>
                        </a:rPr>
                        <a:t>nước</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bắt</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đầu</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dâng</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lên</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nhanh</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hơn</a:t>
                      </a:r>
                      <a:r>
                        <a:rPr lang="en-US" sz="20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txBody>
                  <a:tcPr marL="44824" marR="44824" marT="44824" marB="448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6" name="TextBox 5"/>
          <p:cNvSpPr txBox="1"/>
          <p:nvPr/>
        </p:nvSpPr>
        <p:spPr>
          <a:xfrm>
            <a:off x="0" y="5638800"/>
            <a:ext cx="8915400" cy="1107996"/>
          </a:xfrm>
          <a:prstGeom prst="rect">
            <a:avLst/>
          </a:prstGeom>
          <a:noFill/>
        </p:spPr>
        <p:txBody>
          <a:bodyPr wrap="square" rtlCol="0">
            <a:spAutoFit/>
          </a:bodyPr>
          <a:lstStyle/>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555641"/>
          </a:xfrm>
          <a:prstGeom prst="rect">
            <a:avLst/>
          </a:prstGeom>
          <a:noFill/>
        </p:spPr>
        <p:txBody>
          <a:bodyPr wrap="square" rtlCol="0">
            <a:spAutoFit/>
          </a:bodyPr>
          <a:lstStyle/>
          <a:p>
            <a:pPr algn="ctr"/>
            <a:r>
              <a:rPr lang="en-US" sz="2800" b="1" dirty="0" err="1">
                <a:latin typeface="Times New Roman" pitchFamily="18" charset="0"/>
                <a:cs typeface="Times New Roman" pitchFamily="18" charset="0"/>
              </a:rPr>
              <a:t>Gợi</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pPr algn="just"/>
            <a:r>
              <a:rPr lang="en-US" sz="2800" i="1" dirty="0">
                <a:latin typeface="Times New Roman" pitchFamily="18" charset="0"/>
                <a:cs typeface="Times New Roman" pitchFamily="18" charset="0"/>
              </a:rPr>
              <a:t>a) </a:t>
            </a:r>
            <a:r>
              <a:rPr lang="en-US" sz="2800" i="1" dirty="0" err="1">
                <a:latin typeface="Times New Roman" pitchFamily="18" charset="0"/>
                <a:cs typeface="Times New Roman" pitchFamily="18" charset="0"/>
              </a:rPr>
              <a:t>Một</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một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hai</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hai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ba</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ba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lượng</a:t>
            </a:r>
            <a:r>
              <a:rPr lang="en-US" sz="2800" dirty="0">
                <a:latin typeface="Times New Roman" pitchFamily="18" charset="0"/>
                <a:cs typeface="Times New Roman" pitchFamily="18" charset="0"/>
              </a:rPr>
              <a:t>.</a:t>
            </a:r>
          </a:p>
          <a:p>
            <a:pPr algn="just"/>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Bốn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canh</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bốn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năm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canh</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năm</a:t>
            </a:r>
            <a:r>
              <a:rPr lang="en-US" sz="2800" i="1" dirty="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b) </a:t>
            </a:r>
            <a:r>
              <a:rPr lang="en-US" sz="2800" i="1" dirty="0" err="1">
                <a:latin typeface="Times New Roman" pitchFamily="18" charset="0"/>
                <a:cs typeface="Times New Roman" pitchFamily="18" charset="0"/>
              </a:rPr>
              <a:t>tám</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tám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lượng</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c) </a:t>
            </a:r>
            <a:r>
              <a:rPr lang="en-US" sz="2800" i="1" dirty="0" err="1">
                <a:latin typeface="Times New Roman" pitchFamily="18" charset="0"/>
                <a:cs typeface="Times New Roman" pitchFamily="18" charset="0"/>
              </a:rPr>
              <a:t>tám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a:t>
            </a:r>
            <a:r>
              <a:rPr lang="en-US" sz="2800" b="1" i="1" dirty="0" err="1">
                <a:latin typeface="Times New Roman" pitchFamily="18" charset="0"/>
                <a:cs typeface="Times New Roman" pitchFamily="18" charset="0"/>
              </a:rPr>
              <a:t>ám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giờ</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a:t>
            </a:r>
          </a:p>
          <a:p>
            <a:pPr algn="just"/>
            <a:r>
              <a:rPr lang="en-US" sz="2800" b="1" dirty="0">
                <a:latin typeface="Times New Roman" pitchFamily="18" charset="0"/>
                <a:cs typeface="Times New Roman" pitchFamily="18" charset="0"/>
              </a:rPr>
              <a:t>GV </a:t>
            </a:r>
            <a:r>
              <a:rPr lang="en-US" sz="2800" b="1" dirty="0" err="1">
                <a:latin typeface="Times New Roman" pitchFamily="18" charset="0"/>
                <a:cs typeface="Times New Roman" pitchFamily="18" charset="0"/>
              </a:rPr>
              <a:t>giải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rõ</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hơn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cho</a:t>
            </a:r>
            <a:r>
              <a:rPr lang="en-US" sz="2800" b="1" dirty="0">
                <a:latin typeface="Times New Roman" pitchFamily="18" charset="0"/>
                <a:cs typeface="Times New Roman" pitchFamily="18" charset="0"/>
              </a:rPr>
              <a:t> HS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đêm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canh</a:t>
            </a:r>
            <a:r>
              <a:rPr lang="en-US" sz="2800" dirty="0">
                <a:latin typeface="Times New Roman" pitchFamily="18" charset="0"/>
                <a:cs typeface="Times New Roman" pitchFamily="18" charset="0"/>
              </a:rPr>
              <a:t>. Cho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Ngày</a:t>
            </a:r>
            <a:r>
              <a:rPr lang="en-US" sz="2800" dirty="0">
                <a:latin typeface="Times New Roman" pitchFamily="18" charset="0"/>
                <a:cs typeface="Times New Roman" pitchFamily="18" charset="0"/>
              </a:rPr>
              <a:t> nay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24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hồ</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hay 8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thì</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8 </a:t>
            </a:r>
            <a:r>
              <a:rPr lang="en-US" sz="2800" dirty="0" err="1">
                <a:latin typeface="Times New Roman" pitchFamily="18" charset="0"/>
                <a:cs typeface="Times New Roman" pitchFamily="18" charset="0"/>
              </a:rPr>
              <a:t>đều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chúng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mọi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đúng</a:t>
            </a:r>
            <a:r>
              <a:rPr lang="en-US" sz="2800" dirty="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2677656"/>
          </a:xfrm>
          <a:prstGeom prst="rect">
            <a:avLst/>
          </a:prstGeom>
          <a:noFill/>
        </p:spPr>
        <p:txBody>
          <a:bodyPr wrap="square" rtlCol="0">
            <a:spAutoFit/>
          </a:bodyPr>
          <a:lstStyle/>
          <a:p>
            <a:pPr algn="just"/>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tập</a:t>
            </a:r>
            <a:r>
              <a:rPr lang="en-US" sz="2800" b="1" dirty="0">
                <a:latin typeface="Times New Roman" pitchFamily="18" charset="0"/>
                <a:cs typeface="Times New Roman" pitchFamily="18" charset="0"/>
              </a:rPr>
              <a:t> 3: </a:t>
            </a:r>
            <a:endParaRPr lang="en-US" sz="2800" dirty="0">
              <a:latin typeface="Times New Roman" pitchFamily="18" charset="0"/>
              <a:cs typeface="Times New Roman" pitchFamily="18" charset="0"/>
            </a:endParaRPr>
          </a:p>
          <a:p>
            <a:pPr algn="just"/>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Nhất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nước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phân</a:t>
            </a:r>
            <a:r>
              <a:rPr lang="en-US" sz="2800" i="1" dirty="0">
                <a:latin typeface="Times New Roman" pitchFamily="18" charset="0"/>
                <a:cs typeface="Times New Roman" pitchFamily="18" charset="0"/>
              </a:rPr>
              <a:t>, tam </a:t>
            </a:r>
            <a:r>
              <a:rPr lang="en-US" sz="2800" i="1" dirty="0" err="1">
                <a:latin typeface="Times New Roman" pitchFamily="18" charset="0"/>
                <a:cs typeface="Times New Roman" pitchFamily="18" charset="0"/>
              </a:rPr>
              <a:t>cần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tứ</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giống</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Tục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a:t>
            </a:r>
          </a:p>
          <a:p>
            <a:pPr algn="just"/>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nhất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nhì</a:t>
            </a:r>
            <a:r>
              <a:rPr lang="en-US" sz="2800" i="1" dirty="0">
                <a:latin typeface="Times New Roman" pitchFamily="18" charset="0"/>
                <a:cs typeface="Times New Roman" pitchFamily="18" charset="0"/>
              </a:rPr>
              <a:t>, tam, </a:t>
            </a:r>
            <a:r>
              <a:rPr lang="en-US" sz="2800" i="1" dirty="0" err="1">
                <a:latin typeface="Times New Roman" pitchFamily="18" charset="0"/>
                <a:cs typeface="Times New Roman" pitchFamily="18" charset="0"/>
              </a:rPr>
              <a:t>tứ</a:t>
            </a:r>
            <a:r>
              <a:rPr lang="en-US" sz="2800" i="1"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lượng</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sao</a:t>
            </a:r>
            <a:r>
              <a:rPr lang="en-US" sz="2800" dirty="0">
                <a:latin typeface="Times New Roman" pitchFamily="18" charset="0"/>
                <a:cs typeface="Times New Roman" pitchFamily="18" charset="0"/>
              </a:rPr>
              <a:t> ?</a:t>
            </a:r>
          </a:p>
          <a:p>
            <a:pPr algn="just"/>
            <a:endParaRPr lang="en-US" sz="2800" dirty="0">
              <a:latin typeface="Times New Roman" pitchFamily="18" charset="0"/>
              <a:cs typeface="Times New Roman" pitchFamily="18" charset="0"/>
            </a:endParaRPr>
          </a:p>
        </p:txBody>
      </p:sp>
      <p:sp>
        <p:nvSpPr>
          <p:cNvPr id="4" name="TextBox 3"/>
          <p:cNvSpPr txBox="1"/>
          <p:nvPr/>
        </p:nvSpPr>
        <p:spPr>
          <a:xfrm>
            <a:off x="0" y="3124200"/>
            <a:ext cx="9144000" cy="2308324"/>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Đây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Ta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tốt</a:t>
            </a:r>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Do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nhì</a:t>
            </a:r>
            <a:r>
              <a:rPr lang="en-US" sz="2400" i="1" dirty="0">
                <a:latin typeface="Times New Roman" pitchFamily="18" charset="0"/>
                <a:cs typeface="Times New Roman" pitchFamily="18" charset="0"/>
              </a:rPr>
              <a:t>, tam, </a:t>
            </a:r>
            <a:r>
              <a:rPr lang="en-US" sz="2400" i="1" dirty="0" err="1">
                <a:latin typeface="Times New Roman" pitchFamily="18" charset="0"/>
                <a:cs typeface="Times New Roman" pitchFamily="18" charset="0"/>
              </a:rPr>
              <a:t>tứ</a:t>
            </a:r>
            <a:r>
              <a:rPr lang="en-US" sz="2400" i="1"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ox(in)">
                                      <p:cBhvr>
                                        <p:cTn id="22" dur="500"/>
                                        <p:tgtEl>
                                          <p:spTgt spid="4">
                                            <p:txEl>
                                              <p:pRg st="0" end="0"/>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box(in)">
                                      <p:cBhvr>
                                        <p:cTn id="25" dur="500"/>
                                        <p:tgtEl>
                                          <p:spTgt spid="4">
                                            <p:txEl>
                                              <p:pRg st="1" end="1"/>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box(in)">
                                      <p:cBhvr>
                                        <p:cTn id="2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124754"/>
          </a:xfrm>
          <a:prstGeom prst="rect">
            <a:avLst/>
          </a:prstGeom>
          <a:noFill/>
        </p:spPr>
        <p:txBody>
          <a:bodyPr wrap="square" rtlCol="0">
            <a:spAutoFit/>
          </a:bodyPr>
          <a:lstStyle/>
          <a:p>
            <a:pPr algn="just"/>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tập</a:t>
            </a:r>
            <a:r>
              <a:rPr lang="en-US" sz="2800" b="1" dirty="0">
                <a:latin typeface="Times New Roman" pitchFamily="18" charset="0"/>
                <a:cs typeface="Times New Roman" pitchFamily="18" charset="0"/>
              </a:rPr>
              <a:t> 4:  </a:t>
            </a:r>
            <a:r>
              <a:rPr lang="en-US" sz="2800" dirty="0" err="1">
                <a:latin typeface="Times New Roman" pitchFamily="18" charset="0"/>
                <a:cs typeface="Times New Roman" pitchFamily="18" charset="0"/>
              </a:rPr>
              <a:t>Xác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nêu</a:t>
            </a:r>
            <a:r>
              <a:rPr lang="en-US" sz="2800" dirty="0">
                <a:latin typeface="Times New Roman" pitchFamily="18" charset="0"/>
                <a:cs typeface="Times New Roman" pitchFamily="18" charset="0"/>
              </a:rPr>
              <a:t> ý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bổ</a:t>
            </a:r>
            <a:r>
              <a:rPr lang="en-US" sz="2800" dirty="0">
                <a:latin typeface="Times New Roman" pitchFamily="18" charset="0"/>
                <a:cs typeface="Times New Roman" pitchFamily="18" charset="0"/>
              </a:rPr>
              <a:t> sung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p>
          <a:p>
            <a:pPr lvl="0" algn="just"/>
            <a:r>
              <a:rPr lang="en-US" sz="2800" dirty="0" err="1">
                <a:latin typeface="Times New Roman" pitchFamily="18" charset="0"/>
                <a:cs typeface="Times New Roman" pitchFamily="18" charset="0"/>
              </a:rPr>
              <a:t>Đêm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khuya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thổn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a:t>
            </a:r>
          </a:p>
          <a:p>
            <a:pPr lvl="0" algn="just"/>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ngay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kịp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lớp</a:t>
            </a:r>
            <a:r>
              <a:rPr lang="en-US" sz="2800" dirty="0">
                <a:latin typeface="Times New Roman" pitchFamily="18" charset="0"/>
                <a:cs typeface="Times New Roman" pitchFamily="18" charset="0"/>
              </a:rPr>
              <a:t>.</a:t>
            </a:r>
          </a:p>
          <a:p>
            <a:pPr lvl="0" algn="just"/>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cổng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nãy</a:t>
            </a:r>
            <a:r>
              <a:rPr lang="en-US" sz="2800" dirty="0">
                <a:latin typeface="Times New Roman" pitchFamily="18" charset="0"/>
                <a:cs typeface="Times New Roman" pitchFamily="18" charset="0"/>
              </a:rPr>
              <a:t>.</a:t>
            </a:r>
          </a:p>
          <a:p>
            <a:pPr lvl="0" algn="just"/>
            <a:r>
              <a:rPr lang="en-US" sz="2800" i="1" dirty="0">
                <a:latin typeface="Times New Roman" pitchFamily="18" charset="0"/>
                <a:cs typeface="Times New Roman" pitchFamily="18" charset="0"/>
              </a:rPr>
              <a:t>Ô </a:t>
            </a:r>
            <a:r>
              <a:rPr lang="en-US" sz="2800" i="1" dirty="0" err="1">
                <a:latin typeface="Times New Roman" pitchFamily="18" charset="0"/>
                <a:cs typeface="Times New Roman" pitchFamily="18" charset="0"/>
              </a:rPr>
              <a:t>vẫn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còn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đây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em</a:t>
            </a:r>
            <a:endParaRPr lang="en-US" sz="2800" dirty="0">
              <a:latin typeface="Times New Roman" pitchFamily="18" charset="0"/>
              <a:cs typeface="Times New Roman" pitchFamily="18" charset="0"/>
            </a:endParaRPr>
          </a:p>
          <a:p>
            <a:pPr algn="just"/>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Chồng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thư</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mới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mở</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đang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xem</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a:t>
            </a:r>
            <a:r>
              <a:rPr lang="pt-BR" sz="2800" dirty="0">
                <a:latin typeface="Times New Roman" pitchFamily="18" charset="0"/>
                <a:cs typeface="Times New Roman" pitchFamily="18" charset="0"/>
              </a:rPr>
              <a:t>(Tố Hữu)</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e) Em tôi cũng vừa mới đi học.</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f) Những ngày nghỉ, tôi thường ngồi nhà đọc sách và nghe nhạc.</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g) Nó chẳng bao giờ ăn cơm tối cùng mọi người.</a:t>
            </a:r>
            <a:endParaRPr lang="en-US"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h) Câu chuyện tôi kể làm bà xúc động lắm.</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thổn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b.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ăn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c.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a:t>
            </a:r>
          </a:p>
          <a:p>
            <a:pPr algn="just"/>
            <a:r>
              <a:rPr lang="en-US" sz="2400" dirty="0" err="1">
                <a:latin typeface="Times New Roman" pitchFamily="18" charset="0"/>
                <a:cs typeface="Times New Roman" pitchFamily="18" charset="0"/>
              </a:rPr>
              <a:t>d.Phó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mở</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xem</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e.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f.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bố</a:t>
            </a:r>
            <a:r>
              <a:rPr lang="en-US" sz="2400" dirty="0">
                <a:latin typeface="Times New Roman" pitchFamily="18" charset="0"/>
                <a:cs typeface="Times New Roman" pitchFamily="18" charset="0"/>
              </a:rPr>
              <a:t> sung ý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nghỉ</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g.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ăn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h.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lắm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2308324"/>
          </a:xfrm>
          <a:prstGeom prst="rect">
            <a:avLst/>
          </a:prstGeom>
          <a:noFill/>
        </p:spPr>
        <p:txBody>
          <a:bodyPr wrap="square" rtlCol="0">
            <a:spAutoFit/>
          </a:bodyPr>
          <a:lstStyle/>
          <a:p>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tập</a:t>
            </a:r>
            <a:r>
              <a:rPr lang="en-US" sz="2400" b="1" dirty="0">
                <a:latin typeface="Times New Roman" pitchFamily="18" charset="0"/>
                <a:cs typeface="Times New Roman" pitchFamily="18" charset="0"/>
              </a:rPr>
              <a:t> 5</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a)</a:t>
            </a:r>
            <a:r>
              <a:rPr lang="en-US" sz="2400" dirty="0" err="1">
                <a:latin typeface="Times New Roman" pitchFamily="18" charset="0"/>
                <a:cs typeface="Times New Roman" pitchFamily="18" charset="0"/>
              </a:rPr>
              <a:t>Đặt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b) </a:t>
            </a:r>
            <a:r>
              <a:rPr lang="en-US" sz="2400" dirty="0" err="1">
                <a:latin typeface="Times New Roman" pitchFamily="18" charset="0"/>
                <a:cs typeface="Times New Roman" pitchFamily="18" charset="0"/>
              </a:rPr>
              <a:t>Đặt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c)</a:t>
            </a:r>
            <a:r>
              <a:rPr lang="en-US" sz="2400" dirty="0" err="1">
                <a:latin typeface="Times New Roman" pitchFamily="18" charset="0"/>
                <a:cs typeface="Times New Roman" pitchFamily="18" charset="0"/>
              </a:rPr>
              <a:t>Đặt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 – </a:t>
            </a:r>
            <a:r>
              <a:rPr lang="en-US" sz="2400" b="1" dirty="0" err="1">
                <a:latin typeface="Times New Roman" pitchFamily="18" charset="0"/>
                <a:cs typeface="Times New Roman" pitchFamily="18" charset="0"/>
              </a:rPr>
              <a:t>Từng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rét</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trắng</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rập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rờn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b) -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Cửa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sẽ</a:t>
            </a:r>
            <a:r>
              <a:rPr lang="en-US" sz="2400" b="1" dirty="0">
                <a:latin typeface="Times New Roman" pitchFamily="18" charset="0"/>
                <a:cs typeface="Times New Roman" pitchFamily="18" charset="0"/>
              </a:rPr>
              <a:t> </a:t>
            </a:r>
            <a:r>
              <a:rPr lang="en-US" sz="2400" dirty="0" err="1">
                <a:latin typeface="Times New Roman" pitchFamily="18" charset="0"/>
                <a:cs typeface="Times New Roman" pitchFamily="18" charset="0"/>
              </a:rPr>
              <a:t>khai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2 </a:t>
            </a:r>
            <a:r>
              <a:rPr lang="en-US" sz="2400" dirty="0" err="1">
                <a:latin typeface="Times New Roman" pitchFamily="18" charset="0"/>
                <a:cs typeface="Times New Roman" pitchFamily="18" charset="0"/>
              </a:rPr>
              <a:t>tuần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hôm</a:t>
            </a:r>
            <a:r>
              <a:rPr lang="en-US" sz="2400" dirty="0">
                <a:latin typeface="Times New Roman" pitchFamily="18" charset="0"/>
                <a:cs typeface="Times New Roman" pitchFamily="18" charset="0"/>
              </a:rPr>
              <a:t> nay </a:t>
            </a:r>
            <a:r>
              <a:rPr lang="en-US" sz="2400" b="1" dirty="0" err="1">
                <a:latin typeface="Times New Roman" pitchFamily="18" charset="0"/>
                <a:cs typeface="Times New Roman" pitchFamily="18" charset="0"/>
              </a:rPr>
              <a:t>hơi</a:t>
            </a:r>
            <a:r>
              <a:rPr lang="en-US" sz="2400" b="1" dirty="0">
                <a:latin typeface="Times New Roman" pitchFamily="18" charset="0"/>
                <a:cs typeface="Times New Roman" pitchFamily="18" charset="0"/>
              </a:rPr>
              <a:t> </a:t>
            </a:r>
            <a:r>
              <a:rPr lang="en-US" sz="2400" dirty="0" err="1">
                <a:latin typeface="Times New Roman" pitchFamily="18" charset="0"/>
                <a:cs typeface="Times New Roman" pitchFamily="18" charset="0"/>
              </a:rPr>
              <a:t>nóng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b="1" dirty="0" err="1">
                <a:latin typeface="Times New Roman" pitchFamily="18" charset="0"/>
                <a:cs typeface="Times New Roman" pitchFamily="18" charset="0"/>
              </a:rPr>
              <a:t>rất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Bông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thơm</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lắm</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   - </a:t>
            </a:r>
            <a:r>
              <a:rPr lang="en-US" sz="2400" dirty="0" err="1">
                <a:latin typeface="Times New Roman" pitchFamily="18" charset="0"/>
                <a:cs typeface="Times New Roman" pitchFamily="18" charset="0"/>
              </a:rPr>
              <a:t>Chiếc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a:t>
            </a:r>
            <a:r>
              <a:rPr lang="en-US" sz="2400" dirty="0">
                <a:latin typeface="Times New Roman" pitchFamily="18" charset="0"/>
                <a:cs typeface="Times New Roman" pitchFamily="18" charset="0"/>
              </a:rPr>
              <a:t>.</a:t>
            </a:r>
          </a:p>
          <a:p>
            <a:pPr algn="just"/>
            <a:r>
              <a:rPr lang="en-US" sz="2400" b="1" dirty="0">
                <a:latin typeface="Times New Roman" pitchFamily="18" charset="0"/>
                <a:cs typeface="Times New Roman" pitchFamily="18" charset="0"/>
              </a:rPr>
              <a:t>  -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vừa</a:t>
            </a:r>
            <a:r>
              <a:rPr lang="en-US" sz="2400" b="1"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ngoài</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c) -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vẫn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nhớ</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ấu</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cũng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 5 </a:t>
            </a:r>
            <a:r>
              <a:rPr lang="en-US" sz="2400" dirty="0" err="1">
                <a:latin typeface="Times New Roman" pitchFamily="18" charset="0"/>
                <a:cs typeface="Times New Roman" pitchFamily="18" charset="0"/>
              </a:rPr>
              <a:t>phút</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3:</a:t>
            </a:r>
            <a:r>
              <a:rPr lang="vi-VN" b="1" dirty="0">
                <a:solidFill>
                  <a:srgbClr val="FF0000"/>
                </a:solidFill>
                <a:latin typeface="Times New Roman" pitchFamily="18" charset="0"/>
                <a:cs typeface="Times New Roman" pitchFamily="18" charset="0"/>
              </a:rPr>
              <a:t> THỰC HÀNH TIẾNG VIỆT </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SỬ DỤNG SỐ TỪ VÀ PHÓ TỪ</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1569660"/>
          </a:xfrm>
          <a:prstGeom prst="rect">
            <a:avLst/>
          </a:prstGeom>
          <a:noFill/>
        </p:spPr>
        <p:txBody>
          <a:bodyPr wrap="square" rtlCol="0">
            <a:spAutoFit/>
          </a:bodyPr>
          <a:lstStyle/>
          <a:p>
            <a:pPr algn="just"/>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tập</a:t>
            </a:r>
            <a:r>
              <a:rPr lang="en-US" sz="2400" b="1" dirty="0">
                <a:latin typeface="Times New Roman" pitchFamily="18" charset="0"/>
                <a:cs typeface="Times New Roman" pitchFamily="18" charset="0"/>
              </a:rPr>
              <a:t> 6</a:t>
            </a:r>
            <a:r>
              <a:rPr lang="en-US" sz="2400" dirty="0">
                <a:latin typeface="Times New Roman" pitchFamily="18" charset="0"/>
                <a:cs typeface="Times New Roman" pitchFamily="18" charset="0"/>
              </a:rPr>
              <a:t>:Viết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khoảng</a:t>
            </a:r>
            <a:r>
              <a:rPr lang="en-US" sz="2400" dirty="0">
                <a:latin typeface="Times New Roman" pitchFamily="18" charset="0"/>
                <a:cs typeface="Times New Roman" pitchFamily="18" charset="0"/>
              </a:rPr>
              <a:t> 10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3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dưới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
        <p:nvSpPr>
          <p:cNvPr id="4" name="TextBox 3"/>
          <p:cNvSpPr txBox="1"/>
          <p:nvPr/>
        </p:nvSpPr>
        <p:spPr>
          <a:xfrm>
            <a:off x="0" y="2057400"/>
            <a:ext cx="9144000" cy="4401205"/>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Đoạn văn tham khảo: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Mẹ là người quan tâm </a:t>
            </a:r>
            <a:r>
              <a:rPr lang="vi-VN" sz="2000" b="1" dirty="0">
                <a:latin typeface="Times New Roman" pitchFamily="18" charset="0"/>
                <a:cs typeface="Times New Roman" pitchFamily="18" charset="0"/>
              </a:rPr>
              <a:t>đến</a:t>
            </a:r>
            <a:r>
              <a:rPr lang="vi-VN" sz="2000" dirty="0">
                <a:latin typeface="Times New Roman" pitchFamily="18" charset="0"/>
                <a:cs typeface="Times New Roman" pitchFamily="18" charset="0"/>
              </a:rPr>
              <a:t> tôi nhất và </a:t>
            </a:r>
            <a:r>
              <a:rPr lang="vi-VN" sz="2000" b="1" dirty="0">
                <a:latin typeface="Times New Roman" pitchFamily="18" charset="0"/>
                <a:cs typeface="Times New Roman" pitchFamily="18" charset="0"/>
              </a:rPr>
              <a:t>cũng </a:t>
            </a:r>
            <a:r>
              <a:rPr lang="vi-VN" sz="2000" dirty="0">
                <a:latin typeface="Times New Roman" pitchFamily="18" charset="0"/>
                <a:cs typeface="Times New Roman" pitchFamily="18" charset="0"/>
              </a:rPr>
              <a:t>là người mà tôi yêu thương và mang ơn nhất trên đời này. Tôi </a:t>
            </a:r>
            <a:r>
              <a:rPr lang="vi-VN" sz="2000" b="1" dirty="0">
                <a:latin typeface="Times New Roman" pitchFamily="18" charset="0"/>
                <a:cs typeface="Times New Roman" pitchFamily="18" charset="0"/>
              </a:rPr>
              <a:t>vẫn</a:t>
            </a:r>
            <a:r>
              <a:rPr lang="vi-VN" sz="2000" dirty="0">
                <a:latin typeface="Times New Roman" pitchFamily="18" charset="0"/>
                <a:cs typeface="Times New Roman" pitchFamily="18" charset="0"/>
              </a:rPr>
              <a:t> thường nghĩ rằng mẹ tôi không đẹp. Không đẹp vì mẹ chẳng có cái nước da trắng, khuôn mặt tròn phúc hậu hay đôi mắt long lanh như mẹ người ta... mà mẹ </a:t>
            </a:r>
            <a:r>
              <a:rPr lang="vi-VN" sz="2000" b="1" dirty="0">
                <a:latin typeface="Times New Roman" pitchFamily="18" charset="0"/>
                <a:cs typeface="Times New Roman" pitchFamily="18" charset="0"/>
              </a:rPr>
              <a:t>chỉ</a:t>
            </a:r>
            <a:r>
              <a:rPr lang="vi-VN" sz="2000" dirty="0">
                <a:latin typeface="Times New Roman" pitchFamily="18" charset="0"/>
                <a:cs typeface="Times New Roman" pitchFamily="18" charset="0"/>
              </a:rPr>
              <a:t> có khuôn mặt gầy gò, rám nắng, vầng trán cao, những nếp nhăn của tuổi 40, của bao âu lo trong đời in hằn trên khóe mắt. Nhưng bố tôi bảo mẹ đẹp hơn những phụ nữ khác ở  vẻ đẹp trí tuệ. Đúng vậy, mẹ tôi thông minh, nhanh nhẹn, tháo vát </a:t>
            </a:r>
            <a:r>
              <a:rPr lang="vi-VN" sz="2000" b="1" dirty="0">
                <a:latin typeface="Times New Roman" pitchFamily="18" charset="0"/>
                <a:cs typeface="Times New Roman" pitchFamily="18" charset="0"/>
              </a:rPr>
              <a:t>lắm</a:t>
            </a:r>
            <a:r>
              <a:rPr lang="vi-VN" sz="2000" dirty="0">
                <a:latin typeface="Times New Roman" pitchFamily="18" charset="0"/>
                <a:cs typeface="Times New Roman" pitchFamily="18" charset="0"/>
              </a:rPr>
              <a:t>. Trên cương vị của một người lãnh đạo, ai </a:t>
            </a:r>
            <a:r>
              <a:rPr lang="vi-VN" sz="2000" b="1" dirty="0">
                <a:latin typeface="Times New Roman" pitchFamily="18" charset="0"/>
                <a:cs typeface="Times New Roman" pitchFamily="18" charset="0"/>
              </a:rPr>
              <a:t>cũng</a:t>
            </a:r>
            <a:r>
              <a:rPr lang="vi-VN" sz="2000" dirty="0">
                <a:latin typeface="Times New Roman" pitchFamily="18" charset="0"/>
                <a:cs typeface="Times New Roman" pitchFamily="18" charset="0"/>
              </a:rPr>
              <a:t> nghĩ mẹ là người lạnh lùng, nghiêm khắc. Có những lúc tôi </a:t>
            </a:r>
            <a:r>
              <a:rPr lang="vi-VN" sz="2000" b="1" dirty="0">
                <a:latin typeface="Times New Roman" pitchFamily="18" charset="0"/>
                <a:cs typeface="Times New Roman" pitchFamily="18" charset="0"/>
              </a:rPr>
              <a:t>cũng</a:t>
            </a:r>
            <a:r>
              <a:rPr lang="vi-VN" sz="2000" dirty="0">
                <a:latin typeface="Times New Roman" pitchFamily="18" charset="0"/>
                <a:cs typeface="Times New Roman" pitchFamily="18" charset="0"/>
              </a:rPr>
              <a:t> nghĩ </a:t>
            </a:r>
            <a:r>
              <a:rPr lang="vi-VN" sz="2000" b="1" dirty="0">
                <a:latin typeface="Times New Roman" pitchFamily="18" charset="0"/>
                <a:cs typeface="Times New Roman" pitchFamily="18" charset="0"/>
              </a:rPr>
              <a:t>vậy</a:t>
            </a:r>
            <a:r>
              <a:rPr lang="vi-VN" sz="2000" dirty="0">
                <a:latin typeface="Times New Roman" pitchFamily="18" charset="0"/>
                <a:cs typeface="Times New Roman" pitchFamily="18" charset="0"/>
              </a:rPr>
              <a:t> nhưng khi ngồi bên mẹ, bàn tay mẹ âu yếm vuốt tóc tôi,</a:t>
            </a:r>
            <a:r>
              <a:rPr lang="vi-VN" sz="2000" b="1" dirty="0">
                <a:latin typeface="Times New Roman" pitchFamily="18" charset="0"/>
                <a:cs typeface="Times New Roman" pitchFamily="18" charset="0"/>
              </a:rPr>
              <a:t> mọi</a:t>
            </a:r>
            <a:r>
              <a:rPr lang="vi-VN" sz="2000" dirty="0">
                <a:latin typeface="Times New Roman" pitchFamily="18" charset="0"/>
                <a:cs typeface="Times New Roman" pitchFamily="18" charset="0"/>
              </a:rPr>
              <a:t> ý nghĩ đó tan biến hết. Dường như một dòng yêu thương mãnh liệt qua bàn tay mẹ truyền vào sâu trái tim tôi, qua ánh mắt yêu thương, nụ cười trìu mến, qua tất cả những</a:t>
            </a:r>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gì của mẹ. Tôi </a:t>
            </a:r>
            <a:r>
              <a:rPr lang="vi-VN" sz="2000" b="1" dirty="0">
                <a:latin typeface="Times New Roman" pitchFamily="18" charset="0"/>
                <a:cs typeface="Times New Roman" pitchFamily="18" charset="0"/>
              </a:rPr>
              <a:t>chỉ </a:t>
            </a:r>
            <a:r>
              <a:rPr lang="vi-VN" sz="2000" dirty="0">
                <a:latin typeface="Times New Roman" pitchFamily="18" charset="0"/>
                <a:cs typeface="Times New Roman" pitchFamily="18" charset="0"/>
              </a:rPr>
              <a:t>muốn nói với mẹ rằng: "</a:t>
            </a:r>
            <a:r>
              <a:rPr lang="vi-VN" sz="2000" i="1" dirty="0">
                <a:latin typeface="Times New Roman" pitchFamily="18" charset="0"/>
                <a:cs typeface="Times New Roman" pitchFamily="18" charset="0"/>
              </a:rPr>
              <a:t>Con yêu mẹ. Cảm ơn mẹ vì </a:t>
            </a:r>
            <a:r>
              <a:rPr lang="vi-VN" sz="2000" b="1" i="1" dirty="0">
                <a:latin typeface="Times New Roman" pitchFamily="18" charset="0"/>
                <a:cs typeface="Times New Roman" pitchFamily="18" charset="0"/>
              </a:rPr>
              <a:t>đã</a:t>
            </a:r>
            <a:r>
              <a:rPr lang="vi-VN" sz="2000" i="1" dirty="0">
                <a:latin typeface="Times New Roman" pitchFamily="18" charset="0"/>
                <a:cs typeface="Times New Roman" pitchFamily="18" charset="0"/>
              </a:rPr>
              <a:t> cho con </a:t>
            </a:r>
            <a:r>
              <a:rPr lang="vi-VN" sz="2000" b="1" i="1" dirty="0">
                <a:latin typeface="Times New Roman" pitchFamily="18" charset="0"/>
                <a:cs typeface="Times New Roman" pitchFamily="18" charset="0"/>
              </a:rPr>
              <a:t>được</a:t>
            </a:r>
            <a:r>
              <a:rPr lang="vi-VN" sz="2000" i="1" dirty="0">
                <a:latin typeface="Times New Roman" pitchFamily="18" charset="0"/>
                <a:cs typeface="Times New Roman" pitchFamily="18" charset="0"/>
              </a:rPr>
              <a:t> làm con của mẹ!</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50" name="nhacthaoluan.wma">
            <a:hlinkClick r:id="" action="ppaction://media"/>
          </p:cNvPr>
          <p:cNvPicPr>
            <a:picLocks noRot="1" noChangeAspect="1" noChangeArrowheads="1"/>
          </p:cNvPicPr>
          <p:nvPr>
            <a:audioFile r:link="rId1"/>
          </p:nvPr>
        </p:nvPicPr>
        <p:blipFill>
          <a:blip r:embed="rId3"/>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4"/>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4"/>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5"/>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4"/>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6"/>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6"/>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6"/>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6"/>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6"/>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6"/>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6"/>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6"/>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6"/>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6"/>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6"/>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6"/>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5016758"/>
          </a:xfrm>
          <a:prstGeom prst="rect">
            <a:avLst/>
          </a:prstGeom>
          <a:noFill/>
          <a:ln w="9525">
            <a:noFill/>
            <a:miter lim="800000"/>
            <a:headEnd/>
            <a:tailEnd/>
          </a:ln>
        </p:spPr>
        <p:txBody>
          <a:bodyPr wrap="square">
            <a:spAutoFit/>
          </a:bodyPr>
          <a:lstStyle/>
          <a:p>
            <a:pPr algn="ctr" eaLnBrk="0" fontAlgn="base" hangingPunct="0"/>
            <a:r>
              <a:rPr lang="en-US" sz="3600" b="1" dirty="0">
                <a:solidFill>
                  <a:srgbClr val="FF0000"/>
                </a:solidFill>
                <a:latin typeface="Times New Roman" pitchFamily="18" charset="0"/>
                <a:cs typeface="Times New Roman" pitchFamily="18" charset="0"/>
              </a:rPr>
              <a:t>ÔN TẬP TIẾNG VIỆT 7 KNTT</a:t>
            </a:r>
          </a:p>
          <a:p>
            <a:pPr algn="ctr"/>
            <a:r>
              <a:rPr lang="en-US" sz="3600" b="1" dirty="0">
                <a:solidFill>
                  <a:srgbClr val="FF0000"/>
                </a:solidFill>
                <a:latin typeface="Times New Roman" pitchFamily="18" charset="0"/>
                <a:cs typeface="Times New Roman" pitchFamily="18" charset="0"/>
              </a:rPr>
              <a:t>BÀI 4: </a:t>
            </a:r>
            <a:r>
              <a:rPr lang="vi-VN" sz="3600" b="1" dirty="0">
                <a:solidFill>
                  <a:srgbClr val="FF0000"/>
                </a:solidFill>
                <a:latin typeface="Times New Roman" pitchFamily="18" charset="0"/>
                <a:cs typeface="Times New Roman" pitchFamily="18" charset="0"/>
              </a:rPr>
              <a:t>THỰC HÀNH TIẾNG</a:t>
            </a:r>
            <a:r>
              <a:rPr lang="en-US" sz="3600" b="1" dirty="0">
                <a:solidFill>
                  <a:srgbClr val="FF0000"/>
                </a:solidFill>
                <a:latin typeface="Times New Roman" pitchFamily="18" charset="0"/>
                <a:cs typeface="Times New Roman" pitchFamily="18" charset="0"/>
              </a:rPr>
              <a:t> VIỆT </a:t>
            </a:r>
            <a:r>
              <a:rPr lang="vi-VN" sz="3600" b="1" dirty="0">
                <a:solidFill>
                  <a:srgbClr val="FF0000"/>
                </a:solidFill>
                <a:latin typeface="Times New Roman" pitchFamily="18" charset="0"/>
                <a:cs typeface="Times New Roman" pitchFamily="18" charset="0"/>
              </a:rPr>
              <a:t>NGỮ CẢNH VÀ NGHĨA CỦA</a:t>
            </a:r>
            <a:r>
              <a:rPr lang="en-US" sz="3600" b="1" dirty="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TỪ NGỮ TRONG NGỮ CẢNH</a:t>
            </a:r>
            <a:endParaRPr lang="en-US" sz="3600" dirty="0">
              <a:solidFill>
                <a:srgbClr val="FF0000"/>
              </a:solidFill>
              <a:latin typeface="Times New Roman" pitchFamily="18" charset="0"/>
              <a:cs typeface="Times New Roman" pitchFamily="18" charset="0"/>
            </a:endParaRPr>
          </a:p>
          <a:p>
            <a:pPr algn="ctr"/>
            <a:endParaRPr lang="en-US" sz="3600" dirty="0">
              <a:solidFill>
                <a:srgbClr val="FF0000"/>
              </a:solidFill>
              <a:latin typeface="Times New Roman" pitchFamily="18" charset="0"/>
              <a:cs typeface="Times New Roman" pitchFamily="18" charset="0"/>
            </a:endParaRPr>
          </a:p>
          <a:p>
            <a:pPr algn="ctr"/>
            <a:endParaRPr lang="en-US" sz="3600" dirty="0">
              <a:solidFill>
                <a:srgbClr val="FF0000"/>
              </a:solidFill>
              <a:latin typeface="Times New Roman" pitchFamily="18" charset="0"/>
              <a:cs typeface="Times New Roman" pitchFamily="18" charset="0"/>
            </a:endParaRPr>
          </a:p>
          <a:p>
            <a:pPr algn="ctr" eaLnBrk="0" fontAlgn="base" hangingPunct="0"/>
            <a:endParaRPr lang="en-US" sz="3600" b="1" dirty="0">
              <a:solidFill>
                <a:srgbClr val="FF0000"/>
              </a:solidFill>
              <a:latin typeface="Times New Roman" pitchFamily="18" charset="0"/>
              <a:cs typeface="Times New Roman" pitchFamily="18" charset="0"/>
            </a:endParaRPr>
          </a:p>
          <a:p>
            <a:pPr algn="ctr" eaLnBrk="0" fontAlgn="base" hangingPunct="0"/>
            <a:endParaRPr lang="en-US" sz="36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4708981"/>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I. Lý thuyết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1. Ngữ cảnh và nghĩa của từ trong ngữ cảnh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Ngữ cảnh của một yếu tố ngôn ngữ trong câu hoặc văn bản thường được hiểu là:</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Những từ ngữ, câu đứng trước hoặc đứng sau yếu tố ngôn ngữ đó. Theo nghĩa này, ngữ cảnh đồng nghĩa với văn cảnh.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Hoàn cảnh, tình huống giao tiếp (bao gồm các yếu tố: chủ thế, đối tượng, mục đích giao tiếp; thời gian, nơi chốn diễn ra hoạt động giao tiếp). Theo nghĩa này, từ ngữ cảnh đồng nghĩa với các từ tình huống, bối cảnh.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Vai trò quan trọng của ngữ cảnh đối với việc xác định nghĩa của từ ngữ thể hiện ở chỗ:</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Ngữ cảnh giúp người đọc, người nghe xác định nghĩa của thể của các từ đa nghĩa.</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Ngữ cảnh giúp người đọc, người nghe xác định được nghĩa hàm ẩn của những từ ngữ được sử dụng trong các biện pháp tu từ.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Ngữ cảnh giúp người đọc, người nghe hiểu được hàm ý (thái độ, tình cảm) mà người nói thể hiện qua việc lựa chọn các từ xưng hô.</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262979"/>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2. Dấu chấm lửng</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gồm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tỏ</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dung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hết</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dở</a:t>
            </a:r>
            <a:r>
              <a:rPr lang="en-US" sz="2400" dirty="0">
                <a:latin typeface="Times New Roman" pitchFamily="18" charset="0"/>
                <a:cs typeface="Times New Roman" pitchFamily="18" charset="0"/>
              </a:rPr>
              <a:t> hay </a:t>
            </a:r>
            <a:r>
              <a:rPr lang="en-US" sz="2400" dirty="0" err="1">
                <a:latin typeface="Times New Roman" pitchFamily="18" charset="0"/>
                <a:cs typeface="Times New Roman" pitchFamily="18" charset="0"/>
              </a:rPr>
              <a:t>ngập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do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nhịp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chuẩn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dung </a:t>
            </a:r>
            <a:r>
              <a:rPr lang="en-US" sz="2400" dirty="0" err="1">
                <a:latin typeface="Times New Roman" pitchFamily="18" charset="0"/>
                <a:cs typeface="Times New Roman" pitchFamily="18" charset="0"/>
              </a:rPr>
              <a:t>bất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ngờ</a:t>
            </a:r>
            <a:r>
              <a:rPr lang="en-US" sz="2400" dirty="0">
                <a:latin typeface="Times New Roman" pitchFamily="18" charset="0"/>
                <a:cs typeface="Times New Roman" pitchFamily="18" charset="0"/>
              </a:rPr>
              <a:t> hay </a:t>
            </a:r>
            <a:r>
              <a:rPr lang="en-US" sz="2400" dirty="0" err="1">
                <a:latin typeface="Times New Roman" pitchFamily="18" charset="0"/>
                <a:cs typeface="Times New Roman" pitchFamily="18" charset="0"/>
              </a:rPr>
              <a:t>hài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biếm</a:t>
            </a:r>
            <a:r>
              <a:rPr lang="en-US" sz="2400" dirty="0">
                <a:latin typeface="Times New Roman" pitchFamily="18" charset="0"/>
                <a:cs typeface="Times New Roman" pitchFamily="18" charset="0"/>
              </a:rPr>
              <a:t>.</a:t>
            </a:r>
          </a:p>
          <a:p>
            <a:pPr algn="just"/>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a:t>
            </a:r>
          </a:p>
          <a:p>
            <a:pPr algn="just"/>
            <a:r>
              <a:rPr lang="en-US" sz="2400" b="1" dirty="0">
                <a:latin typeface="Times New Roman" pitchFamily="18" charset="0"/>
                <a:cs typeface="Times New Roman" pitchFamily="18" charset="0"/>
              </a:rPr>
              <a:t>a. </a:t>
            </a:r>
            <a:r>
              <a:rPr lang="en-US" sz="2400" b="1" dirty="0" err="1">
                <a:latin typeface="Times New Roman" pitchFamily="18" charset="0"/>
                <a:cs typeface="Times New Roman" pitchFamily="18" charset="0"/>
              </a:rPr>
              <a:t>Phản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ánh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trạng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hiện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thực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như</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khoảng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về</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âm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kéo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dài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đứt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quãng</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a:latin typeface="Times New Roman" pitchFamily="18" charset="0"/>
                <a:cs typeface="Times New Roman" pitchFamily="18" charset="0"/>
              </a:rPr>
              <a:t>Ù…ù…ù…</a:t>
            </a:r>
            <a:r>
              <a:rPr lang="en-US" sz="2400" i="1" dirty="0" err="1">
                <a:latin typeface="Times New Roman" pitchFamily="18" charset="0"/>
                <a:cs typeface="Times New Roman" pitchFamily="18" charset="0"/>
              </a:rPr>
              <a:t>Tầm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lượt</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Võ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016758"/>
          </a:xfrm>
          <a:prstGeom prst="rect">
            <a:avLst/>
          </a:prstGeom>
          <a:noFill/>
        </p:spPr>
        <p:txBody>
          <a:bodyPr wrap="square" rtlCol="0">
            <a:spAutoFit/>
          </a:bodyPr>
          <a:lstStyle/>
          <a:p>
            <a:pPr algn="just"/>
            <a:r>
              <a:rPr lang="en-US" sz="2000" b="1" dirty="0" err="1">
                <a:latin typeface="Times New Roman" pitchFamily="18" charset="0"/>
                <a:cs typeface="Times New Roman" pitchFamily="18" charset="0"/>
              </a:rPr>
              <a:t>Bài</a:t>
            </a:r>
            <a:r>
              <a:rPr lang="en-US" sz="2000" b="1" dirty="0">
                <a:latin typeface="Times New Roman" pitchFamily="18" charset="0"/>
                <a:cs typeface="Times New Roman" pitchFamily="18" charset="0"/>
              </a:rPr>
              <a:t> 2: (SGK)</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So sánh các câu trong từng cặp câu dưới đây và nhận xét về tác dụng của việc mở rộng trạng ngữ của câu bằng cụm từ:</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a. </a:t>
            </a:r>
            <a:r>
              <a:rPr lang="vi-VN" sz="2000" i="1" dirty="0">
                <a:latin typeface="Times New Roman" pitchFamily="18" charset="0"/>
                <a:cs typeface="Times New Roman" pitchFamily="18" charset="0"/>
              </a:rPr>
              <a:t>- Trong gian phòng, những bức tranh của thí sinh treo kín bốn bức tường.</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Trong gian phòng lớn tràn ngập ánh sáng, những bức tranh của thí sinh treo kín bốn bức tường.</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(Tạ Duy Anh, </a:t>
            </a:r>
            <a:r>
              <a:rPr lang="vi-VN" sz="2000" dirty="0">
                <a:latin typeface="Times New Roman" pitchFamily="18" charset="0"/>
                <a:cs typeface="Times New Roman" pitchFamily="18" charset="0"/>
              </a:rPr>
              <a:t>Bức tranh của em gái tôi</a:t>
            </a:r>
            <a:r>
              <a:rPr lang="vi-VN"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b. </a:t>
            </a:r>
            <a:r>
              <a:rPr lang="vi-VN" sz="2000" i="1" dirty="0">
                <a:latin typeface="Times New Roman" pitchFamily="18" charset="0"/>
                <a:cs typeface="Times New Roman" pitchFamily="18" charset="0"/>
              </a:rPr>
              <a:t>- Thế mà qua một đêm, trời bỗng đổi gió bấc, rồi cái lạnh ở đâu đến làm cho người ta tưởng đang ở giữa mùa đông rét mướt.</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Thế mà qua một đêm mưa rào, trời bỗng đổi gió bấc, rồi cái lạnh ở đâu đến làm cho người ta tưởng đang ở giữa mùa đông rét mướt.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(Thạch Lam, </a:t>
            </a:r>
            <a:r>
              <a:rPr lang="vi-VN" sz="2000" i="1" dirty="0">
                <a:latin typeface="Times New Roman" pitchFamily="18" charset="0"/>
                <a:cs typeface="Times New Roman" pitchFamily="18" charset="0"/>
              </a:rPr>
              <a:t>Gió lạnh đầu mùa</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c. </a:t>
            </a:r>
            <a:r>
              <a:rPr lang="vi-VN" sz="2000" i="1" dirty="0">
                <a:latin typeface="Times New Roman" pitchFamily="18" charset="0"/>
                <a:cs typeface="Times New Roman" pitchFamily="18" charset="0"/>
              </a:rPr>
              <a:t>- Trên nóc một lô cốt, người phụ nữ trẻ đang phơi thóc.</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Trên nóc một lô cốt cũ kề bên một xóm nhỏ, người phụ nữ trẻ đang phơi thóc.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(Trần Hoài Dương, </a:t>
            </a:r>
            <a:r>
              <a:rPr lang="vi-VN" sz="2000" i="1" dirty="0">
                <a:latin typeface="Times New Roman" pitchFamily="18" charset="0"/>
                <a:cs typeface="Times New Roman" pitchFamily="18" charset="0"/>
              </a:rPr>
              <a:t>Miền xanh thẳm</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6555641"/>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b. </a:t>
            </a:r>
            <a:r>
              <a:rPr lang="en-US" sz="2000" b="1" dirty="0" err="1">
                <a:latin typeface="Times New Roman" pitchFamily="18" charset="0"/>
                <a:cs typeface="Times New Roman" pitchFamily="18" charset="0"/>
              </a:rPr>
              <a:t>Biểu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thị</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đứt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quãng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vì</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xúc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động</a:t>
            </a:r>
            <a:endParaRPr lang="en-US" sz="2000" dirty="0">
              <a:latin typeface="Times New Roman" pitchFamily="18" charset="0"/>
              <a:cs typeface="Times New Roman" pitchFamily="18" charset="0"/>
            </a:endParaRPr>
          </a:p>
          <a:p>
            <a:pPr algn="just"/>
            <a:r>
              <a:rPr lang="en-US" sz="2000" i="1" dirty="0" err="1">
                <a:latin typeface="Times New Roman" pitchFamily="18" charset="0"/>
                <a:cs typeface="Times New Roman" pitchFamily="18" charset="0"/>
              </a:rPr>
              <a:t>Chàng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chợt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nhớ</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chạy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vùng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xuống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gọi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vui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vẻ</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Nga</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Thạc</a:t>
            </a:r>
            <a:r>
              <a:rPr lang="en-US" sz="2000" dirty="0">
                <a:latin typeface="Times New Roman" pitchFamily="18" charset="0"/>
                <a:cs typeface="Times New Roman" pitchFamily="18" charset="0"/>
              </a:rPr>
              <a:t> Lam)</a:t>
            </a:r>
          </a:p>
          <a:p>
            <a:pPr algn="just"/>
            <a:r>
              <a:rPr lang="en-US" sz="2000" b="1" dirty="0">
                <a:latin typeface="Times New Roman" pitchFamily="18" charset="0"/>
                <a:cs typeface="Times New Roman" pitchFamily="18" charset="0"/>
              </a:rPr>
              <a:t>c. </a:t>
            </a:r>
            <a:r>
              <a:rPr lang="en-US" sz="2000" b="1" dirty="0" err="1">
                <a:latin typeface="Times New Roman" pitchFamily="18" charset="0"/>
                <a:cs typeface="Times New Roman" pitchFamily="18" charset="0"/>
              </a:rPr>
              <a:t>Biểu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thị</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không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tiện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ra</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Ô hay, </a:t>
            </a:r>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bố</a:t>
            </a:r>
            <a:r>
              <a:rPr lang="en-US" sz="2000" i="1" dirty="0">
                <a:latin typeface="Times New Roman" pitchFamily="18" charset="0"/>
                <a:cs typeface="Times New Roman" pitchFamily="18" charset="0"/>
              </a:rPr>
              <a:t> con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bảo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nhau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Đào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Vũ</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d. </a:t>
            </a:r>
            <a:r>
              <a:rPr lang="en-US" sz="2000" b="1" dirty="0" err="1">
                <a:latin typeface="Times New Roman" pitchFamily="18" charset="0"/>
                <a:cs typeface="Times New Roman" pitchFamily="18" charset="0"/>
              </a:rPr>
              <a:t>Để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chỉ</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rằng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người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chưa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đặc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biệt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nêu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ví</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dụ</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liệt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kê</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err="1">
                <a:latin typeface="Times New Roman" pitchFamily="18" charset="0"/>
                <a:cs typeface="Times New Roman" pitchFamily="18" charset="0"/>
              </a:rPr>
              <a:t>Ngoài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biển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còn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nhụ</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nục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song </a:t>
            </a:r>
            <a:r>
              <a:rPr lang="en-US" sz="2000" i="1" dirty="0" err="1">
                <a:latin typeface="Times New Roman" pitchFamily="18" charset="0"/>
                <a:cs typeface="Times New Roman" pitchFamily="18" charset="0"/>
              </a:rPr>
              <a:t>và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nhiều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sò</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Trúc</a:t>
            </a:r>
            <a:r>
              <a:rPr lang="en-US" sz="2000" dirty="0">
                <a:latin typeface="Times New Roman" pitchFamily="18" charset="0"/>
                <a:cs typeface="Times New Roman" pitchFamily="18" charset="0"/>
              </a:rPr>
              <a:t> Mai)</a:t>
            </a:r>
          </a:p>
          <a:p>
            <a:pPr algn="just"/>
            <a:r>
              <a:rPr lang="en-US" sz="2000" b="1" dirty="0">
                <a:latin typeface="Times New Roman" pitchFamily="18" charset="0"/>
                <a:cs typeface="Times New Roman" pitchFamily="18" charset="0"/>
              </a:rPr>
              <a:t>e. </a:t>
            </a:r>
            <a:r>
              <a:rPr lang="en-US" sz="2000" b="1" dirty="0" err="1">
                <a:latin typeface="Times New Roman" pitchFamily="18" charset="0"/>
                <a:cs typeface="Times New Roman" pitchFamily="18" charset="0"/>
              </a:rPr>
              <a:t>Biểu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thị</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chỗ</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ngắt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dài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giọng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với</a:t>
            </a:r>
            <a:r>
              <a:rPr lang="en-US" sz="2000" b="1" dirty="0">
                <a:latin typeface="Times New Roman" pitchFamily="18" charset="0"/>
                <a:cs typeface="Times New Roman" pitchFamily="18" charset="0"/>
              </a:rPr>
              <a:t> ý </a:t>
            </a:r>
            <a:r>
              <a:rPr lang="en-US" sz="2000" b="1" dirty="0" err="1">
                <a:latin typeface="Times New Roman" pitchFamily="18" charset="0"/>
                <a:cs typeface="Times New Roman" pitchFamily="18" charset="0"/>
              </a:rPr>
              <a:t>châm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biếm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hài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hước</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chỗ</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nhịp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nội</a:t>
            </a:r>
            <a:r>
              <a:rPr lang="en-US" sz="2000" dirty="0">
                <a:latin typeface="Times New Roman" pitchFamily="18" charset="0"/>
                <a:cs typeface="Times New Roman" pitchFamily="18" charset="0"/>
              </a:rPr>
              <a:t> dung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ngờ</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a:t>
            </a:r>
            <a:r>
              <a:rPr lang="en-US" sz="2000" dirty="0">
                <a:latin typeface="Times New Roman" pitchFamily="18" charset="0"/>
                <a:cs typeface="Times New Roman" pitchFamily="18" charset="0"/>
              </a:rPr>
              <a:t>:</a:t>
            </a:r>
          </a:p>
          <a:p>
            <a:pPr algn="just"/>
            <a:r>
              <a:rPr lang="en-US" sz="2000" i="1" dirty="0" err="1">
                <a:latin typeface="Times New Roman" pitchFamily="18" charset="0"/>
                <a:cs typeface="Times New Roman" pitchFamily="18" charset="0"/>
              </a:rPr>
              <a:t>Té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sự</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chỉ</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công</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toi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Mỡ</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g. </a:t>
            </a:r>
            <a:r>
              <a:rPr lang="en-US" sz="2000" b="1" dirty="0" err="1">
                <a:latin typeface="Times New Roman" pitchFamily="18" charset="0"/>
                <a:cs typeface="Times New Roman" pitchFamily="18" charset="0"/>
              </a:rPr>
              <a:t>Để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chỉ</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rằng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trực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tiếp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bị</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lược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bớt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một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số</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lửng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ngoặc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đơn</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hoặc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ngoặc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vuông</a:t>
            </a:r>
            <a:r>
              <a:rPr lang="en-US" sz="2000" dirty="0">
                <a:latin typeface="Times New Roman" pitchFamily="18" charset="0"/>
                <a:cs typeface="Times New Roman" pitchFamily="18" charset="0"/>
              </a:rPr>
              <a:t>.</a:t>
            </a: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Việt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cấu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thật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sự</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đặc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sắc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đẹp</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3416320"/>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Bài tập 2 (SGK/95)</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Các từ láy trong bài thơ: </a:t>
            </a:r>
            <a:r>
              <a:rPr lang="vi-VN" sz="2400" i="1" dirty="0">
                <a:latin typeface="Times New Roman" pitchFamily="18" charset="0"/>
                <a:cs typeface="Times New Roman" pitchFamily="18" charset="0"/>
              </a:rPr>
              <a:t>leng keng, lao xao</a:t>
            </a:r>
            <a:r>
              <a:rPr lang="vi-VN"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xao xuyến</a:t>
            </a:r>
            <a:r>
              <a:rPr lang="vi-VN"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thẹn thò</a:t>
            </a:r>
            <a:r>
              <a:rPr lang="vi-VN"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a:t>
            </a:r>
            <a:r>
              <a:rPr lang="vi-VN" sz="2400" b="1" i="1" dirty="0">
                <a:latin typeface="Times New Roman" pitchFamily="18" charset="0"/>
                <a:cs typeface="Times New Roman" pitchFamily="18" charset="0"/>
              </a:rPr>
              <a:t>Xao xuyến</a:t>
            </a:r>
            <a:r>
              <a:rPr lang="vi-VN"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Gió dìu vương xao xuyến bờ tre</a:t>
            </a:r>
            <a:r>
              <a:rPr lang="vi-VN" sz="2400" dirty="0">
                <a:latin typeface="Times New Roman" pitchFamily="18" charset="0"/>
                <a:cs typeface="Times New Roman" pitchFamily="18" charset="0"/>
              </a:rPr>
              <a:t>):</a:t>
            </a:r>
            <a:r>
              <a:rPr lang="vi-VN" sz="2400" b="1" i="1" dirty="0">
                <a:latin typeface="Times New Roman" pitchFamily="18" charset="0"/>
                <a:cs typeface="Times New Roman" pitchFamily="18" charset="0"/>
              </a:rPr>
              <a:t> </a:t>
            </a:r>
            <a:r>
              <a:rPr lang="vi-VN" sz="2400" dirty="0">
                <a:latin typeface="Times New Roman" pitchFamily="18" charset="0"/>
                <a:cs typeface="Times New Roman" pitchFamily="18" charset="0"/>
              </a:rPr>
              <a:t>trạng thái xúc động kéo dài, khó dứt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=&gt; Tác dụng: Giúp cho câu thơ thêm sinh động, gợi hình, gợi cảm. Nhà thơ đã gợi nên được trạng thái bâng khuâng của sự vật, giúp cho sự vật thêm gần gũi với con người, cũng có những nỗi niềm cảm xúc như con người, ...</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4339650"/>
          </a:xfrm>
          <a:prstGeom prst="rect">
            <a:avLst/>
          </a:prstGeom>
          <a:noFill/>
        </p:spPr>
        <p:txBody>
          <a:bodyPr wrap="square" rtlCol="0">
            <a:spAutoFit/>
          </a:bodyPr>
          <a:lstStyle/>
          <a:p>
            <a:pPr algn="just"/>
            <a:r>
              <a:rPr lang="vi-VN" sz="2800" b="1" dirty="0">
                <a:latin typeface="+mj-lt"/>
              </a:rPr>
              <a:t>Bài tập 3 (SGK/95)</a:t>
            </a:r>
            <a:endParaRPr lang="en-US" sz="2800" dirty="0">
              <a:latin typeface="+mj-lt"/>
            </a:endParaRPr>
          </a:p>
          <a:p>
            <a:pPr algn="just"/>
            <a:r>
              <a:rPr lang="vi-VN" sz="2800" i="1" dirty="0">
                <a:latin typeface="+mj-lt"/>
              </a:rPr>
              <a:t>Véo von điệu hát cổ truyền</a:t>
            </a:r>
            <a:endParaRPr lang="en-US" sz="2800" dirty="0">
              <a:latin typeface="+mj-lt"/>
            </a:endParaRPr>
          </a:p>
          <a:p>
            <a:pPr algn="just"/>
            <a:r>
              <a:rPr lang="vi-VN" sz="2800" i="1" dirty="0">
                <a:latin typeface="+mj-lt"/>
              </a:rPr>
              <a:t>(Tre thôi khúc khích, mây chìm lắng nghe)</a:t>
            </a:r>
            <a:endParaRPr lang="en-US" sz="2800" dirty="0">
              <a:latin typeface="+mj-lt"/>
            </a:endParaRPr>
          </a:p>
          <a:p>
            <a:pPr algn="just"/>
            <a:r>
              <a:rPr lang="vi-VN" sz="2800" dirty="0">
                <a:latin typeface="+mj-lt"/>
              </a:rPr>
              <a:t>- Dấu ngoặc đơn: có công dụng đánh dấu phần bổ sung thêm thông tin cho phần trước đó.</a:t>
            </a:r>
            <a:endParaRPr lang="en-US" sz="2800" dirty="0">
              <a:latin typeface="+mj-lt"/>
            </a:endParaRPr>
          </a:p>
          <a:p>
            <a:pPr algn="just"/>
            <a:r>
              <a:rPr lang="vi-VN" sz="2800" i="1" dirty="0">
                <a:latin typeface="+mj-lt"/>
              </a:rPr>
              <a:t>“- Hò... ơ... Trai Biên Hòa lụy gái Gò Me</a:t>
            </a:r>
            <a:endParaRPr lang="en-US" sz="2800" dirty="0">
              <a:latin typeface="+mj-lt"/>
            </a:endParaRPr>
          </a:p>
          <a:p>
            <a:pPr algn="just"/>
            <a:r>
              <a:rPr lang="vi-VN" sz="2800" i="1" dirty="0">
                <a:latin typeface="+mj-lt"/>
              </a:rPr>
              <a:t>Không vì sắc lịch, mà chỉ vì mê giọng hò...”.</a:t>
            </a:r>
            <a:endParaRPr lang="en-US" sz="2800" dirty="0">
              <a:latin typeface="+mj-lt"/>
            </a:endParaRPr>
          </a:p>
          <a:p>
            <a:pPr algn="just"/>
            <a:r>
              <a:rPr lang="vi-VN" sz="2800" dirty="0">
                <a:latin typeface="+mj-lt"/>
              </a:rPr>
              <a:t>- Dấu ngoặc kép: có tác dụng đánh dấu từ ngữ, câu, đoạn dẫn trực tiếp</a:t>
            </a:r>
            <a:endParaRPr lang="en-US" sz="2800" dirty="0">
              <a:latin typeface="+mj-lt"/>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6370975"/>
          </a:xfrm>
          <a:prstGeom prst="rect">
            <a:avLst/>
          </a:prstGeom>
          <a:noFill/>
        </p:spPr>
        <p:txBody>
          <a:bodyPr wrap="square" rtlCol="0">
            <a:spAutoFit/>
          </a:bodyPr>
          <a:lstStyle/>
          <a:p>
            <a:r>
              <a:rPr lang="en-US" sz="2400" b="1" u="sng" dirty="0" err="1">
                <a:latin typeface="Times New Roman" pitchFamily="18" charset="0"/>
                <a:cs typeface="Times New Roman" pitchFamily="18" charset="0"/>
              </a:rPr>
              <a:t>Bài</a:t>
            </a:r>
            <a:r>
              <a:rPr lang="en-US" sz="2400" b="1" u="sng" dirty="0">
                <a:latin typeface="Times New Roman" pitchFamily="18" charset="0"/>
                <a:cs typeface="Times New Roman" pitchFamily="18" charset="0"/>
              </a:rPr>
              <a:t> 1.</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Hãy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dụng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dấu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chấm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lửng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trong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đoạn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trích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sau</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lè</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Thật</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cổ</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chặt</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Rú</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rú</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rú</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than</a:t>
            </a:r>
          </a:p>
          <a:p>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Võ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3. </a:t>
            </a:r>
            <a:r>
              <a:rPr lang="en-US" sz="2400" dirty="0" err="1">
                <a:latin typeface="Times New Roman" pitchFamily="18" charset="0"/>
                <a:cs typeface="Times New Roman" pitchFamily="18" charset="0"/>
              </a:rPr>
              <a:t>Thốt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mẩy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ướt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Bẩm</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đê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Phạm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cặp</a:t>
            </a:r>
            <a:r>
              <a:rPr lang="en-US" sz="2400" dirty="0">
                <a:latin typeface="Times New Roman" pitchFamily="18" charset="0"/>
                <a:cs typeface="Times New Roman" pitchFamily="18" charset="0"/>
              </a:rPr>
              <a:t> rang </a:t>
            </a:r>
            <a:r>
              <a:rPr lang="en-US" sz="2400" dirty="0" err="1">
                <a:latin typeface="Times New Roman" pitchFamily="18" charset="0"/>
                <a:cs typeface="Times New Roman" pitchFamily="18" charset="0"/>
              </a:rPr>
              <a:t>rộng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xuống</a:t>
            </a:r>
            <a:r>
              <a:rPr lang="en-US" sz="2400" dirty="0">
                <a:latin typeface="Times New Roman" pitchFamily="18" charset="0"/>
                <a:cs typeface="Times New Roman" pitchFamily="18" charset="0"/>
              </a:rPr>
              <a:t> hang </a:t>
            </a:r>
            <a:r>
              <a:rPr lang="en-US" sz="2400" dirty="0" err="1">
                <a:latin typeface="Times New Roman" pitchFamily="18" charset="0"/>
                <a:cs typeface="Times New Roman" pitchFamily="18" charset="0"/>
              </a:rPr>
              <a:t>sâu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giây</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Bốn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giây</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giây</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Lâu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Tú</a:t>
            </a:r>
            <a:r>
              <a:rPr lang="en-US" sz="2400" dirty="0">
                <a:latin typeface="Times New Roman" pitchFamily="18" charset="0"/>
                <a:cs typeface="Times New Roman" pitchFamily="18" charset="0"/>
              </a:rPr>
              <a:t> Nam)</a:t>
            </a:r>
          </a:p>
          <a:p>
            <a:r>
              <a:rPr lang="en-US" sz="2400" dirty="0">
                <a:latin typeface="Times New Roman" pitchFamily="18" charset="0"/>
                <a:cs typeface="Times New Roman" pitchFamily="18" charset="0"/>
              </a:rPr>
              <a:t>5.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điệu</a:t>
            </a:r>
            <a:r>
              <a:rPr lang="en-US" sz="2400" dirty="0">
                <a:latin typeface="Times New Roman" pitchFamily="18" charset="0"/>
                <a:cs typeface="Times New Roman" pitchFamily="18" charset="0"/>
              </a:rPr>
              <a:t> ca </a:t>
            </a:r>
            <a:r>
              <a:rPr lang="en-US" sz="2400" dirty="0" err="1">
                <a:latin typeface="Times New Roman" pitchFamily="18" charset="0"/>
                <a:cs typeface="Times New Roman" pitchFamily="18" charset="0"/>
              </a:rPr>
              <a:t>Huế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vui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bâng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khuâng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Ánh</a:t>
            </a:r>
            <a:r>
              <a:rPr lang="en-US" sz="2400" dirty="0">
                <a:latin typeface="Times New Roman" pitchFamily="18" charset="0"/>
                <a:cs typeface="Times New Roman" pitchFamily="18" charset="0"/>
              </a:rPr>
              <a:t> Minh)</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6370975"/>
          </a:xfrm>
          <a:prstGeom prst="rect">
            <a:avLst/>
          </a:prstGeom>
          <a:noFill/>
        </p:spPr>
        <p:txBody>
          <a:bodyPr wrap="square" rtlCol="0">
            <a:spAutoFit/>
          </a:bodyPr>
          <a:lstStyle/>
          <a:p>
            <a:pPr algn="just"/>
            <a:r>
              <a:rPr lang="en-US" sz="2400" dirty="0">
                <a:latin typeface="Times New Roman" pitchFamily="18" charset="0"/>
                <a:cs typeface="Times New Roman" pitchFamily="18" charset="0"/>
              </a:rPr>
              <a:t>6. –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say </a:t>
            </a:r>
            <a:r>
              <a:rPr lang="en-US" sz="2400" dirty="0" err="1">
                <a:latin typeface="Times New Roman" pitchFamily="18" charset="0"/>
                <a:cs typeface="Times New Roman" pitchFamily="18" charset="0"/>
              </a:rPr>
              <a:t>khướt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ạ, </a:t>
            </a:r>
            <a:r>
              <a:rPr lang="en-US" sz="2400" dirty="0" err="1">
                <a:latin typeface="Times New Roman" pitchFamily="18" charset="0"/>
                <a:cs typeface="Times New Roman" pitchFamily="18" charset="0"/>
              </a:rPr>
              <a:t>bẩm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say. Con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tù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(Nam Cao)</a:t>
            </a:r>
          </a:p>
          <a:p>
            <a:pPr algn="just"/>
            <a:r>
              <a:rPr lang="en-US" sz="2400" dirty="0">
                <a:latin typeface="Times New Roman" pitchFamily="18" charset="0"/>
                <a:cs typeface="Times New Roman" pitchFamily="18" charset="0"/>
              </a:rPr>
              <a:t>7.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vút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chéo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Võ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Trực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8. </a:t>
            </a:r>
            <a:r>
              <a:rPr lang="en-US" sz="2400" dirty="0" err="1">
                <a:latin typeface="Times New Roman" pitchFamily="18" charset="0"/>
                <a:cs typeface="Times New Roman" pitchFamily="18" charset="0"/>
              </a:rPr>
              <a:t>Núp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chặn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chắc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đâu</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Ngọc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9. Do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bổng</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nhạc</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Đặng</a:t>
            </a:r>
            <a:r>
              <a:rPr lang="en-US" sz="2400" dirty="0">
                <a:latin typeface="Times New Roman" pitchFamily="18" charset="0"/>
                <a:cs typeface="Times New Roman" pitchFamily="18" charset="0"/>
              </a:rPr>
              <a:t> Thai Mai)</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box(in)">
                                      <p:cBhvr>
                                        <p:cTn id="36" dur="500"/>
                                        <p:tgtEl>
                                          <p:spTgt spid="4">
                                            <p:txEl>
                                              <p:pRg st="0" end="0"/>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animEffect transition="in" filter="box(in)">
                                      <p:cBhvr>
                                        <p:cTn id="39" dur="500"/>
                                        <p:tgtEl>
                                          <p:spTgt spid="4">
                                            <p:txEl>
                                              <p:pRg st="1" end="1"/>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box(in)">
                                      <p:cBhvr>
                                        <p:cTn id="42" dur="500"/>
                                        <p:tgtEl>
                                          <p:spTgt spid="4">
                                            <p:txEl>
                                              <p:pRg st="2" end="2"/>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Effect transition="in" filter="box(in)">
                                      <p:cBhvr>
                                        <p:cTn id="45" dur="500"/>
                                        <p:tgtEl>
                                          <p:spTgt spid="4">
                                            <p:txEl>
                                              <p:pRg st="3" end="3"/>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4">
                                            <p:txEl>
                                              <p:pRg st="4" end="4"/>
                                            </p:txEl>
                                          </p:spTgt>
                                        </p:tgtEl>
                                        <p:attrNameLst>
                                          <p:attrName>style.visibility</p:attrName>
                                        </p:attrNameLst>
                                      </p:cBhvr>
                                      <p:to>
                                        <p:strVal val="visible"/>
                                      </p:to>
                                    </p:set>
                                    <p:animEffect transition="in" filter="box(in)">
                                      <p:cBhvr>
                                        <p:cTn id="48" dur="500"/>
                                        <p:tgtEl>
                                          <p:spTgt spid="4">
                                            <p:txEl>
                                              <p:pRg st="4" end="4"/>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Effect transition="in" filter="box(in)">
                                      <p:cBhvr>
                                        <p:cTn id="51" dur="500"/>
                                        <p:tgtEl>
                                          <p:spTgt spid="4">
                                            <p:txEl>
                                              <p:pRg st="5" end="5"/>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4">
                                            <p:txEl>
                                              <p:pRg st="6" end="6"/>
                                            </p:txEl>
                                          </p:spTgt>
                                        </p:tgtEl>
                                        <p:attrNameLst>
                                          <p:attrName>style.visibility</p:attrName>
                                        </p:attrNameLst>
                                      </p:cBhvr>
                                      <p:to>
                                        <p:strVal val="visible"/>
                                      </p:to>
                                    </p:set>
                                    <p:animEffect transition="in" filter="box(in)">
                                      <p:cBhvr>
                                        <p:cTn id="54" dur="500"/>
                                        <p:tgtEl>
                                          <p:spTgt spid="4">
                                            <p:txEl>
                                              <p:pRg st="6" end="6"/>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4">
                                            <p:txEl>
                                              <p:pRg st="7" end="7"/>
                                            </p:txEl>
                                          </p:spTgt>
                                        </p:tgtEl>
                                        <p:attrNameLst>
                                          <p:attrName>style.visibility</p:attrName>
                                        </p:attrNameLst>
                                      </p:cBhvr>
                                      <p:to>
                                        <p:strVal val="visible"/>
                                      </p:to>
                                    </p:set>
                                    <p:animEffect transition="in" filter="box(in)">
                                      <p:cBhvr>
                                        <p:cTn id="57" dur="500"/>
                                        <p:tgtEl>
                                          <p:spTgt spid="4">
                                            <p:txEl>
                                              <p:pRg st="7" end="7"/>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4">
                                            <p:txEl>
                                              <p:pRg st="8" end="8"/>
                                            </p:txEl>
                                          </p:spTgt>
                                        </p:tgtEl>
                                        <p:attrNameLst>
                                          <p:attrName>style.visibility</p:attrName>
                                        </p:attrNameLst>
                                      </p:cBhvr>
                                      <p:to>
                                        <p:strVal val="visible"/>
                                      </p:to>
                                    </p:set>
                                    <p:animEffect transition="in" filter="box(in)">
                                      <p:cBhvr>
                                        <p:cTn id="60"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632311"/>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1. </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Thật</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3.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đợi</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5.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hết</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6.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dọa</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7.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hết</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8.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nghĩ</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9.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0" end="0"/>
                                            </p:txEl>
                                          </p:spTgt>
                                        </p:tgtEl>
                                        <p:attrNameLst>
                                          <p:attrName>style.visibility</p:attrName>
                                        </p:attrNameLst>
                                      </p:cBhvr>
                                      <p:to>
                                        <p:strVal val="visible"/>
                                      </p:to>
                                    </p:set>
                                    <p:animEffect transition="in" filter="box(in)">
                                      <p:cBhvr>
                                        <p:cTn id="72" dur="500"/>
                                        <p:tgtEl>
                                          <p:spTgt spid="4">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 end="1"/>
                                            </p:txEl>
                                          </p:spTgt>
                                        </p:tgtEl>
                                        <p:attrNameLst>
                                          <p:attrName>style.visibility</p:attrName>
                                        </p:attrNameLst>
                                      </p:cBhvr>
                                      <p:to>
                                        <p:strVal val="visible"/>
                                      </p:to>
                                    </p:set>
                                    <p:animEffect transition="in" filter="box(in)">
                                      <p:cBhvr>
                                        <p:cTn id="77" dur="500"/>
                                        <p:tgtEl>
                                          <p:spTgt spid="4">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2" end="2"/>
                                            </p:txEl>
                                          </p:spTgt>
                                        </p:tgtEl>
                                        <p:attrNameLst>
                                          <p:attrName>style.visibility</p:attrName>
                                        </p:attrNameLst>
                                      </p:cBhvr>
                                      <p:to>
                                        <p:strVal val="visible"/>
                                      </p:to>
                                    </p:set>
                                    <p:animEffect transition="in" filter="box(in)">
                                      <p:cBhvr>
                                        <p:cTn id="82" dur="500"/>
                                        <p:tgtEl>
                                          <p:spTgt spid="4">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3" end="3"/>
                                            </p:txEl>
                                          </p:spTgt>
                                        </p:tgtEl>
                                        <p:attrNameLst>
                                          <p:attrName>style.visibility</p:attrName>
                                        </p:attrNameLst>
                                      </p:cBhvr>
                                      <p:to>
                                        <p:strVal val="visible"/>
                                      </p:to>
                                    </p:set>
                                    <p:animEffect transition="in" filter="box(in)">
                                      <p:cBhvr>
                                        <p:cTn id="87" dur="500"/>
                                        <p:tgtEl>
                                          <p:spTgt spid="4">
                                            <p:txEl>
                                              <p:pRg st="3" end="3"/>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4" end="4"/>
                                            </p:txEl>
                                          </p:spTgt>
                                        </p:tgtEl>
                                        <p:attrNameLst>
                                          <p:attrName>style.visibility</p:attrName>
                                        </p:attrNameLst>
                                      </p:cBhvr>
                                      <p:to>
                                        <p:strVal val="visible"/>
                                      </p:to>
                                    </p:set>
                                    <p:animEffect transition="in" filter="box(in)">
                                      <p:cBhvr>
                                        <p:cTn id="92" dur="500"/>
                                        <p:tgtEl>
                                          <p:spTgt spid="4">
                                            <p:txEl>
                                              <p:pRg st="4" end="4"/>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Effect transition="in" filter="box(in)">
                                      <p:cBhvr>
                                        <p:cTn id="97" dur="500"/>
                                        <p:tgtEl>
                                          <p:spTgt spid="4">
                                            <p:txEl>
                                              <p:pRg st="5" end="5"/>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4">
                                            <p:txEl>
                                              <p:pRg st="6" end="6"/>
                                            </p:txEl>
                                          </p:spTgt>
                                        </p:tgtEl>
                                        <p:attrNameLst>
                                          <p:attrName>style.visibility</p:attrName>
                                        </p:attrNameLst>
                                      </p:cBhvr>
                                      <p:to>
                                        <p:strVal val="visible"/>
                                      </p:to>
                                    </p:set>
                                    <p:animEffect transition="in" filter="box(in)">
                                      <p:cBhvr>
                                        <p:cTn id="102" dur="500"/>
                                        <p:tgtEl>
                                          <p:spTgt spid="4">
                                            <p:txEl>
                                              <p:pRg st="6" end="6"/>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4">
                                            <p:txEl>
                                              <p:pRg st="7" end="7"/>
                                            </p:txEl>
                                          </p:spTgt>
                                        </p:tgtEl>
                                        <p:attrNameLst>
                                          <p:attrName>style.visibility</p:attrName>
                                        </p:attrNameLst>
                                      </p:cBhvr>
                                      <p:to>
                                        <p:strVal val="visible"/>
                                      </p:to>
                                    </p:set>
                                    <p:animEffect transition="in" filter="box(in)">
                                      <p:cBhvr>
                                        <p:cTn id="107" dur="500"/>
                                        <p:tgtEl>
                                          <p:spTgt spid="4">
                                            <p:txEl>
                                              <p:pRg st="7" end="7"/>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4">
                                            <p:txEl>
                                              <p:pRg st="8" end="8"/>
                                            </p:txEl>
                                          </p:spTgt>
                                        </p:tgtEl>
                                        <p:attrNameLst>
                                          <p:attrName>style.visibility</p:attrName>
                                        </p:attrNameLst>
                                      </p:cBhvr>
                                      <p:to>
                                        <p:strVal val="visible"/>
                                      </p:to>
                                    </p:set>
                                    <p:animEffect transition="in" filter="box(in)">
                                      <p:cBhvr>
                                        <p:cTn id="112" dur="500"/>
                                        <p:tgtEl>
                                          <p:spTgt spid="4">
                                            <p:txEl>
                                              <p:pRg st="8" end="8"/>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nodeType="clickEffect">
                                  <p:stCondLst>
                                    <p:cond delay="0"/>
                                  </p:stCondLst>
                                  <p:childTnLst>
                                    <p:set>
                                      <p:cBhvr>
                                        <p:cTn id="116" dur="1" fill="hold">
                                          <p:stCondLst>
                                            <p:cond delay="0"/>
                                          </p:stCondLst>
                                        </p:cTn>
                                        <p:tgtEl>
                                          <p:spTgt spid="4">
                                            <p:txEl>
                                              <p:pRg st="9" end="9"/>
                                            </p:txEl>
                                          </p:spTgt>
                                        </p:tgtEl>
                                        <p:attrNameLst>
                                          <p:attrName>style.visibility</p:attrName>
                                        </p:attrNameLst>
                                      </p:cBhvr>
                                      <p:to>
                                        <p:strVal val="visible"/>
                                      </p:to>
                                    </p:set>
                                    <p:animEffect transition="in" filter="box(in)">
                                      <p:cBhvr>
                                        <p:cTn id="117" dur="500"/>
                                        <p:tgtEl>
                                          <p:spTgt spid="4">
                                            <p:txEl>
                                              <p:pRg st="9" end="9"/>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nodeType="clickEffect">
                                  <p:stCondLst>
                                    <p:cond delay="0"/>
                                  </p:stCondLst>
                                  <p:childTnLst>
                                    <p:set>
                                      <p:cBhvr>
                                        <p:cTn id="121" dur="1" fill="hold">
                                          <p:stCondLst>
                                            <p:cond delay="0"/>
                                          </p:stCondLst>
                                        </p:cTn>
                                        <p:tgtEl>
                                          <p:spTgt spid="4">
                                            <p:txEl>
                                              <p:pRg st="10" end="10"/>
                                            </p:txEl>
                                          </p:spTgt>
                                        </p:tgtEl>
                                        <p:attrNameLst>
                                          <p:attrName>style.visibility</p:attrName>
                                        </p:attrNameLst>
                                      </p:cBhvr>
                                      <p:to>
                                        <p:strVal val="visible"/>
                                      </p:to>
                                    </p:set>
                                    <p:animEffect transition="in" filter="box(in)">
                                      <p:cBhvr>
                                        <p:cTn id="122" dur="500"/>
                                        <p:tgtEl>
                                          <p:spTgt spid="4">
                                            <p:txEl>
                                              <p:pRg st="10" end="1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4" presetClass="entr" presetSubtype="16" fill="hold" nodeType="clickEffect">
                                  <p:stCondLst>
                                    <p:cond delay="0"/>
                                  </p:stCondLst>
                                  <p:childTnLst>
                                    <p:set>
                                      <p:cBhvr>
                                        <p:cTn id="126" dur="1" fill="hold">
                                          <p:stCondLst>
                                            <p:cond delay="0"/>
                                          </p:stCondLst>
                                        </p:cTn>
                                        <p:tgtEl>
                                          <p:spTgt spid="4">
                                            <p:txEl>
                                              <p:pRg st="11" end="11"/>
                                            </p:txEl>
                                          </p:spTgt>
                                        </p:tgtEl>
                                        <p:attrNameLst>
                                          <p:attrName>style.visibility</p:attrName>
                                        </p:attrNameLst>
                                      </p:cBhvr>
                                      <p:to>
                                        <p:strVal val="visible"/>
                                      </p:to>
                                    </p:set>
                                    <p:animEffect transition="in" filter="box(in)">
                                      <p:cBhvr>
                                        <p:cTn id="127" dur="500"/>
                                        <p:tgtEl>
                                          <p:spTgt spid="4">
                                            <p:txEl>
                                              <p:pRg st="11" end="11"/>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4" presetClass="entr" presetSubtype="16" fill="hold" nodeType="clickEffect">
                                  <p:stCondLst>
                                    <p:cond delay="0"/>
                                  </p:stCondLst>
                                  <p:childTnLst>
                                    <p:set>
                                      <p:cBhvr>
                                        <p:cTn id="131" dur="1" fill="hold">
                                          <p:stCondLst>
                                            <p:cond delay="0"/>
                                          </p:stCondLst>
                                        </p:cTn>
                                        <p:tgtEl>
                                          <p:spTgt spid="4">
                                            <p:txEl>
                                              <p:pRg st="12" end="12"/>
                                            </p:txEl>
                                          </p:spTgt>
                                        </p:tgtEl>
                                        <p:attrNameLst>
                                          <p:attrName>style.visibility</p:attrName>
                                        </p:attrNameLst>
                                      </p:cBhvr>
                                      <p:to>
                                        <p:strVal val="visible"/>
                                      </p:to>
                                    </p:set>
                                    <p:animEffect transition="in" filter="box(in)">
                                      <p:cBhvr>
                                        <p:cTn id="132"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4893647"/>
          </a:xfrm>
          <a:prstGeom prst="rect">
            <a:avLst/>
          </a:prstGeom>
          <a:noFill/>
        </p:spPr>
        <p:txBody>
          <a:bodyPr wrap="square" rtlCol="0">
            <a:spAutoFit/>
          </a:bodyPr>
          <a:lstStyle/>
          <a:p>
            <a:pPr algn="just"/>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2: </a:t>
            </a:r>
            <a:r>
              <a:rPr lang="en-US" sz="2400" dirty="0" err="1">
                <a:latin typeface="Times New Roman" pitchFamily="18" charset="0"/>
                <a:cs typeface="Times New Roman" pitchFamily="18" charset="0"/>
              </a:rPr>
              <a:t>Nêu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dưới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đây</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 </a:t>
            </a:r>
            <a:r>
              <a:rPr lang="en-US" sz="2400" i="1" dirty="0" err="1">
                <a:latin typeface="Times New Roman" pitchFamily="18" charset="0"/>
                <a:cs typeface="Times New Roman" pitchFamily="18" charset="0"/>
              </a:rPr>
              <a:t>Vài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chiếc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mùa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liệng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nén</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b,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Ha men </a:t>
            </a:r>
            <a:r>
              <a:rPr lang="en-US" sz="2400" i="1" dirty="0" err="1">
                <a:latin typeface="Times New Roman" pitchFamily="18" charset="0"/>
                <a:cs typeface="Times New Roman" pitchFamily="18" charset="0"/>
              </a:rPr>
              <a:t>đứng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bục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nhợt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giờ</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lớn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đến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c,</a:t>
            </a:r>
          </a:p>
          <a:p>
            <a:pPr algn="just"/>
            <a:r>
              <a:rPr lang="en-US" sz="2400" i="1" dirty="0" err="1">
                <a:latin typeface="Times New Roman" pitchFamily="18" charset="0"/>
                <a:cs typeface="Times New Roman" pitchFamily="18" charset="0"/>
              </a:rPr>
              <a:t>Đến</a:t>
            </a:r>
            <a:r>
              <a:rPr lang="en-US" sz="2400" i="1" dirty="0">
                <a:latin typeface="Times New Roman" pitchFamily="18" charset="0"/>
                <a:cs typeface="Times New Roman" pitchFamily="18" charset="0"/>
              </a:rPr>
              <a:t> nay </a:t>
            </a:r>
            <a:r>
              <a:rPr lang="en-US" sz="2400" i="1" dirty="0" err="1">
                <a:latin typeface="Times New Roman" pitchFamily="18" charset="0"/>
                <a:cs typeface="Times New Roman" pitchFamily="18" charset="0"/>
              </a:rPr>
              <a:t>tháng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sáu</a:t>
            </a:r>
            <a:endParaRPr lang="en-US" sz="2400" dirty="0">
              <a:latin typeface="Times New Roman" pitchFamily="18" charset="0"/>
              <a:cs typeface="Times New Roman" pitchFamily="18" charset="0"/>
            </a:endParaRPr>
          </a:p>
          <a:p>
            <a:pPr algn="just"/>
            <a:r>
              <a:rPr lang="en-US" sz="2400" i="1" dirty="0" err="1">
                <a:latin typeface="Times New Roman" pitchFamily="18" charset="0"/>
                <a:cs typeface="Times New Roman" pitchFamily="18" charset="0"/>
              </a:rPr>
              <a:t>Chợt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nghe</a:t>
            </a:r>
            <a:r>
              <a:rPr lang="en-US" sz="2400" i="1" dirty="0">
                <a:latin typeface="Times New Roman" pitchFamily="18" charset="0"/>
                <a:cs typeface="Times New Roman" pitchFamily="18" charset="0"/>
              </a:rPr>
              <a:t> tin </a:t>
            </a:r>
            <a:r>
              <a:rPr lang="en-US" sz="2400" i="1" dirty="0" err="1">
                <a:latin typeface="Times New Roman" pitchFamily="18" charset="0"/>
                <a:cs typeface="Times New Roman" pitchFamily="18" charset="0"/>
              </a:rPr>
              <a:t>nhà</a:t>
            </a:r>
            <a:endParaRPr lang="en-US" sz="2400" dirty="0">
              <a:latin typeface="Times New Roman" pitchFamily="18" charset="0"/>
              <a:cs typeface="Times New Roman" pitchFamily="18" charset="0"/>
            </a:endParaRPr>
          </a:p>
          <a:p>
            <a:pPr algn="just"/>
            <a:r>
              <a:rPr lang="en-US" sz="2400" i="1" dirty="0">
                <a:latin typeface="Times New Roman" pitchFamily="18" charset="0"/>
                <a:cs typeface="Times New Roman" pitchFamily="18" charset="0"/>
              </a:rPr>
              <a:t>Ra </a:t>
            </a:r>
            <a:r>
              <a:rPr lang="en-US" sz="2400" i="1" dirty="0" err="1">
                <a:latin typeface="Times New Roman" pitchFamily="18" charset="0"/>
                <a:cs typeface="Times New Roman" pitchFamily="18" charset="0"/>
              </a:rPr>
              <a:t>thế</a:t>
            </a:r>
            <a:endParaRPr lang="en-US" sz="2400" dirty="0">
              <a:latin typeface="Times New Roman" pitchFamily="18" charset="0"/>
              <a:cs typeface="Times New Roman" pitchFamily="18" charset="0"/>
            </a:endParaRPr>
          </a:p>
          <a:p>
            <a:pPr algn="just"/>
            <a:r>
              <a:rPr lang="en-US" sz="2400" i="1" dirty="0" err="1">
                <a:latin typeface="Times New Roman" pitchFamily="18" charset="0"/>
                <a:cs typeface="Times New Roman" pitchFamily="18" charset="0"/>
              </a:rPr>
              <a:t>Lượm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ơi</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d,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ùa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ra</a:t>
            </a:r>
            <a:r>
              <a:rPr lang="en-US" sz="2400" i="1" dirty="0">
                <a:latin typeface="Times New Roman" pitchFamily="18" charset="0"/>
                <a:cs typeface="Times New Roman" pitchFamily="18" charset="0"/>
              </a:rPr>
              <a:t>, con </a:t>
            </a:r>
            <a:r>
              <a:rPr lang="en-US" sz="2400" i="1" dirty="0" err="1">
                <a:latin typeface="Times New Roman" pitchFamily="18" charset="0"/>
                <a:cs typeface="Times New Roman" pitchFamily="18" charset="0"/>
              </a:rPr>
              <a:t>cắt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còn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ngắc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ngoải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Bây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giờ</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tận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mắt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nhìn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thấy</a:t>
            </a:r>
            <a:r>
              <a:rPr lang="en-US" sz="2400" i="1" dirty="0">
                <a:latin typeface="Times New Roman" pitchFamily="18" charset="0"/>
                <a:cs typeface="Times New Roman" pitchFamily="18" charset="0"/>
              </a:rPr>
              <a:t> con </a:t>
            </a:r>
            <a:r>
              <a:rPr lang="en-US" sz="2400" i="1" dirty="0" err="1">
                <a:latin typeface="Times New Roman" pitchFamily="18" charset="0"/>
                <a:cs typeface="Times New Roman" pitchFamily="18" charset="0"/>
              </a:rPr>
              <a:t>cắt</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box(in)">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box(in)">
                                      <p:cBhvr>
                                        <p:cTn id="57" dur="500"/>
                                        <p:tgtEl>
                                          <p:spTgt spid="4">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Effect transition="in" filter="box(in)">
                                      <p:cBhvr>
                                        <p:cTn id="62" dur="500"/>
                                        <p:tgtEl>
                                          <p:spTgt spid="4">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Effect transition="in" filter="box(in)">
                                      <p:cBhvr>
                                        <p:cTn id="67" dur="500"/>
                                        <p:tgtEl>
                                          <p:spTgt spid="4">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4" end="4"/>
                                            </p:txEl>
                                          </p:spTgt>
                                        </p:tgtEl>
                                        <p:attrNameLst>
                                          <p:attrName>style.visibility</p:attrName>
                                        </p:attrNameLst>
                                      </p:cBhvr>
                                      <p:to>
                                        <p:strVal val="visible"/>
                                      </p:to>
                                    </p:set>
                                    <p:animEffect transition="in" filter="box(in)">
                                      <p:cBhvr>
                                        <p:cTn id="72" dur="500"/>
                                        <p:tgtEl>
                                          <p:spTgt spid="4">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5" end="5"/>
                                            </p:txEl>
                                          </p:spTgt>
                                        </p:tgtEl>
                                        <p:attrNameLst>
                                          <p:attrName>style.visibility</p:attrName>
                                        </p:attrNameLst>
                                      </p:cBhvr>
                                      <p:to>
                                        <p:strVal val="visible"/>
                                      </p:to>
                                    </p:set>
                                    <p:animEffect transition="in" filter="box(in)">
                                      <p:cBhvr>
                                        <p:cTn id="77" dur="500"/>
                                        <p:tgtEl>
                                          <p:spTgt spid="4">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6" end="6"/>
                                            </p:txEl>
                                          </p:spTgt>
                                        </p:tgtEl>
                                        <p:attrNameLst>
                                          <p:attrName>style.visibility</p:attrName>
                                        </p:attrNameLst>
                                      </p:cBhvr>
                                      <p:to>
                                        <p:strVal val="visible"/>
                                      </p:to>
                                    </p:set>
                                    <p:animEffect transition="in" filter="box(in)">
                                      <p:cBhvr>
                                        <p:cTn id="82" dur="500"/>
                                        <p:tgtEl>
                                          <p:spTgt spid="4">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7" end="7"/>
                                            </p:txEl>
                                          </p:spTgt>
                                        </p:tgtEl>
                                        <p:attrNameLst>
                                          <p:attrName>style.visibility</p:attrName>
                                        </p:attrNameLst>
                                      </p:cBhvr>
                                      <p:to>
                                        <p:strVal val="visible"/>
                                      </p:to>
                                    </p:set>
                                    <p:animEffect transition="in" filter="box(in)">
                                      <p:cBhvr>
                                        <p:cTn id="87" dur="500"/>
                                        <p:tgtEl>
                                          <p:spTgt spid="4">
                                            <p:txEl>
                                              <p:pRg st="7" end="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8" end="8"/>
                                            </p:txEl>
                                          </p:spTgt>
                                        </p:tgtEl>
                                        <p:attrNameLst>
                                          <p:attrName>style.visibility</p:attrName>
                                        </p:attrNameLst>
                                      </p:cBhvr>
                                      <p:to>
                                        <p:strVal val="visible"/>
                                      </p:to>
                                    </p:set>
                                    <p:animEffect transition="in" filter="box(in)">
                                      <p:cBhvr>
                                        <p:cTn id="9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2092881"/>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4:</a:t>
            </a:r>
            <a:r>
              <a:rPr lang="vi-VN" b="1" dirty="0">
                <a:solidFill>
                  <a:srgbClr val="FF0000"/>
                </a:solidFill>
                <a:latin typeface="Times New Roman" pitchFamily="18" charset="0"/>
                <a:cs typeface="Times New Roman" pitchFamily="18" charset="0"/>
              </a:rPr>
              <a:t> THỰC HÀNH TIẾNG VIỆT</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NGỮ CẢNH VÀ NGHĨA CỦA</a:t>
            </a:r>
            <a:endParaRPr lang="en-US"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TỪ NGỮ TRONG NGỮ CẢNH</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3416320"/>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hết</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b,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thầy</a:t>
            </a:r>
            <a:r>
              <a:rPr lang="en-US" sz="2400" dirty="0">
                <a:latin typeface="Times New Roman" pitchFamily="18" charset="0"/>
                <a:cs typeface="Times New Roman" pitchFamily="18" charset="0"/>
              </a:rPr>
              <a:t> Ha men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c,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nghe</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Lượm</a:t>
            </a:r>
            <a:r>
              <a:rPr lang="en-US" sz="2400" dirty="0">
                <a:latin typeface="Times New Roman" pitchFamily="18" charset="0"/>
                <a:cs typeface="Times New Roman" pitchFamily="18" charset="0"/>
              </a:rPr>
              <a:t> hi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d,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ox(in)">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ox(in)">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box(in)">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box(in)">
                                      <p:cBhvr>
                                        <p:cTn id="52" dur="500"/>
                                        <p:tgtEl>
                                          <p:spTgt spid="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Effect transition="in" filter="box(in)">
                                      <p:cBhvr>
                                        <p:cTn id="57" dur="500"/>
                                        <p:tgtEl>
                                          <p:spTgt spid="4">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5" end="5"/>
                                            </p:txEl>
                                          </p:spTgt>
                                        </p:tgtEl>
                                        <p:attrNameLst>
                                          <p:attrName>style.visibility</p:attrName>
                                        </p:attrNameLst>
                                      </p:cBhvr>
                                      <p:to>
                                        <p:strVal val="visible"/>
                                      </p:to>
                                    </p:set>
                                    <p:animEffect transition="in" filter="box(in)">
                                      <p:cBhvr>
                                        <p:cTn id="6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50" name="nhacthaoluan.wma">
            <a:hlinkClick r:id="" action="ppaction://media"/>
          </p:cNvPr>
          <p:cNvPicPr>
            <a:picLocks noRot="1" noChangeAspect="1" noChangeArrowheads="1"/>
          </p:cNvPicPr>
          <p:nvPr>
            <a:audioFile r:link="rId1"/>
          </p:nvPr>
        </p:nvPicPr>
        <p:blipFill>
          <a:blip r:embed="rId3"/>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4"/>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4"/>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5"/>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4"/>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6"/>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6"/>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6"/>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6"/>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6"/>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6"/>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6"/>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6"/>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6"/>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6"/>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6"/>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6"/>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5016758"/>
          </a:xfrm>
          <a:prstGeom prst="rect">
            <a:avLst/>
          </a:prstGeom>
          <a:noFill/>
          <a:ln w="9525">
            <a:noFill/>
            <a:miter lim="800000"/>
            <a:headEnd/>
            <a:tailEnd/>
          </a:ln>
        </p:spPr>
        <p:txBody>
          <a:bodyPr wrap="square">
            <a:spAutoFit/>
          </a:bodyPr>
          <a:lstStyle/>
          <a:p>
            <a:pPr algn="ctr" eaLnBrk="0" fontAlgn="base" hangingPunct="0"/>
            <a:r>
              <a:rPr lang="en-US" sz="3600" b="1" dirty="0">
                <a:solidFill>
                  <a:srgbClr val="FF0000"/>
                </a:solidFill>
                <a:latin typeface="Times New Roman" pitchFamily="18" charset="0"/>
                <a:cs typeface="Times New Roman" pitchFamily="18" charset="0"/>
              </a:rPr>
              <a:t>ÔN TẬP TIẾNG VIỆT 7 KNTT</a:t>
            </a:r>
          </a:p>
          <a:p>
            <a:pPr algn="ctr"/>
            <a:r>
              <a:rPr lang="en-US" sz="3600" b="1" dirty="0">
                <a:solidFill>
                  <a:srgbClr val="FF0000"/>
                </a:solidFill>
                <a:latin typeface="Times New Roman" pitchFamily="18" charset="0"/>
                <a:cs typeface="Times New Roman" pitchFamily="18" charset="0"/>
              </a:rPr>
              <a:t>BÀI 5: </a:t>
            </a:r>
            <a:r>
              <a:rPr lang="vi-VN" sz="3600" b="1" dirty="0">
                <a:solidFill>
                  <a:srgbClr val="FF0000"/>
                </a:solidFill>
                <a:latin typeface="Times New Roman" pitchFamily="18" charset="0"/>
                <a:cs typeface="Times New Roman" pitchFamily="18" charset="0"/>
              </a:rPr>
              <a:t>THỰC HÀNH TIẾNG</a:t>
            </a:r>
            <a:r>
              <a:rPr lang="en-US" sz="3600" b="1" dirty="0">
                <a:solidFill>
                  <a:srgbClr val="FF0000"/>
                </a:solidFill>
                <a:latin typeface="Times New Roman" pitchFamily="18" charset="0"/>
                <a:cs typeface="Times New Roman" pitchFamily="18" charset="0"/>
              </a:rPr>
              <a:t> VIỆT</a:t>
            </a:r>
            <a:r>
              <a:rPr lang="nl-NL" sz="3600" b="1" dirty="0">
                <a:solidFill>
                  <a:srgbClr val="FF0000"/>
                </a:solidFill>
                <a:latin typeface="Times New Roman" pitchFamily="18" charset="0"/>
                <a:cs typeface="Times New Roman" pitchFamily="18" charset="0"/>
              </a:rPr>
              <a:t> TỪ NGỮ ĐỊA PHƯƠNG</a:t>
            </a:r>
            <a:endParaRPr lang="en-US" sz="3600" dirty="0">
              <a:solidFill>
                <a:srgbClr val="FF0000"/>
              </a:solidFill>
              <a:latin typeface="Times New Roman" pitchFamily="18" charset="0"/>
              <a:cs typeface="Times New Roman" pitchFamily="18" charset="0"/>
            </a:endParaRPr>
          </a:p>
          <a:p>
            <a:pPr algn="ctr"/>
            <a:endParaRPr lang="en-US" sz="3600" dirty="0">
              <a:solidFill>
                <a:srgbClr val="FF0000"/>
              </a:solidFill>
              <a:latin typeface="Times New Roman" pitchFamily="18" charset="0"/>
              <a:cs typeface="Times New Roman" pitchFamily="18" charset="0"/>
            </a:endParaRPr>
          </a:p>
          <a:p>
            <a:pPr algn="ctr"/>
            <a:endParaRPr lang="en-US" sz="3600" dirty="0">
              <a:solidFill>
                <a:srgbClr val="FF0000"/>
              </a:solidFill>
              <a:latin typeface="Times New Roman" pitchFamily="18" charset="0"/>
              <a:cs typeface="Times New Roman" pitchFamily="18" charset="0"/>
            </a:endParaRPr>
          </a:p>
          <a:p>
            <a:pPr algn="ctr"/>
            <a:endParaRPr lang="en-US" sz="3600" dirty="0">
              <a:solidFill>
                <a:srgbClr val="FF0000"/>
              </a:solidFill>
              <a:latin typeface="Times New Roman" pitchFamily="18" charset="0"/>
              <a:cs typeface="Times New Roman" pitchFamily="18" charset="0"/>
            </a:endParaRPr>
          </a:p>
          <a:p>
            <a:pPr algn="ctr" eaLnBrk="0" fontAlgn="base" hangingPunct="0"/>
            <a:endParaRPr lang="en-US" sz="3600" b="1" dirty="0">
              <a:solidFill>
                <a:srgbClr val="FF0000"/>
              </a:solidFill>
              <a:latin typeface="Times New Roman" pitchFamily="18" charset="0"/>
              <a:cs typeface="Times New Roman" pitchFamily="18" charset="0"/>
            </a:endParaRPr>
          </a:p>
          <a:p>
            <a:pPr algn="ctr" eaLnBrk="0" fontAlgn="base" hangingPunct="0"/>
            <a:endParaRPr lang="en-US" sz="36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74030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I. LÍ THUYẾT</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1. </a:t>
            </a:r>
            <a:r>
              <a:rPr lang="en-US" sz="2400" b="1" dirty="0" err="1">
                <a:latin typeface="Times New Roman" pitchFamily="18" charset="0"/>
                <a:cs typeface="Times New Roman" pitchFamily="18" charset="0"/>
              </a:rPr>
              <a:t>Từ</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địa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phương</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p>
          <a:p>
            <a:pPr algn="just"/>
            <a:r>
              <a:rPr lang="en-US" sz="2400" dirty="0" err="1">
                <a:latin typeface="Times New Roman" pitchFamily="18" charset="0"/>
                <a:cs typeface="Times New Roman" pitchFamily="18" charset="0"/>
              </a:rPr>
              <a:t>Ví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mẹ</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Nghệ</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Tĩnh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mệ</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mạ</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má</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du </a:t>
            </a:r>
            <a:r>
              <a:rPr lang="en-US" sz="2400" dirty="0" err="1">
                <a:latin typeface="Times New Roman" pitchFamily="18" charset="0"/>
                <a:cs typeface="Times New Roman" pitchFamily="18" charset="0"/>
              </a:rPr>
              <a:t>Bắc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bầm</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“u”.</a:t>
            </a:r>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=&gt;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mệ</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mạ</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má</a:t>
            </a:r>
            <a:r>
              <a:rPr lang="en-US" sz="2400" b="1" dirty="0">
                <a:latin typeface="Times New Roman" pitchFamily="18" charset="0"/>
                <a:cs typeface="Times New Roman" pitchFamily="18" charset="0"/>
              </a:rPr>
              <a:t>, u, </a:t>
            </a:r>
            <a:r>
              <a:rPr lang="en-US" sz="2400" b="1" dirty="0" err="1">
                <a:latin typeface="Times New Roman" pitchFamily="18" charset="0"/>
                <a:cs typeface="Times New Roman" pitchFamily="18" charset="0"/>
              </a:rPr>
              <a:t>bầm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a:t>
            </a:r>
          </a:p>
          <a:p>
            <a:pPr algn="just"/>
            <a:r>
              <a:rPr lang="en-US" sz="2400" b="1" dirty="0">
                <a:latin typeface="Times New Roman" pitchFamily="18" charset="0"/>
                <a:cs typeface="Times New Roman" pitchFamily="18" charset="0"/>
              </a:rPr>
              <a:t>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ngữ</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địa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phương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ngữ</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toàn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tương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đương</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Ví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chôm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chôm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cụt</a:t>
            </a:r>
            <a:r>
              <a:rPr lang="en-US" sz="2400" dirty="0">
                <a:latin typeface="Times New Roman" pitchFamily="18" charset="0"/>
                <a:cs typeface="Times New Roman" pitchFamily="18" charset="0"/>
              </a:rPr>
              <a:t>…</a:t>
            </a:r>
          </a:p>
          <a:p>
            <a:pPr algn="just"/>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miền</a:t>
            </a:r>
            <a:r>
              <a:rPr lang="en-US" sz="2400" dirty="0">
                <a:latin typeface="Times New Roman" pitchFamily="18" charset="0"/>
                <a:cs typeface="Times New Roman" pitchFamily="18" charset="0"/>
              </a:rPr>
              <a:t>.</a:t>
            </a:r>
          </a:p>
          <a:p>
            <a:pPr algn="just">
              <a:buFont typeface="Arial" charset="0"/>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box(in)">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box(in)">
                                      <p:cBhvr>
                                        <p:cTn id="57" dur="500"/>
                                        <p:tgtEl>
                                          <p:spTgt spid="4">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Effect transition="in" filter="box(in)">
                                      <p:cBhvr>
                                        <p:cTn id="62" dur="500"/>
                                        <p:tgtEl>
                                          <p:spTgt spid="4">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Effect transition="in" filter="box(in)">
                                      <p:cBhvr>
                                        <p:cTn id="67" dur="500"/>
                                        <p:tgtEl>
                                          <p:spTgt spid="4">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4" end="4"/>
                                            </p:txEl>
                                          </p:spTgt>
                                        </p:tgtEl>
                                        <p:attrNameLst>
                                          <p:attrName>style.visibility</p:attrName>
                                        </p:attrNameLst>
                                      </p:cBhvr>
                                      <p:to>
                                        <p:strVal val="visible"/>
                                      </p:to>
                                    </p:set>
                                    <p:animEffect transition="in" filter="box(in)">
                                      <p:cBhvr>
                                        <p:cTn id="72" dur="500"/>
                                        <p:tgtEl>
                                          <p:spTgt spid="4">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5" end="5"/>
                                            </p:txEl>
                                          </p:spTgt>
                                        </p:tgtEl>
                                        <p:attrNameLst>
                                          <p:attrName>style.visibility</p:attrName>
                                        </p:attrNameLst>
                                      </p:cBhvr>
                                      <p:to>
                                        <p:strVal val="visible"/>
                                      </p:to>
                                    </p:set>
                                    <p:animEffect transition="in" filter="box(in)">
                                      <p:cBhvr>
                                        <p:cTn id="77" dur="500"/>
                                        <p:tgtEl>
                                          <p:spTgt spid="4">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6" end="6"/>
                                            </p:txEl>
                                          </p:spTgt>
                                        </p:tgtEl>
                                        <p:attrNameLst>
                                          <p:attrName>style.visibility</p:attrName>
                                        </p:attrNameLst>
                                      </p:cBhvr>
                                      <p:to>
                                        <p:strVal val="visible"/>
                                      </p:to>
                                    </p:set>
                                    <p:animEffect transition="in" filter="box(in)">
                                      <p:cBhvr>
                                        <p:cTn id="82" dur="500"/>
                                        <p:tgtEl>
                                          <p:spTgt spid="4">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7" end="7"/>
                                            </p:txEl>
                                          </p:spTgt>
                                        </p:tgtEl>
                                        <p:attrNameLst>
                                          <p:attrName>style.visibility</p:attrName>
                                        </p:attrNameLst>
                                      </p:cBhvr>
                                      <p:to>
                                        <p:strVal val="visible"/>
                                      </p:to>
                                    </p:set>
                                    <p:animEffect transition="in" filter="box(in)">
                                      <p:cBhvr>
                                        <p:cTn id="87" dur="500"/>
                                        <p:tgtEl>
                                          <p:spTgt spid="4">
                                            <p:txEl>
                                              <p:pRg st="7" end="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8" end="8"/>
                                            </p:txEl>
                                          </p:spTgt>
                                        </p:tgtEl>
                                        <p:attrNameLst>
                                          <p:attrName>style.visibility</p:attrName>
                                        </p:attrNameLst>
                                      </p:cBhvr>
                                      <p:to>
                                        <p:strVal val="visible"/>
                                      </p:to>
                                    </p:set>
                                    <p:animEffect transition="in" filter="box(in)">
                                      <p:cBhvr>
                                        <p:cTn id="9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1:</a:t>
            </a:r>
            <a:r>
              <a:rPr lang="vi-VN" b="1" dirty="0">
                <a:solidFill>
                  <a:srgbClr val="FF0000"/>
                </a:solidFill>
                <a:latin typeface="Times New Roman" pitchFamily="18" charset="0"/>
                <a:cs typeface="Times New Roman" pitchFamily="18" charset="0"/>
              </a:rPr>
              <a:t> THỰC HÀNH TIẾNG VIỆT: MỞ RỘNG TRẠNG NGỮ</a:t>
            </a:r>
            <a:r>
              <a:rPr lang="en-US" b="1" dirty="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CỦA CÂU </a:t>
            </a:r>
            <a:endParaRPr lang="en-US" b="1" dirty="0">
              <a:solidFill>
                <a:srgbClr val="FF0000"/>
              </a:solidFill>
              <a:latin typeface="Times New Roman" pitchFamily="18" charset="0"/>
              <a:cs typeface="Times New Roman" pitchFamily="18" charset="0"/>
            </a:endParaRPr>
          </a:p>
          <a:p>
            <a:pPr algn="ctr"/>
            <a:r>
              <a:rPr lang="vi-VN" b="1" dirty="0">
                <a:solidFill>
                  <a:srgbClr val="FF0000"/>
                </a:solidFill>
                <a:latin typeface="Times New Roman" pitchFamily="18" charset="0"/>
                <a:cs typeface="Times New Roman" pitchFamily="18" charset="0"/>
              </a:rPr>
              <a:t>BẰNG CỤM TỪ</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401205"/>
          </a:xfrm>
          <a:prstGeom prst="rect">
            <a:avLst/>
          </a:prstGeom>
          <a:noFill/>
        </p:spPr>
        <p:txBody>
          <a:bodyPr wrap="square" rtlCol="0">
            <a:spAutoFit/>
          </a:bodyPr>
          <a:lstStyle/>
          <a:p>
            <a:pPr algn="ctr"/>
            <a:r>
              <a:rPr lang="en-US" sz="2800" b="1" dirty="0" err="1">
                <a:latin typeface="Times New Roman" pitchFamily="18" charset="0"/>
                <a:cs typeface="Times New Roman" pitchFamily="18" charset="0"/>
              </a:rPr>
              <a:t>Gợi</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a. Câu (2) có trạng ngữ được mở rộng hơn câu (1), giúp miêu tả không gian của nơi chốn được dùng làm trạng ngữ: gian phòng lớn tràn ngập ánh sáng.</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b. Câu (2) có trạng ngữ được mở rộng hơn câu (1), giúp cung cấp thông tin về sự việc (mưa rào) đã xảy ra trong đêm hôm trước.</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c. Câu (2) có trạng ngữ được mở rộng hơn câu (1), giúp cụ thể hóa nơi chốn được dùng làm trạng ngữ.</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262979"/>
          </a:xfrm>
          <a:prstGeom prst="rect">
            <a:avLst/>
          </a:prstGeom>
          <a:noFill/>
        </p:spPr>
        <p:txBody>
          <a:bodyPr wrap="square" rtlCol="0">
            <a:spAutoFit/>
          </a:bodyPr>
          <a:lstStyle/>
          <a:p>
            <a:pPr algn="just"/>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ngữ</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địa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phương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ngữ</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toàn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tương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đương</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đây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mè</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vừng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trốc</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hòm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Nghệ-Tĩnh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phiếu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sym typeface="Wingdings"/>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lưu</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doi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doi</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box(in)">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box(in)">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box(in)">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box(in)">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box(in)">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3046988"/>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II. </a:t>
            </a:r>
            <a:r>
              <a:rPr lang="en-US" sz="2400" b="1" dirty="0" err="1">
                <a:latin typeface="Times New Roman" pitchFamily="18" charset="0"/>
                <a:cs typeface="Times New Roman" pitchFamily="18" charset="0"/>
              </a:rPr>
              <a:t>Thực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hành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tiếng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Việt</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1</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Trong câu văn sau, những từ ngữ nào có thể được xem là từ ngữ địa phương? Vì sao?</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Tất cả được đựng trong những thẫu, những vịm bày trên một cái trẹc, o bán cơm hến lấy ra bằng những chiếc gáo mù u nhỏ xíu, bàn tay thoăn thoắt mỗi thứ một ít...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3200400"/>
            <a:ext cx="9144000" cy="2308324"/>
          </a:xfrm>
          <a:prstGeom prst="rect">
            <a:avLst/>
          </a:prstGeom>
          <a:noFill/>
        </p:spPr>
        <p:txBody>
          <a:bodyPr wrap="square" rtlCol="0">
            <a:spAutoFit/>
          </a:bodyPr>
          <a:lstStyle/>
          <a:p>
            <a:pPr algn="ctr"/>
            <a:r>
              <a:rPr lang="vi-VN" sz="2400" b="1" dirty="0">
                <a:latin typeface="+mj-lt"/>
              </a:rPr>
              <a:t>Gợi ý trả lời</a:t>
            </a:r>
            <a:endParaRPr lang="en-US" sz="2400" dirty="0">
              <a:latin typeface="+mj-lt"/>
            </a:endParaRPr>
          </a:p>
          <a:p>
            <a:pPr algn="just"/>
            <a:r>
              <a:rPr lang="vi-VN" sz="2400" dirty="0">
                <a:latin typeface="+mj-lt"/>
              </a:rPr>
              <a:t>- Những từ ngữ được xem là từ ngữ địa phương trong câu văn gồm: </a:t>
            </a:r>
            <a:r>
              <a:rPr lang="vi-VN" sz="2400" i="1" dirty="0">
                <a:latin typeface="+mj-lt"/>
              </a:rPr>
              <a:t>thẫu</a:t>
            </a:r>
            <a:r>
              <a:rPr lang="vi-VN" sz="2400" dirty="0">
                <a:latin typeface="+mj-lt"/>
              </a:rPr>
              <a:t>, </a:t>
            </a:r>
            <a:r>
              <a:rPr lang="vi-VN" sz="2400" i="1" dirty="0">
                <a:latin typeface="+mj-lt"/>
              </a:rPr>
              <a:t>vịm</a:t>
            </a:r>
            <a:r>
              <a:rPr lang="vi-VN" sz="2400" dirty="0">
                <a:latin typeface="+mj-lt"/>
              </a:rPr>
              <a:t>, </a:t>
            </a:r>
            <a:r>
              <a:rPr lang="vi-VN" sz="2400" i="1" dirty="0">
                <a:latin typeface="+mj-lt"/>
              </a:rPr>
              <a:t>trẹc</a:t>
            </a:r>
            <a:r>
              <a:rPr lang="vi-VN" sz="2400" dirty="0">
                <a:latin typeface="+mj-lt"/>
              </a:rPr>
              <a:t>, </a:t>
            </a:r>
            <a:r>
              <a:rPr lang="vi-VN" sz="2400" i="1" dirty="0">
                <a:latin typeface="+mj-lt"/>
              </a:rPr>
              <a:t>o</a:t>
            </a:r>
            <a:r>
              <a:rPr lang="vi-VN" sz="2400" dirty="0">
                <a:latin typeface="+mj-lt"/>
              </a:rPr>
              <a:t>.</a:t>
            </a:r>
            <a:endParaRPr lang="en-US" sz="2400" dirty="0">
              <a:latin typeface="+mj-lt"/>
            </a:endParaRPr>
          </a:p>
          <a:p>
            <a:pPr algn="just"/>
            <a:r>
              <a:rPr lang="vi-VN" sz="2400" dirty="0">
                <a:latin typeface="+mj-lt"/>
              </a:rPr>
              <a:t>- Nó được coi là từ ngữ địa phương vì nó khác với từ ngữ toàn dân, chỉ được dùng ở một số vùng miền nhất định.</a:t>
            </a:r>
            <a:endParaRPr lang="en-US" sz="2400" dirty="0">
              <a:latin typeface="+mj-lt"/>
            </a:endParaRPr>
          </a:p>
          <a:p>
            <a:pPr algn="just"/>
            <a:endParaRPr lang="en-US"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ox(in)">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box(in)">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box(in)">
                                      <p:cBhvr>
                                        <p:cTn id="37" dur="5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box(in)">
                                      <p:cBhvr>
                                        <p:cTn id="42" dur="500"/>
                                        <p:tgtEl>
                                          <p:spTgt spid="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ox(in)">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1938992"/>
          </a:xfrm>
          <a:prstGeom prst="rect">
            <a:avLst/>
          </a:prstGeom>
          <a:noFill/>
        </p:spPr>
        <p:txBody>
          <a:bodyPr wrap="square" rtlCol="0">
            <a:spAutoFit/>
          </a:bodyPr>
          <a:lstStyle/>
          <a:p>
            <a:r>
              <a:rPr lang="vi-VN" sz="2400" b="1" dirty="0">
                <a:latin typeface="Times New Roman" pitchFamily="18" charset="0"/>
                <a:cs typeface="Times New Roman" pitchFamily="18" charset="0"/>
              </a:rPr>
              <a:t>Bài 2</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Liệt kê một số từ ngữ địa phương được dùng trong văn bản </a:t>
            </a:r>
            <a:r>
              <a:rPr lang="vi-VN" sz="2400" i="1" dirty="0">
                <a:latin typeface="Times New Roman" pitchFamily="18" charset="0"/>
                <a:cs typeface="Times New Roman" pitchFamily="18" charset="0"/>
              </a:rPr>
              <a:t>Chuyện cơm hến</a:t>
            </a:r>
            <a:r>
              <a:rPr lang="vi-VN" sz="2400" dirty="0">
                <a:latin typeface="Times New Roman" pitchFamily="18" charset="0"/>
                <a:cs typeface="Times New Roman" pitchFamily="18" charset="0"/>
              </a:rPr>
              <a:t>. Những từ ngữ đó có nghĩa tương đương với những từ ngữ nào được dùng ở địa phương em hoặc trong từ ngữ toàn dân?</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6" name="TextBox 5"/>
          <p:cNvSpPr txBox="1"/>
          <p:nvPr/>
        </p:nvSpPr>
        <p:spPr>
          <a:xfrm>
            <a:off x="0" y="1981200"/>
            <a:ext cx="8382000" cy="892552"/>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ctr"/>
            <a:endParaRPr lang="en-US" sz="2800" dirty="0">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304800" y="2895600"/>
          <a:ext cx="8534400" cy="3695700"/>
        </p:xfrm>
        <a:graphic>
          <a:graphicData uri="http://schemas.openxmlformats.org/drawingml/2006/table">
            <a:tbl>
              <a:tblPr/>
              <a:tblGrid>
                <a:gridCol w="4648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227696">
                <a:tc>
                  <a:txBody>
                    <a:bodyPr/>
                    <a:lstStyle/>
                    <a:p>
                      <a:pPr marL="0" marR="0" algn="ctr">
                        <a:lnSpc>
                          <a:spcPct val="115000"/>
                        </a:lnSpc>
                        <a:spcBef>
                          <a:spcPts val="0"/>
                        </a:spcBef>
                        <a:spcAft>
                          <a:spcPts val="0"/>
                        </a:spcAft>
                      </a:pPr>
                      <a:r>
                        <a:rPr lang="en-US" sz="2000" b="1" dirty="0" err="1">
                          <a:solidFill>
                            <a:srgbClr val="000000"/>
                          </a:solidFill>
                          <a:latin typeface="Times New Roman"/>
                          <a:ea typeface="Times New Roman"/>
                          <a:cs typeface="Times New Roman"/>
                        </a:rPr>
                        <a:t>Từ</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ngữ</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địa</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phương</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trong</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Chuyện</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cơm</a:t>
                      </a:r>
                      <a:r>
                        <a:rPr lang="en-US" sz="2000" b="1" dirty="0">
                          <a:solidFill>
                            <a:srgbClr val="000000"/>
                          </a:solidFill>
                          <a:latin typeface="Times New Roman"/>
                          <a:ea typeface="Times New Roman"/>
                          <a:cs typeface="Times New Roman"/>
                        </a:rPr>
                        <a:t> </a:t>
                      </a:r>
                      <a:r>
                        <a:rPr lang="en-US" sz="2000" b="1" dirty="0" err="1">
                          <a:solidFill>
                            <a:srgbClr val="000000"/>
                          </a:solidFill>
                          <a:latin typeface="Times New Roman"/>
                          <a:ea typeface="Times New Roman"/>
                          <a:cs typeface="Times New Roman"/>
                        </a:rPr>
                        <a:t>hến</a:t>
                      </a:r>
                      <a:endParaRPr lang="en-US" sz="1800" dirty="0">
                        <a:latin typeface="Times New Roman"/>
                        <a:ea typeface="Times New Roman"/>
                        <a:cs typeface="Times New Roman"/>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b="1">
                          <a:solidFill>
                            <a:srgbClr val="000000"/>
                          </a:solidFill>
                          <a:latin typeface="Times New Roman"/>
                          <a:ea typeface="Times New Roman"/>
                          <a:cs typeface="Times New Roman"/>
                        </a:rPr>
                        <a:t>Từ toàn dân tương ứng</a:t>
                      </a:r>
                      <a:endParaRPr lang="en-US" sz="1800">
                        <a:latin typeface="Times New Roman"/>
                        <a:ea typeface="Times New Roman"/>
                        <a:cs typeface="Times New Roman"/>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446038">
                <a:tc>
                  <a:txBody>
                    <a:bodyPr/>
                    <a:lstStyle/>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lạt</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duống</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xắt</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trụng</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thẫu</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vịn</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trẹc</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o</a:t>
                      </a:r>
                      <a:endParaRPr lang="en-US" sz="1800" dirty="0">
                        <a:latin typeface="Times New Roman"/>
                        <a:ea typeface="Times New Roman"/>
                        <a:cs typeface="Times New Roman"/>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nhạt</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xuống</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thái</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nhúng</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thẩu</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liễn</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mẹt</a:t>
                      </a:r>
                      <a:endParaRPr lang="en-US" sz="1800" dirty="0">
                        <a:latin typeface="Times New Roman"/>
                        <a:ea typeface="Times New Roman"/>
                        <a:cs typeface="Times New Roman"/>
                      </a:endParaRPr>
                    </a:p>
                    <a:p>
                      <a:pPr marL="0" marR="0" algn="just">
                        <a:lnSpc>
                          <a:spcPct val="115000"/>
                        </a:lnSpc>
                        <a:spcBef>
                          <a:spcPts val="0"/>
                        </a:spcBef>
                        <a:spcAft>
                          <a:spcPts val="0"/>
                        </a:spcAft>
                      </a:pP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cô</a:t>
                      </a:r>
                      <a:endParaRPr lang="en-US" sz="1800" dirty="0">
                        <a:latin typeface="Times New Roman"/>
                        <a:ea typeface="Times New Roman"/>
                        <a:cs typeface="Times New Roman"/>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box(in)">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ox(in)">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381000"/>
            <a:ext cx="9144000" cy="6740307"/>
          </a:xfrm>
          <a:prstGeom prst="rect">
            <a:avLst/>
          </a:prstGeom>
          <a:noFill/>
        </p:spPr>
        <p:txBody>
          <a:bodyPr wrap="square" rtlCol="0">
            <a:spAutoFit/>
          </a:bodyPr>
          <a:lstStyle/>
          <a:p>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nghểnh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Chớ</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giun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hè</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cúi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Giỏi</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3. </a:t>
            </a:r>
            <a:r>
              <a:rPr lang="en-US" sz="2400"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vườn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chè</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tằm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dâu</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đắng</a:t>
            </a:r>
            <a:r>
              <a:rPr lang="en-US" sz="2400" dirty="0">
                <a:latin typeface="Times New Roman" pitchFamily="18" charset="0"/>
                <a:cs typeface="Times New Roman" pitchFamily="18" charset="0"/>
              </a:rPr>
              <a:t> cay.</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Gió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mây</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bắp</a:t>
            </a:r>
            <a:r>
              <a:rPr lang="en-US" sz="2400" dirty="0">
                <a:latin typeface="Times New Roman" pitchFamily="18" charset="0"/>
                <a:cs typeface="Times New Roman" pitchFamily="18" charset="0"/>
              </a:rPr>
              <a:t> lay</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kịp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tối</a:t>
            </a:r>
            <a:r>
              <a:rPr lang="en-US" sz="2400" dirty="0">
                <a:latin typeface="Times New Roman" pitchFamily="18" charset="0"/>
                <a:cs typeface="Times New Roman" pitchFamily="18" charset="0"/>
              </a:rPr>
              <a:t> nay?</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Tử</a:t>
            </a:r>
            <a:r>
              <a:rPr lang="en-US"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555641"/>
          </a:xfrm>
          <a:prstGeom prst="rect">
            <a:avLst/>
          </a:prstGeom>
          <a:noFill/>
        </p:spPr>
        <p:txBody>
          <a:bodyPr wrap="square" rtlCol="0">
            <a:spAutoFit/>
          </a:bodyPr>
          <a:lstStyle/>
          <a:p>
            <a:r>
              <a:rPr lang="en-US" sz="2000" dirty="0">
                <a:latin typeface="Times New Roman" pitchFamily="18" charset="0"/>
                <a:cs typeface="Times New Roman" pitchFamily="18" charset="0"/>
              </a:rPr>
              <a:t>5.    </a:t>
            </a:r>
            <a:r>
              <a:rPr lang="en-US" sz="2000" dirty="0" err="1">
                <a:latin typeface="Times New Roman" pitchFamily="18" charset="0"/>
                <a:cs typeface="Times New Roman" pitchFamily="18" charset="0"/>
              </a:rPr>
              <a:t>Mạ</a:t>
            </a:r>
            <a:r>
              <a:rPr lang="en-US" sz="2000" dirty="0">
                <a:latin typeface="Times New Roman" pitchFamily="18" charset="0"/>
                <a:cs typeface="Times New Roman" pitchFamily="18" charset="0"/>
              </a:rPr>
              <a:t> non </a:t>
            </a:r>
            <a:r>
              <a:rPr lang="en-US" sz="2000" dirty="0" err="1">
                <a:latin typeface="Times New Roman" pitchFamily="18" charset="0"/>
                <a:cs typeface="Times New Roman" pitchFamily="18" charset="0"/>
              </a:rPr>
              <a:t>bầm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đon</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Ruột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mấy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lần</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phùn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Mưa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nhiêu</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sớm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sớm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chiều</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bầm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chớ</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Hữu</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6. </a:t>
            </a:r>
            <a:r>
              <a:rPr lang="en-US" sz="2000" dirty="0" err="1">
                <a:latin typeface="Times New Roman" pitchFamily="18" charset="0"/>
                <a:cs typeface="Times New Roman" pitchFamily="18" charset="0"/>
              </a:rPr>
              <a:t>Chuối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vườn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lổ</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Cam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ngõ</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vàng</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ruộng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vườn</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Hữu</a:t>
            </a:r>
            <a:r>
              <a:rPr lang="en-US" sz="2000" dirty="0">
                <a:latin typeface="Times New Roman" pitchFamily="18" charset="0"/>
                <a:cs typeface="Times New Roman" pitchFamily="18" charset="0"/>
              </a:rPr>
              <a:t> Chung)</a:t>
            </a:r>
          </a:p>
          <a:p>
            <a:r>
              <a:rPr lang="en-US" sz="2000" dirty="0">
                <a:latin typeface="Times New Roman" pitchFamily="18" charset="0"/>
                <a:cs typeface="Times New Roman" pitchFamily="18" charset="0"/>
              </a:rPr>
              <a:t>7.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tênh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vui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8.     </a:t>
            </a:r>
            <a:r>
              <a:rPr lang="en-US" sz="2000" dirty="0" err="1">
                <a:latin typeface="Times New Roman" pitchFamily="18" charset="0"/>
                <a:cs typeface="Times New Roman" pitchFamily="18" charset="0"/>
              </a:rPr>
              <a:t>Ngọt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gai</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ngon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Sầu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vui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Hổ</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0" end="0"/>
                                            </p:txEl>
                                          </p:spTgt>
                                        </p:tgtEl>
                                        <p:attrNameLst>
                                          <p:attrName>style.visibility</p:attrName>
                                        </p:attrNameLst>
                                      </p:cBhvr>
                                      <p:to>
                                        <p:strVal val="visible"/>
                                      </p:to>
                                    </p:set>
                                    <p:animEffect transition="in" filter="box(in)">
                                      <p:cBhvr>
                                        <p:cTn id="62" dur="500"/>
                                        <p:tgtEl>
                                          <p:spTgt spid="4">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 end="1"/>
                                            </p:txEl>
                                          </p:spTgt>
                                        </p:tgtEl>
                                        <p:attrNameLst>
                                          <p:attrName>style.visibility</p:attrName>
                                        </p:attrNameLst>
                                      </p:cBhvr>
                                      <p:to>
                                        <p:strVal val="visible"/>
                                      </p:to>
                                    </p:set>
                                    <p:animEffect transition="in" filter="box(in)">
                                      <p:cBhvr>
                                        <p:cTn id="67" dur="500"/>
                                        <p:tgtEl>
                                          <p:spTgt spid="4">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2" end="2"/>
                                            </p:txEl>
                                          </p:spTgt>
                                        </p:tgtEl>
                                        <p:attrNameLst>
                                          <p:attrName>style.visibility</p:attrName>
                                        </p:attrNameLst>
                                      </p:cBhvr>
                                      <p:to>
                                        <p:strVal val="visible"/>
                                      </p:to>
                                    </p:set>
                                    <p:animEffect transition="in" filter="box(in)">
                                      <p:cBhvr>
                                        <p:cTn id="72" dur="500"/>
                                        <p:tgtEl>
                                          <p:spTgt spid="4">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3" end="3"/>
                                            </p:txEl>
                                          </p:spTgt>
                                        </p:tgtEl>
                                        <p:attrNameLst>
                                          <p:attrName>style.visibility</p:attrName>
                                        </p:attrNameLst>
                                      </p:cBhvr>
                                      <p:to>
                                        <p:strVal val="visible"/>
                                      </p:to>
                                    </p:set>
                                    <p:animEffect transition="in" filter="box(in)">
                                      <p:cBhvr>
                                        <p:cTn id="77" dur="500"/>
                                        <p:tgtEl>
                                          <p:spTgt spid="4">
                                            <p:txEl>
                                              <p:pRg st="3" end="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4" end="4"/>
                                            </p:txEl>
                                          </p:spTgt>
                                        </p:tgtEl>
                                        <p:attrNameLst>
                                          <p:attrName>style.visibility</p:attrName>
                                        </p:attrNameLst>
                                      </p:cBhvr>
                                      <p:to>
                                        <p:strVal val="visible"/>
                                      </p:to>
                                    </p:set>
                                    <p:animEffect transition="in" filter="box(in)">
                                      <p:cBhvr>
                                        <p:cTn id="82" dur="500"/>
                                        <p:tgtEl>
                                          <p:spTgt spid="4">
                                            <p:txEl>
                                              <p:pRg st="4" end="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5" end="5"/>
                                            </p:txEl>
                                          </p:spTgt>
                                        </p:tgtEl>
                                        <p:attrNameLst>
                                          <p:attrName>style.visibility</p:attrName>
                                        </p:attrNameLst>
                                      </p:cBhvr>
                                      <p:to>
                                        <p:strVal val="visible"/>
                                      </p:to>
                                    </p:set>
                                    <p:animEffect transition="in" filter="box(in)">
                                      <p:cBhvr>
                                        <p:cTn id="87" dur="500"/>
                                        <p:tgtEl>
                                          <p:spTgt spid="4">
                                            <p:txEl>
                                              <p:pRg st="5" end="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6" end="6"/>
                                            </p:txEl>
                                          </p:spTgt>
                                        </p:tgtEl>
                                        <p:attrNameLst>
                                          <p:attrName>style.visibility</p:attrName>
                                        </p:attrNameLst>
                                      </p:cBhvr>
                                      <p:to>
                                        <p:strVal val="visible"/>
                                      </p:to>
                                    </p:set>
                                    <p:animEffect transition="in" filter="box(in)">
                                      <p:cBhvr>
                                        <p:cTn id="92" dur="500"/>
                                        <p:tgtEl>
                                          <p:spTgt spid="4">
                                            <p:txEl>
                                              <p:pRg st="6" end="6"/>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
                                            <p:txEl>
                                              <p:pRg st="7" end="7"/>
                                            </p:txEl>
                                          </p:spTgt>
                                        </p:tgtEl>
                                        <p:attrNameLst>
                                          <p:attrName>style.visibility</p:attrName>
                                        </p:attrNameLst>
                                      </p:cBhvr>
                                      <p:to>
                                        <p:strVal val="visible"/>
                                      </p:to>
                                    </p:set>
                                    <p:animEffect transition="in" filter="box(in)">
                                      <p:cBhvr>
                                        <p:cTn id="97" dur="500"/>
                                        <p:tgtEl>
                                          <p:spTgt spid="4">
                                            <p:txEl>
                                              <p:pRg st="7" end="7"/>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4">
                                            <p:txEl>
                                              <p:pRg st="8" end="8"/>
                                            </p:txEl>
                                          </p:spTgt>
                                        </p:tgtEl>
                                        <p:attrNameLst>
                                          <p:attrName>style.visibility</p:attrName>
                                        </p:attrNameLst>
                                      </p:cBhvr>
                                      <p:to>
                                        <p:strVal val="visible"/>
                                      </p:to>
                                    </p:set>
                                    <p:animEffect transition="in" filter="box(in)">
                                      <p:cBhvr>
                                        <p:cTn id="102" dur="500"/>
                                        <p:tgtEl>
                                          <p:spTgt spid="4">
                                            <p:txEl>
                                              <p:pRg st="8" end="8"/>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4">
                                            <p:txEl>
                                              <p:pRg st="9" end="9"/>
                                            </p:txEl>
                                          </p:spTgt>
                                        </p:tgtEl>
                                        <p:attrNameLst>
                                          <p:attrName>style.visibility</p:attrName>
                                        </p:attrNameLst>
                                      </p:cBhvr>
                                      <p:to>
                                        <p:strVal val="visible"/>
                                      </p:to>
                                    </p:set>
                                    <p:animEffect transition="in" filter="box(in)">
                                      <p:cBhvr>
                                        <p:cTn id="107" dur="500"/>
                                        <p:tgtEl>
                                          <p:spTgt spid="4">
                                            <p:txEl>
                                              <p:pRg st="9" end="9"/>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4">
                                            <p:txEl>
                                              <p:pRg st="10" end="10"/>
                                            </p:txEl>
                                          </p:spTgt>
                                        </p:tgtEl>
                                        <p:attrNameLst>
                                          <p:attrName>style.visibility</p:attrName>
                                        </p:attrNameLst>
                                      </p:cBhvr>
                                      <p:to>
                                        <p:strVal val="visible"/>
                                      </p:to>
                                    </p:set>
                                    <p:animEffect transition="in" filter="box(in)">
                                      <p:cBhvr>
                                        <p:cTn id="11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940088"/>
          </a:xfrm>
          <a:prstGeom prst="rect">
            <a:avLst/>
          </a:prstGeom>
          <a:noFill/>
        </p:spPr>
        <p:txBody>
          <a:bodyPr wrap="square" rtlCol="0">
            <a:spAutoFit/>
          </a:bodyPr>
          <a:lstStyle/>
          <a:p>
            <a:r>
              <a:rPr lang="en-US" sz="2000" dirty="0">
                <a:latin typeface="Times New Roman" pitchFamily="18" charset="0"/>
                <a:cs typeface="Times New Roman" pitchFamily="18" charset="0"/>
              </a:rPr>
              <a:t>9.       </a:t>
            </a:r>
            <a:r>
              <a:rPr lang="en-US" sz="2000" dirty="0" err="1">
                <a:latin typeface="Times New Roman" pitchFamily="18" charset="0"/>
                <a:cs typeface="Times New Roman" pitchFamily="18" charset="0"/>
              </a:rPr>
              <a:t>Gan</a:t>
            </a:r>
            <a:r>
              <a:rPr lang="en-US" sz="2000" dirty="0">
                <a:latin typeface="Times New Roman" pitchFamily="18" charset="0"/>
                <a:cs typeface="Times New Roman" pitchFamily="18" charset="0"/>
              </a:rPr>
              <a:t> chi </a:t>
            </a:r>
            <a:r>
              <a:rPr lang="en-US" sz="2000" dirty="0" err="1">
                <a:latin typeface="Times New Roman" pitchFamily="18" charset="0"/>
                <a:cs typeface="Times New Roman" pitchFamily="18" charset="0"/>
              </a:rPr>
              <a:t>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nờ</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Cứu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chờ</a:t>
            </a:r>
            <a:r>
              <a:rPr lang="en-US" sz="2000" dirty="0">
                <a:latin typeface="Times New Roman" pitchFamily="18" charset="0"/>
                <a:cs typeface="Times New Roman" pitchFamily="18" charset="0"/>
              </a:rPr>
              <a:t> chi </a:t>
            </a:r>
            <a:r>
              <a:rPr lang="en-US" sz="2000" dirty="0" err="1">
                <a:latin typeface="Times New Roman" pitchFamily="18" charset="0"/>
                <a:cs typeface="Times New Roman" pitchFamily="18" charset="0"/>
              </a:rPr>
              <a:t>ai</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Chẳng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gái</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trai</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mươi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đưa</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Tàu</a:t>
            </a:r>
            <a:r>
              <a:rPr lang="en-US" sz="2000" dirty="0">
                <a:latin typeface="Times New Roman" pitchFamily="18" charset="0"/>
                <a:cs typeface="Times New Roman" pitchFamily="18" charset="0"/>
              </a:rPr>
              <a:t> bay </a:t>
            </a:r>
            <a:r>
              <a:rPr lang="en-US" sz="2000" dirty="0" err="1">
                <a:latin typeface="Times New Roman" pitchFamily="18" charset="0"/>
                <a:cs typeface="Times New Roman" pitchFamily="18" charset="0"/>
              </a:rPr>
              <a:t>hắn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sớm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trưa</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đò</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Hữu</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10. Con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hỏi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bỗng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chạy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đớn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gãy</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11.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bếp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dọa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gọi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trổng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cơm</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12.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vờ</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chờ</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gọi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cơm</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bếp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0" end="0"/>
                                            </p:txEl>
                                          </p:spTgt>
                                        </p:tgtEl>
                                        <p:attrNameLst>
                                          <p:attrName>style.visibility</p:attrName>
                                        </p:attrNameLst>
                                      </p:cBhvr>
                                      <p:to>
                                        <p:strVal val="visible"/>
                                      </p:to>
                                    </p:set>
                                    <p:animEffect transition="in" filter="box(in)">
                                      <p:cBhvr>
                                        <p:cTn id="77" dur="500"/>
                                        <p:tgtEl>
                                          <p:spTgt spid="4">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 end="1"/>
                                            </p:txEl>
                                          </p:spTgt>
                                        </p:tgtEl>
                                        <p:attrNameLst>
                                          <p:attrName>style.visibility</p:attrName>
                                        </p:attrNameLst>
                                      </p:cBhvr>
                                      <p:to>
                                        <p:strVal val="visible"/>
                                      </p:to>
                                    </p:set>
                                    <p:animEffect transition="in" filter="box(in)">
                                      <p:cBhvr>
                                        <p:cTn id="82" dur="500"/>
                                        <p:tgtEl>
                                          <p:spTgt spid="4">
                                            <p:txEl>
                                              <p:pRg st="1" end="1"/>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2" end="2"/>
                                            </p:txEl>
                                          </p:spTgt>
                                        </p:tgtEl>
                                        <p:attrNameLst>
                                          <p:attrName>style.visibility</p:attrName>
                                        </p:attrNameLst>
                                      </p:cBhvr>
                                      <p:to>
                                        <p:strVal val="visible"/>
                                      </p:to>
                                    </p:set>
                                    <p:animEffect transition="in" filter="box(in)">
                                      <p:cBhvr>
                                        <p:cTn id="87" dur="500"/>
                                        <p:tgtEl>
                                          <p:spTgt spid="4">
                                            <p:txEl>
                                              <p:pRg st="2" end="2"/>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3" end="3"/>
                                            </p:txEl>
                                          </p:spTgt>
                                        </p:tgtEl>
                                        <p:attrNameLst>
                                          <p:attrName>style.visibility</p:attrName>
                                        </p:attrNameLst>
                                      </p:cBhvr>
                                      <p:to>
                                        <p:strVal val="visible"/>
                                      </p:to>
                                    </p:set>
                                    <p:animEffect transition="in" filter="box(in)">
                                      <p:cBhvr>
                                        <p:cTn id="92" dur="500"/>
                                        <p:tgtEl>
                                          <p:spTgt spid="4">
                                            <p:txEl>
                                              <p:pRg st="3" end="3"/>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
                                            <p:txEl>
                                              <p:pRg st="4" end="4"/>
                                            </p:txEl>
                                          </p:spTgt>
                                        </p:tgtEl>
                                        <p:attrNameLst>
                                          <p:attrName>style.visibility</p:attrName>
                                        </p:attrNameLst>
                                      </p:cBhvr>
                                      <p:to>
                                        <p:strVal val="visible"/>
                                      </p:to>
                                    </p:set>
                                    <p:animEffect transition="in" filter="box(in)">
                                      <p:cBhvr>
                                        <p:cTn id="97" dur="500"/>
                                        <p:tgtEl>
                                          <p:spTgt spid="4">
                                            <p:txEl>
                                              <p:pRg st="4" end="4"/>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4">
                                            <p:txEl>
                                              <p:pRg st="5" end="5"/>
                                            </p:txEl>
                                          </p:spTgt>
                                        </p:tgtEl>
                                        <p:attrNameLst>
                                          <p:attrName>style.visibility</p:attrName>
                                        </p:attrNameLst>
                                      </p:cBhvr>
                                      <p:to>
                                        <p:strVal val="visible"/>
                                      </p:to>
                                    </p:set>
                                    <p:animEffect transition="in" filter="box(in)">
                                      <p:cBhvr>
                                        <p:cTn id="102" dur="500"/>
                                        <p:tgtEl>
                                          <p:spTgt spid="4">
                                            <p:txEl>
                                              <p:pRg st="5" end="5"/>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4">
                                            <p:txEl>
                                              <p:pRg st="6" end="6"/>
                                            </p:txEl>
                                          </p:spTgt>
                                        </p:tgtEl>
                                        <p:attrNameLst>
                                          <p:attrName>style.visibility</p:attrName>
                                        </p:attrNameLst>
                                      </p:cBhvr>
                                      <p:to>
                                        <p:strVal val="visible"/>
                                      </p:to>
                                    </p:set>
                                    <p:animEffect transition="in" filter="box(in)">
                                      <p:cBhvr>
                                        <p:cTn id="107" dur="500"/>
                                        <p:tgtEl>
                                          <p:spTgt spid="4">
                                            <p:txEl>
                                              <p:pRg st="6" end="6"/>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4">
                                            <p:txEl>
                                              <p:pRg st="7" end="7"/>
                                            </p:txEl>
                                          </p:spTgt>
                                        </p:tgtEl>
                                        <p:attrNameLst>
                                          <p:attrName>style.visibility</p:attrName>
                                        </p:attrNameLst>
                                      </p:cBhvr>
                                      <p:to>
                                        <p:strVal val="visible"/>
                                      </p:to>
                                    </p:set>
                                    <p:animEffect transition="in" filter="box(in)">
                                      <p:cBhvr>
                                        <p:cTn id="112" dur="500"/>
                                        <p:tgtEl>
                                          <p:spTgt spid="4">
                                            <p:txEl>
                                              <p:pRg st="7" end="7"/>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nodeType="clickEffect">
                                  <p:stCondLst>
                                    <p:cond delay="0"/>
                                  </p:stCondLst>
                                  <p:childTnLst>
                                    <p:set>
                                      <p:cBhvr>
                                        <p:cTn id="116" dur="1" fill="hold">
                                          <p:stCondLst>
                                            <p:cond delay="0"/>
                                          </p:stCondLst>
                                        </p:cTn>
                                        <p:tgtEl>
                                          <p:spTgt spid="4">
                                            <p:txEl>
                                              <p:pRg st="8" end="8"/>
                                            </p:txEl>
                                          </p:spTgt>
                                        </p:tgtEl>
                                        <p:attrNameLst>
                                          <p:attrName>style.visibility</p:attrName>
                                        </p:attrNameLst>
                                      </p:cBhvr>
                                      <p:to>
                                        <p:strVal val="visible"/>
                                      </p:to>
                                    </p:set>
                                    <p:animEffect transition="in" filter="box(in)">
                                      <p:cBhvr>
                                        <p:cTn id="117" dur="500"/>
                                        <p:tgtEl>
                                          <p:spTgt spid="4">
                                            <p:txEl>
                                              <p:pRg st="8" end="8"/>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nodeType="clickEffect">
                                  <p:stCondLst>
                                    <p:cond delay="0"/>
                                  </p:stCondLst>
                                  <p:childTnLst>
                                    <p:set>
                                      <p:cBhvr>
                                        <p:cTn id="121" dur="1" fill="hold">
                                          <p:stCondLst>
                                            <p:cond delay="0"/>
                                          </p:stCondLst>
                                        </p:cTn>
                                        <p:tgtEl>
                                          <p:spTgt spid="4">
                                            <p:txEl>
                                              <p:pRg st="9" end="9"/>
                                            </p:txEl>
                                          </p:spTgt>
                                        </p:tgtEl>
                                        <p:attrNameLst>
                                          <p:attrName>style.visibility</p:attrName>
                                        </p:attrNameLst>
                                      </p:cBhvr>
                                      <p:to>
                                        <p:strVal val="visible"/>
                                      </p:to>
                                    </p:set>
                                    <p:animEffect transition="in" filter="box(in)">
                                      <p:cBhvr>
                                        <p:cTn id="122" dur="500"/>
                                        <p:tgtEl>
                                          <p:spTgt spid="4">
                                            <p:txEl>
                                              <p:pRg st="9" end="9"/>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4" presetClass="entr" presetSubtype="16" fill="hold" nodeType="clickEffect">
                                  <p:stCondLst>
                                    <p:cond delay="0"/>
                                  </p:stCondLst>
                                  <p:childTnLst>
                                    <p:set>
                                      <p:cBhvr>
                                        <p:cTn id="126" dur="1" fill="hold">
                                          <p:stCondLst>
                                            <p:cond delay="0"/>
                                          </p:stCondLst>
                                        </p:cTn>
                                        <p:tgtEl>
                                          <p:spTgt spid="4">
                                            <p:txEl>
                                              <p:pRg st="10" end="10"/>
                                            </p:txEl>
                                          </p:spTgt>
                                        </p:tgtEl>
                                        <p:attrNameLst>
                                          <p:attrName>style.visibility</p:attrName>
                                        </p:attrNameLst>
                                      </p:cBhvr>
                                      <p:to>
                                        <p:strVal val="visible"/>
                                      </p:to>
                                    </p:set>
                                    <p:animEffect transition="in" filter="box(in)">
                                      <p:cBhvr>
                                        <p:cTn id="127" dur="500"/>
                                        <p:tgtEl>
                                          <p:spTgt spid="4">
                                            <p:txEl>
                                              <p:pRg st="10" end="10"/>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4" presetClass="entr" presetSubtype="16" fill="hold" nodeType="clickEffect">
                                  <p:stCondLst>
                                    <p:cond delay="0"/>
                                  </p:stCondLst>
                                  <p:childTnLst>
                                    <p:set>
                                      <p:cBhvr>
                                        <p:cTn id="131" dur="1" fill="hold">
                                          <p:stCondLst>
                                            <p:cond delay="0"/>
                                          </p:stCondLst>
                                        </p:cTn>
                                        <p:tgtEl>
                                          <p:spTgt spid="4">
                                            <p:txEl>
                                              <p:pRg st="11" end="11"/>
                                            </p:txEl>
                                          </p:spTgt>
                                        </p:tgtEl>
                                        <p:attrNameLst>
                                          <p:attrName>style.visibility</p:attrName>
                                        </p:attrNameLst>
                                      </p:cBhvr>
                                      <p:to>
                                        <p:strVal val="visible"/>
                                      </p:to>
                                    </p:set>
                                    <p:animEffect transition="in" filter="box(in)">
                                      <p:cBhvr>
                                        <p:cTn id="132" dur="500"/>
                                        <p:tgtEl>
                                          <p:spTgt spid="4">
                                            <p:txEl>
                                              <p:pRg st="11" end="11"/>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4" presetClass="entr" presetSubtype="16" fill="hold" nodeType="clickEffect">
                                  <p:stCondLst>
                                    <p:cond delay="0"/>
                                  </p:stCondLst>
                                  <p:childTnLst>
                                    <p:set>
                                      <p:cBhvr>
                                        <p:cTn id="136" dur="1" fill="hold">
                                          <p:stCondLst>
                                            <p:cond delay="0"/>
                                          </p:stCondLst>
                                        </p:cTn>
                                        <p:tgtEl>
                                          <p:spTgt spid="4">
                                            <p:txEl>
                                              <p:pRg st="12" end="12"/>
                                            </p:txEl>
                                          </p:spTgt>
                                        </p:tgtEl>
                                        <p:attrNameLst>
                                          <p:attrName>style.visibility</p:attrName>
                                        </p:attrNameLst>
                                      </p:cBhvr>
                                      <p:to>
                                        <p:strVal val="visible"/>
                                      </p:to>
                                    </p:set>
                                    <p:animEffect transition="in" filter="box(in)">
                                      <p:cBhvr>
                                        <p:cTn id="137" dur="500"/>
                                        <p:tgtEl>
                                          <p:spTgt spid="4">
                                            <p:txEl>
                                              <p:pRg st="12" end="12"/>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4" presetClass="entr" presetSubtype="16" fill="hold" nodeType="clickEffect">
                                  <p:stCondLst>
                                    <p:cond delay="0"/>
                                  </p:stCondLst>
                                  <p:childTnLst>
                                    <p:set>
                                      <p:cBhvr>
                                        <p:cTn id="141" dur="1" fill="hold">
                                          <p:stCondLst>
                                            <p:cond delay="0"/>
                                          </p:stCondLst>
                                        </p:cTn>
                                        <p:tgtEl>
                                          <p:spTgt spid="4">
                                            <p:txEl>
                                              <p:pRg st="13" end="13"/>
                                            </p:txEl>
                                          </p:spTgt>
                                        </p:tgtEl>
                                        <p:attrNameLst>
                                          <p:attrName>style.visibility</p:attrName>
                                        </p:attrNameLst>
                                      </p:cBhvr>
                                      <p:to>
                                        <p:strVal val="visible"/>
                                      </p:to>
                                    </p:set>
                                    <p:animEffect transition="in" filter="box(in)">
                                      <p:cBhvr>
                                        <p:cTn id="14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016758"/>
          </a:xfrm>
          <a:prstGeom prst="rect">
            <a:avLst/>
          </a:prstGeom>
          <a:noFill/>
        </p:spPr>
        <p:txBody>
          <a:bodyPr wrap="square" rtlCol="0">
            <a:spAutoFit/>
          </a:bodyPr>
          <a:lstStyle/>
          <a:p>
            <a:r>
              <a:rPr lang="en-US" sz="2000" dirty="0">
                <a:latin typeface="Times New Roman" pitchFamily="18" charset="0"/>
                <a:cs typeface="Times New Roman" pitchFamily="18" charset="0"/>
              </a:rPr>
              <a:t>13. </a:t>
            </a:r>
            <a:r>
              <a:rPr lang="en-US" sz="2000" dirty="0" err="1">
                <a:latin typeface="Times New Roman" pitchFamily="18" charset="0"/>
                <a:cs typeface="Times New Roman" pitchFamily="18" charset="0"/>
              </a:rPr>
              <a:t>Xuống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nhảy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khua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rổn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khua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to,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dầm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bơi</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sông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14.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kìm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thẹo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ửng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dễ</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sợ</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15.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cạnh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Cửu</a:t>
            </a:r>
            <a:r>
              <a:rPr lang="en-US" sz="2000" dirty="0">
                <a:latin typeface="Times New Roman" pitchFamily="18" charset="0"/>
                <a:cs typeface="Times New Roman" pitchFamily="18" charset="0"/>
              </a:rPr>
              <a:t> Long.</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16.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Nam </a:t>
            </a:r>
            <a:r>
              <a:rPr lang="en-US" sz="2000" dirty="0" err="1">
                <a:latin typeface="Times New Roman" pitchFamily="18" charset="0"/>
                <a:cs typeface="Times New Roman" pitchFamily="18" charset="0"/>
              </a:rPr>
              <a:t>nối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tay</a:t>
            </a:r>
            <a:r>
              <a:rPr lang="en-US" sz="2000" dirty="0">
                <a:latin typeface="Times New Roman" pitchFamily="18" charset="0"/>
                <a:cs typeface="Times New Roman" pitchFamily="18" charset="0"/>
              </a:rPr>
              <a:t>. Ta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hoang</a:t>
            </a:r>
            <a:r>
              <a:rPr lang="en-US" sz="2000" dirty="0">
                <a:latin typeface="Times New Roman" pitchFamily="18" charset="0"/>
                <a:cs typeface="Times New Roman" pitchFamily="18" charset="0"/>
              </a:rPr>
              <a:t> vu </a:t>
            </a:r>
            <a:r>
              <a:rPr lang="en-US" sz="2000" dirty="0" err="1">
                <a:latin typeface="Times New Roman" pitchFamily="18" charset="0"/>
                <a:cs typeface="Times New Roman" pitchFamily="18" charset="0"/>
              </a:rPr>
              <a:t>vượt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núi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đồi</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Trịnh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Sơn</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17.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đâu</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mươi</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Giỏi</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18. </a:t>
            </a:r>
            <a:r>
              <a:rPr lang="en-US" sz="2000" dirty="0" err="1">
                <a:latin typeface="Times New Roman" pitchFamily="18" charset="0"/>
                <a:cs typeface="Times New Roman" pitchFamily="18" charset="0"/>
              </a:rPr>
              <a:t>Gà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ngắn</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Võ</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Quảng</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Effect transition="in" filter="box(in)">
                                      <p:cBhvr>
                                        <p:cTn id="67" dur="500"/>
                                        <p:tgtEl>
                                          <p:spTgt spid="4">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 end="1"/>
                                            </p:txEl>
                                          </p:spTgt>
                                        </p:tgtEl>
                                        <p:attrNameLst>
                                          <p:attrName>style.visibility</p:attrName>
                                        </p:attrNameLst>
                                      </p:cBhvr>
                                      <p:to>
                                        <p:strVal val="visible"/>
                                      </p:to>
                                    </p:set>
                                    <p:animEffect transition="in" filter="box(in)">
                                      <p:cBhvr>
                                        <p:cTn id="72" dur="500"/>
                                        <p:tgtEl>
                                          <p:spTgt spid="4">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2" end="2"/>
                                            </p:txEl>
                                          </p:spTgt>
                                        </p:tgtEl>
                                        <p:attrNameLst>
                                          <p:attrName>style.visibility</p:attrName>
                                        </p:attrNameLst>
                                      </p:cBhvr>
                                      <p:to>
                                        <p:strVal val="visible"/>
                                      </p:to>
                                    </p:set>
                                    <p:animEffect transition="in" filter="box(in)">
                                      <p:cBhvr>
                                        <p:cTn id="77" dur="500"/>
                                        <p:tgtEl>
                                          <p:spTgt spid="4">
                                            <p:txEl>
                                              <p:pRg st="2" end="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3" end="3"/>
                                            </p:txEl>
                                          </p:spTgt>
                                        </p:tgtEl>
                                        <p:attrNameLst>
                                          <p:attrName>style.visibility</p:attrName>
                                        </p:attrNameLst>
                                      </p:cBhvr>
                                      <p:to>
                                        <p:strVal val="visible"/>
                                      </p:to>
                                    </p:set>
                                    <p:animEffect transition="in" filter="box(in)">
                                      <p:cBhvr>
                                        <p:cTn id="82" dur="500"/>
                                        <p:tgtEl>
                                          <p:spTgt spid="4">
                                            <p:txEl>
                                              <p:pRg st="3" end="3"/>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4" end="4"/>
                                            </p:txEl>
                                          </p:spTgt>
                                        </p:tgtEl>
                                        <p:attrNameLst>
                                          <p:attrName>style.visibility</p:attrName>
                                        </p:attrNameLst>
                                      </p:cBhvr>
                                      <p:to>
                                        <p:strVal val="visible"/>
                                      </p:to>
                                    </p:set>
                                    <p:animEffect transition="in" filter="box(in)">
                                      <p:cBhvr>
                                        <p:cTn id="87" dur="500"/>
                                        <p:tgtEl>
                                          <p:spTgt spid="4">
                                            <p:txEl>
                                              <p:pRg st="4" end="4"/>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5" end="5"/>
                                            </p:txEl>
                                          </p:spTgt>
                                        </p:tgtEl>
                                        <p:attrNameLst>
                                          <p:attrName>style.visibility</p:attrName>
                                        </p:attrNameLst>
                                      </p:cBhvr>
                                      <p:to>
                                        <p:strVal val="visible"/>
                                      </p:to>
                                    </p:set>
                                    <p:animEffect transition="in" filter="box(in)">
                                      <p:cBhvr>
                                        <p:cTn id="92" dur="500"/>
                                        <p:tgtEl>
                                          <p:spTgt spid="4">
                                            <p:txEl>
                                              <p:pRg st="5" end="5"/>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
                                            <p:txEl>
                                              <p:pRg st="6" end="6"/>
                                            </p:txEl>
                                          </p:spTgt>
                                        </p:tgtEl>
                                        <p:attrNameLst>
                                          <p:attrName>style.visibility</p:attrName>
                                        </p:attrNameLst>
                                      </p:cBhvr>
                                      <p:to>
                                        <p:strVal val="visible"/>
                                      </p:to>
                                    </p:set>
                                    <p:animEffect transition="in" filter="box(in)">
                                      <p:cBhvr>
                                        <p:cTn id="97" dur="500"/>
                                        <p:tgtEl>
                                          <p:spTgt spid="4">
                                            <p:txEl>
                                              <p:pRg st="6" end="6"/>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4">
                                            <p:txEl>
                                              <p:pRg st="7" end="7"/>
                                            </p:txEl>
                                          </p:spTgt>
                                        </p:tgtEl>
                                        <p:attrNameLst>
                                          <p:attrName>style.visibility</p:attrName>
                                        </p:attrNameLst>
                                      </p:cBhvr>
                                      <p:to>
                                        <p:strVal val="visible"/>
                                      </p:to>
                                    </p:set>
                                    <p:animEffect transition="in" filter="box(in)">
                                      <p:cBhvr>
                                        <p:cTn id="102" dur="500"/>
                                        <p:tgtEl>
                                          <p:spTgt spid="4">
                                            <p:txEl>
                                              <p:pRg st="7" end="7"/>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4">
                                            <p:txEl>
                                              <p:pRg st="8" end="8"/>
                                            </p:txEl>
                                          </p:spTgt>
                                        </p:tgtEl>
                                        <p:attrNameLst>
                                          <p:attrName>style.visibility</p:attrName>
                                        </p:attrNameLst>
                                      </p:cBhvr>
                                      <p:to>
                                        <p:strVal val="visible"/>
                                      </p:to>
                                    </p:set>
                                    <p:animEffect transition="in" filter="box(in)">
                                      <p:cBhvr>
                                        <p:cTn id="107" dur="500"/>
                                        <p:tgtEl>
                                          <p:spTgt spid="4">
                                            <p:txEl>
                                              <p:pRg st="8" end="8"/>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4">
                                            <p:txEl>
                                              <p:pRg st="9" end="9"/>
                                            </p:txEl>
                                          </p:spTgt>
                                        </p:tgtEl>
                                        <p:attrNameLst>
                                          <p:attrName>style.visibility</p:attrName>
                                        </p:attrNameLst>
                                      </p:cBhvr>
                                      <p:to>
                                        <p:strVal val="visible"/>
                                      </p:to>
                                    </p:set>
                                    <p:animEffect transition="in" filter="box(in)">
                                      <p:cBhvr>
                                        <p:cTn id="112" dur="500"/>
                                        <p:tgtEl>
                                          <p:spTgt spid="4">
                                            <p:txEl>
                                              <p:pRg st="9" end="9"/>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nodeType="clickEffect">
                                  <p:stCondLst>
                                    <p:cond delay="0"/>
                                  </p:stCondLst>
                                  <p:childTnLst>
                                    <p:set>
                                      <p:cBhvr>
                                        <p:cTn id="116" dur="1" fill="hold">
                                          <p:stCondLst>
                                            <p:cond delay="0"/>
                                          </p:stCondLst>
                                        </p:cTn>
                                        <p:tgtEl>
                                          <p:spTgt spid="4">
                                            <p:txEl>
                                              <p:pRg st="10" end="10"/>
                                            </p:txEl>
                                          </p:spTgt>
                                        </p:tgtEl>
                                        <p:attrNameLst>
                                          <p:attrName>style.visibility</p:attrName>
                                        </p:attrNameLst>
                                      </p:cBhvr>
                                      <p:to>
                                        <p:strVal val="visible"/>
                                      </p:to>
                                    </p:set>
                                    <p:animEffect transition="in" filter="box(in)">
                                      <p:cBhvr>
                                        <p:cTn id="117" dur="500"/>
                                        <p:tgtEl>
                                          <p:spTgt spid="4">
                                            <p:txEl>
                                              <p:pRg st="10" end="1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nodeType="clickEffect">
                                  <p:stCondLst>
                                    <p:cond delay="0"/>
                                  </p:stCondLst>
                                  <p:childTnLst>
                                    <p:set>
                                      <p:cBhvr>
                                        <p:cTn id="121" dur="1" fill="hold">
                                          <p:stCondLst>
                                            <p:cond delay="0"/>
                                          </p:stCondLst>
                                        </p:cTn>
                                        <p:tgtEl>
                                          <p:spTgt spid="4">
                                            <p:txEl>
                                              <p:pRg st="11" end="11"/>
                                            </p:txEl>
                                          </p:spTgt>
                                        </p:tgtEl>
                                        <p:attrNameLst>
                                          <p:attrName>style.visibility</p:attrName>
                                        </p:attrNameLst>
                                      </p:cBhvr>
                                      <p:to>
                                        <p:strVal val="visible"/>
                                      </p:to>
                                    </p:set>
                                    <p:animEffect transition="in" filter="box(in)">
                                      <p:cBhvr>
                                        <p:cTn id="12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262979"/>
          </a:xfrm>
          <a:prstGeom prst="rect">
            <a:avLst/>
          </a:prstGeom>
          <a:noFill/>
        </p:spPr>
        <p:txBody>
          <a:bodyPr wrap="square" rtlCol="0">
            <a:spAutoFit/>
          </a:bodyPr>
          <a:lstStyle/>
          <a:p>
            <a:pPr algn="just"/>
            <a:r>
              <a:rPr lang="en-US" sz="2800" dirty="0">
                <a:latin typeface="Times New Roman" pitchFamily="18" charset="0"/>
                <a:cs typeface="Times New Roman" pitchFamily="18" charset="0"/>
              </a:rPr>
              <a:t>19. Con </a:t>
            </a:r>
            <a:r>
              <a:rPr lang="en-US" sz="2800" dirty="0" err="1">
                <a:latin typeface="Times New Roman" pitchFamily="18" charset="0"/>
                <a:cs typeface="Times New Roman" pitchFamily="18" charset="0"/>
              </a:rPr>
              <a:t>lớn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điềm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uống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ngon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liếng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húp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lịa</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Nguyễn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Sáng</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20. </a:t>
            </a:r>
            <a:r>
              <a:rPr lang="en-US" sz="2800" dirty="0" err="1">
                <a:latin typeface="Times New Roman" pitchFamily="18" charset="0"/>
                <a:cs typeface="Times New Roman" pitchFamily="18" charset="0"/>
              </a:rPr>
              <a:t>Đứa</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gái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mỏng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miệng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tía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gắp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miếng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mèo</a:t>
            </a:r>
            <a:r>
              <a:rPr lang="en-US" sz="2800" dirty="0">
                <a:latin typeface="Times New Roman" pitchFamily="18" charset="0"/>
                <a:cs typeface="Times New Roman" pitchFamily="18" charset="0"/>
              </a:rPr>
              <a:t>. </a:t>
            </a:r>
          </a:p>
          <a:p>
            <a:pPr algn="just"/>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Nguyễn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Sáng</a:t>
            </a:r>
            <a:r>
              <a:rPr lang="en-US" sz="2800" dirty="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ox(in)">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box(in)">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box(in)">
                                      <p:cBhvr>
                                        <p:cTn id="37" dur="5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box(in)">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370975"/>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1. ủ, </a:t>
            </a:r>
            <a:r>
              <a:rPr lang="en-US" sz="2400" dirty="0" err="1">
                <a:latin typeface="Times New Roman" pitchFamily="18" charset="0"/>
                <a:cs typeface="Times New Roman" pitchFamily="18" charset="0"/>
              </a:rPr>
              <a:t>hè</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sym typeface="Wingdings"/>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2. - </a:t>
            </a:r>
            <a:r>
              <a:rPr lang="en-US" sz="2400" dirty="0" err="1">
                <a:latin typeface="Times New Roman" pitchFamily="18" charset="0"/>
                <a:cs typeface="Times New Roman" pitchFamily="18" charset="0"/>
              </a:rPr>
              <a:t>bận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mặc</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3. - </a:t>
            </a:r>
            <a:r>
              <a:rPr lang="en-US" sz="2400" dirty="0" err="1">
                <a:latin typeface="Times New Roman" pitchFamily="18" charset="0"/>
                <a:cs typeface="Times New Roman" pitchFamily="18" charset="0"/>
              </a:rPr>
              <a:t>Giăng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trăng</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4. - </a:t>
            </a:r>
            <a:r>
              <a:rPr lang="en-US" sz="2400" dirty="0" err="1">
                <a:latin typeface="Times New Roman" pitchFamily="18" charset="0"/>
                <a:cs typeface="Times New Roman" pitchFamily="18" charset="0"/>
              </a:rPr>
              <a:t>bắp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ngô</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5.- </a:t>
            </a:r>
            <a:r>
              <a:rPr lang="en-US" sz="2400" dirty="0" err="1">
                <a:latin typeface="Times New Roman" pitchFamily="18" charset="0"/>
                <a:cs typeface="Times New Roman" pitchFamily="18" charset="0"/>
              </a:rPr>
              <a:t>đon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bó</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6. </a:t>
            </a:r>
            <a:r>
              <a:rPr lang="en-US" sz="2400" dirty="0" err="1">
                <a:latin typeface="Times New Roman" pitchFamily="18" charset="0"/>
                <a:cs typeface="Times New Roman" pitchFamily="18" charset="0"/>
              </a:rPr>
              <a:t>lổ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a:t>
            </a:r>
          </a:p>
          <a:p>
            <a:r>
              <a:rPr lang="en-US" sz="2400" dirty="0" err="1">
                <a:latin typeface="Times New Roman" pitchFamily="18" charset="0"/>
                <a:cs typeface="Times New Roman" pitchFamily="18" charset="0"/>
              </a:rPr>
              <a:t>răng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7. -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dịch</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8. - </a:t>
            </a:r>
            <a:r>
              <a:rPr lang="en-US" sz="2400" dirty="0" err="1">
                <a:latin typeface="Times New Roman" pitchFamily="18" charset="0"/>
                <a:cs typeface="Times New Roman" pitchFamily="18" charset="0"/>
              </a:rPr>
              <a:t>Sầu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0" end="0"/>
                                            </p:txEl>
                                          </p:spTgt>
                                        </p:tgtEl>
                                        <p:attrNameLst>
                                          <p:attrName>style.visibility</p:attrName>
                                        </p:attrNameLst>
                                      </p:cBhvr>
                                      <p:to>
                                        <p:strVal val="visible"/>
                                      </p:to>
                                    </p:set>
                                    <p:animEffect transition="in" filter="box(in)">
                                      <p:cBhvr>
                                        <p:cTn id="72" dur="500"/>
                                        <p:tgtEl>
                                          <p:spTgt spid="4">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 end="1"/>
                                            </p:txEl>
                                          </p:spTgt>
                                        </p:tgtEl>
                                        <p:attrNameLst>
                                          <p:attrName>style.visibility</p:attrName>
                                        </p:attrNameLst>
                                      </p:cBhvr>
                                      <p:to>
                                        <p:strVal val="visible"/>
                                      </p:to>
                                    </p:set>
                                    <p:animEffect transition="in" filter="box(in)">
                                      <p:cBhvr>
                                        <p:cTn id="77" dur="500"/>
                                        <p:tgtEl>
                                          <p:spTgt spid="4">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2" end="2"/>
                                            </p:txEl>
                                          </p:spTgt>
                                        </p:tgtEl>
                                        <p:attrNameLst>
                                          <p:attrName>style.visibility</p:attrName>
                                        </p:attrNameLst>
                                      </p:cBhvr>
                                      <p:to>
                                        <p:strVal val="visible"/>
                                      </p:to>
                                    </p:set>
                                    <p:animEffect transition="in" filter="box(in)">
                                      <p:cBhvr>
                                        <p:cTn id="82" dur="500"/>
                                        <p:tgtEl>
                                          <p:spTgt spid="4">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3" end="3"/>
                                            </p:txEl>
                                          </p:spTgt>
                                        </p:tgtEl>
                                        <p:attrNameLst>
                                          <p:attrName>style.visibility</p:attrName>
                                        </p:attrNameLst>
                                      </p:cBhvr>
                                      <p:to>
                                        <p:strVal val="visible"/>
                                      </p:to>
                                    </p:set>
                                    <p:animEffect transition="in" filter="box(in)">
                                      <p:cBhvr>
                                        <p:cTn id="87" dur="500"/>
                                        <p:tgtEl>
                                          <p:spTgt spid="4">
                                            <p:txEl>
                                              <p:pRg st="3" end="3"/>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4" end="4"/>
                                            </p:txEl>
                                          </p:spTgt>
                                        </p:tgtEl>
                                        <p:attrNameLst>
                                          <p:attrName>style.visibility</p:attrName>
                                        </p:attrNameLst>
                                      </p:cBhvr>
                                      <p:to>
                                        <p:strVal val="visible"/>
                                      </p:to>
                                    </p:set>
                                    <p:animEffect transition="in" filter="box(in)">
                                      <p:cBhvr>
                                        <p:cTn id="92" dur="500"/>
                                        <p:tgtEl>
                                          <p:spTgt spid="4">
                                            <p:txEl>
                                              <p:pRg st="4" end="4"/>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Effect transition="in" filter="box(in)">
                                      <p:cBhvr>
                                        <p:cTn id="97" dur="500"/>
                                        <p:tgtEl>
                                          <p:spTgt spid="4">
                                            <p:txEl>
                                              <p:pRg st="5" end="5"/>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4">
                                            <p:txEl>
                                              <p:pRg st="6" end="6"/>
                                            </p:txEl>
                                          </p:spTgt>
                                        </p:tgtEl>
                                        <p:attrNameLst>
                                          <p:attrName>style.visibility</p:attrName>
                                        </p:attrNameLst>
                                      </p:cBhvr>
                                      <p:to>
                                        <p:strVal val="visible"/>
                                      </p:to>
                                    </p:set>
                                    <p:animEffect transition="in" filter="box(in)">
                                      <p:cBhvr>
                                        <p:cTn id="102" dur="500"/>
                                        <p:tgtEl>
                                          <p:spTgt spid="4">
                                            <p:txEl>
                                              <p:pRg st="6" end="6"/>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4">
                                            <p:txEl>
                                              <p:pRg st="7" end="7"/>
                                            </p:txEl>
                                          </p:spTgt>
                                        </p:tgtEl>
                                        <p:attrNameLst>
                                          <p:attrName>style.visibility</p:attrName>
                                        </p:attrNameLst>
                                      </p:cBhvr>
                                      <p:to>
                                        <p:strVal val="visible"/>
                                      </p:to>
                                    </p:set>
                                    <p:animEffect transition="in" filter="box(in)">
                                      <p:cBhvr>
                                        <p:cTn id="107" dur="500"/>
                                        <p:tgtEl>
                                          <p:spTgt spid="4">
                                            <p:txEl>
                                              <p:pRg st="7" end="7"/>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4">
                                            <p:txEl>
                                              <p:pRg st="8" end="8"/>
                                            </p:txEl>
                                          </p:spTgt>
                                        </p:tgtEl>
                                        <p:attrNameLst>
                                          <p:attrName>style.visibility</p:attrName>
                                        </p:attrNameLst>
                                      </p:cBhvr>
                                      <p:to>
                                        <p:strVal val="visible"/>
                                      </p:to>
                                    </p:set>
                                    <p:animEffect transition="in" filter="box(in)">
                                      <p:cBhvr>
                                        <p:cTn id="112" dur="500"/>
                                        <p:tgtEl>
                                          <p:spTgt spid="4">
                                            <p:txEl>
                                              <p:pRg st="8" end="8"/>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nodeType="clickEffect">
                                  <p:stCondLst>
                                    <p:cond delay="0"/>
                                  </p:stCondLst>
                                  <p:childTnLst>
                                    <p:set>
                                      <p:cBhvr>
                                        <p:cTn id="116" dur="1" fill="hold">
                                          <p:stCondLst>
                                            <p:cond delay="0"/>
                                          </p:stCondLst>
                                        </p:cTn>
                                        <p:tgtEl>
                                          <p:spTgt spid="4">
                                            <p:txEl>
                                              <p:pRg st="9" end="9"/>
                                            </p:txEl>
                                          </p:spTgt>
                                        </p:tgtEl>
                                        <p:attrNameLst>
                                          <p:attrName>style.visibility</p:attrName>
                                        </p:attrNameLst>
                                      </p:cBhvr>
                                      <p:to>
                                        <p:strVal val="visible"/>
                                      </p:to>
                                    </p:set>
                                    <p:animEffect transition="in" filter="box(in)">
                                      <p:cBhvr>
                                        <p:cTn id="117" dur="500"/>
                                        <p:tgtEl>
                                          <p:spTgt spid="4">
                                            <p:txEl>
                                              <p:pRg st="9" end="9"/>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nodeType="clickEffect">
                                  <p:stCondLst>
                                    <p:cond delay="0"/>
                                  </p:stCondLst>
                                  <p:childTnLst>
                                    <p:set>
                                      <p:cBhvr>
                                        <p:cTn id="121" dur="1" fill="hold">
                                          <p:stCondLst>
                                            <p:cond delay="0"/>
                                          </p:stCondLst>
                                        </p:cTn>
                                        <p:tgtEl>
                                          <p:spTgt spid="4">
                                            <p:txEl>
                                              <p:pRg st="10" end="10"/>
                                            </p:txEl>
                                          </p:spTgt>
                                        </p:tgtEl>
                                        <p:attrNameLst>
                                          <p:attrName>style.visibility</p:attrName>
                                        </p:attrNameLst>
                                      </p:cBhvr>
                                      <p:to>
                                        <p:strVal val="visible"/>
                                      </p:to>
                                    </p:set>
                                    <p:animEffect transition="in" filter="box(in)">
                                      <p:cBhvr>
                                        <p:cTn id="122" dur="500"/>
                                        <p:tgtEl>
                                          <p:spTgt spid="4">
                                            <p:txEl>
                                              <p:pRg st="10" end="1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4" presetClass="entr" presetSubtype="16" fill="hold" nodeType="clickEffect">
                                  <p:stCondLst>
                                    <p:cond delay="0"/>
                                  </p:stCondLst>
                                  <p:childTnLst>
                                    <p:set>
                                      <p:cBhvr>
                                        <p:cTn id="126" dur="1" fill="hold">
                                          <p:stCondLst>
                                            <p:cond delay="0"/>
                                          </p:stCondLst>
                                        </p:cTn>
                                        <p:tgtEl>
                                          <p:spTgt spid="4">
                                            <p:txEl>
                                              <p:pRg st="11" end="11"/>
                                            </p:txEl>
                                          </p:spTgt>
                                        </p:tgtEl>
                                        <p:attrNameLst>
                                          <p:attrName>style.visibility</p:attrName>
                                        </p:attrNameLst>
                                      </p:cBhvr>
                                      <p:to>
                                        <p:strVal val="visible"/>
                                      </p:to>
                                    </p:set>
                                    <p:animEffect transition="in" filter="box(in)">
                                      <p:cBhvr>
                                        <p:cTn id="127" dur="500"/>
                                        <p:tgtEl>
                                          <p:spTgt spid="4">
                                            <p:txEl>
                                              <p:pRg st="11" end="11"/>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4" presetClass="entr" presetSubtype="16" fill="hold" nodeType="clickEffect">
                                  <p:stCondLst>
                                    <p:cond delay="0"/>
                                  </p:stCondLst>
                                  <p:childTnLst>
                                    <p:set>
                                      <p:cBhvr>
                                        <p:cTn id="131" dur="1" fill="hold">
                                          <p:stCondLst>
                                            <p:cond delay="0"/>
                                          </p:stCondLst>
                                        </p:cTn>
                                        <p:tgtEl>
                                          <p:spTgt spid="4">
                                            <p:txEl>
                                              <p:pRg st="12" end="12"/>
                                            </p:txEl>
                                          </p:spTgt>
                                        </p:tgtEl>
                                        <p:attrNameLst>
                                          <p:attrName>style.visibility</p:attrName>
                                        </p:attrNameLst>
                                      </p:cBhvr>
                                      <p:to>
                                        <p:strVal val="visible"/>
                                      </p:to>
                                    </p:set>
                                    <p:animEffect transition="in" filter="box(in)">
                                      <p:cBhvr>
                                        <p:cTn id="132"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846659"/>
          </a:xfrm>
          <a:prstGeom prst="rect">
            <a:avLst/>
          </a:prstGeom>
          <a:noFill/>
          <a:ln w="9525">
            <a:noFill/>
            <a:miter lim="800000"/>
            <a:headEnd/>
            <a:tailEnd/>
          </a:ln>
        </p:spPr>
        <p:txBody>
          <a:bodyPr>
            <a:spAutoFit/>
          </a:bodyPr>
          <a:lstStyle/>
          <a:p>
            <a:pPr algn="ctr"/>
            <a:r>
              <a:rPr lang="pt-BR" sz="2000" b="1" dirty="0">
                <a:solidFill>
                  <a:srgbClr val="FF0000"/>
                </a:solidFill>
                <a:latin typeface="Times New Roman" pitchFamily="18" charset="0"/>
                <a:cs typeface="Times New Roman" pitchFamily="18" charset="0"/>
              </a:rPr>
              <a:t>BÀI 5:</a:t>
            </a:r>
            <a:r>
              <a:rPr lang="vi-VN" sz="2000" b="1" dirty="0">
                <a:solidFill>
                  <a:srgbClr val="FF0000"/>
                </a:solidFill>
                <a:latin typeface="Times New Roman" pitchFamily="18" charset="0"/>
                <a:cs typeface="Times New Roman" pitchFamily="18" charset="0"/>
              </a:rPr>
              <a:t> THỰC HÀNH TIẾNG VIỆT</a:t>
            </a:r>
            <a:r>
              <a:rPr lang="en-US" sz="2000" b="1" dirty="0">
                <a:solidFill>
                  <a:srgbClr val="FF0000"/>
                </a:solidFill>
                <a:latin typeface="Times New Roman" pitchFamily="18" charset="0"/>
                <a:cs typeface="Times New Roman" pitchFamily="18" charset="0"/>
              </a:rPr>
              <a:t>  </a:t>
            </a:r>
            <a:r>
              <a:rPr lang="nl-NL" sz="2000" b="1" dirty="0">
                <a:solidFill>
                  <a:srgbClr val="FF0000"/>
                </a:solidFill>
                <a:latin typeface="Times New Roman" pitchFamily="18" charset="0"/>
                <a:cs typeface="Times New Roman" pitchFamily="18" charset="0"/>
              </a:rPr>
              <a:t>TỪ NGỮ ĐỊA PHƯƠNG</a:t>
            </a:r>
            <a:endParaRPr lang="en-US" sz="2000"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4893647"/>
          </a:xfrm>
          <a:prstGeom prst="rect">
            <a:avLst/>
          </a:prstGeom>
          <a:noFill/>
        </p:spPr>
        <p:txBody>
          <a:bodyPr wrap="square" rtlCol="0">
            <a:spAutoFit/>
          </a:bodyPr>
          <a:lstStyle/>
          <a:p>
            <a:r>
              <a:rPr lang="en-US" sz="2400" dirty="0">
                <a:latin typeface="Times New Roman" pitchFamily="18" charset="0"/>
                <a:cs typeface="Times New Roman" pitchFamily="18" charset="0"/>
              </a:rPr>
              <a:t>9. - chi: </a:t>
            </a:r>
            <a:r>
              <a:rPr lang="en-US" sz="2400" dirty="0" err="1">
                <a:latin typeface="Times New Roman" pitchFamily="18" charset="0"/>
                <a:cs typeface="Times New Roman" pitchFamily="18" charset="0"/>
              </a:rPr>
              <a:t>sao</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10. </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11. -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trổng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12. -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bố</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13. - </a:t>
            </a:r>
            <a:r>
              <a:rPr lang="en-US" sz="2400" dirty="0" err="1">
                <a:latin typeface="Times New Roman" pitchFamily="18" charset="0"/>
                <a:cs typeface="Times New Roman" pitchFamily="18" charset="0"/>
              </a:rPr>
              <a:t>Lòi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thừng</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14. - </a:t>
            </a:r>
            <a:r>
              <a:rPr lang="en-US" sz="2400" dirty="0" err="1">
                <a:latin typeface="Times New Roman" pitchFamily="18" charset="0"/>
                <a:cs typeface="Times New Roman" pitchFamily="18" charset="0"/>
              </a:rPr>
              <a:t>Vết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thẹo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sẹo</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Effect transition="in" filter="box(in)">
                                      <p:cBhvr>
                                        <p:cTn id="67" dur="500"/>
                                        <p:tgtEl>
                                          <p:spTgt spid="4">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 end="1"/>
                                            </p:txEl>
                                          </p:spTgt>
                                        </p:tgtEl>
                                        <p:attrNameLst>
                                          <p:attrName>style.visibility</p:attrName>
                                        </p:attrNameLst>
                                      </p:cBhvr>
                                      <p:to>
                                        <p:strVal val="visible"/>
                                      </p:to>
                                    </p:set>
                                    <p:animEffect transition="in" filter="box(in)">
                                      <p:cBhvr>
                                        <p:cTn id="72" dur="500"/>
                                        <p:tgtEl>
                                          <p:spTgt spid="4">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2" end="2"/>
                                            </p:txEl>
                                          </p:spTgt>
                                        </p:tgtEl>
                                        <p:attrNameLst>
                                          <p:attrName>style.visibility</p:attrName>
                                        </p:attrNameLst>
                                      </p:cBhvr>
                                      <p:to>
                                        <p:strVal val="visible"/>
                                      </p:to>
                                    </p:set>
                                    <p:animEffect transition="in" filter="box(in)">
                                      <p:cBhvr>
                                        <p:cTn id="77" dur="500"/>
                                        <p:tgtEl>
                                          <p:spTgt spid="4">
                                            <p:txEl>
                                              <p:pRg st="2" end="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3" end="3"/>
                                            </p:txEl>
                                          </p:spTgt>
                                        </p:tgtEl>
                                        <p:attrNameLst>
                                          <p:attrName>style.visibility</p:attrName>
                                        </p:attrNameLst>
                                      </p:cBhvr>
                                      <p:to>
                                        <p:strVal val="visible"/>
                                      </p:to>
                                    </p:set>
                                    <p:animEffect transition="in" filter="box(in)">
                                      <p:cBhvr>
                                        <p:cTn id="82" dur="500"/>
                                        <p:tgtEl>
                                          <p:spTgt spid="4">
                                            <p:txEl>
                                              <p:pRg st="3" end="3"/>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4" end="4"/>
                                            </p:txEl>
                                          </p:spTgt>
                                        </p:tgtEl>
                                        <p:attrNameLst>
                                          <p:attrName>style.visibility</p:attrName>
                                        </p:attrNameLst>
                                      </p:cBhvr>
                                      <p:to>
                                        <p:strVal val="visible"/>
                                      </p:to>
                                    </p:set>
                                    <p:animEffect transition="in" filter="box(in)">
                                      <p:cBhvr>
                                        <p:cTn id="87" dur="500"/>
                                        <p:tgtEl>
                                          <p:spTgt spid="4">
                                            <p:txEl>
                                              <p:pRg st="4" end="4"/>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5" end="5"/>
                                            </p:txEl>
                                          </p:spTgt>
                                        </p:tgtEl>
                                        <p:attrNameLst>
                                          <p:attrName>style.visibility</p:attrName>
                                        </p:attrNameLst>
                                      </p:cBhvr>
                                      <p:to>
                                        <p:strVal val="visible"/>
                                      </p:to>
                                    </p:set>
                                    <p:animEffect transition="in" filter="box(in)">
                                      <p:cBhvr>
                                        <p:cTn id="92" dur="500"/>
                                        <p:tgtEl>
                                          <p:spTgt spid="4">
                                            <p:txEl>
                                              <p:pRg st="5" end="5"/>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
                                            <p:txEl>
                                              <p:pRg st="6" end="6"/>
                                            </p:txEl>
                                          </p:spTgt>
                                        </p:tgtEl>
                                        <p:attrNameLst>
                                          <p:attrName>style.visibility</p:attrName>
                                        </p:attrNameLst>
                                      </p:cBhvr>
                                      <p:to>
                                        <p:strVal val="visible"/>
                                      </p:to>
                                    </p:set>
                                    <p:animEffect transition="in" filter="box(in)">
                                      <p:cBhvr>
                                        <p:cTn id="97" dur="500"/>
                                        <p:tgtEl>
                                          <p:spTgt spid="4">
                                            <p:txEl>
                                              <p:pRg st="6" end="6"/>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4">
                                            <p:txEl>
                                              <p:pRg st="7" end="7"/>
                                            </p:txEl>
                                          </p:spTgt>
                                        </p:tgtEl>
                                        <p:attrNameLst>
                                          <p:attrName>style.visibility</p:attrName>
                                        </p:attrNameLst>
                                      </p:cBhvr>
                                      <p:to>
                                        <p:strVal val="visible"/>
                                      </p:to>
                                    </p:set>
                                    <p:animEffect transition="in" filter="box(in)">
                                      <p:cBhvr>
                                        <p:cTn id="102" dur="500"/>
                                        <p:tgtEl>
                                          <p:spTgt spid="4">
                                            <p:txEl>
                                              <p:pRg st="7" end="7"/>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4">
                                            <p:txEl>
                                              <p:pRg st="8" end="8"/>
                                            </p:txEl>
                                          </p:spTgt>
                                        </p:tgtEl>
                                        <p:attrNameLst>
                                          <p:attrName>style.visibility</p:attrName>
                                        </p:attrNameLst>
                                      </p:cBhvr>
                                      <p:to>
                                        <p:strVal val="visible"/>
                                      </p:to>
                                    </p:set>
                                    <p:animEffect transition="in" filter="box(in)">
                                      <p:cBhvr>
                                        <p:cTn id="107" dur="500"/>
                                        <p:tgtEl>
                                          <p:spTgt spid="4">
                                            <p:txEl>
                                              <p:pRg st="8" end="8"/>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4">
                                            <p:txEl>
                                              <p:pRg st="9" end="9"/>
                                            </p:txEl>
                                          </p:spTgt>
                                        </p:tgtEl>
                                        <p:attrNameLst>
                                          <p:attrName>style.visibility</p:attrName>
                                        </p:attrNameLst>
                                      </p:cBhvr>
                                      <p:to>
                                        <p:strVal val="visible"/>
                                      </p:to>
                                    </p:set>
                                    <p:animEffect transition="in" filter="box(in)">
                                      <p:cBhvr>
                                        <p:cTn id="112" dur="500"/>
                                        <p:tgtEl>
                                          <p:spTgt spid="4">
                                            <p:txEl>
                                              <p:pRg st="9" end="9"/>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nodeType="clickEffect">
                                  <p:stCondLst>
                                    <p:cond delay="0"/>
                                  </p:stCondLst>
                                  <p:childTnLst>
                                    <p:set>
                                      <p:cBhvr>
                                        <p:cTn id="116" dur="1" fill="hold">
                                          <p:stCondLst>
                                            <p:cond delay="0"/>
                                          </p:stCondLst>
                                        </p:cTn>
                                        <p:tgtEl>
                                          <p:spTgt spid="4">
                                            <p:txEl>
                                              <p:pRg st="10" end="10"/>
                                            </p:txEl>
                                          </p:spTgt>
                                        </p:tgtEl>
                                        <p:attrNameLst>
                                          <p:attrName>style.visibility</p:attrName>
                                        </p:attrNameLst>
                                      </p:cBhvr>
                                      <p:to>
                                        <p:strVal val="visible"/>
                                      </p:to>
                                    </p:set>
                                    <p:animEffect transition="in" filter="box(in)">
                                      <p:cBhvr>
                                        <p:cTn id="117" dur="500"/>
                                        <p:tgtEl>
                                          <p:spTgt spid="4">
                                            <p:txEl>
                                              <p:pRg st="10" end="1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nodeType="clickEffect">
                                  <p:stCondLst>
                                    <p:cond delay="0"/>
                                  </p:stCondLst>
                                  <p:childTnLst>
                                    <p:set>
                                      <p:cBhvr>
                                        <p:cTn id="121" dur="1" fill="hold">
                                          <p:stCondLst>
                                            <p:cond delay="0"/>
                                          </p:stCondLst>
                                        </p:cTn>
                                        <p:tgtEl>
                                          <p:spTgt spid="4">
                                            <p:txEl>
                                              <p:pRg st="11" end="11"/>
                                            </p:txEl>
                                          </p:spTgt>
                                        </p:tgtEl>
                                        <p:attrNameLst>
                                          <p:attrName>style.visibility</p:attrName>
                                        </p:attrNameLst>
                                      </p:cBhvr>
                                      <p:to>
                                        <p:strVal val="visible"/>
                                      </p:to>
                                    </p:set>
                                    <p:animEffect transition="in" filter="box(in)">
                                      <p:cBhvr>
                                        <p:cTn id="12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18338</Words>
  <Application>Microsoft Office PowerPoint</Application>
  <PresentationFormat>On-screen Show (4:3)</PresentationFormat>
  <Paragraphs>1361</Paragraphs>
  <Slides>109</Slides>
  <Notes>0</Notes>
  <HiddenSlides>0</HiddenSlides>
  <MMClips>6</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109</vt:i4>
      </vt:variant>
    </vt:vector>
  </HeadingPairs>
  <TitlesOfParts>
    <vt:vector size="113"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2022-09-23T12:10:58Z</dcterms:created>
  <dcterms:modified xsi:type="dcterms:W3CDTF">2024-01-11T07:45:22Z</dcterms:modified>
</cp:coreProperties>
</file>