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56" r:id="rId4"/>
    <p:sldId id="270" r:id="rId5"/>
    <p:sldId id="261" r:id="rId6"/>
    <p:sldId id="259" r:id="rId7"/>
    <p:sldId id="273" r:id="rId8"/>
    <p:sldId id="274" r:id="rId9"/>
    <p:sldId id="279" r:id="rId10"/>
    <p:sldId id="275" r:id="rId11"/>
    <p:sldId id="276" r:id="rId12"/>
    <p:sldId id="277" r:id="rId13"/>
    <p:sldId id="278" r:id="rId14"/>
    <p:sldId id="263" r:id="rId15"/>
    <p:sldId id="280" r:id="rId16"/>
    <p:sldId id="267" r:id="rId17"/>
    <p:sldId id="281" r:id="rId18"/>
    <p:sldId id="282" r:id="rId19"/>
    <p:sldId id="284" r:id="rId20"/>
    <p:sldId id="286" r:id="rId21"/>
    <p:sldId id="287" r:id="rId22"/>
    <p:sldId id="288" r:id="rId23"/>
    <p:sldId id="285" r:id="rId24"/>
    <p:sldId id="289" r:id="rId25"/>
    <p:sldId id="264" r:id="rId26"/>
    <p:sldId id="290" r:id="rId27"/>
    <p:sldId id="27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8.sv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1.svg"/><Relationship Id="rId7" Type="http://schemas.openxmlformats.org/officeDocument/2006/relationships/image" Target="../media/image5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96.svg"/><Relationship Id="rId5" Type="http://schemas.openxmlformats.org/officeDocument/2006/relationships/image" Target="../media/image4.svg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image" Target="../media/image9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7.png"/><Relationship Id="rId17" Type="http://schemas.openxmlformats.org/officeDocument/2006/relationships/image" Target="../media/image85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77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9.png"/><Relationship Id="rId7" Type="http://schemas.openxmlformats.org/officeDocument/2006/relationships/image" Target="../media/image7.png"/><Relationship Id="rId12" Type="http://schemas.openxmlformats.org/officeDocument/2006/relationships/image" Target="../media/image21.svg"/><Relationship Id="rId2" Type="http://schemas.openxmlformats.org/officeDocument/2006/relationships/image" Target="../media/image5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2.svg"/><Relationship Id="rId4" Type="http://schemas.openxmlformats.org/officeDocument/2006/relationships/image" Target="../media/image15.svg"/><Relationship Id="rId9" Type="http://schemas.openxmlformats.org/officeDocument/2006/relationships/image" Target="../media/image1.png"/><Relationship Id="rId14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1.svg"/><Relationship Id="rId18" Type="http://schemas.openxmlformats.org/officeDocument/2006/relationships/image" Target="../media/image42.png"/><Relationship Id="rId7" Type="http://schemas.openxmlformats.org/officeDocument/2006/relationships/image" Target="../media/image61.svg"/><Relationship Id="rId12" Type="http://schemas.openxmlformats.org/officeDocument/2006/relationships/image" Target="../media/image8.png"/><Relationship Id="rId17" Type="http://schemas.openxmlformats.org/officeDocument/2006/relationships/image" Target="../media/image23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svg"/><Relationship Id="rId15" Type="http://schemas.openxmlformats.org/officeDocument/2006/relationships/image" Target="../media/image43.svg"/><Relationship Id="rId10" Type="http://schemas.openxmlformats.org/officeDocument/2006/relationships/image" Target="../media/image6.png"/><Relationship Id="rId9" Type="http://schemas.openxmlformats.org/officeDocument/2006/relationships/image" Target="../media/image109.svg"/><Relationship Id="rId14" Type="http://schemas.openxmlformats.org/officeDocument/2006/relationships/image" Target="../media/image40.png"/><Relationship Id="rId35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svg"/><Relationship Id="rId3" Type="http://schemas.openxmlformats.org/officeDocument/2006/relationships/image" Target="../media/image98.svg"/><Relationship Id="rId7" Type="http://schemas.openxmlformats.org/officeDocument/2006/relationships/image" Target="../media/image45.svg"/><Relationship Id="rId12" Type="http://schemas.openxmlformats.org/officeDocument/2006/relationships/image" Target="../media/image46.png"/><Relationship Id="rId2" Type="http://schemas.openxmlformats.org/officeDocument/2006/relationships/image" Target="../media/image4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9.svg"/><Relationship Id="rId5" Type="http://schemas.openxmlformats.org/officeDocument/2006/relationships/image" Target="../media/image27.svg"/><Relationship Id="rId15" Type="http://schemas.openxmlformats.org/officeDocument/2006/relationships/image" Target="../media/image100.svg"/><Relationship Id="rId23" Type="http://schemas.openxmlformats.org/officeDocument/2006/relationships/image" Target="../media/image22.svg"/><Relationship Id="rId10" Type="http://schemas.openxmlformats.org/officeDocument/2006/relationships/image" Target="../media/image19.png"/><Relationship Id="rId4" Type="http://schemas.openxmlformats.org/officeDocument/2006/relationships/image" Target="../media/image44.png"/><Relationship Id="rId9" Type="http://schemas.openxmlformats.org/officeDocument/2006/relationships/image" Target="../media/image19.svg"/><Relationship Id="rId1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5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8.svg"/><Relationship Id="rId4" Type="http://schemas.openxmlformats.org/officeDocument/2006/relationships/image" Target="../media/image2.pn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6.svg"/><Relationship Id="rId3" Type="http://schemas.openxmlformats.org/officeDocument/2006/relationships/image" Target="../media/image120.svg"/><Relationship Id="rId7" Type="http://schemas.openxmlformats.org/officeDocument/2006/relationships/image" Target="../media/image124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26.svg"/><Relationship Id="rId5" Type="http://schemas.openxmlformats.org/officeDocument/2006/relationships/image" Target="../media/image122.svg"/><Relationship Id="rId57" Type="http://schemas.openxmlformats.org/officeDocument/2006/relationships/image" Target="../media/image5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59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7.png"/><Relationship Id="rId17" Type="http://schemas.openxmlformats.org/officeDocument/2006/relationships/image" Target="../media/image85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77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9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81.svg"/><Relationship Id="rId3" Type="http://schemas.openxmlformats.org/officeDocument/2006/relationships/image" Target="../media/image73.svg"/><Relationship Id="rId7" Type="http://schemas.openxmlformats.org/officeDocument/2006/relationships/image" Target="../media/image10.svg"/><Relationship Id="rId12" Type="http://schemas.openxmlformats.org/officeDocument/2006/relationships/image" Target="../media/image27.png"/><Relationship Id="rId17" Type="http://schemas.openxmlformats.org/officeDocument/2006/relationships/image" Target="../media/image85.svg"/><Relationship Id="rId2" Type="http://schemas.openxmlformats.org/officeDocument/2006/relationships/image" Target="../media/image23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83.sv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77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94725" y="1181100"/>
            <a:ext cx="1373755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32279" y="0"/>
            <a:ext cx="2055721" cy="1637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9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3073" y="5234163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PHỤ CHÚ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485" y="2530162"/>
            <a:ext cx="5594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(SGK/tr31)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056" y="3341629"/>
            <a:ext cx="1333357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Lúc đi, đứa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đầu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cũng là đứa con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 của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chưa đầy một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nghĩ vậy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càng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lắm.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9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3073" y="5234163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9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PHỤ CHÚ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485" y="2530162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056" y="3341629"/>
            <a:ext cx="133335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Lúc đi, đứa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đầu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chưa đầy một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càng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lắm.</a:t>
            </a: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bỏ các từ in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việc trong câu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đổi. </a:t>
            </a:r>
          </a:p>
        </p:txBody>
      </p:sp>
    </p:spTree>
    <p:extLst>
      <p:ext uri="{BB962C8B-B14F-4D97-AF65-F5344CB8AC3E}">
        <p14:creationId xmlns:p14="http://schemas.microsoft.com/office/powerpoint/2010/main" val="7180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9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3073" y="5234163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PHỤ CHÚ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485" y="2530162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056" y="3341629"/>
            <a:ext cx="13664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từ in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cũng là đứa con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nhất của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thích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"đứa con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đầu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nghĩ vậy"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sung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C-V (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lão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 hiểu </a:t>
            </a:r>
            <a:r>
              <a:rPr lang="en-US" sz="3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1636" y="3146445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8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89" y="4125171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PHỤ CHÚ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-45117" y="5726759"/>
            <a:ext cx="3790701" cy="456024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159120" y="2652124"/>
            <a:ext cx="10633080" cy="3177175"/>
          </a:xfrm>
          <a:prstGeom prst="cloudCallout">
            <a:avLst>
              <a:gd name="adj1" fmla="val -51302"/>
              <a:gd name="adj2" fmla="val 5714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thế nào là thành phần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câu?</a:t>
            </a:r>
            <a:endParaRPr lang="en-US" sz="3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01790" y="6465480"/>
            <a:ext cx="10749845" cy="2438400"/>
          </a:xfrm>
          <a:prstGeom prst="wedgeRoundRectCallout">
            <a:avLst>
              <a:gd name="adj1" fmla="val -43322"/>
              <a:gd name="adj2" fmla="val -6464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gọi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sung một số chi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chính của câu.</a:t>
            </a:r>
          </a:p>
        </p:txBody>
      </p:sp>
    </p:spTree>
    <p:extLst>
      <p:ext uri="{BB962C8B-B14F-4D97-AF65-F5344CB8AC3E}">
        <p14:creationId xmlns:p14="http://schemas.microsoft.com/office/powerpoint/2010/main" val="2169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38784" y="369247"/>
            <a:ext cx="441043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spc="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6400" b="1" u="none" spc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144000" y="6596192"/>
            <a:ext cx="10252769" cy="3690808"/>
            <a:chOff x="0" y="0"/>
            <a:chExt cx="4166870" cy="14999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108769" y="6352570"/>
            <a:ext cx="10252769" cy="3934430"/>
            <a:chOff x="0" y="0"/>
            <a:chExt cx="4166870" cy="15990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1143000" y="1638792"/>
            <a:ext cx="16001999" cy="7924308"/>
          </a:xfrm>
          <a:custGeom>
            <a:avLst/>
            <a:gdLst/>
            <a:ahLst/>
            <a:cxnLst/>
            <a:rect l="l" t="t" r="r" b="b"/>
            <a:pathLst>
              <a:path w="3109664" h="3772337">
                <a:moveTo>
                  <a:pt x="3107124" y="645160"/>
                </a:moveTo>
                <a:cubicBezTo>
                  <a:pt x="3109664" y="488950"/>
                  <a:pt x="3088074" y="30480"/>
                  <a:pt x="3088074" y="30480"/>
                </a:cubicBezTo>
                <a:cubicBezTo>
                  <a:pt x="3088074" y="30480"/>
                  <a:pt x="2703264" y="40640"/>
                  <a:pt x="2451960" y="40640"/>
                </a:cubicBezTo>
                <a:cubicBezTo>
                  <a:pt x="2451960" y="40640"/>
                  <a:pt x="2401570" y="40640"/>
                  <a:pt x="2341880" y="40640"/>
                </a:cubicBezTo>
                <a:cubicBezTo>
                  <a:pt x="1906270" y="40640"/>
                  <a:pt x="1042670" y="38100"/>
                  <a:pt x="795020" y="33020"/>
                </a:cubicBezTo>
                <a:cubicBezTo>
                  <a:pt x="482600" y="20320"/>
                  <a:pt x="11430" y="0"/>
                  <a:pt x="10160" y="29210"/>
                </a:cubicBezTo>
                <a:cubicBezTo>
                  <a:pt x="8890" y="58420"/>
                  <a:pt x="21590" y="440690"/>
                  <a:pt x="21590" y="440690"/>
                </a:cubicBezTo>
                <a:cubicBezTo>
                  <a:pt x="21590" y="440690"/>
                  <a:pt x="21590" y="2923977"/>
                  <a:pt x="21590" y="3115747"/>
                </a:cubicBezTo>
                <a:cubicBezTo>
                  <a:pt x="6350" y="3360857"/>
                  <a:pt x="0" y="3734237"/>
                  <a:pt x="0" y="3734237"/>
                </a:cubicBezTo>
                <a:cubicBezTo>
                  <a:pt x="204470" y="3764717"/>
                  <a:pt x="450850" y="3772337"/>
                  <a:pt x="657860" y="3769797"/>
                </a:cubicBezTo>
                <a:cubicBezTo>
                  <a:pt x="891540" y="3769797"/>
                  <a:pt x="2451960" y="3769797"/>
                  <a:pt x="2451960" y="3769797"/>
                </a:cubicBezTo>
                <a:lnTo>
                  <a:pt x="3067754" y="3755827"/>
                </a:lnTo>
                <a:cubicBezTo>
                  <a:pt x="3067754" y="3755827"/>
                  <a:pt x="3107124" y="3053517"/>
                  <a:pt x="3107124" y="2927787"/>
                </a:cubicBezTo>
                <a:cubicBezTo>
                  <a:pt x="3107124" y="2753797"/>
                  <a:pt x="3104584" y="803910"/>
                  <a:pt x="3107124" y="645160"/>
                </a:cubicBez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3902">
            <a:off x="1942687" y="1211059"/>
            <a:ext cx="1662412" cy="98240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0640" y="556593"/>
            <a:ext cx="1002360" cy="110925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8370"/>
          <a:stretch>
            <a:fillRect/>
          </a:stretch>
        </p:blipFill>
        <p:spPr>
          <a:xfrm>
            <a:off x="16901134" y="7987218"/>
            <a:ext cx="1490905" cy="164620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01134" y="2011722"/>
            <a:ext cx="990753" cy="14687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6262" y="4558308"/>
            <a:ext cx="605399" cy="7164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10805" y="2011722"/>
            <a:ext cx="13643441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Các thành phần gọi –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cũng là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thành phần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gọi –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hoặc để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hệ giao tiếp.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sung chi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dung chính của câu. Thành phần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đặt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ngạch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một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 Nhiều khi thành phần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còn đặt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00400" y="4457700"/>
            <a:ext cx="11441330" cy="1434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LUYỆN TẬP</a:t>
            </a:r>
            <a:endParaRPr lang="en-US" sz="96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4941" y="3023453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6514944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0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1514" y="1694108"/>
            <a:ext cx="14267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thành phần gọi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666" y="2541129"/>
            <a:ext cx="153327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Này, bảo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đi đâu thì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Chứ cứ nằm đấy 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chốc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nữa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có,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lại đánh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trói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thì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Người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như thế,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lại phải một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mấy tháng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Vâng,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cũng đã nghĩ như cụ. Nhưng để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nhà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ăn lấy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cái đã. Nhịn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từ sáng hôm qua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còn gì.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0361" y="2019300"/>
            <a:ext cx="60099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“Này”: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gọi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“Vâng”: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Bracket 2"/>
          <p:cNvSpPr/>
          <p:nvPr/>
        </p:nvSpPr>
        <p:spPr>
          <a:xfrm>
            <a:off x="7539764" y="2476500"/>
            <a:ext cx="116887" cy="19812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63000" y="3097768"/>
            <a:ext cx="6343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hệ 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“trên” – “</a:t>
            </a:r>
            <a:r>
              <a:rPr lang="en-US" sz="4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36870" y="3325210"/>
            <a:ext cx="609600" cy="4572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21514" y="1694108"/>
            <a:ext cx="14156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phần gọi –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câu ca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biết gọi –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6805" y="3960782"/>
            <a:ext cx="10736465" cy="1911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ơi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lấy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khác giống, nhưng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giàn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0281" y="6279066"/>
            <a:ext cx="11099149" cy="203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gọi –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ơi</a:t>
            </a: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 nhiều người </a:t>
            </a:r>
          </a:p>
        </p:txBody>
      </p:sp>
    </p:spTree>
    <p:extLst>
      <p:ext uri="{BB962C8B-B14F-4D97-AF65-F5344CB8AC3E}">
        <p14:creationId xmlns:p14="http://schemas.microsoft.com/office/powerpoint/2010/main" val="275611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1895" y="1734385"/>
            <a:ext cx="14766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phần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các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biết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gì. (SGK/tr33)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4316412"/>
            <a:ext cx="145542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– kể cả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tưởng con bé sẽ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yên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thôi.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60662" y="5272186"/>
            <a:ext cx="5181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28062" y="5272186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24000" y="6143343"/>
            <a:ext cx="1074845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b="1" dirty="0" smtClean="0">
                <a:solidFill>
                  <a:srgbClr val="000000"/>
                </a:solidFill>
              </a:rPr>
              <a:t>ổ </a:t>
            </a:r>
            <a:r>
              <a:rPr lang="vi-VN" sz="4200" b="1" dirty="0">
                <a:solidFill>
                  <a:srgbClr val="000000"/>
                </a:solidFill>
              </a:rPr>
              <a:t>sung thêm đối tượng được nhắc </a:t>
            </a:r>
            <a:r>
              <a:rPr lang="vi-VN" sz="4200" b="1" dirty="0" smtClean="0">
                <a:solidFill>
                  <a:srgbClr val="000000"/>
                </a:solidFill>
              </a:rPr>
              <a:t>tới</a:t>
            </a:r>
            <a:endParaRPr lang="en-US" sz="4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762440" y="531293"/>
            <a:ext cx="524521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6927" b="16666"/>
          <a:stretch>
            <a:fillRect/>
          </a:stretch>
        </p:blipFill>
        <p:spPr>
          <a:xfrm>
            <a:off x="-105257" y="7676727"/>
            <a:ext cx="4693283" cy="27734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116105">
            <a:off x="12541344" y="559326"/>
            <a:ext cx="5881940" cy="16394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54476" b="27132"/>
          <a:stretch>
            <a:fillRect/>
          </a:stretch>
        </p:blipFill>
        <p:spPr>
          <a:xfrm>
            <a:off x="-65072" y="8812388"/>
            <a:ext cx="2565152" cy="15975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0955" b="13236"/>
          <a:stretch>
            <a:fillRect/>
          </a:stretch>
        </p:blipFill>
        <p:spPr>
          <a:xfrm>
            <a:off x="15722395" y="7600527"/>
            <a:ext cx="2657276" cy="2769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7166" b="25104"/>
          <a:stretch>
            <a:fillRect/>
          </a:stretch>
        </p:blipFill>
        <p:spPr>
          <a:xfrm>
            <a:off x="13955171" y="8812388"/>
            <a:ext cx="4476285" cy="15747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4338" t="24768"/>
          <a:stretch>
            <a:fillRect/>
          </a:stretch>
        </p:blipFill>
        <p:spPr>
          <a:xfrm>
            <a:off x="-65072" y="-30709"/>
            <a:ext cx="3097828" cy="1730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267931" y="4171536"/>
            <a:ext cx="1161360" cy="10895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9463" y="425862"/>
            <a:ext cx="2065530" cy="4790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467808" y="3390900"/>
            <a:ext cx="1820192" cy="12178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95063" y="2367368"/>
            <a:ext cx="1234440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trời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rét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sĩ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xong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gương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niên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Trâu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trâu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Trâu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ruộng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trâu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cày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</a:t>
            </a:r>
            <a:r>
              <a:rPr lang="fr-FR" sz="3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934" y="1510861"/>
            <a:ext cx="50617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các câu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3600" y="6660955"/>
            <a:ext cx="1402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ìm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956007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1352" y="8987599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07" y="1981929"/>
            <a:ext cx="153670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Giáo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phòng. Nó mở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nắm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khóa của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này – các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cô giáo, các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cha mẹ,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mẹ 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vì cái thế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 để lại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thế hệ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sẽ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vào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 để lại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thế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534400" y="3924300"/>
            <a:ext cx="807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68438" y="7772284"/>
            <a:ext cx="1417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àm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sáng tỏ thêm cho cụm từ </a:t>
            </a:r>
            <a:r>
              <a:rPr lang="vi-VN" sz="4200" i="1" dirty="0">
                <a:solidFill>
                  <a:srgbClr val="000000"/>
                </a:solidFill>
                <a:cs typeface="Arial" panose="020B0604020202020204" pitchFamily="34" charset="0"/>
              </a:rPr>
              <a:t>"Những người nắm giữ chìa khóa của cánh cửa này"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371507" y="4838700"/>
            <a:ext cx="43434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4838700"/>
            <a:ext cx="1021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5753100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956007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1352" y="8987599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06" y="1981929"/>
            <a:ext cx="155448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vào thế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mới, muốn 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các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năm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 thì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ta phải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đầy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bỏ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Muốn vậy thì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khâu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đầu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có ý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định là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làm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lớp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của đất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trong thế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với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tốt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ngày từ việc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nhất.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68438" y="7954744"/>
            <a:ext cx="14173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ổ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sung ý nghĩa, làm sáng rõ cho từ lớp trẻ.</a:t>
            </a:r>
            <a:endParaRPr lang="vi-VN" sz="42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417849" y="5829300"/>
            <a:ext cx="161235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63600" y="58293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6743700"/>
            <a:ext cx="1051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956007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01352" y="8987599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240480" y="2596777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07" y="1981929"/>
            <a:ext cx="11887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d. 	Cô bé nhà bên (Có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	Cũng vào du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Hôm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vẫn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khích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Mắt đen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quá đi thôi).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6118427"/>
            <a:ext cx="154051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4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ó </a:t>
            </a:r>
            <a:r>
              <a:rPr lang="vi-VN" sz="4200" i="1" dirty="0">
                <a:solidFill>
                  <a:srgbClr val="000000"/>
                </a:solidFill>
                <a:cs typeface="Arial" panose="020B0604020202020204" pitchFamily="34" charset="0"/>
              </a:rPr>
              <a:t>ai ngờ </a:t>
            </a:r>
            <a:r>
              <a:rPr lang="vi-VN" sz="4200" b="1" dirty="0">
                <a:solidFill>
                  <a:srgbClr val="000000"/>
                </a:solidFill>
                <a:cs typeface="Arial" panose="020B0604020202020204" pitchFamily="34" charset="0"/>
              </a:rPr>
              <a:t>bổ sung thái độ ngạc nhiên của người </a:t>
            </a:r>
            <a:r>
              <a:rPr lang="vi-VN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nói</a:t>
            </a:r>
            <a:r>
              <a:rPr lang="en-US" sz="4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200" b="1" i="1" dirty="0">
                <a:solidFill>
                  <a:srgbClr val="000000"/>
                </a:solidFill>
              </a:rPr>
              <a:t>Thương thương quá đi thôi </a:t>
            </a:r>
            <a:r>
              <a:rPr lang="vi-VN" sz="4200" dirty="0">
                <a:solidFill>
                  <a:srgbClr val="000000"/>
                </a:solidFill>
              </a:rPr>
              <a:t>– bổ sung tình cảm yêu thương của tác giả đối với nhân vật 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200" dirty="0" smtClean="0">
                <a:solidFill>
                  <a:srgbClr val="000000"/>
                </a:solidFill>
              </a:rPr>
              <a:t>cô </a:t>
            </a:r>
            <a:r>
              <a:rPr lang="vi-VN" sz="4200" dirty="0">
                <a:solidFill>
                  <a:srgbClr val="000000"/>
                </a:solidFill>
              </a:rPr>
              <a:t>bé nhà </a:t>
            </a:r>
            <a:r>
              <a:rPr lang="vi-VN" sz="4200" dirty="0" smtClean="0">
                <a:solidFill>
                  <a:srgbClr val="000000"/>
                </a:solidFill>
              </a:rPr>
              <a:t>bên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200" b="1" i="1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vi-VN" sz="42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2933700"/>
            <a:ext cx="3352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72200" y="2933700"/>
            <a:ext cx="2590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3150" y="5829300"/>
            <a:ext cx="30608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62600" y="5829300"/>
            <a:ext cx="6781800" cy="15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8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  <a:endParaRPr lang="en-US" sz="6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16855" y="1635707"/>
            <a:ext cx="15354321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biết thành phần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ở mỗi câu trong bài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từ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nào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3937006"/>
            <a:ext cx="1379458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 smtClean="0">
                <a:solidFill>
                  <a:srgbClr val="000000"/>
                </a:solidFill>
              </a:rPr>
              <a:t>a</a:t>
            </a:r>
            <a:r>
              <a:rPr lang="vi-VN" sz="4200" dirty="0">
                <a:solidFill>
                  <a:srgbClr val="000000"/>
                </a:solidFill>
              </a:rPr>
              <a:t>, mọi người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b, những người nắm giữ chìa khóa của cánh cửa này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c, lớp trẻ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d, Cô bé nhà bên</a:t>
            </a:r>
          </a:p>
          <a:p>
            <a:pPr algn="just"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</a:rPr>
              <a:t> </a:t>
            </a:r>
            <a:r>
              <a:rPr lang="en-US" sz="4200" dirty="0" smtClean="0">
                <a:solidFill>
                  <a:srgbClr val="000000"/>
                </a:solidFill>
              </a:rPr>
              <a:t>    </a:t>
            </a:r>
            <a:r>
              <a:rPr lang="vi-VN" sz="4200" dirty="0" smtClean="0">
                <a:solidFill>
                  <a:srgbClr val="000000"/>
                </a:solidFill>
              </a:rPr>
              <a:t>Mắt </a:t>
            </a:r>
            <a:r>
              <a:rPr lang="vi-VN" sz="4200" dirty="0">
                <a:solidFill>
                  <a:srgbClr val="000000"/>
                </a:solidFill>
              </a:rPr>
              <a:t>đen tròn</a:t>
            </a:r>
            <a:endParaRPr lang="vi-VN" sz="4200" b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67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92227" y="515739"/>
            <a:ext cx="472562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en-US" sz="6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18216" b="17754"/>
          <a:stretch>
            <a:fillRect/>
          </a:stretch>
        </p:blipFill>
        <p:spPr>
          <a:xfrm>
            <a:off x="15482313" y="9258300"/>
            <a:ext cx="2977727" cy="11651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6122">
            <a:off x="-454718" y="312984"/>
            <a:ext cx="5544785" cy="14314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221870">
            <a:off x="12674431" y="75035"/>
            <a:ext cx="5881940" cy="16394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63625" y="8728145"/>
            <a:ext cx="994797" cy="9333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014997">
            <a:off x="16501801" y="8215623"/>
            <a:ext cx="1514997" cy="7755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645869"/>
            <a:ext cx="1650789" cy="3828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865" y="1719747"/>
            <a:ext cx="157397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nghĩ của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về việc thành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bị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vào thế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mới, trong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có câu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phần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5168750" y="5120713"/>
            <a:ext cx="6629400" cy="50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249"/>
          <a:stretch>
            <a:fillRect/>
          </a:stretch>
        </p:blipFill>
        <p:spPr>
          <a:xfrm>
            <a:off x="-79872" y="478344"/>
            <a:ext cx="3108555" cy="11007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526" y="1324796"/>
            <a:ext cx="15316199" cy="82296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02912" y="3473300"/>
            <a:ext cx="484542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</a:pPr>
            <a:r>
              <a:rPr lang="en-US" sz="6400" b="1" spc="120" dirty="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u="none" spc="12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3544" b="22486"/>
          <a:stretch>
            <a:fillRect/>
          </a:stretch>
        </p:blipFill>
        <p:spPr>
          <a:xfrm rot="5400000">
            <a:off x="-19111" y="8417005"/>
            <a:ext cx="1889107" cy="1850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805"/>
          <a:stretch>
            <a:fillRect/>
          </a:stretch>
        </p:blipFill>
        <p:spPr>
          <a:xfrm>
            <a:off x="925442" y="9330841"/>
            <a:ext cx="3268083" cy="9561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815794" y="530133"/>
            <a:ext cx="2196383" cy="23790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851251" y="7009424"/>
            <a:ext cx="900931" cy="15270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952139">
            <a:off x="1485870" y="7115357"/>
            <a:ext cx="840485" cy="1057214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14663719" y="3543300"/>
            <a:ext cx="2634232" cy="6743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2200" y="4306649"/>
            <a:ext cx="1239404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16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676275" algn="l"/>
              </a:tabLst>
            </a:pPr>
            <a:r>
              <a:rPr lang="pt-BR" sz="4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theo nhóm: </a:t>
            </a:r>
            <a:r>
              <a:rPr lang="pt-B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 </a:t>
            </a:r>
            <a:r>
              <a:rPr lang="pt-B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 một cuộc hội thoại từ </a:t>
            </a:r>
            <a:r>
              <a:rPr lang="pt-B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 các nhân vật với nhau về chủ đề bất kì, trong </a:t>
            </a:r>
            <a:r>
              <a:rPr lang="pt-B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 có sử dụng thành phần gọi đáp phù hợp.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785456" y="1776702"/>
            <a:ext cx="871108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1238434" y="2780214"/>
            <a:ext cx="15937726" cy="6998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826502" y="8330817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62400" y="4457700"/>
            <a:ext cx="11024698" cy="3282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dụng.</a:t>
            </a: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2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1784"/>
          <a:stretch>
            <a:fillRect/>
          </a:stretch>
        </p:blipFill>
        <p:spPr>
          <a:xfrm>
            <a:off x="0" y="0"/>
            <a:ext cx="18288000" cy="70088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94725" y="1181100"/>
            <a:ext cx="13737554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ts val="12000"/>
              </a:lnSpc>
            </a:pPr>
            <a:r>
              <a:rPr lang="en-US" sz="7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2772" y="5078886"/>
            <a:ext cx="1642240" cy="1929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232279" y="0"/>
            <a:ext cx="2055721" cy="1637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438058" y="8986966"/>
            <a:ext cx="1849942" cy="129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0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41267" y="584177"/>
            <a:ext cx="16230600" cy="91186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66721" y="4831029"/>
            <a:ext cx="1537969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8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THÀNH PHẦN BIỆT LẬP</a:t>
            </a:r>
            <a:endParaRPr lang="en-US" sz="8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028700" y="1341125"/>
            <a:ext cx="1327236" cy="14687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071867" y="7942164"/>
            <a:ext cx="776520" cy="13161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48681" y="9077325"/>
            <a:ext cx="380574" cy="6450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952139">
            <a:off x="937112" y="8117301"/>
            <a:ext cx="1250669" cy="1573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32100" y="3796078"/>
            <a:ext cx="10638577" cy="748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7200" spc="280" dirty="0" err="1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spc="280" smtClean="0">
                <a:solidFill>
                  <a:srgbClr val="003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7200" spc="280" dirty="0">
              <a:solidFill>
                <a:srgbClr val="003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619930" y="1150978"/>
            <a:ext cx="3701495" cy="29477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0000">
            <a:off x="10529241" y="773043"/>
            <a:ext cx="484313" cy="4649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7328" y="6725415"/>
            <a:ext cx="4368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(Tiếp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16088" y="1832237"/>
            <a:ext cx="8711080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6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29374" r="62394"/>
          <a:stretch>
            <a:fillRect/>
          </a:stretch>
        </p:blipFill>
        <p:spPr>
          <a:xfrm>
            <a:off x="16452724" y="-44294"/>
            <a:ext cx="1926947" cy="2895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8612" r="27947"/>
          <a:stretch>
            <a:fillRect/>
          </a:stretch>
        </p:blipFill>
        <p:spPr>
          <a:xfrm>
            <a:off x="14071722" y="-84479"/>
            <a:ext cx="4307949" cy="1407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612" t="14899"/>
          <a:stretch>
            <a:fillRect/>
          </a:stretch>
        </p:blipFill>
        <p:spPr>
          <a:xfrm>
            <a:off x="-65072" y="-4109"/>
            <a:ext cx="2742060" cy="28549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7048" t="47145"/>
          <a:stretch>
            <a:fillRect/>
          </a:stretch>
        </p:blipFill>
        <p:spPr>
          <a:xfrm>
            <a:off x="-145441" y="-124663"/>
            <a:ext cx="4361719" cy="1447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22614">
            <a:off x="1238434" y="2780214"/>
            <a:ext cx="15937726" cy="69984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24512"/>
          <a:stretch>
            <a:fillRect/>
          </a:stretch>
        </p:blipFill>
        <p:spPr>
          <a:xfrm>
            <a:off x="15895601" y="8330817"/>
            <a:ext cx="2392399" cy="19561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34672">
            <a:off x="826502" y="8330817"/>
            <a:ext cx="1395292" cy="10781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596698" y="1931394"/>
            <a:ext cx="597807" cy="8571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021353" y="3795546"/>
            <a:ext cx="597807" cy="857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39997" y="4241739"/>
            <a:ext cx="10134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THÀNH PHẦN GỌI ĐÁP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THÀNH PHẦN PHỤ CHÚ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III. LUYỆN TẬP</a:t>
            </a:r>
          </a:p>
        </p:txBody>
      </p:sp>
      <p:pic>
        <p:nvPicPr>
          <p:cNvPr id="14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4345978" y="1618797"/>
            <a:ext cx="1801863" cy="10287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76600" y="3695700"/>
            <a:ext cx="1144133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GỌI ĐÁP</a:t>
            </a:r>
            <a:endParaRPr lang="en-US" sz="96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4941" y="3023453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6514944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9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3073" y="5234163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9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GỌI ĐÁP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485" y="2530162"/>
            <a:ext cx="5594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(SGK/tr31)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056" y="3341629"/>
            <a:ext cx="133335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có biết mấy hôm nay sung nó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ở đâu mà nghe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thế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Các ông, các bà ở đâu ta lên đấy ạ?</a:t>
            </a: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Ông Hai đặt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xuống chồng hỏi. Một người đàn bà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trả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lên đấy ạ.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14" y="8408151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9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33073" y="5234163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9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GỌI ĐÁP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7485" y="2530162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056" y="3341629"/>
            <a:ext cx="13333579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Này: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dùng để gọi</a:t>
            </a: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(Mở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indent="-742950">
              <a:lnSpc>
                <a:spcPct val="150000"/>
              </a:lnSpc>
              <a:buAutoNum type="alphaLcPeriod" startAt="2"/>
            </a:pPr>
            <a:r>
              <a:rPr lang="en-US" sz="3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Thưa</a:t>
            </a:r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ông: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dùng để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chuyện đang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người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1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51636" y="3146445"/>
            <a:ext cx="2674680" cy="18771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97118" y="1638300"/>
            <a:ext cx="15066881" cy="7901762"/>
            <a:chOff x="0" y="0"/>
            <a:chExt cx="1913890" cy="21747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2174748"/>
            </a:xfrm>
            <a:custGeom>
              <a:avLst/>
              <a:gdLst/>
              <a:ahLst/>
              <a:cxnLst/>
              <a:rect l="l" t="t" r="r" b="b"/>
              <a:pathLst>
                <a:path w="1913890" h="2174748">
                  <a:moveTo>
                    <a:pt x="1789430" y="2174747"/>
                  </a:moveTo>
                  <a:lnTo>
                    <a:pt x="124460" y="2174747"/>
                  </a:lnTo>
                  <a:cubicBezTo>
                    <a:pt x="55880" y="2174747"/>
                    <a:pt x="0" y="2118868"/>
                    <a:pt x="0" y="20502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2050288"/>
                  </a:lnTo>
                  <a:cubicBezTo>
                    <a:pt x="1913890" y="2118868"/>
                    <a:pt x="1858010" y="2174748"/>
                    <a:pt x="1789430" y="217474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-42089" y="-405401"/>
            <a:ext cx="9935432" cy="2868201"/>
            <a:chOff x="0" y="0"/>
            <a:chExt cx="4166870" cy="1499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68140" cy="1499996"/>
            </a:xfrm>
            <a:custGeom>
              <a:avLst/>
              <a:gdLst/>
              <a:ahLst/>
              <a:cxnLst/>
              <a:rect l="l" t="t" r="r" b="b"/>
              <a:pathLst>
                <a:path w="4168140" h="1499996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499996"/>
                  </a:lnTo>
                  <a:lnTo>
                    <a:pt x="4166870" y="1499996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893343" y="-405401"/>
            <a:ext cx="9935432" cy="3057525"/>
            <a:chOff x="0" y="0"/>
            <a:chExt cx="4166870" cy="15990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599008"/>
            </a:xfrm>
            <a:custGeom>
              <a:avLst/>
              <a:gdLst/>
              <a:ahLst/>
              <a:cxnLst/>
              <a:rect l="l" t="t" r="r" b="b"/>
              <a:pathLst>
                <a:path w="4168140" h="1599008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599008"/>
                  </a:lnTo>
                  <a:lnTo>
                    <a:pt x="4166870" y="1599008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8FD9D9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89" y="4125171"/>
            <a:ext cx="990753" cy="146877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0670"/>
          <a:stretch>
            <a:fillRect/>
          </a:stretch>
        </p:blipFill>
        <p:spPr>
          <a:xfrm>
            <a:off x="15888124" y="8589818"/>
            <a:ext cx="2534290" cy="18587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18645"/>
          <a:stretch>
            <a:fillRect/>
          </a:stretch>
        </p:blipFill>
        <p:spPr>
          <a:xfrm>
            <a:off x="-53095" y="908422"/>
            <a:ext cx="1693323" cy="164620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051636" y="88918"/>
            <a:ext cx="2415328" cy="939782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911296" y="516092"/>
            <a:ext cx="10638526" cy="932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</a:pPr>
            <a:r>
              <a:rPr lang="en-US" sz="5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THÀNH PHẦN GỌI ĐÁP</a:t>
            </a:r>
            <a:endParaRPr lang="en-US" sz="5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-45117" y="5726759"/>
            <a:ext cx="3790701" cy="456024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159120" y="2652124"/>
            <a:ext cx="8423280" cy="3177175"/>
          </a:xfrm>
          <a:prstGeom prst="cloudCallout">
            <a:avLst>
              <a:gd name="adj1" fmla="val -51302"/>
              <a:gd name="adj2" fmla="val 57149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hiểu thế nào là thành phần gọi </a:t>
            </a:r>
            <a:r>
              <a:rPr lang="en-US" sz="38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301790" y="6465480"/>
            <a:ext cx="10749845" cy="2438400"/>
          </a:xfrm>
          <a:prstGeom prst="wedgeRoundRectCallout">
            <a:avLst>
              <a:gd name="adj1" fmla="val -43322"/>
              <a:gd name="adj2" fmla="val -6464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phần gọi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dùng để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để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hệ giao tiếp.</a:t>
            </a:r>
          </a:p>
        </p:txBody>
      </p:sp>
    </p:spTree>
    <p:extLst>
      <p:ext uri="{BB962C8B-B14F-4D97-AF65-F5344CB8AC3E}">
        <p14:creationId xmlns:p14="http://schemas.microsoft.com/office/powerpoint/2010/main" val="31516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89725">
            <a:off x="15021753" y="8657099"/>
            <a:ext cx="3957772" cy="14944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682"/>
          <a:stretch>
            <a:fillRect/>
          </a:stretch>
        </p:blipFill>
        <p:spPr>
          <a:xfrm rot="-10800000">
            <a:off x="2076744" y="0"/>
            <a:ext cx="1541832" cy="13457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76600" y="3695700"/>
            <a:ext cx="1144133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600" b="1" spc="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THÀNH PHẦN PHỤ CHÚ</a:t>
            </a:r>
            <a:endParaRPr lang="en-US" sz="9600" b="1" spc="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18057"/>
          <a:stretch>
            <a:fillRect/>
          </a:stretch>
        </p:blipFill>
        <p:spPr>
          <a:xfrm>
            <a:off x="0" y="6640478"/>
            <a:ext cx="2843850" cy="27638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28280" y="1086284"/>
            <a:ext cx="1810892" cy="21281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4941" y="3023453"/>
            <a:ext cx="484313" cy="4649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800000">
            <a:off x="16395240" y="6514944"/>
            <a:ext cx="605399" cy="716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170459" y="9007147"/>
            <a:ext cx="553995" cy="794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b="25189"/>
          <a:stretch>
            <a:fillRect/>
          </a:stretch>
        </p:blipFill>
        <p:spPr>
          <a:xfrm>
            <a:off x="10229712" y="736854"/>
            <a:ext cx="563207" cy="11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3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1195</Words>
  <PresentationFormat>Custom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Symbol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2021-12-09T14:28:25Z</dcterms:modified>
  <dc:identifier>DAEtUBLhDZE</dc:identifier>
</cp:coreProperties>
</file>