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9" r:id="rId2"/>
    <p:sldId id="266" r:id="rId3"/>
    <p:sldId id="270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2" r:id="rId14"/>
    <p:sldId id="281" r:id="rId15"/>
    <p:sldId id="283" r:id="rId16"/>
    <p:sldId id="284" r:id="rId17"/>
    <p:sldId id="285" r:id="rId18"/>
    <p:sldId id="286" r:id="rId19"/>
    <p:sldId id="287" r:id="rId20"/>
    <p:sldId id="288" r:id="rId21"/>
    <p:sldId id="289" r:id="rId22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00CB19B-3AE3-4245-ABF9-58A679BA25ED}">
          <p14:sldIdLst>
            <p14:sldId id="269"/>
            <p14:sldId id="266"/>
            <p14:sldId id="270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2"/>
            <p14:sldId id="281"/>
            <p14:sldId id="283"/>
            <p14:sldId id="284"/>
            <p14:sldId id="285"/>
            <p14:sldId id="286"/>
            <p14:sldId id="287"/>
            <p14:sldId id="288"/>
            <p14:sldId id="2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31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6.png"/><Relationship Id="rId7" Type="http://schemas.openxmlformats.org/officeDocument/2006/relationships/image" Target="../media/image19.svg"/><Relationship Id="rId12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51.png"/><Relationship Id="rId5" Type="http://schemas.openxmlformats.org/officeDocument/2006/relationships/image" Target="../media/image17.svg"/><Relationship Id="rId10" Type="http://schemas.openxmlformats.org/officeDocument/2006/relationships/image" Target="../media/image50.png"/><Relationship Id="rId4" Type="http://schemas.openxmlformats.org/officeDocument/2006/relationships/image" Target="../media/image16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.png"/><Relationship Id="rId7" Type="http://schemas.openxmlformats.org/officeDocument/2006/relationships/image" Target="../media/image1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10" Type="http://schemas.openxmlformats.org/officeDocument/2006/relationships/image" Target="../media/image57.png"/><Relationship Id="rId4" Type="http://schemas.openxmlformats.org/officeDocument/2006/relationships/image" Target="../media/image16.png"/><Relationship Id="rId9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6.png"/><Relationship Id="rId7" Type="http://schemas.openxmlformats.org/officeDocument/2006/relationships/image" Target="../media/image1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10" Type="http://schemas.openxmlformats.org/officeDocument/2006/relationships/image" Target="../media/image59.png"/><Relationship Id="rId4" Type="http://schemas.openxmlformats.org/officeDocument/2006/relationships/image" Target="../media/image16.png"/><Relationship Id="rId9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.png"/><Relationship Id="rId7" Type="http://schemas.openxmlformats.org/officeDocument/2006/relationships/image" Target="../media/image1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10" Type="http://schemas.openxmlformats.org/officeDocument/2006/relationships/image" Target="../media/image62.png"/><Relationship Id="rId4" Type="http://schemas.openxmlformats.org/officeDocument/2006/relationships/image" Target="../media/image16.png"/><Relationship Id="rId9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3.svg"/><Relationship Id="rId10" Type="http://schemas.openxmlformats.org/officeDocument/2006/relationships/image" Target="../media/image63.png"/><Relationship Id="rId4" Type="http://schemas.openxmlformats.org/officeDocument/2006/relationships/image" Target="../media/image12.png"/><Relationship Id="rId9" Type="http://schemas.openxmlformats.org/officeDocument/2006/relationships/image" Target="../media/image1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3.svg"/><Relationship Id="rId10" Type="http://schemas.openxmlformats.org/officeDocument/2006/relationships/image" Target="../media/image64.png"/><Relationship Id="rId4" Type="http://schemas.openxmlformats.org/officeDocument/2006/relationships/image" Target="../media/image12.png"/><Relationship Id="rId9" Type="http://schemas.openxmlformats.org/officeDocument/2006/relationships/image" Target="../media/image1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3.svg"/><Relationship Id="rId10" Type="http://schemas.openxmlformats.org/officeDocument/2006/relationships/image" Target="../media/image65.png"/><Relationship Id="rId4" Type="http://schemas.openxmlformats.org/officeDocument/2006/relationships/image" Target="../media/image12.png"/><Relationship Id="rId9" Type="http://schemas.openxmlformats.org/officeDocument/2006/relationships/image" Target="../media/image1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67.png"/><Relationship Id="rId5" Type="http://schemas.openxmlformats.org/officeDocument/2006/relationships/image" Target="../media/image13.svg"/><Relationship Id="rId10" Type="http://schemas.openxmlformats.org/officeDocument/2006/relationships/image" Target="../media/image66.png"/><Relationship Id="rId4" Type="http://schemas.openxmlformats.org/officeDocument/2006/relationships/image" Target="../media/image12.png"/><Relationship Id="rId9" Type="http://schemas.openxmlformats.org/officeDocument/2006/relationships/image" Target="../media/image1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3.svg"/><Relationship Id="rId10" Type="http://schemas.openxmlformats.org/officeDocument/2006/relationships/image" Target="../media/image68.png"/><Relationship Id="rId4" Type="http://schemas.openxmlformats.org/officeDocument/2006/relationships/image" Target="../media/image12.png"/><Relationship Id="rId9" Type="http://schemas.openxmlformats.org/officeDocument/2006/relationships/image" Target="../media/image1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70.png"/><Relationship Id="rId5" Type="http://schemas.openxmlformats.org/officeDocument/2006/relationships/image" Target="../media/image13.svg"/><Relationship Id="rId10" Type="http://schemas.openxmlformats.org/officeDocument/2006/relationships/image" Target="../media/image69.png"/><Relationship Id="rId4" Type="http://schemas.openxmlformats.org/officeDocument/2006/relationships/image" Target="../media/image12.png"/><Relationship Id="rId9" Type="http://schemas.openxmlformats.org/officeDocument/2006/relationships/image" Target="../media/image1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6.pn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1.jpe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8.sv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72.png"/><Relationship Id="rId5" Type="http://schemas.openxmlformats.org/officeDocument/2006/relationships/image" Target="../media/image13.svg"/><Relationship Id="rId10" Type="http://schemas.openxmlformats.org/officeDocument/2006/relationships/image" Target="../media/image71.png"/><Relationship Id="rId4" Type="http://schemas.openxmlformats.org/officeDocument/2006/relationships/image" Target="../media/image12.png"/><Relationship Id="rId9" Type="http://schemas.openxmlformats.org/officeDocument/2006/relationships/image" Target="../media/image1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1.png"/><Relationship Id="rId3" Type="http://schemas.openxmlformats.org/officeDocument/2006/relationships/image" Target="../media/image24.png"/><Relationship Id="rId7" Type="http://schemas.openxmlformats.org/officeDocument/2006/relationships/image" Target="../media/image7.png"/><Relationship Id="rId12" Type="http://schemas.openxmlformats.org/officeDocument/2006/relationships/image" Target="../media/image3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sv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image" Target="../media/image7.png"/><Relationship Id="rId12" Type="http://schemas.openxmlformats.org/officeDocument/2006/relationships/image" Target="../media/image3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sv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3.png"/><Relationship Id="rId3" Type="http://schemas.openxmlformats.org/officeDocument/2006/relationships/image" Target="../media/image6.png"/><Relationship Id="rId7" Type="http://schemas.openxmlformats.org/officeDocument/2006/relationships/image" Target="../media/image15.sv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1.jpe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5" Type="http://schemas.openxmlformats.org/officeDocument/2006/relationships/image" Target="../media/image35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8.png"/><Relationship Id="rId3" Type="http://schemas.openxmlformats.org/officeDocument/2006/relationships/image" Target="../media/image6.png"/><Relationship Id="rId7" Type="http://schemas.openxmlformats.org/officeDocument/2006/relationships/image" Target="../media/image15.svg"/><Relationship Id="rId12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0.png"/><Relationship Id="rId3" Type="http://schemas.openxmlformats.org/officeDocument/2006/relationships/image" Target="../media/image6.png"/><Relationship Id="rId7" Type="http://schemas.openxmlformats.org/officeDocument/2006/relationships/image" Target="../media/image15.svg"/><Relationship Id="rId12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5.svg"/><Relationship Id="rId12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45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6.png"/><Relationship Id="rId15" Type="http://schemas.openxmlformats.org/officeDocument/2006/relationships/image" Target="../media/image44.png"/><Relationship Id="rId10" Type="http://schemas.openxmlformats.org/officeDocument/2006/relationships/image" Target="../media/image16.png"/><Relationship Id="rId4" Type="http://schemas.openxmlformats.org/officeDocument/2006/relationships/image" Target="../media/image1.jpeg"/><Relationship Id="rId9" Type="http://schemas.openxmlformats.org/officeDocument/2006/relationships/image" Target="../media/image15.svg"/><Relationship Id="rId1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47.png"/><Relationship Id="rId5" Type="http://schemas.openxmlformats.org/officeDocument/2006/relationships/image" Target="../media/image13.svg"/><Relationship Id="rId10" Type="http://schemas.openxmlformats.org/officeDocument/2006/relationships/image" Target="../media/image46.png"/><Relationship Id="rId4" Type="http://schemas.openxmlformats.org/officeDocument/2006/relationships/image" Target="../media/image12.png"/><Relationship Id="rId9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9357254"/>
            <a:ext cx="18304378" cy="957595"/>
          </a:xfrm>
          <a:prstGeom prst="rect">
            <a:avLst/>
          </a:prstGeom>
          <a:solidFill>
            <a:srgbClr val="A7CB42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3104529" y="6191128"/>
            <a:ext cx="7315200" cy="3630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762903" y="5105492"/>
            <a:ext cx="3525097" cy="425176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4070952" y="2175611"/>
            <a:ext cx="10146096" cy="3796191"/>
            <a:chOff x="0" y="0"/>
            <a:chExt cx="2672223" cy="99982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72223" cy="999820"/>
            </a:xfrm>
            <a:custGeom>
              <a:avLst/>
              <a:gdLst/>
              <a:ahLst/>
              <a:cxnLst/>
              <a:rect l="l" t="t" r="r" b="b"/>
              <a:pathLst>
                <a:path w="2672223" h="999820">
                  <a:moveTo>
                    <a:pt x="38152" y="0"/>
                  </a:moveTo>
                  <a:lnTo>
                    <a:pt x="2634071" y="0"/>
                  </a:lnTo>
                  <a:cubicBezTo>
                    <a:pt x="2644189" y="0"/>
                    <a:pt x="2653893" y="4020"/>
                    <a:pt x="2661048" y="11175"/>
                  </a:cubicBezTo>
                  <a:cubicBezTo>
                    <a:pt x="2668203" y="18329"/>
                    <a:pt x="2672223" y="28034"/>
                    <a:pt x="2672223" y="38152"/>
                  </a:cubicBezTo>
                  <a:lnTo>
                    <a:pt x="2672223" y="961668"/>
                  </a:lnTo>
                  <a:cubicBezTo>
                    <a:pt x="2672223" y="971786"/>
                    <a:pt x="2668203" y="981490"/>
                    <a:pt x="2661048" y="988645"/>
                  </a:cubicBezTo>
                  <a:cubicBezTo>
                    <a:pt x="2653893" y="995800"/>
                    <a:pt x="2644189" y="999820"/>
                    <a:pt x="2634071" y="999820"/>
                  </a:cubicBezTo>
                  <a:lnTo>
                    <a:pt x="38152" y="999820"/>
                  </a:lnTo>
                  <a:cubicBezTo>
                    <a:pt x="28034" y="999820"/>
                    <a:pt x="18329" y="995800"/>
                    <a:pt x="11175" y="988645"/>
                  </a:cubicBezTo>
                  <a:cubicBezTo>
                    <a:pt x="4020" y="981490"/>
                    <a:pt x="0" y="971786"/>
                    <a:pt x="0" y="961668"/>
                  </a:cubicBezTo>
                  <a:lnTo>
                    <a:pt x="0" y="38152"/>
                  </a:lnTo>
                  <a:cubicBezTo>
                    <a:pt x="0" y="28034"/>
                    <a:pt x="4020" y="18329"/>
                    <a:pt x="11175" y="11175"/>
                  </a:cubicBezTo>
                  <a:cubicBezTo>
                    <a:pt x="18329" y="4020"/>
                    <a:pt x="28034" y="0"/>
                    <a:pt x="38152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154587" y="1881261"/>
            <a:ext cx="1978826" cy="58870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4210671" y="2991438"/>
            <a:ext cx="9717652" cy="2165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 NGÀY HÔM NAY!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66099" y="-2788561"/>
            <a:ext cx="18820199" cy="44697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981243-9166-0AAE-192A-32DAD6D0C1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307" y="4595803"/>
            <a:ext cx="2755077" cy="15434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83E23D-6801-1E81-1450-510B3D91CA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25515" y="2469962"/>
            <a:ext cx="3487214" cy="31823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75A6A6F-14C0-F9F9-FBBC-74EF68E41C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5891401"/>
            <a:ext cx="8075857" cy="426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6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9357254"/>
            <a:ext cx="18304378" cy="957595"/>
          </a:xfrm>
          <a:prstGeom prst="rect">
            <a:avLst/>
          </a:prstGeom>
          <a:solidFill>
            <a:srgbClr val="A7CB42"/>
          </a:solidFill>
        </p:spPr>
      </p:sp>
      <p:grpSp>
        <p:nvGrpSpPr>
          <p:cNvPr id="4" name="Group 4"/>
          <p:cNvGrpSpPr/>
          <p:nvPr/>
        </p:nvGrpSpPr>
        <p:grpSpPr>
          <a:xfrm>
            <a:off x="533400" y="663449"/>
            <a:ext cx="16992600" cy="8229446"/>
            <a:chOff x="0" y="0"/>
            <a:chExt cx="3108538" cy="17691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08538" cy="1769161"/>
            </a:xfrm>
            <a:custGeom>
              <a:avLst/>
              <a:gdLst/>
              <a:ahLst/>
              <a:cxnLst/>
              <a:rect l="l" t="t" r="r" b="b"/>
              <a:pathLst>
                <a:path w="3108538" h="1769161">
                  <a:moveTo>
                    <a:pt x="32797" y="0"/>
                  </a:moveTo>
                  <a:lnTo>
                    <a:pt x="3075741" y="0"/>
                  </a:lnTo>
                  <a:cubicBezTo>
                    <a:pt x="3084440" y="0"/>
                    <a:pt x="3092782" y="3455"/>
                    <a:pt x="3098932" y="9606"/>
                  </a:cubicBezTo>
                  <a:cubicBezTo>
                    <a:pt x="3105083" y="15757"/>
                    <a:pt x="3108538" y="24099"/>
                    <a:pt x="3108538" y="32797"/>
                  </a:cubicBezTo>
                  <a:lnTo>
                    <a:pt x="3108538" y="1736364"/>
                  </a:lnTo>
                  <a:cubicBezTo>
                    <a:pt x="3108538" y="1754477"/>
                    <a:pt x="3093855" y="1769161"/>
                    <a:pt x="3075741" y="1769161"/>
                  </a:cubicBezTo>
                  <a:lnTo>
                    <a:pt x="32797" y="1769161"/>
                  </a:lnTo>
                  <a:cubicBezTo>
                    <a:pt x="24099" y="1769161"/>
                    <a:pt x="15757" y="1765706"/>
                    <a:pt x="9606" y="1759555"/>
                  </a:cubicBezTo>
                  <a:cubicBezTo>
                    <a:pt x="3455" y="1753404"/>
                    <a:pt x="0" y="1745062"/>
                    <a:pt x="0" y="1736364"/>
                  </a:cubicBezTo>
                  <a:lnTo>
                    <a:pt x="0" y="32797"/>
                  </a:lnTo>
                  <a:cubicBezTo>
                    <a:pt x="0" y="14684"/>
                    <a:pt x="14684" y="0"/>
                    <a:pt x="32797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40287" y="486223"/>
            <a:ext cx="1978826" cy="588701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521377F-D88E-A2EE-BD59-32CB20CA35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9418" y="110325"/>
            <a:ext cx="771190" cy="85332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903B7809-7861-69EC-5EC4-11C60AB0AF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01968" y="148175"/>
            <a:ext cx="771190" cy="853322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DB92085-282F-268D-8F77-8A97343B3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16139" flipH="1">
            <a:off x="16916492" y="1371609"/>
            <a:ext cx="1676216" cy="586676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8581D9B-86A8-3F6F-E470-AD140C7C41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129567" flipH="1">
            <a:off x="-592004" y="1580942"/>
            <a:ext cx="1676216" cy="58667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F5F9B76-C1EB-1543-9F9D-E28FB6D4A819}"/>
              </a:ext>
            </a:extLst>
          </p:cNvPr>
          <p:cNvSpPr txBox="1"/>
          <p:nvPr/>
        </p:nvSpPr>
        <p:spPr>
          <a:xfrm>
            <a:off x="1677694" y="1068246"/>
            <a:ext cx="10096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4: Quan sát tranh và thực hiện yêu cầu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70A0AE0-DE87-1FCE-AA46-402086DD36B9}"/>
              </a:ext>
            </a:extLst>
          </p:cNvPr>
          <p:cNvSpPr txBox="1"/>
          <p:nvPr/>
        </p:nvSpPr>
        <p:spPr>
          <a:xfrm>
            <a:off x="321243" y="4417572"/>
            <a:ext cx="572239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17FF27-38DD-26AB-33FE-1E0646089C05}"/>
              </a:ext>
            </a:extLst>
          </p:cNvPr>
          <p:cNvSpPr txBox="1"/>
          <p:nvPr/>
        </p:nvSpPr>
        <p:spPr>
          <a:xfrm>
            <a:off x="2874584" y="7078843"/>
            <a:ext cx="14289058" cy="1738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b="1">
                <a:latin typeface="Arial" panose="020B0604020202020204" pitchFamily="34" charset="0"/>
                <a:cs typeface="Arial" panose="020B0604020202020204" pitchFamily="34" charset="0"/>
              </a:rPr>
              <a:t>Câu hỏi:</a:t>
            </a:r>
          </a:p>
          <a:p>
            <a:pPr>
              <a:lnSpc>
                <a:spcPct val="150000"/>
              </a:lnSpc>
            </a:pPr>
            <a:r>
              <a:rPr lang="en-US" sz="3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h</a:t>
            </a: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ãy nêu vẻ đẹp của đất nước, con người Việt Nam?</a:t>
            </a:r>
            <a:endParaRPr lang="vi-VN" sz="380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3F1596-DE6F-7109-E999-02F83F6A5C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7733" y="2314939"/>
            <a:ext cx="4220248" cy="22539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2A2A2F2-3E57-F744-EED9-8CEBACC6F5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6067" y="4757531"/>
            <a:ext cx="4171265" cy="22539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D143372-2868-1BC3-5610-715826FD5D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1609" y="2196786"/>
            <a:ext cx="4368073" cy="24060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D551D1E-3B54-E253-410B-831C9FA934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02390" y="4733043"/>
            <a:ext cx="4182536" cy="24060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44CB5D4-0262-AD14-7F62-0BA69D5760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90796" y="2328346"/>
            <a:ext cx="4633649" cy="225399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F1BB094-65D9-9DBB-681A-DB42B7959C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40388" y="4767827"/>
            <a:ext cx="4684057" cy="2349914"/>
          </a:xfrm>
          <a:prstGeom prst="rect">
            <a:avLst/>
          </a:prstGeom>
        </p:spPr>
      </p:pic>
      <p:pic>
        <p:nvPicPr>
          <p:cNvPr id="3076" name="Picture 4" descr="Question">
            <a:extLst>
              <a:ext uri="{FF2B5EF4-FFF2-40B4-BE49-F238E27FC236}">
                <a16:creationId xmlns:a16="http://schemas.microsoft.com/office/drawing/2014/main" id="{522986BA-DC65-44C8-4CF7-0884363A4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870" y="741326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772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7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9357254"/>
            <a:ext cx="18304378" cy="957595"/>
          </a:xfrm>
          <a:prstGeom prst="rect">
            <a:avLst/>
          </a:prstGeom>
          <a:solidFill>
            <a:srgbClr val="A7CB42"/>
          </a:solidFill>
        </p:spPr>
      </p:sp>
      <p:grpSp>
        <p:nvGrpSpPr>
          <p:cNvPr id="4" name="Group 4"/>
          <p:cNvGrpSpPr/>
          <p:nvPr/>
        </p:nvGrpSpPr>
        <p:grpSpPr>
          <a:xfrm>
            <a:off x="533400" y="663449"/>
            <a:ext cx="16992600" cy="8229446"/>
            <a:chOff x="0" y="0"/>
            <a:chExt cx="3108538" cy="17691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08538" cy="1769161"/>
            </a:xfrm>
            <a:custGeom>
              <a:avLst/>
              <a:gdLst/>
              <a:ahLst/>
              <a:cxnLst/>
              <a:rect l="l" t="t" r="r" b="b"/>
              <a:pathLst>
                <a:path w="3108538" h="1769161">
                  <a:moveTo>
                    <a:pt x="32797" y="0"/>
                  </a:moveTo>
                  <a:lnTo>
                    <a:pt x="3075741" y="0"/>
                  </a:lnTo>
                  <a:cubicBezTo>
                    <a:pt x="3084440" y="0"/>
                    <a:pt x="3092782" y="3455"/>
                    <a:pt x="3098932" y="9606"/>
                  </a:cubicBezTo>
                  <a:cubicBezTo>
                    <a:pt x="3105083" y="15757"/>
                    <a:pt x="3108538" y="24099"/>
                    <a:pt x="3108538" y="32797"/>
                  </a:cubicBezTo>
                  <a:lnTo>
                    <a:pt x="3108538" y="1736364"/>
                  </a:lnTo>
                  <a:cubicBezTo>
                    <a:pt x="3108538" y="1754477"/>
                    <a:pt x="3093855" y="1769161"/>
                    <a:pt x="3075741" y="1769161"/>
                  </a:cubicBezTo>
                  <a:lnTo>
                    <a:pt x="32797" y="1769161"/>
                  </a:lnTo>
                  <a:cubicBezTo>
                    <a:pt x="24099" y="1769161"/>
                    <a:pt x="15757" y="1765706"/>
                    <a:pt x="9606" y="1759555"/>
                  </a:cubicBezTo>
                  <a:cubicBezTo>
                    <a:pt x="3455" y="1753404"/>
                    <a:pt x="0" y="1745062"/>
                    <a:pt x="0" y="1736364"/>
                  </a:cubicBezTo>
                  <a:lnTo>
                    <a:pt x="0" y="32797"/>
                  </a:lnTo>
                  <a:cubicBezTo>
                    <a:pt x="0" y="14684"/>
                    <a:pt x="14684" y="0"/>
                    <a:pt x="32797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40287" y="486223"/>
            <a:ext cx="1978826" cy="588701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521377F-D88E-A2EE-BD59-32CB20CA35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9418" y="110325"/>
            <a:ext cx="771190" cy="85332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903B7809-7861-69EC-5EC4-11C60AB0AF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01968" y="148175"/>
            <a:ext cx="771190" cy="853322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DB92085-282F-268D-8F77-8A97343B3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16139" flipH="1">
            <a:off x="16916492" y="1371609"/>
            <a:ext cx="1676216" cy="586676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8581D9B-86A8-3F6F-E470-AD140C7C41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129567" flipH="1">
            <a:off x="-592004" y="1580942"/>
            <a:ext cx="1676216" cy="58667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70A0AE0-DE87-1FCE-AA46-402086DD36B9}"/>
              </a:ext>
            </a:extLst>
          </p:cNvPr>
          <p:cNvSpPr txBox="1"/>
          <p:nvPr/>
        </p:nvSpPr>
        <p:spPr>
          <a:xfrm>
            <a:off x="321243" y="4417572"/>
            <a:ext cx="572239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17FF27-38DD-26AB-33FE-1E0646089C05}"/>
              </a:ext>
            </a:extLst>
          </p:cNvPr>
          <p:cNvSpPr txBox="1"/>
          <p:nvPr/>
        </p:nvSpPr>
        <p:spPr>
          <a:xfrm>
            <a:off x="8136811" y="1216967"/>
            <a:ext cx="9134857" cy="5772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3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 Nam nổi tiếng với những thắng cảnh tuyệt mĩ như: Hội An, Tràng An, Hạ Long…</a:t>
            </a: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 dân Việt có </a:t>
            </a:r>
            <a:r>
              <a:rPr lang="vi-VN" sz="380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tinh thần vượt khó, cần cù chịu khó; tinh thần anh h</a:t>
            </a: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ù</a:t>
            </a:r>
            <a:r>
              <a:rPr lang="vi-VN" sz="380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ng</a:t>
            </a:r>
            <a:r>
              <a:rPr lang="en-US" sz="380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</a:t>
            </a:r>
            <a:endParaRPr lang="vi-VN" sz="380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3E087E-4DD5-7F1D-41E2-7525A9233A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187" y="920323"/>
            <a:ext cx="7171349" cy="5698598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F9567-0624-7539-E8A1-4012E77BA2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762" y="6110636"/>
            <a:ext cx="4150091" cy="41500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F7FD60-7269-2177-F0A1-AAC0A87D43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033" y="6527657"/>
            <a:ext cx="4053368" cy="405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4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9357254"/>
            <a:ext cx="18304378" cy="957595"/>
          </a:xfrm>
          <a:prstGeom prst="rect">
            <a:avLst/>
          </a:prstGeom>
          <a:solidFill>
            <a:srgbClr val="A7CB42"/>
          </a:solidFill>
        </p:spPr>
      </p:sp>
      <p:grpSp>
        <p:nvGrpSpPr>
          <p:cNvPr id="4" name="Group 4"/>
          <p:cNvGrpSpPr/>
          <p:nvPr/>
        </p:nvGrpSpPr>
        <p:grpSpPr>
          <a:xfrm>
            <a:off x="533400" y="663449"/>
            <a:ext cx="16992600" cy="8229446"/>
            <a:chOff x="0" y="0"/>
            <a:chExt cx="3108538" cy="17691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08538" cy="1769161"/>
            </a:xfrm>
            <a:custGeom>
              <a:avLst/>
              <a:gdLst/>
              <a:ahLst/>
              <a:cxnLst/>
              <a:rect l="l" t="t" r="r" b="b"/>
              <a:pathLst>
                <a:path w="3108538" h="1769161">
                  <a:moveTo>
                    <a:pt x="32797" y="0"/>
                  </a:moveTo>
                  <a:lnTo>
                    <a:pt x="3075741" y="0"/>
                  </a:lnTo>
                  <a:cubicBezTo>
                    <a:pt x="3084440" y="0"/>
                    <a:pt x="3092782" y="3455"/>
                    <a:pt x="3098932" y="9606"/>
                  </a:cubicBezTo>
                  <a:cubicBezTo>
                    <a:pt x="3105083" y="15757"/>
                    <a:pt x="3108538" y="24099"/>
                    <a:pt x="3108538" y="32797"/>
                  </a:cubicBezTo>
                  <a:lnTo>
                    <a:pt x="3108538" y="1736364"/>
                  </a:lnTo>
                  <a:cubicBezTo>
                    <a:pt x="3108538" y="1754477"/>
                    <a:pt x="3093855" y="1769161"/>
                    <a:pt x="3075741" y="1769161"/>
                  </a:cubicBezTo>
                  <a:lnTo>
                    <a:pt x="32797" y="1769161"/>
                  </a:lnTo>
                  <a:cubicBezTo>
                    <a:pt x="24099" y="1769161"/>
                    <a:pt x="15757" y="1765706"/>
                    <a:pt x="9606" y="1759555"/>
                  </a:cubicBezTo>
                  <a:cubicBezTo>
                    <a:pt x="3455" y="1753404"/>
                    <a:pt x="0" y="1745062"/>
                    <a:pt x="0" y="1736364"/>
                  </a:cubicBezTo>
                  <a:lnTo>
                    <a:pt x="0" y="32797"/>
                  </a:lnTo>
                  <a:cubicBezTo>
                    <a:pt x="0" y="14684"/>
                    <a:pt x="14684" y="0"/>
                    <a:pt x="32797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40287" y="486223"/>
            <a:ext cx="1978826" cy="588701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521377F-D88E-A2EE-BD59-32CB20CA35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9418" y="110325"/>
            <a:ext cx="771190" cy="85332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903B7809-7861-69EC-5EC4-11C60AB0AF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01968" y="148175"/>
            <a:ext cx="771190" cy="853322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DB92085-282F-268D-8F77-8A97343B3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16139" flipH="1">
            <a:off x="16916492" y="1371609"/>
            <a:ext cx="1676216" cy="586676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8581D9B-86A8-3F6F-E470-AD140C7C41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129567" flipH="1">
            <a:off x="-592004" y="1580942"/>
            <a:ext cx="1676216" cy="58667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F5F9B76-C1EB-1543-9F9D-E28FB6D4A819}"/>
              </a:ext>
            </a:extLst>
          </p:cNvPr>
          <p:cNvSpPr txBox="1"/>
          <p:nvPr/>
        </p:nvSpPr>
        <p:spPr>
          <a:xfrm>
            <a:off x="1677694" y="1068246"/>
            <a:ext cx="10096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5: Quan sát tranh và trả lời câu hỏi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70A0AE0-DE87-1FCE-AA46-402086DD36B9}"/>
              </a:ext>
            </a:extLst>
          </p:cNvPr>
          <p:cNvSpPr txBox="1"/>
          <p:nvPr/>
        </p:nvSpPr>
        <p:spPr>
          <a:xfrm>
            <a:off x="321243" y="4417572"/>
            <a:ext cx="572239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17FF27-38DD-26AB-33FE-1E0646089C05}"/>
              </a:ext>
            </a:extLst>
          </p:cNvPr>
          <p:cNvSpPr txBox="1"/>
          <p:nvPr/>
        </p:nvSpPr>
        <p:spPr>
          <a:xfrm>
            <a:off x="2670227" y="6307418"/>
            <a:ext cx="8403016" cy="261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b="1">
                <a:latin typeface="Arial" panose="020B0604020202020204" pitchFamily="34" charset="0"/>
                <a:cs typeface="Arial" panose="020B0604020202020204" pitchFamily="34" charset="0"/>
              </a:rPr>
              <a:t>Câu hỏi:</a:t>
            </a:r>
          </a:p>
          <a:p>
            <a:pPr>
              <a:lnSpc>
                <a:spcPct val="150000"/>
              </a:lnSpc>
            </a:pPr>
            <a:r>
              <a:rPr lang="en-US" sz="38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 biểu hiện nào cho thấy Việt Nam đang phát triển mạnh mẽ?</a:t>
            </a:r>
            <a:endParaRPr lang="vi-VN" sz="380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Question">
            <a:extLst>
              <a:ext uri="{FF2B5EF4-FFF2-40B4-BE49-F238E27FC236}">
                <a16:creationId xmlns:a16="http://schemas.microsoft.com/office/drawing/2014/main" id="{522986BA-DC65-44C8-4CF7-0884363A4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870" y="741326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3A8D1B-7D6E-27EC-B445-F1156AE0D8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9350" y="2014190"/>
            <a:ext cx="7570653" cy="34975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F41BF2-8937-3AB6-3CB0-1F4DF0522A3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188" t="5941" r="7612" b="4459"/>
          <a:stretch/>
        </p:blipFill>
        <p:spPr>
          <a:xfrm>
            <a:off x="10889573" y="2179765"/>
            <a:ext cx="5628414" cy="55072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C2CF1DA-B894-51F5-2990-01E21A8F15EB}"/>
              </a:ext>
            </a:extLst>
          </p:cNvPr>
          <p:cNvSpPr txBox="1"/>
          <p:nvPr/>
        </p:nvSpPr>
        <p:spPr>
          <a:xfrm>
            <a:off x="2936189" y="5606210"/>
            <a:ext cx="74135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>
                <a:latin typeface="Arial" panose="020B0604020202020204" pitchFamily="34" charset="0"/>
                <a:cs typeface="Arial" panose="020B0604020202020204" pitchFamily="34" charset="0"/>
              </a:rPr>
              <a:t>Nước xuất khẩu gạo số lượng lớn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52AF36-17B3-2C37-A0D4-5CC82B353A5F}"/>
              </a:ext>
            </a:extLst>
          </p:cNvPr>
          <p:cNvSpPr txBox="1"/>
          <p:nvPr/>
        </p:nvSpPr>
        <p:spPr>
          <a:xfrm>
            <a:off x="10489028" y="8012947"/>
            <a:ext cx="65088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>
                <a:latin typeface="Arial" panose="020B0604020202020204" pitchFamily="34" charset="0"/>
                <a:cs typeface="Arial" panose="020B0604020202020204" pitchFamily="34" charset="0"/>
              </a:rPr>
              <a:t>Các công trình lớn được xây dựng</a:t>
            </a:r>
          </a:p>
        </p:txBody>
      </p:sp>
    </p:spTree>
    <p:extLst>
      <p:ext uri="{BB962C8B-B14F-4D97-AF65-F5344CB8AC3E}">
        <p14:creationId xmlns:p14="http://schemas.microsoft.com/office/powerpoint/2010/main" val="2203528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7" grpId="0"/>
      <p:bldP spid="30" grpId="0"/>
      <p:bldP spid="13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9357254"/>
            <a:ext cx="18304378" cy="957595"/>
          </a:xfrm>
          <a:prstGeom prst="rect">
            <a:avLst/>
          </a:prstGeom>
          <a:solidFill>
            <a:srgbClr val="A7CB42"/>
          </a:solidFill>
        </p:spPr>
      </p:sp>
      <p:grpSp>
        <p:nvGrpSpPr>
          <p:cNvPr id="4" name="Group 4"/>
          <p:cNvGrpSpPr/>
          <p:nvPr/>
        </p:nvGrpSpPr>
        <p:grpSpPr>
          <a:xfrm>
            <a:off x="533400" y="663449"/>
            <a:ext cx="16992600" cy="8229446"/>
            <a:chOff x="0" y="0"/>
            <a:chExt cx="3108538" cy="17691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08538" cy="1769161"/>
            </a:xfrm>
            <a:custGeom>
              <a:avLst/>
              <a:gdLst/>
              <a:ahLst/>
              <a:cxnLst/>
              <a:rect l="l" t="t" r="r" b="b"/>
              <a:pathLst>
                <a:path w="3108538" h="1769161">
                  <a:moveTo>
                    <a:pt x="32797" y="0"/>
                  </a:moveTo>
                  <a:lnTo>
                    <a:pt x="3075741" y="0"/>
                  </a:lnTo>
                  <a:cubicBezTo>
                    <a:pt x="3084440" y="0"/>
                    <a:pt x="3092782" y="3455"/>
                    <a:pt x="3098932" y="9606"/>
                  </a:cubicBezTo>
                  <a:cubicBezTo>
                    <a:pt x="3105083" y="15757"/>
                    <a:pt x="3108538" y="24099"/>
                    <a:pt x="3108538" y="32797"/>
                  </a:cubicBezTo>
                  <a:lnTo>
                    <a:pt x="3108538" y="1736364"/>
                  </a:lnTo>
                  <a:cubicBezTo>
                    <a:pt x="3108538" y="1754477"/>
                    <a:pt x="3093855" y="1769161"/>
                    <a:pt x="3075741" y="1769161"/>
                  </a:cubicBezTo>
                  <a:lnTo>
                    <a:pt x="32797" y="1769161"/>
                  </a:lnTo>
                  <a:cubicBezTo>
                    <a:pt x="24099" y="1769161"/>
                    <a:pt x="15757" y="1765706"/>
                    <a:pt x="9606" y="1759555"/>
                  </a:cubicBezTo>
                  <a:cubicBezTo>
                    <a:pt x="3455" y="1753404"/>
                    <a:pt x="0" y="1745062"/>
                    <a:pt x="0" y="1736364"/>
                  </a:cubicBezTo>
                  <a:lnTo>
                    <a:pt x="0" y="32797"/>
                  </a:lnTo>
                  <a:cubicBezTo>
                    <a:pt x="0" y="14684"/>
                    <a:pt x="14684" y="0"/>
                    <a:pt x="32797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40287" y="486223"/>
            <a:ext cx="1978826" cy="588701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521377F-D88E-A2EE-BD59-32CB20CA35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9418" y="110325"/>
            <a:ext cx="771190" cy="85332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903B7809-7861-69EC-5EC4-11C60AB0AF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01968" y="148175"/>
            <a:ext cx="771190" cy="853322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DB92085-282F-268D-8F77-8A97343B3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16139" flipH="1">
            <a:off x="16916492" y="1371609"/>
            <a:ext cx="1676216" cy="586676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8581D9B-86A8-3F6F-E470-AD140C7C41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129567" flipH="1">
            <a:off x="-592004" y="1580942"/>
            <a:ext cx="1676216" cy="58667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70A0AE0-DE87-1FCE-AA46-402086DD36B9}"/>
              </a:ext>
            </a:extLst>
          </p:cNvPr>
          <p:cNvSpPr txBox="1"/>
          <p:nvPr/>
        </p:nvSpPr>
        <p:spPr>
          <a:xfrm>
            <a:off x="321243" y="4417572"/>
            <a:ext cx="572239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17FF27-38DD-26AB-33FE-1E0646089C05}"/>
              </a:ext>
            </a:extLst>
          </p:cNvPr>
          <p:cNvSpPr txBox="1"/>
          <p:nvPr/>
        </p:nvSpPr>
        <p:spPr>
          <a:xfrm>
            <a:off x="8136811" y="1216967"/>
            <a:ext cx="9617789" cy="3419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một trong những nước đứng đầu về xuất khẩu lúa gạo.</a:t>
            </a: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3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ác công trình hiện đại được xây dựng.</a:t>
            </a:r>
            <a:endParaRPr lang="vi-VN" sz="380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3794BC-DCEE-6C5B-62B2-CDAC2164CC18}"/>
              </a:ext>
            </a:extLst>
          </p:cNvPr>
          <p:cNvSpPr txBox="1"/>
          <p:nvPr/>
        </p:nvSpPr>
        <p:spPr>
          <a:xfrm>
            <a:off x="1561244" y="5257076"/>
            <a:ext cx="9617789" cy="3419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3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</a:t>
            </a: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ạt được nhiều thành tựu trong y học, giáo dục.</a:t>
            </a: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3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 học kĩ thuật ngày một tiến bộ.</a:t>
            </a:r>
            <a:endParaRPr lang="vi-VN" sz="380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BA9B7E-6427-3AF4-6049-C9E4C68CC4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2641" y="1303205"/>
            <a:ext cx="5600700" cy="3724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03B857-22C4-AC4C-9B6A-E43C91B87D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0430" y="5027480"/>
            <a:ext cx="5473683" cy="3649122"/>
          </a:xfrm>
          <a:prstGeom prst="rect">
            <a:avLst/>
          </a:prstGeom>
        </p:spPr>
      </p:pic>
      <p:pic>
        <p:nvPicPr>
          <p:cNvPr id="5122" name="Picture 2" descr="Flower ">
            <a:extLst>
              <a:ext uri="{FF2B5EF4-FFF2-40B4-BE49-F238E27FC236}">
                <a16:creationId xmlns:a16="http://schemas.microsoft.com/office/drawing/2014/main" id="{116D8064-B1CA-3938-B593-F50789086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538" y="4748139"/>
            <a:ext cx="902947" cy="90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lower ">
            <a:extLst>
              <a:ext uri="{FF2B5EF4-FFF2-40B4-BE49-F238E27FC236}">
                <a16:creationId xmlns:a16="http://schemas.microsoft.com/office/drawing/2014/main" id="{6C44A4CC-7B8E-CAC3-85E5-FDBD81DB6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337" y="4341243"/>
            <a:ext cx="902947" cy="90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83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0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9357254"/>
            <a:ext cx="18304378" cy="957595"/>
          </a:xfrm>
          <a:prstGeom prst="rect">
            <a:avLst/>
          </a:prstGeom>
          <a:solidFill>
            <a:srgbClr val="A7CB42"/>
          </a:solidFill>
        </p:spPr>
      </p:sp>
      <p:grpSp>
        <p:nvGrpSpPr>
          <p:cNvPr id="4" name="Group 4"/>
          <p:cNvGrpSpPr/>
          <p:nvPr/>
        </p:nvGrpSpPr>
        <p:grpSpPr>
          <a:xfrm>
            <a:off x="533400" y="663449"/>
            <a:ext cx="16992600" cy="8229446"/>
            <a:chOff x="0" y="0"/>
            <a:chExt cx="3108538" cy="17691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08538" cy="1769161"/>
            </a:xfrm>
            <a:custGeom>
              <a:avLst/>
              <a:gdLst/>
              <a:ahLst/>
              <a:cxnLst/>
              <a:rect l="l" t="t" r="r" b="b"/>
              <a:pathLst>
                <a:path w="3108538" h="1769161">
                  <a:moveTo>
                    <a:pt x="32797" y="0"/>
                  </a:moveTo>
                  <a:lnTo>
                    <a:pt x="3075741" y="0"/>
                  </a:lnTo>
                  <a:cubicBezTo>
                    <a:pt x="3084440" y="0"/>
                    <a:pt x="3092782" y="3455"/>
                    <a:pt x="3098932" y="9606"/>
                  </a:cubicBezTo>
                  <a:cubicBezTo>
                    <a:pt x="3105083" y="15757"/>
                    <a:pt x="3108538" y="24099"/>
                    <a:pt x="3108538" y="32797"/>
                  </a:cubicBezTo>
                  <a:lnTo>
                    <a:pt x="3108538" y="1736364"/>
                  </a:lnTo>
                  <a:cubicBezTo>
                    <a:pt x="3108538" y="1754477"/>
                    <a:pt x="3093855" y="1769161"/>
                    <a:pt x="3075741" y="1769161"/>
                  </a:cubicBezTo>
                  <a:lnTo>
                    <a:pt x="32797" y="1769161"/>
                  </a:lnTo>
                  <a:cubicBezTo>
                    <a:pt x="24099" y="1769161"/>
                    <a:pt x="15757" y="1765706"/>
                    <a:pt x="9606" y="1759555"/>
                  </a:cubicBezTo>
                  <a:cubicBezTo>
                    <a:pt x="3455" y="1753404"/>
                    <a:pt x="0" y="1745062"/>
                    <a:pt x="0" y="1736364"/>
                  </a:cubicBezTo>
                  <a:lnTo>
                    <a:pt x="0" y="32797"/>
                  </a:lnTo>
                  <a:cubicBezTo>
                    <a:pt x="0" y="14684"/>
                    <a:pt x="14684" y="0"/>
                    <a:pt x="32797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40287" y="486223"/>
            <a:ext cx="1978826" cy="5887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202765" y="7872752"/>
            <a:ext cx="3598959" cy="16816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08125" y="7871164"/>
            <a:ext cx="3598959" cy="1681696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521377F-D88E-A2EE-BD59-32CB20CA35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9418" y="110325"/>
            <a:ext cx="771190" cy="85332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903B7809-7861-69EC-5EC4-11C60AB0AF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01968" y="148175"/>
            <a:ext cx="771190" cy="853322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DB92085-282F-268D-8F77-8A97343B3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16139" flipH="1">
            <a:off x="16916492" y="1371609"/>
            <a:ext cx="1676216" cy="586676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8581D9B-86A8-3F6F-E470-AD140C7C41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129567" flipH="1">
            <a:off x="-592004" y="1580942"/>
            <a:ext cx="1676216" cy="58667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F067DE7-8BAD-7796-9934-1DB1835E16FC}"/>
              </a:ext>
            </a:extLst>
          </p:cNvPr>
          <p:cNvSpPr txBox="1"/>
          <p:nvPr/>
        </p:nvSpPr>
        <p:spPr>
          <a:xfrm>
            <a:off x="1398182" y="932065"/>
            <a:ext cx="3765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5F9B76-C1EB-1543-9F9D-E28FB6D4A819}"/>
              </a:ext>
            </a:extLst>
          </p:cNvPr>
          <p:cNvSpPr txBox="1"/>
          <p:nvPr/>
        </p:nvSpPr>
        <p:spPr>
          <a:xfrm>
            <a:off x="1434463" y="1665212"/>
            <a:ext cx="14799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 Giới thiệu về danh lam thắng cảnh nổi tiếng ở Việt Nam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70A0AE0-DE87-1FCE-AA46-402086DD36B9}"/>
              </a:ext>
            </a:extLst>
          </p:cNvPr>
          <p:cNvSpPr txBox="1"/>
          <p:nvPr/>
        </p:nvSpPr>
        <p:spPr>
          <a:xfrm>
            <a:off x="449807" y="4689087"/>
            <a:ext cx="572239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17FF27-38DD-26AB-33FE-1E0646089C05}"/>
              </a:ext>
            </a:extLst>
          </p:cNvPr>
          <p:cNvSpPr txBox="1"/>
          <p:nvPr/>
        </p:nvSpPr>
        <p:spPr>
          <a:xfrm>
            <a:off x="1503181" y="2459249"/>
            <a:ext cx="14953107" cy="160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Hướng dẫn:</a:t>
            </a:r>
          </a:p>
          <a:p>
            <a:pPr>
              <a:lnSpc>
                <a:spcPct val="150000"/>
              </a:lnSpc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Em hãy giới thiệu về danh lam thắng cảnh của Việt Nam theo gợi ý: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45150D-2AEB-5A63-3A9A-782F8B54FC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55793" y="4225095"/>
            <a:ext cx="5190470" cy="3988664"/>
          </a:xfrm>
          <a:prstGeom prst="ellipse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E4BB115B-8F4C-C95B-DD5D-9DE049F1646D}"/>
              </a:ext>
            </a:extLst>
          </p:cNvPr>
          <p:cNvSpPr/>
          <p:nvPr/>
        </p:nvSpPr>
        <p:spPr>
          <a:xfrm>
            <a:off x="2094932" y="5262451"/>
            <a:ext cx="3598959" cy="1376340"/>
          </a:xfrm>
          <a:prstGeom prst="wedgeEllipseCallout">
            <a:avLst>
              <a:gd name="adj1" fmla="val 66938"/>
              <a:gd name="adj2" fmla="val 21733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 gọi?</a:t>
            </a:r>
          </a:p>
        </p:txBody>
      </p:sp>
      <p:sp>
        <p:nvSpPr>
          <p:cNvPr id="29" name="Speech Bubble: Oval 28">
            <a:extLst>
              <a:ext uri="{FF2B5EF4-FFF2-40B4-BE49-F238E27FC236}">
                <a16:creationId xmlns:a16="http://schemas.microsoft.com/office/drawing/2014/main" id="{CDB68C0C-071E-FCA8-E658-B677751487E0}"/>
              </a:ext>
            </a:extLst>
          </p:cNvPr>
          <p:cNvSpPr/>
          <p:nvPr/>
        </p:nvSpPr>
        <p:spPr>
          <a:xfrm>
            <a:off x="12022342" y="5048439"/>
            <a:ext cx="3598959" cy="1376340"/>
          </a:xfrm>
          <a:prstGeom prst="wedgeEllipseCallout">
            <a:avLst>
              <a:gd name="adj1" fmla="val -66451"/>
              <a:gd name="adj2" fmla="val 59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đâu?</a:t>
            </a:r>
          </a:p>
        </p:txBody>
      </p:sp>
      <p:sp>
        <p:nvSpPr>
          <p:cNvPr id="31" name="Speech Bubble: Oval 30">
            <a:extLst>
              <a:ext uri="{FF2B5EF4-FFF2-40B4-BE49-F238E27FC236}">
                <a16:creationId xmlns:a16="http://schemas.microsoft.com/office/drawing/2014/main" id="{ED94BB2B-BE55-C0C8-F431-5388B97E409D}"/>
              </a:ext>
            </a:extLst>
          </p:cNvPr>
          <p:cNvSpPr/>
          <p:nvPr/>
        </p:nvSpPr>
        <p:spPr>
          <a:xfrm>
            <a:off x="7373462" y="7699377"/>
            <a:ext cx="3598959" cy="1905049"/>
          </a:xfrm>
          <a:prstGeom prst="wedgeEllipseCallout">
            <a:avLst>
              <a:gd name="adj1" fmla="val -18934"/>
              <a:gd name="adj2" fmla="val -88073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 đẹp đặc trưng?</a:t>
            </a:r>
          </a:p>
        </p:txBody>
      </p:sp>
    </p:spTree>
    <p:extLst>
      <p:ext uri="{BB962C8B-B14F-4D97-AF65-F5344CB8AC3E}">
        <p14:creationId xmlns:p14="http://schemas.microsoft.com/office/powerpoint/2010/main" val="1417379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  <p:bldP spid="37" grpId="0"/>
      <p:bldP spid="30" grpId="0"/>
      <p:bldP spid="11" grpId="0" animBg="1"/>
      <p:bldP spid="29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9357254"/>
            <a:ext cx="18304378" cy="957595"/>
          </a:xfrm>
          <a:prstGeom prst="rect">
            <a:avLst/>
          </a:prstGeom>
          <a:solidFill>
            <a:srgbClr val="A7CB42"/>
          </a:solidFill>
        </p:spPr>
      </p:sp>
      <p:grpSp>
        <p:nvGrpSpPr>
          <p:cNvPr id="4" name="Group 4"/>
          <p:cNvGrpSpPr/>
          <p:nvPr/>
        </p:nvGrpSpPr>
        <p:grpSpPr>
          <a:xfrm>
            <a:off x="533400" y="663449"/>
            <a:ext cx="16992600" cy="8229446"/>
            <a:chOff x="0" y="0"/>
            <a:chExt cx="3108538" cy="17691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08538" cy="1769161"/>
            </a:xfrm>
            <a:custGeom>
              <a:avLst/>
              <a:gdLst/>
              <a:ahLst/>
              <a:cxnLst/>
              <a:rect l="l" t="t" r="r" b="b"/>
              <a:pathLst>
                <a:path w="3108538" h="1769161">
                  <a:moveTo>
                    <a:pt x="32797" y="0"/>
                  </a:moveTo>
                  <a:lnTo>
                    <a:pt x="3075741" y="0"/>
                  </a:lnTo>
                  <a:cubicBezTo>
                    <a:pt x="3084440" y="0"/>
                    <a:pt x="3092782" y="3455"/>
                    <a:pt x="3098932" y="9606"/>
                  </a:cubicBezTo>
                  <a:cubicBezTo>
                    <a:pt x="3105083" y="15757"/>
                    <a:pt x="3108538" y="24099"/>
                    <a:pt x="3108538" y="32797"/>
                  </a:cubicBezTo>
                  <a:lnTo>
                    <a:pt x="3108538" y="1736364"/>
                  </a:lnTo>
                  <a:cubicBezTo>
                    <a:pt x="3108538" y="1754477"/>
                    <a:pt x="3093855" y="1769161"/>
                    <a:pt x="3075741" y="1769161"/>
                  </a:cubicBezTo>
                  <a:lnTo>
                    <a:pt x="32797" y="1769161"/>
                  </a:lnTo>
                  <a:cubicBezTo>
                    <a:pt x="24099" y="1769161"/>
                    <a:pt x="15757" y="1765706"/>
                    <a:pt x="9606" y="1759555"/>
                  </a:cubicBezTo>
                  <a:cubicBezTo>
                    <a:pt x="3455" y="1753404"/>
                    <a:pt x="0" y="1745062"/>
                    <a:pt x="0" y="1736364"/>
                  </a:cubicBezTo>
                  <a:lnTo>
                    <a:pt x="0" y="32797"/>
                  </a:lnTo>
                  <a:cubicBezTo>
                    <a:pt x="0" y="14684"/>
                    <a:pt x="14684" y="0"/>
                    <a:pt x="32797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40287" y="486223"/>
            <a:ext cx="1978826" cy="5887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202765" y="7872752"/>
            <a:ext cx="3598959" cy="16816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08125" y="7871164"/>
            <a:ext cx="3598959" cy="1681696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521377F-D88E-A2EE-BD59-32CB20CA35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9418" y="110325"/>
            <a:ext cx="771190" cy="85332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903B7809-7861-69EC-5EC4-11C60AB0AF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01968" y="148175"/>
            <a:ext cx="771190" cy="853322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DB92085-282F-268D-8F77-8A97343B3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16139" flipH="1">
            <a:off x="16916492" y="1371609"/>
            <a:ext cx="1676216" cy="586676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8581D9B-86A8-3F6F-E470-AD140C7C41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129567" flipH="1">
            <a:off x="-592004" y="1580942"/>
            <a:ext cx="1676216" cy="58667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F067DE7-8BAD-7796-9934-1DB1835E16FC}"/>
              </a:ext>
            </a:extLst>
          </p:cNvPr>
          <p:cNvSpPr txBox="1"/>
          <p:nvPr/>
        </p:nvSpPr>
        <p:spPr>
          <a:xfrm>
            <a:off x="1398182" y="932065"/>
            <a:ext cx="3765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5F9B76-C1EB-1543-9F9D-E28FB6D4A819}"/>
              </a:ext>
            </a:extLst>
          </p:cNvPr>
          <p:cNvSpPr txBox="1"/>
          <p:nvPr/>
        </p:nvSpPr>
        <p:spPr>
          <a:xfrm>
            <a:off x="1420608" y="1829501"/>
            <a:ext cx="14799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2: Thảo luận với bạn cùng nhóm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70A0AE0-DE87-1FCE-AA46-402086DD36B9}"/>
              </a:ext>
            </a:extLst>
          </p:cNvPr>
          <p:cNvSpPr txBox="1"/>
          <p:nvPr/>
        </p:nvSpPr>
        <p:spPr>
          <a:xfrm>
            <a:off x="449807" y="4689087"/>
            <a:ext cx="572239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17FF27-38DD-26AB-33FE-1E0646089C05}"/>
              </a:ext>
            </a:extLst>
          </p:cNvPr>
          <p:cNvSpPr txBox="1"/>
          <p:nvPr/>
        </p:nvSpPr>
        <p:spPr>
          <a:xfrm>
            <a:off x="1420608" y="3088907"/>
            <a:ext cx="9218234" cy="3492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b="1">
                <a:latin typeface="Arial" panose="020B0604020202020204" pitchFamily="34" charset="0"/>
                <a:cs typeface="Arial" panose="020B0604020202020204" pitchFamily="34" charset="0"/>
              </a:rPr>
              <a:t>Hướng dẫn:</a:t>
            </a:r>
          </a:p>
          <a:p>
            <a:pPr>
              <a:lnSpc>
                <a:spcPct val="150000"/>
              </a:lnSpc>
            </a:pPr>
            <a:r>
              <a:rPr lang="en-US" sz="3800">
                <a:latin typeface="Arial" panose="020B0604020202020204" pitchFamily="34" charset="0"/>
                <a:cs typeface="Arial" panose="020B0604020202020204" pitchFamily="34" charset="0"/>
              </a:rPr>
              <a:t>Các em chọn 1 trong 2 chủ đề sau:</a:t>
            </a:r>
          </a:p>
          <a:p>
            <a:pPr>
              <a:lnSpc>
                <a:spcPct val="150000"/>
              </a:lnSpc>
            </a:pPr>
            <a:r>
              <a:rPr lang="en-US" sz="3800">
                <a:latin typeface="Arial" panose="020B0604020202020204" pitchFamily="34" charset="0"/>
                <a:cs typeface="Arial" panose="020B0604020202020204" pitchFamily="34" charset="0"/>
              </a:rPr>
              <a:t>-  Việt Nam đang phát triển từng ngày.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800">
                <a:latin typeface="Arial" panose="020B0604020202020204" pitchFamily="34" charset="0"/>
                <a:cs typeface="Arial" panose="020B0604020202020204" pitchFamily="34" charset="0"/>
              </a:rPr>
              <a:t>Con người Việt Nam đáng quý biết bao</a:t>
            </a: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605135-6D9C-BA75-9460-0D1FBA0574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059" y="3266631"/>
            <a:ext cx="7056072" cy="479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0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  <p:bldP spid="37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9357254"/>
            <a:ext cx="18304378" cy="957595"/>
          </a:xfrm>
          <a:prstGeom prst="rect">
            <a:avLst/>
          </a:prstGeom>
          <a:solidFill>
            <a:srgbClr val="A7CB42"/>
          </a:solidFill>
        </p:spPr>
      </p:sp>
      <p:grpSp>
        <p:nvGrpSpPr>
          <p:cNvPr id="4" name="Group 4"/>
          <p:cNvGrpSpPr/>
          <p:nvPr/>
        </p:nvGrpSpPr>
        <p:grpSpPr>
          <a:xfrm>
            <a:off x="533400" y="663449"/>
            <a:ext cx="16992600" cy="8229446"/>
            <a:chOff x="0" y="0"/>
            <a:chExt cx="3108538" cy="17691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08538" cy="1769161"/>
            </a:xfrm>
            <a:custGeom>
              <a:avLst/>
              <a:gdLst/>
              <a:ahLst/>
              <a:cxnLst/>
              <a:rect l="l" t="t" r="r" b="b"/>
              <a:pathLst>
                <a:path w="3108538" h="1769161">
                  <a:moveTo>
                    <a:pt x="32797" y="0"/>
                  </a:moveTo>
                  <a:lnTo>
                    <a:pt x="3075741" y="0"/>
                  </a:lnTo>
                  <a:cubicBezTo>
                    <a:pt x="3084440" y="0"/>
                    <a:pt x="3092782" y="3455"/>
                    <a:pt x="3098932" y="9606"/>
                  </a:cubicBezTo>
                  <a:cubicBezTo>
                    <a:pt x="3105083" y="15757"/>
                    <a:pt x="3108538" y="24099"/>
                    <a:pt x="3108538" y="32797"/>
                  </a:cubicBezTo>
                  <a:lnTo>
                    <a:pt x="3108538" y="1736364"/>
                  </a:lnTo>
                  <a:cubicBezTo>
                    <a:pt x="3108538" y="1754477"/>
                    <a:pt x="3093855" y="1769161"/>
                    <a:pt x="3075741" y="1769161"/>
                  </a:cubicBezTo>
                  <a:lnTo>
                    <a:pt x="32797" y="1769161"/>
                  </a:lnTo>
                  <a:cubicBezTo>
                    <a:pt x="24099" y="1769161"/>
                    <a:pt x="15757" y="1765706"/>
                    <a:pt x="9606" y="1759555"/>
                  </a:cubicBezTo>
                  <a:cubicBezTo>
                    <a:pt x="3455" y="1753404"/>
                    <a:pt x="0" y="1745062"/>
                    <a:pt x="0" y="1736364"/>
                  </a:cubicBezTo>
                  <a:lnTo>
                    <a:pt x="0" y="32797"/>
                  </a:lnTo>
                  <a:cubicBezTo>
                    <a:pt x="0" y="14684"/>
                    <a:pt x="14684" y="0"/>
                    <a:pt x="32797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40287" y="486223"/>
            <a:ext cx="1978826" cy="5887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202765" y="7872752"/>
            <a:ext cx="3598959" cy="16816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08125" y="7871164"/>
            <a:ext cx="3598959" cy="1681696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521377F-D88E-A2EE-BD59-32CB20CA35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9418" y="110325"/>
            <a:ext cx="771190" cy="85332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903B7809-7861-69EC-5EC4-11C60AB0AF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01968" y="148175"/>
            <a:ext cx="771190" cy="853322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DB92085-282F-268D-8F77-8A97343B3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16139" flipH="1">
            <a:off x="16916492" y="1371609"/>
            <a:ext cx="1676216" cy="586676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8581D9B-86A8-3F6F-E470-AD140C7C41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129567" flipH="1">
            <a:off x="-592004" y="1580942"/>
            <a:ext cx="1676216" cy="58667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F067DE7-8BAD-7796-9934-1DB1835E16FC}"/>
              </a:ext>
            </a:extLst>
          </p:cNvPr>
          <p:cNvSpPr txBox="1"/>
          <p:nvPr/>
        </p:nvSpPr>
        <p:spPr>
          <a:xfrm>
            <a:off x="1398182" y="932065"/>
            <a:ext cx="3765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5F9B76-C1EB-1543-9F9D-E28FB6D4A819}"/>
              </a:ext>
            </a:extLst>
          </p:cNvPr>
          <p:cNvSpPr txBox="1"/>
          <p:nvPr/>
        </p:nvSpPr>
        <p:spPr>
          <a:xfrm>
            <a:off x="1434463" y="1665212"/>
            <a:ext cx="14799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2: Thảo luận với bạn cùng nhóm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70A0AE0-DE87-1FCE-AA46-402086DD36B9}"/>
              </a:ext>
            </a:extLst>
          </p:cNvPr>
          <p:cNvSpPr txBox="1"/>
          <p:nvPr/>
        </p:nvSpPr>
        <p:spPr>
          <a:xfrm>
            <a:off x="449807" y="4689087"/>
            <a:ext cx="572239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17FF27-38DD-26AB-33FE-1E0646089C05}"/>
              </a:ext>
            </a:extLst>
          </p:cNvPr>
          <p:cNvSpPr txBox="1"/>
          <p:nvPr/>
        </p:nvSpPr>
        <p:spPr>
          <a:xfrm>
            <a:off x="949721" y="2825287"/>
            <a:ext cx="7571064" cy="391953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softEdge rad="6350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400" b="1">
                <a:latin typeface="Arial" panose="020B0604020202020204" pitchFamily="34" charset="0"/>
                <a:cs typeface="Arial" panose="020B0604020202020204" pitchFamily="34" charset="0"/>
              </a:rPr>
              <a:t>Việt Nam đang phát triển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400">
                <a:latin typeface="Arial" panose="020B0604020202020204" pitchFamily="34" charset="0"/>
                <a:cs typeface="Arial" panose="020B0604020202020204" pitchFamily="34" charset="0"/>
              </a:rPr>
              <a:t>Đời sống của người dân ngày càng được nâng cao.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400">
                <a:latin typeface="Arial" panose="020B0604020202020204" pitchFamily="34" charset="0"/>
                <a:cs typeface="Arial" panose="020B0604020202020204" pitchFamily="34" charset="0"/>
              </a:rPr>
              <a:t>Trẻ em được học hành đầy đủ.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400">
                <a:latin typeface="Arial" panose="020B0604020202020204" pitchFamily="34" charset="0"/>
                <a:cs typeface="Arial" panose="020B0604020202020204" pitchFamily="34" charset="0"/>
              </a:rPr>
              <a:t>Có cơ hội để phát triển tiềm năng.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E4B457-5075-B097-E7FE-66524720BD93}"/>
              </a:ext>
            </a:extLst>
          </p:cNvPr>
          <p:cNvSpPr txBox="1"/>
          <p:nvPr/>
        </p:nvSpPr>
        <p:spPr>
          <a:xfrm>
            <a:off x="9703863" y="2782625"/>
            <a:ext cx="7571064" cy="391953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softEdge rad="6350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400" b="1">
                <a:latin typeface="Arial" panose="020B0604020202020204" pitchFamily="34" charset="0"/>
                <a:cs typeface="Arial" panose="020B0604020202020204" pitchFamily="34" charset="0"/>
              </a:rPr>
              <a:t>Con người đáng quý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400">
                <a:latin typeface="Arial" panose="020B0604020202020204" pitchFamily="34" charset="0"/>
                <a:cs typeface="Arial" panose="020B0604020202020204" pitchFamily="34" charset="0"/>
              </a:rPr>
              <a:t>Chăm chỉ hang say trong lao động.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400">
                <a:latin typeface="Arial" panose="020B0604020202020204" pitchFamily="34" charset="0"/>
                <a:cs typeface="Arial" panose="020B0604020202020204" pitchFamily="34" charset="0"/>
              </a:rPr>
              <a:t>Tinh thần học hỏi.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400">
                <a:latin typeface="Arial" panose="020B0604020202020204" pitchFamily="34" charset="0"/>
                <a:cs typeface="Arial" panose="020B0604020202020204" pitchFamily="34" charset="0"/>
              </a:rPr>
              <a:t>Thân thiện với mọi người.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400">
                <a:latin typeface="Arial" panose="020B0604020202020204" pitchFamily="34" charset="0"/>
                <a:cs typeface="Arial" panose="020B0604020202020204" pitchFamily="34" charset="0"/>
              </a:rPr>
              <a:t>Kiên trung, bất khuất…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8B8FF7-7FF4-596F-CFC0-483B5D3100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311" y="5992272"/>
            <a:ext cx="6155697" cy="615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76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  <p:bldP spid="37" grpId="0"/>
      <p:bldP spid="3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9357254"/>
            <a:ext cx="18304378" cy="957595"/>
          </a:xfrm>
          <a:prstGeom prst="rect">
            <a:avLst/>
          </a:prstGeom>
          <a:solidFill>
            <a:srgbClr val="A7CB42"/>
          </a:solidFill>
        </p:spPr>
      </p:sp>
      <p:grpSp>
        <p:nvGrpSpPr>
          <p:cNvPr id="4" name="Group 4"/>
          <p:cNvGrpSpPr/>
          <p:nvPr/>
        </p:nvGrpSpPr>
        <p:grpSpPr>
          <a:xfrm>
            <a:off x="533400" y="663449"/>
            <a:ext cx="16992600" cy="8229446"/>
            <a:chOff x="0" y="0"/>
            <a:chExt cx="3108538" cy="17691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08538" cy="1769161"/>
            </a:xfrm>
            <a:custGeom>
              <a:avLst/>
              <a:gdLst/>
              <a:ahLst/>
              <a:cxnLst/>
              <a:rect l="l" t="t" r="r" b="b"/>
              <a:pathLst>
                <a:path w="3108538" h="1769161">
                  <a:moveTo>
                    <a:pt x="32797" y="0"/>
                  </a:moveTo>
                  <a:lnTo>
                    <a:pt x="3075741" y="0"/>
                  </a:lnTo>
                  <a:cubicBezTo>
                    <a:pt x="3084440" y="0"/>
                    <a:pt x="3092782" y="3455"/>
                    <a:pt x="3098932" y="9606"/>
                  </a:cubicBezTo>
                  <a:cubicBezTo>
                    <a:pt x="3105083" y="15757"/>
                    <a:pt x="3108538" y="24099"/>
                    <a:pt x="3108538" y="32797"/>
                  </a:cubicBezTo>
                  <a:lnTo>
                    <a:pt x="3108538" y="1736364"/>
                  </a:lnTo>
                  <a:cubicBezTo>
                    <a:pt x="3108538" y="1754477"/>
                    <a:pt x="3093855" y="1769161"/>
                    <a:pt x="3075741" y="1769161"/>
                  </a:cubicBezTo>
                  <a:lnTo>
                    <a:pt x="32797" y="1769161"/>
                  </a:lnTo>
                  <a:cubicBezTo>
                    <a:pt x="24099" y="1769161"/>
                    <a:pt x="15757" y="1765706"/>
                    <a:pt x="9606" y="1759555"/>
                  </a:cubicBezTo>
                  <a:cubicBezTo>
                    <a:pt x="3455" y="1753404"/>
                    <a:pt x="0" y="1745062"/>
                    <a:pt x="0" y="1736364"/>
                  </a:cubicBezTo>
                  <a:lnTo>
                    <a:pt x="0" y="32797"/>
                  </a:lnTo>
                  <a:cubicBezTo>
                    <a:pt x="0" y="14684"/>
                    <a:pt x="14684" y="0"/>
                    <a:pt x="32797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40287" y="486223"/>
            <a:ext cx="1978826" cy="5887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202765" y="7872752"/>
            <a:ext cx="3598959" cy="1681696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521377F-D88E-A2EE-BD59-32CB20CA35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9418" y="110325"/>
            <a:ext cx="771190" cy="85332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903B7809-7861-69EC-5EC4-11C60AB0AF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01968" y="148175"/>
            <a:ext cx="771190" cy="853322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DB92085-282F-268D-8F77-8A97343B3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16139" flipH="1">
            <a:off x="16916492" y="1371609"/>
            <a:ext cx="1676216" cy="586676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8581D9B-86A8-3F6F-E470-AD140C7C41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129567" flipH="1">
            <a:off x="-592004" y="1580942"/>
            <a:ext cx="1676216" cy="58667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F067DE7-8BAD-7796-9934-1DB1835E16FC}"/>
              </a:ext>
            </a:extLst>
          </p:cNvPr>
          <p:cNvSpPr txBox="1"/>
          <p:nvPr/>
        </p:nvSpPr>
        <p:spPr>
          <a:xfrm>
            <a:off x="1398182" y="932065"/>
            <a:ext cx="3765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5F9B76-C1EB-1543-9F9D-E28FB6D4A819}"/>
              </a:ext>
            </a:extLst>
          </p:cNvPr>
          <p:cNvSpPr txBox="1"/>
          <p:nvPr/>
        </p:nvSpPr>
        <p:spPr>
          <a:xfrm>
            <a:off x="1398182" y="1976903"/>
            <a:ext cx="8584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 Vẽ tranh theo ý thích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70A0AE0-DE87-1FCE-AA46-402086DD36B9}"/>
              </a:ext>
            </a:extLst>
          </p:cNvPr>
          <p:cNvSpPr txBox="1"/>
          <p:nvPr/>
        </p:nvSpPr>
        <p:spPr>
          <a:xfrm>
            <a:off x="449807" y="4689087"/>
            <a:ext cx="572239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E4B457-5075-B097-E7FE-66524720BD93}"/>
              </a:ext>
            </a:extLst>
          </p:cNvPr>
          <p:cNvSpPr txBox="1"/>
          <p:nvPr/>
        </p:nvSpPr>
        <p:spPr>
          <a:xfrm>
            <a:off x="1434029" y="3057188"/>
            <a:ext cx="8317438" cy="4234044"/>
          </a:xfrm>
          <a:prstGeom prst="rect">
            <a:avLst/>
          </a:prstGeom>
          <a:noFill/>
          <a:effectLst>
            <a:softEdge rad="635000"/>
          </a:effectLst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Em hãy chọn một chủ đề và vẽ tranh: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Quốc kì của nước ta.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Cảnh đẹp nơi em ở.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Người Việt Nam mà em ngưỡng mộ.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AAD56A-473D-8B38-8E5B-70C1CAA1E3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06897" y="1281180"/>
            <a:ext cx="5937081" cy="395805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6F21B2-88DB-B613-3837-6F369294E8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48830" y="5058814"/>
            <a:ext cx="6709229" cy="377394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08125" y="7871164"/>
            <a:ext cx="3598959" cy="168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258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  <p:bldP spid="37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9357254"/>
            <a:ext cx="18304378" cy="957595"/>
          </a:xfrm>
          <a:prstGeom prst="rect">
            <a:avLst/>
          </a:prstGeom>
          <a:solidFill>
            <a:srgbClr val="A7CB42"/>
          </a:solidFill>
        </p:spPr>
      </p:sp>
      <p:grpSp>
        <p:nvGrpSpPr>
          <p:cNvPr id="4" name="Group 4"/>
          <p:cNvGrpSpPr/>
          <p:nvPr/>
        </p:nvGrpSpPr>
        <p:grpSpPr>
          <a:xfrm>
            <a:off x="533400" y="663449"/>
            <a:ext cx="16992600" cy="8229446"/>
            <a:chOff x="0" y="0"/>
            <a:chExt cx="3108538" cy="17691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08538" cy="1769161"/>
            </a:xfrm>
            <a:custGeom>
              <a:avLst/>
              <a:gdLst/>
              <a:ahLst/>
              <a:cxnLst/>
              <a:rect l="l" t="t" r="r" b="b"/>
              <a:pathLst>
                <a:path w="3108538" h="1769161">
                  <a:moveTo>
                    <a:pt x="32797" y="0"/>
                  </a:moveTo>
                  <a:lnTo>
                    <a:pt x="3075741" y="0"/>
                  </a:lnTo>
                  <a:cubicBezTo>
                    <a:pt x="3084440" y="0"/>
                    <a:pt x="3092782" y="3455"/>
                    <a:pt x="3098932" y="9606"/>
                  </a:cubicBezTo>
                  <a:cubicBezTo>
                    <a:pt x="3105083" y="15757"/>
                    <a:pt x="3108538" y="24099"/>
                    <a:pt x="3108538" y="32797"/>
                  </a:cubicBezTo>
                  <a:lnTo>
                    <a:pt x="3108538" y="1736364"/>
                  </a:lnTo>
                  <a:cubicBezTo>
                    <a:pt x="3108538" y="1754477"/>
                    <a:pt x="3093855" y="1769161"/>
                    <a:pt x="3075741" y="1769161"/>
                  </a:cubicBezTo>
                  <a:lnTo>
                    <a:pt x="32797" y="1769161"/>
                  </a:lnTo>
                  <a:cubicBezTo>
                    <a:pt x="24099" y="1769161"/>
                    <a:pt x="15757" y="1765706"/>
                    <a:pt x="9606" y="1759555"/>
                  </a:cubicBezTo>
                  <a:cubicBezTo>
                    <a:pt x="3455" y="1753404"/>
                    <a:pt x="0" y="1745062"/>
                    <a:pt x="0" y="1736364"/>
                  </a:cubicBezTo>
                  <a:lnTo>
                    <a:pt x="0" y="32797"/>
                  </a:lnTo>
                  <a:cubicBezTo>
                    <a:pt x="0" y="14684"/>
                    <a:pt x="14684" y="0"/>
                    <a:pt x="32797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40287" y="486223"/>
            <a:ext cx="1978826" cy="5887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202765" y="7872752"/>
            <a:ext cx="3598959" cy="1681696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521377F-D88E-A2EE-BD59-32CB20CA35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9418" y="110325"/>
            <a:ext cx="771190" cy="85332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903B7809-7861-69EC-5EC4-11C60AB0AF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01968" y="148175"/>
            <a:ext cx="771190" cy="853322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DB92085-282F-268D-8F77-8A97343B3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16139" flipH="1">
            <a:off x="16916492" y="1371609"/>
            <a:ext cx="1676216" cy="586676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8581D9B-86A8-3F6F-E470-AD140C7C41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129567" flipH="1">
            <a:off x="-592004" y="1580942"/>
            <a:ext cx="1676216" cy="58667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F067DE7-8BAD-7796-9934-1DB1835E16FC}"/>
              </a:ext>
            </a:extLst>
          </p:cNvPr>
          <p:cNvSpPr txBox="1"/>
          <p:nvPr/>
        </p:nvSpPr>
        <p:spPr>
          <a:xfrm>
            <a:off x="1398182" y="932065"/>
            <a:ext cx="3765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5F9B76-C1EB-1543-9F9D-E28FB6D4A819}"/>
              </a:ext>
            </a:extLst>
          </p:cNvPr>
          <p:cNvSpPr txBox="1"/>
          <p:nvPr/>
        </p:nvSpPr>
        <p:spPr>
          <a:xfrm>
            <a:off x="1398182" y="1976903"/>
            <a:ext cx="8584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2: Thể hiện điều em muốn nói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70A0AE0-DE87-1FCE-AA46-402086DD36B9}"/>
              </a:ext>
            </a:extLst>
          </p:cNvPr>
          <p:cNvSpPr txBox="1"/>
          <p:nvPr/>
        </p:nvSpPr>
        <p:spPr>
          <a:xfrm>
            <a:off x="449807" y="4689087"/>
            <a:ext cx="572239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E4B457-5075-B097-E7FE-66524720BD93}"/>
              </a:ext>
            </a:extLst>
          </p:cNvPr>
          <p:cNvSpPr txBox="1"/>
          <p:nvPr/>
        </p:nvSpPr>
        <p:spPr>
          <a:xfrm>
            <a:off x="1689293" y="3168933"/>
            <a:ext cx="14530367" cy="182492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Em hãy viết một đoạn văn ngắn để giới thiệu với bạn về: Quốc kì, Quốc hiệu hoặc Quốc ca của Việt Nam.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08125" y="7871164"/>
            <a:ext cx="3598959" cy="16816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2A9330-7E6F-97FD-0275-6285E341EB1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3" t="3678" r="6693" b="10399"/>
          <a:stretch/>
        </p:blipFill>
        <p:spPr>
          <a:xfrm>
            <a:off x="10272159" y="4229099"/>
            <a:ext cx="4889012" cy="539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745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  <p:bldP spid="37" grpId="0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9357254"/>
            <a:ext cx="18304378" cy="957595"/>
          </a:xfrm>
          <a:prstGeom prst="rect">
            <a:avLst/>
          </a:prstGeom>
          <a:solidFill>
            <a:srgbClr val="A7CB42"/>
          </a:solidFill>
        </p:spPr>
      </p:sp>
      <p:grpSp>
        <p:nvGrpSpPr>
          <p:cNvPr id="4" name="Group 4"/>
          <p:cNvGrpSpPr/>
          <p:nvPr/>
        </p:nvGrpSpPr>
        <p:grpSpPr>
          <a:xfrm>
            <a:off x="533400" y="663449"/>
            <a:ext cx="16992600" cy="8229446"/>
            <a:chOff x="0" y="0"/>
            <a:chExt cx="3108538" cy="17691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08538" cy="1769161"/>
            </a:xfrm>
            <a:custGeom>
              <a:avLst/>
              <a:gdLst/>
              <a:ahLst/>
              <a:cxnLst/>
              <a:rect l="l" t="t" r="r" b="b"/>
              <a:pathLst>
                <a:path w="3108538" h="1769161">
                  <a:moveTo>
                    <a:pt x="32797" y="0"/>
                  </a:moveTo>
                  <a:lnTo>
                    <a:pt x="3075741" y="0"/>
                  </a:lnTo>
                  <a:cubicBezTo>
                    <a:pt x="3084440" y="0"/>
                    <a:pt x="3092782" y="3455"/>
                    <a:pt x="3098932" y="9606"/>
                  </a:cubicBezTo>
                  <a:cubicBezTo>
                    <a:pt x="3105083" y="15757"/>
                    <a:pt x="3108538" y="24099"/>
                    <a:pt x="3108538" y="32797"/>
                  </a:cubicBezTo>
                  <a:lnTo>
                    <a:pt x="3108538" y="1736364"/>
                  </a:lnTo>
                  <a:cubicBezTo>
                    <a:pt x="3108538" y="1754477"/>
                    <a:pt x="3093855" y="1769161"/>
                    <a:pt x="3075741" y="1769161"/>
                  </a:cubicBezTo>
                  <a:lnTo>
                    <a:pt x="32797" y="1769161"/>
                  </a:lnTo>
                  <a:cubicBezTo>
                    <a:pt x="24099" y="1769161"/>
                    <a:pt x="15757" y="1765706"/>
                    <a:pt x="9606" y="1759555"/>
                  </a:cubicBezTo>
                  <a:cubicBezTo>
                    <a:pt x="3455" y="1753404"/>
                    <a:pt x="0" y="1745062"/>
                    <a:pt x="0" y="1736364"/>
                  </a:cubicBezTo>
                  <a:lnTo>
                    <a:pt x="0" y="32797"/>
                  </a:lnTo>
                  <a:cubicBezTo>
                    <a:pt x="0" y="14684"/>
                    <a:pt x="14684" y="0"/>
                    <a:pt x="32797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40287" y="486223"/>
            <a:ext cx="1978826" cy="5887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202765" y="7872752"/>
            <a:ext cx="3598959" cy="1681696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521377F-D88E-A2EE-BD59-32CB20CA35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9418" y="110325"/>
            <a:ext cx="771190" cy="85332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903B7809-7861-69EC-5EC4-11C60AB0AF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01968" y="148175"/>
            <a:ext cx="771190" cy="853322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DB92085-282F-268D-8F77-8A97343B3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16139" flipH="1">
            <a:off x="16916492" y="1371609"/>
            <a:ext cx="1676216" cy="586676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8581D9B-86A8-3F6F-E470-AD140C7C41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129567" flipH="1">
            <a:off x="-592004" y="1580942"/>
            <a:ext cx="1676216" cy="58667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F067DE7-8BAD-7796-9934-1DB1835E16FC}"/>
              </a:ext>
            </a:extLst>
          </p:cNvPr>
          <p:cNvSpPr txBox="1"/>
          <p:nvPr/>
        </p:nvSpPr>
        <p:spPr>
          <a:xfrm>
            <a:off x="5409334" y="1782421"/>
            <a:ext cx="7745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ĐỌC NỘI DUNG LỜI KHUYÊN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70A0AE0-DE87-1FCE-AA46-402086DD36B9}"/>
              </a:ext>
            </a:extLst>
          </p:cNvPr>
          <p:cNvSpPr txBox="1"/>
          <p:nvPr/>
        </p:nvSpPr>
        <p:spPr>
          <a:xfrm>
            <a:off x="449807" y="4689087"/>
            <a:ext cx="572239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08125" y="7871164"/>
            <a:ext cx="3598959" cy="16816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3F972F-1A5B-7324-7915-30808B6229A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2" r="12478"/>
          <a:stretch/>
        </p:blipFill>
        <p:spPr>
          <a:xfrm>
            <a:off x="2536254" y="2171295"/>
            <a:ext cx="12488422" cy="58182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0422FF-88A6-7046-20C1-349BF05C2E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927" y="6568489"/>
            <a:ext cx="4667350" cy="311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46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9357254"/>
            <a:ext cx="18304378" cy="957595"/>
          </a:xfrm>
          <a:prstGeom prst="rect">
            <a:avLst/>
          </a:prstGeom>
          <a:solidFill>
            <a:srgbClr val="A7CB42"/>
          </a:solidFill>
        </p:spPr>
      </p:sp>
      <p:grpSp>
        <p:nvGrpSpPr>
          <p:cNvPr id="4" name="Group 4"/>
          <p:cNvGrpSpPr/>
          <p:nvPr/>
        </p:nvGrpSpPr>
        <p:grpSpPr>
          <a:xfrm>
            <a:off x="533400" y="2175611"/>
            <a:ext cx="16992600" cy="6717284"/>
            <a:chOff x="0" y="0"/>
            <a:chExt cx="3108538" cy="17691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08538" cy="1769161"/>
            </a:xfrm>
            <a:custGeom>
              <a:avLst/>
              <a:gdLst/>
              <a:ahLst/>
              <a:cxnLst/>
              <a:rect l="l" t="t" r="r" b="b"/>
              <a:pathLst>
                <a:path w="3108538" h="1769161">
                  <a:moveTo>
                    <a:pt x="32797" y="0"/>
                  </a:moveTo>
                  <a:lnTo>
                    <a:pt x="3075741" y="0"/>
                  </a:lnTo>
                  <a:cubicBezTo>
                    <a:pt x="3084440" y="0"/>
                    <a:pt x="3092782" y="3455"/>
                    <a:pt x="3098932" y="9606"/>
                  </a:cubicBezTo>
                  <a:cubicBezTo>
                    <a:pt x="3105083" y="15757"/>
                    <a:pt x="3108538" y="24099"/>
                    <a:pt x="3108538" y="32797"/>
                  </a:cubicBezTo>
                  <a:lnTo>
                    <a:pt x="3108538" y="1736364"/>
                  </a:lnTo>
                  <a:cubicBezTo>
                    <a:pt x="3108538" y="1754477"/>
                    <a:pt x="3093855" y="1769161"/>
                    <a:pt x="3075741" y="1769161"/>
                  </a:cubicBezTo>
                  <a:lnTo>
                    <a:pt x="32797" y="1769161"/>
                  </a:lnTo>
                  <a:cubicBezTo>
                    <a:pt x="24099" y="1769161"/>
                    <a:pt x="15757" y="1765706"/>
                    <a:pt x="9606" y="1759555"/>
                  </a:cubicBezTo>
                  <a:cubicBezTo>
                    <a:pt x="3455" y="1753404"/>
                    <a:pt x="0" y="1745062"/>
                    <a:pt x="0" y="1736364"/>
                  </a:cubicBezTo>
                  <a:lnTo>
                    <a:pt x="0" y="32797"/>
                  </a:lnTo>
                  <a:cubicBezTo>
                    <a:pt x="0" y="14684"/>
                    <a:pt x="14684" y="0"/>
                    <a:pt x="32797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154587" y="1881261"/>
            <a:ext cx="1978826" cy="5887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66099" y="-2788561"/>
            <a:ext cx="18820199" cy="446979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202765" y="7872752"/>
            <a:ext cx="3598959" cy="16816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08125" y="7871164"/>
            <a:ext cx="3598959" cy="1681696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99CBFE7-6387-A3AF-75FB-3C492253D5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71241" y="8169717"/>
            <a:ext cx="1524954" cy="2086380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521377F-D88E-A2EE-BD59-32CB20CA35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11119" y="393715"/>
            <a:ext cx="771190" cy="85332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903B7809-7861-69EC-5EC4-11C60AB0AF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154400" y="663449"/>
            <a:ext cx="771190" cy="853322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DB92085-282F-268D-8F77-8A97343B39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016139" flipH="1">
            <a:off x="16374746" y="2193882"/>
            <a:ext cx="1676216" cy="586676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8581D9B-86A8-3F6F-E470-AD140C7C41E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1129567" flipH="1">
            <a:off x="34151" y="1709762"/>
            <a:ext cx="1676216" cy="58667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F067DE7-8BAD-7796-9934-1DB1835E16FC}"/>
              </a:ext>
            </a:extLst>
          </p:cNvPr>
          <p:cNvSpPr txBox="1"/>
          <p:nvPr/>
        </p:nvSpPr>
        <p:spPr>
          <a:xfrm>
            <a:off x="804352" y="2215832"/>
            <a:ext cx="3765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6071113-1578-2944-33BD-E05331B300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66771" y="4068888"/>
            <a:ext cx="2790825" cy="3390900"/>
          </a:xfrm>
          <a:prstGeom prst="round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062BD7E-EF26-F14D-3FD4-E1D2FB080DA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5570"/>
          <a:stretch/>
        </p:blipFill>
        <p:spPr>
          <a:xfrm>
            <a:off x="4327650" y="5094047"/>
            <a:ext cx="3964927" cy="2673322"/>
          </a:xfrm>
          <a:prstGeom prst="round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DE18DC2-2813-81B8-893A-E7D8D5CB49B1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4452" t="4291" r="5009"/>
          <a:stretch/>
        </p:blipFill>
        <p:spPr>
          <a:xfrm>
            <a:off x="8552793" y="4224282"/>
            <a:ext cx="3937656" cy="2633460"/>
          </a:xfrm>
          <a:prstGeom prst="round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E427D5C-CAFE-CDE0-40FD-9215F0365F1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778319" y="5289075"/>
            <a:ext cx="3937657" cy="2656543"/>
          </a:xfrm>
          <a:prstGeom prst="round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F5F9B76-C1EB-1543-9F9D-E28FB6D4A819}"/>
              </a:ext>
            </a:extLst>
          </p:cNvPr>
          <p:cNvSpPr txBox="1"/>
          <p:nvPr/>
        </p:nvSpPr>
        <p:spPr>
          <a:xfrm>
            <a:off x="1409491" y="3031651"/>
            <a:ext cx="1513050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tranh và chọn những hình ảnh về  đất nước, con người Việt Nam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1261E1-503D-D13C-B170-A8529EA79FCB}"/>
              </a:ext>
            </a:extLst>
          </p:cNvPr>
          <p:cNvSpPr txBox="1"/>
          <p:nvPr/>
        </p:nvSpPr>
        <p:spPr>
          <a:xfrm>
            <a:off x="1189467" y="7625108"/>
            <a:ext cx="2100313" cy="63094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Bác Hồ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4D4F16-CAA7-B190-B60B-AADB33D8A8A4}"/>
              </a:ext>
            </a:extLst>
          </p:cNvPr>
          <p:cNvSpPr txBox="1"/>
          <p:nvPr/>
        </p:nvSpPr>
        <p:spPr>
          <a:xfrm>
            <a:off x="4569746" y="7983267"/>
            <a:ext cx="3266965" cy="63094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Múa rối nước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F509C5-D58E-1D00-CA71-061BC3F72E7A}"/>
              </a:ext>
            </a:extLst>
          </p:cNvPr>
          <p:cNvSpPr txBox="1"/>
          <p:nvPr/>
        </p:nvSpPr>
        <p:spPr>
          <a:xfrm>
            <a:off x="9010262" y="7103687"/>
            <a:ext cx="3102090" cy="16083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Tượng Nữ thần tự do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2F849E6-BA3E-F116-67A0-74AD50642421}"/>
              </a:ext>
            </a:extLst>
          </p:cNvPr>
          <p:cNvSpPr txBox="1"/>
          <p:nvPr/>
        </p:nvSpPr>
        <p:spPr>
          <a:xfrm>
            <a:off x="13285903" y="8169717"/>
            <a:ext cx="3102090" cy="63094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Chùa Một cột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  <p:bldP spid="33" grpId="0" animBg="1"/>
      <p:bldP spid="34" grpId="0" animBg="1"/>
      <p:bldP spid="35" grpId="0" animBg="1"/>
      <p:bldP spid="3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9357254"/>
            <a:ext cx="18304378" cy="957595"/>
          </a:xfrm>
          <a:prstGeom prst="rect">
            <a:avLst/>
          </a:prstGeom>
          <a:solidFill>
            <a:srgbClr val="A7CB42"/>
          </a:solidFill>
        </p:spPr>
      </p:sp>
      <p:grpSp>
        <p:nvGrpSpPr>
          <p:cNvPr id="4" name="Group 4"/>
          <p:cNvGrpSpPr/>
          <p:nvPr/>
        </p:nvGrpSpPr>
        <p:grpSpPr>
          <a:xfrm>
            <a:off x="533400" y="663449"/>
            <a:ext cx="16992600" cy="8229446"/>
            <a:chOff x="0" y="0"/>
            <a:chExt cx="3108538" cy="17691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08538" cy="1769161"/>
            </a:xfrm>
            <a:custGeom>
              <a:avLst/>
              <a:gdLst/>
              <a:ahLst/>
              <a:cxnLst/>
              <a:rect l="l" t="t" r="r" b="b"/>
              <a:pathLst>
                <a:path w="3108538" h="1769161">
                  <a:moveTo>
                    <a:pt x="32797" y="0"/>
                  </a:moveTo>
                  <a:lnTo>
                    <a:pt x="3075741" y="0"/>
                  </a:lnTo>
                  <a:cubicBezTo>
                    <a:pt x="3084440" y="0"/>
                    <a:pt x="3092782" y="3455"/>
                    <a:pt x="3098932" y="9606"/>
                  </a:cubicBezTo>
                  <a:cubicBezTo>
                    <a:pt x="3105083" y="15757"/>
                    <a:pt x="3108538" y="24099"/>
                    <a:pt x="3108538" y="32797"/>
                  </a:cubicBezTo>
                  <a:lnTo>
                    <a:pt x="3108538" y="1736364"/>
                  </a:lnTo>
                  <a:cubicBezTo>
                    <a:pt x="3108538" y="1754477"/>
                    <a:pt x="3093855" y="1769161"/>
                    <a:pt x="3075741" y="1769161"/>
                  </a:cubicBezTo>
                  <a:lnTo>
                    <a:pt x="32797" y="1769161"/>
                  </a:lnTo>
                  <a:cubicBezTo>
                    <a:pt x="24099" y="1769161"/>
                    <a:pt x="15757" y="1765706"/>
                    <a:pt x="9606" y="1759555"/>
                  </a:cubicBezTo>
                  <a:cubicBezTo>
                    <a:pt x="3455" y="1753404"/>
                    <a:pt x="0" y="1745062"/>
                    <a:pt x="0" y="1736364"/>
                  </a:cubicBezTo>
                  <a:lnTo>
                    <a:pt x="0" y="32797"/>
                  </a:lnTo>
                  <a:cubicBezTo>
                    <a:pt x="0" y="14684"/>
                    <a:pt x="14684" y="0"/>
                    <a:pt x="32797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40287" y="486223"/>
            <a:ext cx="1978826" cy="5887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202765" y="7872752"/>
            <a:ext cx="3598959" cy="1681696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521377F-D88E-A2EE-BD59-32CB20CA35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9418" y="110325"/>
            <a:ext cx="771190" cy="85332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903B7809-7861-69EC-5EC4-11C60AB0AF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01968" y="148175"/>
            <a:ext cx="771190" cy="853322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DB92085-282F-268D-8F77-8A97343B3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16139" flipH="1">
            <a:off x="16916492" y="1371609"/>
            <a:ext cx="1676216" cy="586676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8581D9B-86A8-3F6F-E470-AD140C7C41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129567" flipH="1">
            <a:off x="-592004" y="1580942"/>
            <a:ext cx="1676216" cy="58667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F067DE7-8BAD-7796-9934-1DB1835E16FC}"/>
              </a:ext>
            </a:extLst>
          </p:cNvPr>
          <p:cNvSpPr txBox="1"/>
          <p:nvPr/>
        </p:nvSpPr>
        <p:spPr>
          <a:xfrm>
            <a:off x="5060106" y="1799528"/>
            <a:ext cx="7745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70A0AE0-DE87-1FCE-AA46-402086DD36B9}"/>
              </a:ext>
            </a:extLst>
          </p:cNvPr>
          <p:cNvSpPr txBox="1"/>
          <p:nvPr/>
        </p:nvSpPr>
        <p:spPr>
          <a:xfrm>
            <a:off x="449807" y="4689087"/>
            <a:ext cx="572239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08125" y="7871164"/>
            <a:ext cx="3598959" cy="16816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AC3B1B-FE2B-3493-4A8B-06808FC0B5D6}"/>
              </a:ext>
            </a:extLst>
          </p:cNvPr>
          <p:cNvSpPr txBox="1"/>
          <p:nvPr/>
        </p:nvSpPr>
        <p:spPr>
          <a:xfrm>
            <a:off x="2257376" y="4520932"/>
            <a:ext cx="6037761" cy="27482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Hoàn thiện các sản phẩm và ôn tập các nội dung bài học ngày hôm nay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474EEE-1107-8153-953B-B874E3D37B4D}"/>
              </a:ext>
            </a:extLst>
          </p:cNvPr>
          <p:cNvSpPr txBox="1"/>
          <p:nvPr/>
        </p:nvSpPr>
        <p:spPr>
          <a:xfrm>
            <a:off x="10019113" y="4565316"/>
            <a:ext cx="5742547" cy="27482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Đọc trước nội dung của bài học mới Bài 2: Em yêu tổ quốc Việt Nam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830520-E94A-5C59-97C8-8DACBDAE38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39483" y="3526861"/>
            <a:ext cx="1219200" cy="1219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BA3942-C888-2C1F-8E2D-C94D457EF0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90595" y="3526861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077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7" grpId="0"/>
      <p:bldP spid="8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57912" y="5692867"/>
            <a:ext cx="4788958" cy="3735388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0" y="9357254"/>
            <a:ext cx="18305601" cy="1050547"/>
          </a:xfrm>
          <a:prstGeom prst="rect">
            <a:avLst/>
          </a:prstGeom>
          <a:solidFill>
            <a:srgbClr val="A7CB42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658359" y="5621866"/>
            <a:ext cx="4788958" cy="37353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96552" y="8892895"/>
            <a:ext cx="3111048" cy="53536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014945" y="9554447"/>
            <a:ext cx="3111048" cy="535360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4070952" y="2175611"/>
            <a:ext cx="10146096" cy="3796191"/>
            <a:chOff x="0" y="0"/>
            <a:chExt cx="2672223" cy="99982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72223" cy="999820"/>
            </a:xfrm>
            <a:custGeom>
              <a:avLst/>
              <a:gdLst/>
              <a:ahLst/>
              <a:cxnLst/>
              <a:rect l="l" t="t" r="r" b="b"/>
              <a:pathLst>
                <a:path w="2672223" h="999820">
                  <a:moveTo>
                    <a:pt x="38152" y="0"/>
                  </a:moveTo>
                  <a:lnTo>
                    <a:pt x="2634071" y="0"/>
                  </a:lnTo>
                  <a:cubicBezTo>
                    <a:pt x="2644189" y="0"/>
                    <a:pt x="2653893" y="4020"/>
                    <a:pt x="2661048" y="11175"/>
                  </a:cubicBezTo>
                  <a:cubicBezTo>
                    <a:pt x="2668203" y="18329"/>
                    <a:pt x="2672223" y="28034"/>
                    <a:pt x="2672223" y="38152"/>
                  </a:cubicBezTo>
                  <a:lnTo>
                    <a:pt x="2672223" y="961668"/>
                  </a:lnTo>
                  <a:cubicBezTo>
                    <a:pt x="2672223" y="971786"/>
                    <a:pt x="2668203" y="981490"/>
                    <a:pt x="2661048" y="988645"/>
                  </a:cubicBezTo>
                  <a:cubicBezTo>
                    <a:pt x="2653893" y="995800"/>
                    <a:pt x="2644189" y="999820"/>
                    <a:pt x="2634071" y="999820"/>
                  </a:cubicBezTo>
                  <a:lnTo>
                    <a:pt x="38152" y="999820"/>
                  </a:lnTo>
                  <a:cubicBezTo>
                    <a:pt x="28034" y="999820"/>
                    <a:pt x="18329" y="995800"/>
                    <a:pt x="11175" y="988645"/>
                  </a:cubicBezTo>
                  <a:cubicBezTo>
                    <a:pt x="4020" y="981490"/>
                    <a:pt x="0" y="971786"/>
                    <a:pt x="0" y="961668"/>
                  </a:cubicBezTo>
                  <a:lnTo>
                    <a:pt x="0" y="38152"/>
                  </a:lnTo>
                  <a:cubicBezTo>
                    <a:pt x="0" y="28034"/>
                    <a:pt x="4020" y="18329"/>
                    <a:pt x="11175" y="11175"/>
                  </a:cubicBezTo>
                  <a:cubicBezTo>
                    <a:pt x="18329" y="4020"/>
                    <a:pt x="28034" y="0"/>
                    <a:pt x="38152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154587" y="1881261"/>
            <a:ext cx="1978826" cy="58870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66099" y="-2788561"/>
            <a:ext cx="18820199" cy="4469797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4539997" y="3137122"/>
            <a:ext cx="9241583" cy="2165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NGHE!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CFCD974-09D8-E7F1-BAC2-A3BAA68A40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04801" y="5066688"/>
            <a:ext cx="4313410" cy="47496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1426470-DF15-1B85-3932-666B6081D0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12260" y="5651734"/>
            <a:ext cx="4788959" cy="40255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F017FCC-3799-BCB8-B4F3-28D4E4B755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99628" y="5066688"/>
            <a:ext cx="4313410" cy="4749676"/>
          </a:xfrm>
          <a:prstGeom prst="rect">
            <a:avLst/>
          </a:prstGeom>
        </p:spPr>
      </p:pic>
      <p:pic>
        <p:nvPicPr>
          <p:cNvPr id="23" name="Picture 99">
            <a:extLst>
              <a:ext uri="{FF2B5EF4-FFF2-40B4-BE49-F238E27FC236}">
                <a16:creationId xmlns:a16="http://schemas.microsoft.com/office/drawing/2014/main" id="{63295CC3-3456-FABF-A670-070742FFAB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58148" y="1380083"/>
            <a:ext cx="7315200" cy="1591056"/>
          </a:xfrm>
          <a:prstGeom prst="rect">
            <a:avLst/>
          </a:prstGeom>
        </p:spPr>
      </p:pic>
      <p:pic>
        <p:nvPicPr>
          <p:cNvPr id="24" name="Picture 99">
            <a:extLst>
              <a:ext uri="{FF2B5EF4-FFF2-40B4-BE49-F238E27FC236}">
                <a16:creationId xmlns:a16="http://schemas.microsoft.com/office/drawing/2014/main" id="{8A3720D6-D901-CC63-C8B9-3A685DDC83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0962705" y="1448574"/>
            <a:ext cx="8025727" cy="1591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D14C7B-F59A-9B72-9F72-79B8D23FEB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55" y="5826243"/>
            <a:ext cx="8080804" cy="426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03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57912" y="5692867"/>
            <a:ext cx="4788958" cy="3735388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0" y="9357254"/>
            <a:ext cx="18305601" cy="1050547"/>
          </a:xfrm>
          <a:prstGeom prst="rect">
            <a:avLst/>
          </a:prstGeom>
          <a:solidFill>
            <a:srgbClr val="A7CB42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658359" y="5621866"/>
            <a:ext cx="4788958" cy="37353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96552" y="8892895"/>
            <a:ext cx="3111048" cy="53536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014945" y="9554447"/>
            <a:ext cx="3111048" cy="535360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4070952" y="2175611"/>
            <a:ext cx="10146096" cy="3796191"/>
            <a:chOff x="0" y="0"/>
            <a:chExt cx="2672223" cy="99982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72223" cy="999820"/>
            </a:xfrm>
            <a:custGeom>
              <a:avLst/>
              <a:gdLst/>
              <a:ahLst/>
              <a:cxnLst/>
              <a:rect l="l" t="t" r="r" b="b"/>
              <a:pathLst>
                <a:path w="2672223" h="999820">
                  <a:moveTo>
                    <a:pt x="38152" y="0"/>
                  </a:moveTo>
                  <a:lnTo>
                    <a:pt x="2634071" y="0"/>
                  </a:lnTo>
                  <a:cubicBezTo>
                    <a:pt x="2644189" y="0"/>
                    <a:pt x="2653893" y="4020"/>
                    <a:pt x="2661048" y="11175"/>
                  </a:cubicBezTo>
                  <a:cubicBezTo>
                    <a:pt x="2668203" y="18329"/>
                    <a:pt x="2672223" y="28034"/>
                    <a:pt x="2672223" y="38152"/>
                  </a:cubicBezTo>
                  <a:lnTo>
                    <a:pt x="2672223" y="961668"/>
                  </a:lnTo>
                  <a:cubicBezTo>
                    <a:pt x="2672223" y="971786"/>
                    <a:pt x="2668203" y="981490"/>
                    <a:pt x="2661048" y="988645"/>
                  </a:cubicBezTo>
                  <a:cubicBezTo>
                    <a:pt x="2653893" y="995800"/>
                    <a:pt x="2644189" y="999820"/>
                    <a:pt x="2634071" y="999820"/>
                  </a:cubicBezTo>
                  <a:lnTo>
                    <a:pt x="38152" y="999820"/>
                  </a:lnTo>
                  <a:cubicBezTo>
                    <a:pt x="28034" y="999820"/>
                    <a:pt x="18329" y="995800"/>
                    <a:pt x="11175" y="988645"/>
                  </a:cubicBezTo>
                  <a:cubicBezTo>
                    <a:pt x="4020" y="981490"/>
                    <a:pt x="0" y="971786"/>
                    <a:pt x="0" y="961668"/>
                  </a:cubicBezTo>
                  <a:lnTo>
                    <a:pt x="0" y="38152"/>
                  </a:lnTo>
                  <a:cubicBezTo>
                    <a:pt x="0" y="28034"/>
                    <a:pt x="4020" y="18329"/>
                    <a:pt x="11175" y="11175"/>
                  </a:cubicBezTo>
                  <a:cubicBezTo>
                    <a:pt x="18329" y="4020"/>
                    <a:pt x="28034" y="0"/>
                    <a:pt x="38152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154587" y="1881261"/>
            <a:ext cx="1978826" cy="58870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66099" y="-2788561"/>
            <a:ext cx="18820199" cy="4469797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4505284" y="2306490"/>
            <a:ext cx="9241583" cy="3319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BÀI 1: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EM KHÁM PHÁ ĐẤT NƯỚC VIỆT NAM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CFCD974-09D8-E7F1-BAC2-A3BAA68A40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04801" y="5066688"/>
            <a:ext cx="4313410" cy="47496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1426470-DF15-1B85-3932-666B6081D0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12260" y="5651734"/>
            <a:ext cx="4788959" cy="40255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F017FCC-3799-BCB8-B4F3-28D4E4B755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99628" y="5066688"/>
            <a:ext cx="4313410" cy="4749676"/>
          </a:xfrm>
          <a:prstGeom prst="rect">
            <a:avLst/>
          </a:prstGeom>
        </p:spPr>
      </p:pic>
      <p:pic>
        <p:nvPicPr>
          <p:cNvPr id="23" name="Picture 99">
            <a:extLst>
              <a:ext uri="{FF2B5EF4-FFF2-40B4-BE49-F238E27FC236}">
                <a16:creationId xmlns:a16="http://schemas.microsoft.com/office/drawing/2014/main" id="{63295CC3-3456-FABF-A670-070742FFAB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58148" y="1380083"/>
            <a:ext cx="7315200" cy="1591056"/>
          </a:xfrm>
          <a:prstGeom prst="rect">
            <a:avLst/>
          </a:prstGeom>
        </p:spPr>
      </p:pic>
      <p:pic>
        <p:nvPicPr>
          <p:cNvPr id="24" name="Picture 99">
            <a:extLst>
              <a:ext uri="{FF2B5EF4-FFF2-40B4-BE49-F238E27FC236}">
                <a16:creationId xmlns:a16="http://schemas.microsoft.com/office/drawing/2014/main" id="{8A3720D6-D901-CC63-C8B9-3A685DDC83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0962705" y="1448574"/>
            <a:ext cx="8025727" cy="15910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B712969-4AA2-106F-AA87-558AD5E03C8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29151" y="5782746"/>
            <a:ext cx="3316511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502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9357254"/>
            <a:ext cx="18304378" cy="957595"/>
          </a:xfrm>
          <a:prstGeom prst="rect">
            <a:avLst/>
          </a:prstGeom>
          <a:solidFill>
            <a:srgbClr val="A7CB42"/>
          </a:solidFill>
        </p:spPr>
      </p:sp>
      <p:grpSp>
        <p:nvGrpSpPr>
          <p:cNvPr id="4" name="Group 4"/>
          <p:cNvGrpSpPr/>
          <p:nvPr/>
        </p:nvGrpSpPr>
        <p:grpSpPr>
          <a:xfrm>
            <a:off x="533400" y="663449"/>
            <a:ext cx="16992600" cy="8229446"/>
            <a:chOff x="0" y="0"/>
            <a:chExt cx="3108538" cy="17691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08538" cy="1769161"/>
            </a:xfrm>
            <a:custGeom>
              <a:avLst/>
              <a:gdLst/>
              <a:ahLst/>
              <a:cxnLst/>
              <a:rect l="l" t="t" r="r" b="b"/>
              <a:pathLst>
                <a:path w="3108538" h="1769161">
                  <a:moveTo>
                    <a:pt x="32797" y="0"/>
                  </a:moveTo>
                  <a:lnTo>
                    <a:pt x="3075741" y="0"/>
                  </a:lnTo>
                  <a:cubicBezTo>
                    <a:pt x="3084440" y="0"/>
                    <a:pt x="3092782" y="3455"/>
                    <a:pt x="3098932" y="9606"/>
                  </a:cubicBezTo>
                  <a:cubicBezTo>
                    <a:pt x="3105083" y="15757"/>
                    <a:pt x="3108538" y="24099"/>
                    <a:pt x="3108538" y="32797"/>
                  </a:cubicBezTo>
                  <a:lnTo>
                    <a:pt x="3108538" y="1736364"/>
                  </a:lnTo>
                  <a:cubicBezTo>
                    <a:pt x="3108538" y="1754477"/>
                    <a:pt x="3093855" y="1769161"/>
                    <a:pt x="3075741" y="1769161"/>
                  </a:cubicBezTo>
                  <a:lnTo>
                    <a:pt x="32797" y="1769161"/>
                  </a:lnTo>
                  <a:cubicBezTo>
                    <a:pt x="24099" y="1769161"/>
                    <a:pt x="15757" y="1765706"/>
                    <a:pt x="9606" y="1759555"/>
                  </a:cubicBezTo>
                  <a:cubicBezTo>
                    <a:pt x="3455" y="1753404"/>
                    <a:pt x="0" y="1745062"/>
                    <a:pt x="0" y="1736364"/>
                  </a:cubicBezTo>
                  <a:lnTo>
                    <a:pt x="0" y="32797"/>
                  </a:lnTo>
                  <a:cubicBezTo>
                    <a:pt x="0" y="14684"/>
                    <a:pt x="14684" y="0"/>
                    <a:pt x="32797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40287" y="486223"/>
            <a:ext cx="1978826" cy="5887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202765" y="7872752"/>
            <a:ext cx="3598959" cy="16816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08125" y="7871164"/>
            <a:ext cx="3598959" cy="1681696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99CBFE7-6387-A3AF-75FB-3C492253D5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71241" y="8169717"/>
            <a:ext cx="1524954" cy="2086380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521377F-D88E-A2EE-BD59-32CB20CA35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49418" y="110325"/>
            <a:ext cx="771190" cy="85332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903B7809-7861-69EC-5EC4-11C60AB0AF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201968" y="148175"/>
            <a:ext cx="771190" cy="853322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DB92085-282F-268D-8F77-8A97343B3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16139" flipH="1">
            <a:off x="16916492" y="1371609"/>
            <a:ext cx="1676216" cy="586676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8581D9B-86A8-3F6F-E470-AD140C7C41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129567" flipH="1">
            <a:off x="-592004" y="1580942"/>
            <a:ext cx="1676216" cy="58667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F067DE7-8BAD-7796-9934-1DB1835E16FC}"/>
              </a:ext>
            </a:extLst>
          </p:cNvPr>
          <p:cNvSpPr txBox="1"/>
          <p:nvPr/>
        </p:nvSpPr>
        <p:spPr>
          <a:xfrm>
            <a:off x="1398182" y="932065"/>
            <a:ext cx="3765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5F9B76-C1EB-1543-9F9D-E28FB6D4A819}"/>
              </a:ext>
            </a:extLst>
          </p:cNvPr>
          <p:cNvSpPr txBox="1"/>
          <p:nvPr/>
        </p:nvSpPr>
        <p:spPr>
          <a:xfrm>
            <a:off x="1647754" y="1855236"/>
            <a:ext cx="1009670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 Kể chuyện theo tranh và trả lời câu hỏi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9D2F7D-2CD7-C99B-30F2-F17992D924E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814" b="7222"/>
          <a:stretch/>
        </p:blipFill>
        <p:spPr>
          <a:xfrm>
            <a:off x="8090211" y="2773813"/>
            <a:ext cx="4580022" cy="30430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90F2EAD-EABD-6036-3C94-7B3AFDA9295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842" y="1398650"/>
            <a:ext cx="5308215" cy="48498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830B14-BB42-21D8-4949-A35FC479AC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758" y="5844671"/>
            <a:ext cx="8529412" cy="314814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70A0AE0-DE87-1FCE-AA46-402086DD36B9}"/>
              </a:ext>
            </a:extLst>
          </p:cNvPr>
          <p:cNvSpPr txBox="1"/>
          <p:nvPr/>
        </p:nvSpPr>
        <p:spPr>
          <a:xfrm>
            <a:off x="449807" y="4689087"/>
            <a:ext cx="572239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0F99791-C33A-A900-25E2-BFBBA34963A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8" t="22842" r="12725" b="21355"/>
          <a:stretch/>
        </p:blipFill>
        <p:spPr>
          <a:xfrm>
            <a:off x="3588470" y="6287671"/>
            <a:ext cx="4580023" cy="289452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617FF27-38DD-26AB-33FE-1E0646089C05}"/>
              </a:ext>
            </a:extLst>
          </p:cNvPr>
          <p:cNvSpPr txBox="1"/>
          <p:nvPr/>
        </p:nvSpPr>
        <p:spPr>
          <a:xfrm>
            <a:off x="3701262" y="7067001"/>
            <a:ext cx="4443113" cy="160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Chú ý kể chuyện diễn cảm các vai kể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48D5E5-7B6C-8598-1D8E-FB2988AD1B45}"/>
              </a:ext>
            </a:extLst>
          </p:cNvPr>
          <p:cNvSpPr txBox="1"/>
          <p:nvPr/>
        </p:nvSpPr>
        <p:spPr>
          <a:xfrm>
            <a:off x="685942" y="4339725"/>
            <a:ext cx="7297809" cy="90159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Quốc hiệu của Việt Nam là gì?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D4CCB8-E2DE-CD59-8FAF-88E175DE10E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9526590">
            <a:off x="665164" y="3088837"/>
            <a:ext cx="1219200" cy="1219200"/>
          </a:xfrm>
          <a:prstGeom prst="rect">
            <a:avLst/>
          </a:prstGeom>
        </p:spPr>
      </p:pic>
      <p:pic>
        <p:nvPicPr>
          <p:cNvPr id="1026" name="Picture 2" descr="Question mark ">
            <a:extLst>
              <a:ext uri="{FF2B5EF4-FFF2-40B4-BE49-F238E27FC236}">
                <a16:creationId xmlns:a16="http://schemas.microsoft.com/office/drawing/2014/main" id="{054E1D52-4509-D283-AF1B-AADFE3FEE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7904">
            <a:off x="6810963" y="3138793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08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  <p:bldP spid="37" grpId="0"/>
      <p:bldP spid="30" grpId="0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9357254"/>
            <a:ext cx="18304378" cy="957595"/>
          </a:xfrm>
          <a:prstGeom prst="rect">
            <a:avLst/>
          </a:prstGeom>
          <a:solidFill>
            <a:srgbClr val="A7CB42"/>
          </a:solidFill>
        </p:spPr>
      </p:sp>
      <p:grpSp>
        <p:nvGrpSpPr>
          <p:cNvPr id="4" name="Group 4"/>
          <p:cNvGrpSpPr/>
          <p:nvPr/>
        </p:nvGrpSpPr>
        <p:grpSpPr>
          <a:xfrm>
            <a:off x="533400" y="663449"/>
            <a:ext cx="16992600" cy="8229446"/>
            <a:chOff x="0" y="0"/>
            <a:chExt cx="3108538" cy="17691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08538" cy="1769161"/>
            </a:xfrm>
            <a:custGeom>
              <a:avLst/>
              <a:gdLst/>
              <a:ahLst/>
              <a:cxnLst/>
              <a:rect l="l" t="t" r="r" b="b"/>
              <a:pathLst>
                <a:path w="3108538" h="1769161">
                  <a:moveTo>
                    <a:pt x="32797" y="0"/>
                  </a:moveTo>
                  <a:lnTo>
                    <a:pt x="3075741" y="0"/>
                  </a:lnTo>
                  <a:cubicBezTo>
                    <a:pt x="3084440" y="0"/>
                    <a:pt x="3092782" y="3455"/>
                    <a:pt x="3098932" y="9606"/>
                  </a:cubicBezTo>
                  <a:cubicBezTo>
                    <a:pt x="3105083" y="15757"/>
                    <a:pt x="3108538" y="24099"/>
                    <a:pt x="3108538" y="32797"/>
                  </a:cubicBezTo>
                  <a:lnTo>
                    <a:pt x="3108538" y="1736364"/>
                  </a:lnTo>
                  <a:cubicBezTo>
                    <a:pt x="3108538" y="1754477"/>
                    <a:pt x="3093855" y="1769161"/>
                    <a:pt x="3075741" y="1769161"/>
                  </a:cubicBezTo>
                  <a:lnTo>
                    <a:pt x="32797" y="1769161"/>
                  </a:lnTo>
                  <a:cubicBezTo>
                    <a:pt x="24099" y="1769161"/>
                    <a:pt x="15757" y="1765706"/>
                    <a:pt x="9606" y="1759555"/>
                  </a:cubicBezTo>
                  <a:cubicBezTo>
                    <a:pt x="3455" y="1753404"/>
                    <a:pt x="0" y="1745062"/>
                    <a:pt x="0" y="1736364"/>
                  </a:cubicBezTo>
                  <a:lnTo>
                    <a:pt x="0" y="32797"/>
                  </a:lnTo>
                  <a:cubicBezTo>
                    <a:pt x="0" y="14684"/>
                    <a:pt x="14684" y="0"/>
                    <a:pt x="32797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40287" y="486223"/>
            <a:ext cx="1978826" cy="5887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202765" y="7872752"/>
            <a:ext cx="3598959" cy="16816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08125" y="7871164"/>
            <a:ext cx="3598959" cy="1681696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99CBFE7-6387-A3AF-75FB-3C492253D5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71241" y="8169717"/>
            <a:ext cx="1524954" cy="2086380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521377F-D88E-A2EE-BD59-32CB20CA35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49418" y="110325"/>
            <a:ext cx="771190" cy="85332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903B7809-7861-69EC-5EC4-11C60AB0AF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201968" y="148175"/>
            <a:ext cx="771190" cy="853322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DB92085-282F-268D-8F77-8A97343B3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16139" flipH="1">
            <a:off x="16916492" y="1371609"/>
            <a:ext cx="1676216" cy="586676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8581D9B-86A8-3F6F-E470-AD140C7C41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129567" flipH="1">
            <a:off x="-592004" y="1580942"/>
            <a:ext cx="1676216" cy="5866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830B14-BB42-21D8-4949-A35FC479AC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220" y="1252150"/>
            <a:ext cx="12156845" cy="448700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70A0AE0-DE87-1FCE-AA46-402086DD36B9}"/>
              </a:ext>
            </a:extLst>
          </p:cNvPr>
          <p:cNvSpPr txBox="1"/>
          <p:nvPr/>
        </p:nvSpPr>
        <p:spPr>
          <a:xfrm>
            <a:off x="449807" y="4689087"/>
            <a:ext cx="572239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17FF27-38DD-26AB-33FE-1E0646089C05}"/>
              </a:ext>
            </a:extLst>
          </p:cNvPr>
          <p:cNvSpPr txBox="1"/>
          <p:nvPr/>
        </p:nvSpPr>
        <p:spPr>
          <a:xfrm>
            <a:off x="4467476" y="6327860"/>
            <a:ext cx="10090938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Quốc hiệu của Việt Nam là:</a:t>
            </a:r>
          </a:p>
          <a:p>
            <a:pPr>
              <a:lnSpc>
                <a:spcPct val="150000"/>
              </a:lnSpc>
            </a:pP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 hòa xã hội chủ nghĩa Việt Nam.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F5F8BD-754B-A7F2-72EC-429197CA534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4" t="25296" r="21877" b="17550"/>
          <a:stretch/>
        </p:blipFill>
        <p:spPr>
          <a:xfrm>
            <a:off x="2298768" y="6783892"/>
            <a:ext cx="1871247" cy="158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07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9357254"/>
            <a:ext cx="18304378" cy="957595"/>
          </a:xfrm>
          <a:prstGeom prst="rect">
            <a:avLst/>
          </a:prstGeom>
          <a:solidFill>
            <a:srgbClr val="A7CB42"/>
          </a:solidFill>
        </p:spPr>
      </p:sp>
      <p:grpSp>
        <p:nvGrpSpPr>
          <p:cNvPr id="4" name="Group 4"/>
          <p:cNvGrpSpPr/>
          <p:nvPr/>
        </p:nvGrpSpPr>
        <p:grpSpPr>
          <a:xfrm>
            <a:off x="533400" y="663449"/>
            <a:ext cx="16992600" cy="8229446"/>
            <a:chOff x="0" y="0"/>
            <a:chExt cx="3108538" cy="17691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08538" cy="1769161"/>
            </a:xfrm>
            <a:custGeom>
              <a:avLst/>
              <a:gdLst/>
              <a:ahLst/>
              <a:cxnLst/>
              <a:rect l="l" t="t" r="r" b="b"/>
              <a:pathLst>
                <a:path w="3108538" h="1769161">
                  <a:moveTo>
                    <a:pt x="32797" y="0"/>
                  </a:moveTo>
                  <a:lnTo>
                    <a:pt x="3075741" y="0"/>
                  </a:lnTo>
                  <a:cubicBezTo>
                    <a:pt x="3084440" y="0"/>
                    <a:pt x="3092782" y="3455"/>
                    <a:pt x="3098932" y="9606"/>
                  </a:cubicBezTo>
                  <a:cubicBezTo>
                    <a:pt x="3105083" y="15757"/>
                    <a:pt x="3108538" y="24099"/>
                    <a:pt x="3108538" y="32797"/>
                  </a:cubicBezTo>
                  <a:lnTo>
                    <a:pt x="3108538" y="1736364"/>
                  </a:lnTo>
                  <a:cubicBezTo>
                    <a:pt x="3108538" y="1754477"/>
                    <a:pt x="3093855" y="1769161"/>
                    <a:pt x="3075741" y="1769161"/>
                  </a:cubicBezTo>
                  <a:lnTo>
                    <a:pt x="32797" y="1769161"/>
                  </a:lnTo>
                  <a:cubicBezTo>
                    <a:pt x="24099" y="1769161"/>
                    <a:pt x="15757" y="1765706"/>
                    <a:pt x="9606" y="1759555"/>
                  </a:cubicBezTo>
                  <a:cubicBezTo>
                    <a:pt x="3455" y="1753404"/>
                    <a:pt x="0" y="1745062"/>
                    <a:pt x="0" y="1736364"/>
                  </a:cubicBezTo>
                  <a:lnTo>
                    <a:pt x="0" y="32797"/>
                  </a:lnTo>
                  <a:cubicBezTo>
                    <a:pt x="0" y="14684"/>
                    <a:pt x="14684" y="0"/>
                    <a:pt x="32797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40287" y="486223"/>
            <a:ext cx="1978826" cy="5887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202765" y="7872752"/>
            <a:ext cx="3598959" cy="16816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08125" y="7871164"/>
            <a:ext cx="3598959" cy="1681696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99CBFE7-6387-A3AF-75FB-3C492253D5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71241" y="8169717"/>
            <a:ext cx="1524954" cy="2086380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521377F-D88E-A2EE-BD59-32CB20CA35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49418" y="110325"/>
            <a:ext cx="771190" cy="85332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903B7809-7861-69EC-5EC4-11C60AB0AF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201968" y="148175"/>
            <a:ext cx="771190" cy="853322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DB92085-282F-268D-8F77-8A97343B3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16139" flipH="1">
            <a:off x="16916492" y="1371609"/>
            <a:ext cx="1676216" cy="586676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8581D9B-86A8-3F6F-E470-AD140C7C41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129567" flipH="1">
            <a:off x="-592004" y="1580942"/>
            <a:ext cx="1676216" cy="58667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F5F9B76-C1EB-1543-9F9D-E28FB6D4A819}"/>
              </a:ext>
            </a:extLst>
          </p:cNvPr>
          <p:cNvSpPr txBox="1"/>
          <p:nvPr/>
        </p:nvSpPr>
        <p:spPr>
          <a:xfrm>
            <a:off x="1754891" y="1211932"/>
            <a:ext cx="10096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2: Thảo luận nhóm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70A0AE0-DE87-1FCE-AA46-402086DD36B9}"/>
              </a:ext>
            </a:extLst>
          </p:cNvPr>
          <p:cNvSpPr txBox="1"/>
          <p:nvPr/>
        </p:nvSpPr>
        <p:spPr>
          <a:xfrm>
            <a:off x="449807" y="4689087"/>
            <a:ext cx="572239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17FF27-38DD-26AB-33FE-1E0646089C05}"/>
              </a:ext>
            </a:extLst>
          </p:cNvPr>
          <p:cNvSpPr txBox="1"/>
          <p:nvPr/>
        </p:nvSpPr>
        <p:spPr>
          <a:xfrm>
            <a:off x="2605142" y="5670198"/>
            <a:ext cx="13878945" cy="273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b="1">
                <a:latin typeface="Arial" panose="020B0604020202020204" pitchFamily="34" charset="0"/>
                <a:cs typeface="Arial" panose="020B0604020202020204" pitchFamily="34" charset="0"/>
              </a:rPr>
              <a:t>Hướng dẫn:</a:t>
            </a:r>
          </a:p>
          <a:p>
            <a:pPr marL="0" marR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Xác định đâu là Quốc kì Việt Nam.</a:t>
            </a:r>
            <a:endParaRPr lang="en-US" sz="38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Mô tả Quốc kì nước Cộng hoà xã hội chủ nghĩa Việt Nam. </a:t>
            </a:r>
            <a:endParaRPr lang="en-US" sz="38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483F33-594C-4661-7E06-2F80E41A3B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18810" y="2646717"/>
            <a:ext cx="4207510" cy="29348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A9E577-E458-24CD-0152-2483B2B2F27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01952" y="2657108"/>
            <a:ext cx="4173381" cy="29397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E492C4B-3CBE-FA59-E7BC-586E43493F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640752" y="2657108"/>
            <a:ext cx="4159539" cy="285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97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7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9357254"/>
            <a:ext cx="18304378" cy="957595"/>
          </a:xfrm>
          <a:prstGeom prst="rect">
            <a:avLst/>
          </a:prstGeom>
          <a:solidFill>
            <a:srgbClr val="A7CB42"/>
          </a:solidFill>
        </p:spPr>
      </p:sp>
      <p:grpSp>
        <p:nvGrpSpPr>
          <p:cNvPr id="4" name="Group 4"/>
          <p:cNvGrpSpPr/>
          <p:nvPr/>
        </p:nvGrpSpPr>
        <p:grpSpPr>
          <a:xfrm>
            <a:off x="533400" y="663449"/>
            <a:ext cx="16992600" cy="8229446"/>
            <a:chOff x="0" y="0"/>
            <a:chExt cx="3108538" cy="17691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08538" cy="1769161"/>
            </a:xfrm>
            <a:custGeom>
              <a:avLst/>
              <a:gdLst/>
              <a:ahLst/>
              <a:cxnLst/>
              <a:rect l="l" t="t" r="r" b="b"/>
              <a:pathLst>
                <a:path w="3108538" h="1769161">
                  <a:moveTo>
                    <a:pt x="32797" y="0"/>
                  </a:moveTo>
                  <a:lnTo>
                    <a:pt x="3075741" y="0"/>
                  </a:lnTo>
                  <a:cubicBezTo>
                    <a:pt x="3084440" y="0"/>
                    <a:pt x="3092782" y="3455"/>
                    <a:pt x="3098932" y="9606"/>
                  </a:cubicBezTo>
                  <a:cubicBezTo>
                    <a:pt x="3105083" y="15757"/>
                    <a:pt x="3108538" y="24099"/>
                    <a:pt x="3108538" y="32797"/>
                  </a:cubicBezTo>
                  <a:lnTo>
                    <a:pt x="3108538" y="1736364"/>
                  </a:lnTo>
                  <a:cubicBezTo>
                    <a:pt x="3108538" y="1754477"/>
                    <a:pt x="3093855" y="1769161"/>
                    <a:pt x="3075741" y="1769161"/>
                  </a:cubicBezTo>
                  <a:lnTo>
                    <a:pt x="32797" y="1769161"/>
                  </a:lnTo>
                  <a:cubicBezTo>
                    <a:pt x="24099" y="1769161"/>
                    <a:pt x="15757" y="1765706"/>
                    <a:pt x="9606" y="1759555"/>
                  </a:cubicBezTo>
                  <a:cubicBezTo>
                    <a:pt x="3455" y="1753404"/>
                    <a:pt x="0" y="1745062"/>
                    <a:pt x="0" y="1736364"/>
                  </a:cubicBezTo>
                  <a:lnTo>
                    <a:pt x="0" y="32797"/>
                  </a:lnTo>
                  <a:cubicBezTo>
                    <a:pt x="0" y="14684"/>
                    <a:pt x="14684" y="0"/>
                    <a:pt x="32797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40287" y="486223"/>
            <a:ext cx="1978826" cy="5887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202765" y="7872752"/>
            <a:ext cx="3598959" cy="16816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08125" y="7871164"/>
            <a:ext cx="3598959" cy="1681696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99CBFE7-6387-A3AF-75FB-3C492253D5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71241" y="8169717"/>
            <a:ext cx="1524954" cy="2086380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521377F-D88E-A2EE-BD59-32CB20CA35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49418" y="110325"/>
            <a:ext cx="771190" cy="85332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903B7809-7861-69EC-5EC4-11C60AB0AF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201968" y="148175"/>
            <a:ext cx="771190" cy="853322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DB92085-282F-268D-8F77-8A97343B3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16139" flipH="1">
            <a:off x="16916492" y="1371609"/>
            <a:ext cx="1676216" cy="586676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8581D9B-86A8-3F6F-E470-AD140C7C41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129567" flipH="1">
            <a:off x="-592004" y="1580942"/>
            <a:ext cx="1676216" cy="58667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70A0AE0-DE87-1FCE-AA46-402086DD36B9}"/>
              </a:ext>
            </a:extLst>
          </p:cNvPr>
          <p:cNvSpPr txBox="1"/>
          <p:nvPr/>
        </p:nvSpPr>
        <p:spPr>
          <a:xfrm>
            <a:off x="449807" y="4689087"/>
            <a:ext cx="572239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17FF27-38DD-26AB-33FE-1E0646089C05}"/>
              </a:ext>
            </a:extLst>
          </p:cNvPr>
          <p:cNvSpPr txBox="1"/>
          <p:nvPr/>
        </p:nvSpPr>
        <p:spPr>
          <a:xfrm>
            <a:off x="8092070" y="2023923"/>
            <a:ext cx="9433930" cy="5758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8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 </a:t>
            </a:r>
            <a:r>
              <a:rPr lang="en-US" sz="38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điểm:</a:t>
            </a: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3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 kì của Việt Nam có </a:t>
            </a:r>
            <a:r>
              <a:rPr lang="vi-VN" sz="3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 chữ nhật</a:t>
            </a:r>
            <a:r>
              <a:rPr lang="en-US" sz="3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3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vi-VN" sz="3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hiều rộng bằng 2/3 chiều dài</a:t>
            </a:r>
            <a:endParaRPr lang="en-US" sz="38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3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Nề</a:t>
            </a:r>
            <a:r>
              <a:rPr lang="vi-VN" sz="3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có màu đỏ, ở giữa có ngôi sao vàng 5 cánh,...</a:t>
            </a:r>
            <a:endParaRPr lang="en-US" sz="38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900E92-ECC5-3EEB-5939-F6D7A25DF1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09761" y="2016089"/>
            <a:ext cx="6096000" cy="4057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BB758D-02C2-B2FA-D975-ED43BB21B167}"/>
              </a:ext>
            </a:extLst>
          </p:cNvPr>
          <p:cNvSpPr txBox="1"/>
          <p:nvPr/>
        </p:nvSpPr>
        <p:spPr>
          <a:xfrm>
            <a:off x="2264834" y="6471158"/>
            <a:ext cx="40386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i="1">
                <a:latin typeface="Arial" panose="020B0604020202020204" pitchFamily="34" charset="0"/>
                <a:cs typeface="Arial" panose="020B0604020202020204" pitchFamily="34" charset="0"/>
              </a:rPr>
              <a:t>Quốc kì Việt Nam</a:t>
            </a:r>
          </a:p>
        </p:txBody>
      </p:sp>
    </p:spTree>
    <p:extLst>
      <p:ext uri="{BB962C8B-B14F-4D97-AF65-F5344CB8AC3E}">
        <p14:creationId xmlns:p14="http://schemas.microsoft.com/office/powerpoint/2010/main" val="1752449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0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9357254"/>
            <a:ext cx="18304378" cy="957595"/>
          </a:xfrm>
          <a:prstGeom prst="rect">
            <a:avLst/>
          </a:prstGeom>
          <a:solidFill>
            <a:srgbClr val="A7CB42"/>
          </a:solidFill>
        </p:spPr>
      </p:sp>
      <p:grpSp>
        <p:nvGrpSpPr>
          <p:cNvPr id="4" name="Group 4"/>
          <p:cNvGrpSpPr/>
          <p:nvPr/>
        </p:nvGrpSpPr>
        <p:grpSpPr>
          <a:xfrm>
            <a:off x="533400" y="663449"/>
            <a:ext cx="16992600" cy="8229446"/>
            <a:chOff x="0" y="0"/>
            <a:chExt cx="3108538" cy="17691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08538" cy="1769161"/>
            </a:xfrm>
            <a:custGeom>
              <a:avLst/>
              <a:gdLst/>
              <a:ahLst/>
              <a:cxnLst/>
              <a:rect l="l" t="t" r="r" b="b"/>
              <a:pathLst>
                <a:path w="3108538" h="1769161">
                  <a:moveTo>
                    <a:pt x="32797" y="0"/>
                  </a:moveTo>
                  <a:lnTo>
                    <a:pt x="3075741" y="0"/>
                  </a:lnTo>
                  <a:cubicBezTo>
                    <a:pt x="3084440" y="0"/>
                    <a:pt x="3092782" y="3455"/>
                    <a:pt x="3098932" y="9606"/>
                  </a:cubicBezTo>
                  <a:cubicBezTo>
                    <a:pt x="3105083" y="15757"/>
                    <a:pt x="3108538" y="24099"/>
                    <a:pt x="3108538" y="32797"/>
                  </a:cubicBezTo>
                  <a:lnTo>
                    <a:pt x="3108538" y="1736364"/>
                  </a:lnTo>
                  <a:cubicBezTo>
                    <a:pt x="3108538" y="1754477"/>
                    <a:pt x="3093855" y="1769161"/>
                    <a:pt x="3075741" y="1769161"/>
                  </a:cubicBezTo>
                  <a:lnTo>
                    <a:pt x="32797" y="1769161"/>
                  </a:lnTo>
                  <a:cubicBezTo>
                    <a:pt x="24099" y="1769161"/>
                    <a:pt x="15757" y="1765706"/>
                    <a:pt x="9606" y="1759555"/>
                  </a:cubicBezTo>
                  <a:cubicBezTo>
                    <a:pt x="3455" y="1753404"/>
                    <a:pt x="0" y="1745062"/>
                    <a:pt x="0" y="1736364"/>
                  </a:cubicBezTo>
                  <a:lnTo>
                    <a:pt x="0" y="32797"/>
                  </a:lnTo>
                  <a:cubicBezTo>
                    <a:pt x="0" y="14684"/>
                    <a:pt x="14684" y="0"/>
                    <a:pt x="32797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040287" y="486223"/>
            <a:ext cx="1978826" cy="5887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202765" y="7872752"/>
            <a:ext cx="3598959" cy="16816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08125" y="7871164"/>
            <a:ext cx="3598959" cy="1681696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99CBFE7-6387-A3AF-75FB-3C492253D5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71241" y="8169717"/>
            <a:ext cx="1524954" cy="2086380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521377F-D88E-A2EE-BD59-32CB20CA35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49418" y="110325"/>
            <a:ext cx="771190" cy="85332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903B7809-7861-69EC-5EC4-11C60AB0AF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201968" y="148175"/>
            <a:ext cx="771190" cy="853322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DB92085-282F-268D-8F77-8A97343B39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016139" flipH="1">
            <a:off x="16916492" y="1371609"/>
            <a:ext cx="1676216" cy="586676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8581D9B-86A8-3F6F-E470-AD140C7C41E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1129567" flipH="1">
            <a:off x="-592004" y="1580942"/>
            <a:ext cx="1676216" cy="58667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F5F9B76-C1EB-1543-9F9D-E28FB6D4A819}"/>
              </a:ext>
            </a:extLst>
          </p:cNvPr>
          <p:cNvSpPr txBox="1"/>
          <p:nvPr/>
        </p:nvSpPr>
        <p:spPr>
          <a:xfrm>
            <a:off x="1754891" y="1211932"/>
            <a:ext cx="10096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3: Nghe Quốc ca và trả lời câu hỏi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70A0AE0-DE87-1FCE-AA46-402086DD36B9}"/>
              </a:ext>
            </a:extLst>
          </p:cNvPr>
          <p:cNvSpPr txBox="1"/>
          <p:nvPr/>
        </p:nvSpPr>
        <p:spPr>
          <a:xfrm>
            <a:off x="449807" y="4689087"/>
            <a:ext cx="572239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17FF27-38DD-26AB-33FE-1E0646089C05}"/>
              </a:ext>
            </a:extLst>
          </p:cNvPr>
          <p:cNvSpPr txBox="1"/>
          <p:nvPr/>
        </p:nvSpPr>
        <p:spPr>
          <a:xfrm>
            <a:off x="1857385" y="2322091"/>
            <a:ext cx="14289058" cy="273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b="1">
                <a:latin typeface="Arial" panose="020B0604020202020204" pitchFamily="34" charset="0"/>
                <a:cs typeface="Arial" panose="020B0604020202020204" pitchFamily="34" charset="0"/>
              </a:rPr>
              <a:t>Câu hỏi: </a:t>
            </a:r>
          </a:p>
          <a:p>
            <a:pPr marL="0" marR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Quốc ca Việt Nam có tên gốc là gì? Do nhạc sĩ nào </a:t>
            </a:r>
            <a:r>
              <a:rPr lang="en-US" sz="3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 tác</a:t>
            </a:r>
            <a:r>
              <a:rPr lang="vi-VN" sz="3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0" marR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Nêu cảm xúc của em khi nghe Quốc ca Việt Nam.</a:t>
            </a:r>
          </a:p>
        </p:txBody>
      </p:sp>
      <p:pic>
        <p:nvPicPr>
          <p:cNvPr id="8" name="Tien-Quan-Ca-Various-Artists">
            <a:hlinkClick r:id="" action="ppaction://media"/>
            <a:extLst>
              <a:ext uri="{FF2B5EF4-FFF2-40B4-BE49-F238E27FC236}">
                <a16:creationId xmlns:a16="http://schemas.microsoft.com/office/drawing/2014/main" id="{BE9BEFDE-5B0C-4014-CD35-8804D2D48C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30392" y="6091664"/>
            <a:ext cx="1681697" cy="16816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8CCFF2-32FD-3BC2-7829-84FE9F9470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45291" y="5370703"/>
            <a:ext cx="1219200" cy="1219200"/>
          </a:xfrm>
          <a:prstGeom prst="rect">
            <a:avLst/>
          </a:prstGeom>
        </p:spPr>
      </p:pic>
      <p:pic>
        <p:nvPicPr>
          <p:cNvPr id="2050" name="Picture 2" descr="Lời và ý nghĩa của quốc ca Nhật Bản – Kimigayo｜Kênh du lịch LocoBee">
            <a:extLst>
              <a:ext uri="{FF2B5EF4-FFF2-40B4-BE49-F238E27FC236}">
                <a16:creationId xmlns:a16="http://schemas.microsoft.com/office/drawing/2014/main" id="{D855AB2B-D06E-7C0A-93E0-871BF74EB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191" y="5004558"/>
            <a:ext cx="5722393" cy="50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313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655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2" grpId="0"/>
      <p:bldP spid="37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9357254"/>
            <a:ext cx="18304378" cy="957595"/>
          </a:xfrm>
          <a:prstGeom prst="rect">
            <a:avLst/>
          </a:prstGeom>
          <a:solidFill>
            <a:srgbClr val="A7CB42"/>
          </a:solidFill>
        </p:spPr>
      </p:sp>
      <p:grpSp>
        <p:nvGrpSpPr>
          <p:cNvPr id="4" name="Group 4"/>
          <p:cNvGrpSpPr/>
          <p:nvPr/>
        </p:nvGrpSpPr>
        <p:grpSpPr>
          <a:xfrm>
            <a:off x="533400" y="663449"/>
            <a:ext cx="16992600" cy="8229446"/>
            <a:chOff x="0" y="0"/>
            <a:chExt cx="3108538" cy="17691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08538" cy="1769161"/>
            </a:xfrm>
            <a:custGeom>
              <a:avLst/>
              <a:gdLst/>
              <a:ahLst/>
              <a:cxnLst/>
              <a:rect l="l" t="t" r="r" b="b"/>
              <a:pathLst>
                <a:path w="3108538" h="1769161">
                  <a:moveTo>
                    <a:pt x="32797" y="0"/>
                  </a:moveTo>
                  <a:lnTo>
                    <a:pt x="3075741" y="0"/>
                  </a:lnTo>
                  <a:cubicBezTo>
                    <a:pt x="3084440" y="0"/>
                    <a:pt x="3092782" y="3455"/>
                    <a:pt x="3098932" y="9606"/>
                  </a:cubicBezTo>
                  <a:cubicBezTo>
                    <a:pt x="3105083" y="15757"/>
                    <a:pt x="3108538" y="24099"/>
                    <a:pt x="3108538" y="32797"/>
                  </a:cubicBezTo>
                  <a:lnTo>
                    <a:pt x="3108538" y="1736364"/>
                  </a:lnTo>
                  <a:cubicBezTo>
                    <a:pt x="3108538" y="1754477"/>
                    <a:pt x="3093855" y="1769161"/>
                    <a:pt x="3075741" y="1769161"/>
                  </a:cubicBezTo>
                  <a:lnTo>
                    <a:pt x="32797" y="1769161"/>
                  </a:lnTo>
                  <a:cubicBezTo>
                    <a:pt x="24099" y="1769161"/>
                    <a:pt x="15757" y="1765706"/>
                    <a:pt x="9606" y="1759555"/>
                  </a:cubicBezTo>
                  <a:cubicBezTo>
                    <a:pt x="3455" y="1753404"/>
                    <a:pt x="0" y="1745062"/>
                    <a:pt x="0" y="1736364"/>
                  </a:cubicBezTo>
                  <a:lnTo>
                    <a:pt x="0" y="32797"/>
                  </a:lnTo>
                  <a:cubicBezTo>
                    <a:pt x="0" y="14684"/>
                    <a:pt x="14684" y="0"/>
                    <a:pt x="32797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40287" y="486223"/>
            <a:ext cx="1978826" cy="5887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202765" y="7872752"/>
            <a:ext cx="3598959" cy="16816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08125" y="7871164"/>
            <a:ext cx="3598959" cy="1681696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521377F-D88E-A2EE-BD59-32CB20CA35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9418" y="110325"/>
            <a:ext cx="771190" cy="85332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903B7809-7861-69EC-5EC4-11C60AB0AF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01968" y="148175"/>
            <a:ext cx="771190" cy="853322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DB92085-282F-268D-8F77-8A97343B3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16139" flipH="1">
            <a:off x="16916492" y="1371609"/>
            <a:ext cx="1676216" cy="586676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8581D9B-86A8-3F6F-E470-AD140C7C41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129567" flipH="1">
            <a:off x="-592004" y="1580942"/>
            <a:ext cx="1676216" cy="58667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70A0AE0-DE87-1FCE-AA46-402086DD36B9}"/>
              </a:ext>
            </a:extLst>
          </p:cNvPr>
          <p:cNvSpPr txBox="1"/>
          <p:nvPr/>
        </p:nvSpPr>
        <p:spPr>
          <a:xfrm>
            <a:off x="449807" y="4689087"/>
            <a:ext cx="572239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17FF27-38DD-26AB-33FE-1E0646089C05}"/>
              </a:ext>
            </a:extLst>
          </p:cNvPr>
          <p:cNvSpPr txBox="1"/>
          <p:nvPr/>
        </p:nvSpPr>
        <p:spPr>
          <a:xfrm>
            <a:off x="8351257" y="1357998"/>
            <a:ext cx="8542943" cy="728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vi-VN" sz="400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Quốc ca Việt Nam có tên gọi g</a:t>
            </a:r>
            <a:r>
              <a:rPr lang="en-US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ố</a:t>
            </a:r>
            <a:r>
              <a:rPr lang="vi-VN" sz="400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 là “</a:t>
            </a:r>
            <a:r>
              <a:rPr lang="vi-VN" sz="400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Tiến quân ca</a:t>
            </a:r>
            <a:r>
              <a:rPr lang="vi-VN" sz="400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”, do có nhạc sĩ </a:t>
            </a:r>
            <a:r>
              <a:rPr lang="vi-VN" sz="400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Văn Cao </a:t>
            </a:r>
            <a:r>
              <a:rPr lang="vi-VN" sz="400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sáng tác.</a:t>
            </a:r>
            <a:endParaRPr lang="en-US" sz="400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vi-VN" sz="400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Cảm xúc của bản thân sau khi nghe bài hát. Cảm thấy </a:t>
            </a:r>
            <a:r>
              <a:rPr lang="vi-VN" sz="400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tự hào về Tổ quốc Việt Nam.</a:t>
            </a:r>
            <a:endParaRPr lang="vi-VN" sz="4000">
              <a:solidFill>
                <a:srgbClr val="FF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ED5039E-5927-1AD0-F4E4-E177FBA407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8086" y="1590163"/>
            <a:ext cx="6863121" cy="36031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879F335-AF7A-1B81-B187-A98BEF4FDD1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3013"/>
          <a:stretch/>
        </p:blipFill>
        <p:spPr>
          <a:xfrm>
            <a:off x="2227406" y="3597467"/>
            <a:ext cx="4567956" cy="4327314"/>
          </a:xfrm>
          <a:prstGeom prst="ellipse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0608661-DB9A-92FE-D0BA-1EF1FBBEC66C}"/>
              </a:ext>
            </a:extLst>
          </p:cNvPr>
          <p:cNvSpPr txBox="1"/>
          <p:nvPr/>
        </p:nvSpPr>
        <p:spPr>
          <a:xfrm>
            <a:off x="2675362" y="7976809"/>
            <a:ext cx="431786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i="1">
                <a:latin typeface="Arial" panose="020B0604020202020204" pitchFamily="34" charset="0"/>
                <a:cs typeface="Arial" panose="020B0604020202020204" pitchFamily="34" charset="0"/>
              </a:rPr>
              <a:t>Nhạc sĩ Văn Cao</a:t>
            </a:r>
          </a:p>
        </p:txBody>
      </p:sp>
    </p:spTree>
    <p:extLst>
      <p:ext uri="{BB962C8B-B14F-4D97-AF65-F5344CB8AC3E}">
        <p14:creationId xmlns:p14="http://schemas.microsoft.com/office/powerpoint/2010/main" val="1716611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0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716</Words>
  <Application>Microsoft Office PowerPoint</Application>
  <PresentationFormat>Custom</PresentationFormat>
  <Paragraphs>83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Calibri</vt:lpstr>
      <vt:lpstr>Arial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Garden-Themed English Presentation</dc:title>
  <cp:lastModifiedBy>Thảo Đào</cp:lastModifiedBy>
  <cp:revision>4</cp:revision>
  <dcterms:created xsi:type="dcterms:W3CDTF">2006-08-16T00:00:00Z</dcterms:created>
  <dcterms:modified xsi:type="dcterms:W3CDTF">2022-07-25T08:28:08Z</dcterms:modified>
  <dc:identifier>DAFHUHkiWHI</dc:identifier>
</cp:coreProperties>
</file>