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557" r:id="rId3"/>
    <p:sldId id="503" r:id="rId4"/>
    <p:sldId id="558" r:id="rId5"/>
    <p:sldId id="550" r:id="rId6"/>
    <p:sldId id="497" r:id="rId7"/>
    <p:sldId id="549" r:id="rId8"/>
    <p:sldId id="552" r:id="rId9"/>
    <p:sldId id="554" r:id="rId10"/>
    <p:sldId id="551" r:id="rId11"/>
    <p:sldId id="541" r:id="rId12"/>
    <p:sldId id="515" r:id="rId13"/>
    <p:sldId id="556" r:id="rId14"/>
    <p:sldId id="521" r:id="rId15"/>
    <p:sldId id="545" r:id="rId16"/>
    <p:sldId id="546" r:id="rId17"/>
    <p:sldId id="547" r:id="rId18"/>
    <p:sldId id="542" r:id="rId19"/>
    <p:sldId id="539" r:id="rId20"/>
    <p:sldId id="52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85" d="100"/>
          <a:sy n="85" d="100"/>
        </p:scale>
        <p:origin x="159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a:latin typeface="Cambria" pitchFamily="18" charset="0"/>
              <a:ea typeface="Cambria" pitchFamily="18" charset="0"/>
            </a:rPr>
            <a:t>Hệ sinh thái tự nhiên dưới nước: nước mặn, nước ngọt</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hồ</a:t>
          </a:r>
          <a:r>
            <a:rPr lang="en-US" sz="1600" dirty="0">
              <a:latin typeface="Cambria" pitchFamily="18" charset="0"/>
              <a:ea typeface="Cambria" pitchFamily="18" charset="0"/>
            </a:rPr>
            <a:t>, </a:t>
          </a:r>
          <a:r>
            <a:rPr lang="en-US" sz="1600" dirty="0" err="1">
              <a:latin typeface="Cambria" pitchFamily="18" charset="0"/>
              <a:ea typeface="Cambria" pitchFamily="18" charset="0"/>
            </a:rPr>
            <a:t>đầm</a:t>
          </a:r>
          <a:r>
            <a:rPr lang="en-US" sz="1600" dirty="0">
              <a:latin typeface="Cambria" pitchFamily="18" charset="0"/>
              <a:ea typeface="Cambria" pitchFamily="18" charset="0"/>
            </a:rPr>
            <a:t>,…</a:t>
          </a: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224276" custScaleY="175729" custLinFactNeighborX="-17722" custLinFactNeighborY="49516">
        <dgm:presLayoutVars>
          <dgm:bulletEnabled val="1"/>
        </dgm:presLayoutVars>
      </dgm:prSet>
      <dgm:spPr/>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224276" custScaleY="210908" custLinFactNeighborX="-7392">
        <dgm:presLayoutVars>
          <dgm:bulletEnabled val="1"/>
        </dgm:presLayoutVars>
      </dgm:prSet>
      <dgm:spPr/>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224276" custScaleY="147174" custLinFactNeighborX="-7392">
        <dgm:presLayoutVars>
          <dgm:bulletEnabled val="1"/>
        </dgm:presLayoutVars>
      </dgm:prSet>
      <dgm:spPr/>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224276" custScaleY="145153" custLinFactNeighborX="-7392">
        <dgm:presLayoutVars>
          <dgm:bulletEnabled val="1"/>
        </dgm:presLayoutVars>
      </dgm:prSet>
      <dgm:spPr/>
    </dgm:pt>
    <dgm:pt modelId="{500EABE2-537E-4CA9-81BA-BC32AB1C1E31}" type="pres">
      <dgm:prSet presAssocID="{90560508-AE49-4178-83FA-93629D0AC6BB}" presName="aSpace" presStyleCnt="0"/>
      <dgm:spPr/>
    </dgm:pt>
  </dgm:ptLst>
  <dgm:cxnLst>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83BCF676-9E0D-4EE5-A69F-286F6263B3C1}" srcId="{5C85FB22-2C2B-4E80-9E69-08CBF0D98E7F}" destId="{3230F891-2154-4A0A-A75E-5F3CF0554F5C}" srcOrd="2" destOrd="0" parTransId="{6D53CFBF-81DF-4FAA-A608-C9EF700E28A6}" sibTransId="{9507507E-F06B-4C84-92CF-7C1DC80713F5}"/>
    <dgm:cxn modelId="{B2FF67AB-37D0-4E4B-B92F-AEA5EE6C6F49}" type="presOf" srcId="{3230F891-2154-4A0A-A75E-5F3CF0554F5C}" destId="{A4201F5A-F832-4105-81DE-95931E12C0A7}"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D5DF51CD-81E3-4C5A-867C-DC976DFC7A2E}" type="presOf" srcId="{F74D3D63-6518-4891-8F21-F3B09A681D38}" destId="{6B012C9F-A982-4B4A-96FC-1B3F664ED7EE}" srcOrd="0" destOrd="0" presId="urn:microsoft.com/office/officeart/2005/8/layout/pyramid2"/>
    <dgm:cxn modelId="{F5848AD8-CDDE-49BC-B1A3-9C393C4572AE}" type="presOf" srcId="{69620A7F-E812-44FF-B7BF-F1005581AF10}" destId="{628FF34A-5DBB-4010-8342-B36A4F241E58}"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a:latin typeface="Cambria" pitchFamily="18" charset="0"/>
              <a:ea typeface="Cambria" pitchFamily="18" charset="0"/>
            </a:rPr>
            <a:t>Hơn</a:t>
          </a:r>
          <a:r>
            <a:rPr lang="en-US" sz="1800" dirty="0">
              <a:latin typeface="Cambria" pitchFamily="18" charset="0"/>
              <a:ea typeface="Cambria" pitchFamily="18" charset="0"/>
            </a:rPr>
            <a:t> 50000 </a:t>
          </a:r>
          <a:r>
            <a:rPr lang="en-US" sz="1800" dirty="0" err="1">
              <a:latin typeface="Cambria" pitchFamily="18" charset="0"/>
              <a:ea typeface="Cambria" pitchFamily="18" charset="0"/>
            </a:rPr>
            <a:t>loài</a:t>
          </a:r>
          <a:r>
            <a:rPr lang="en-US" sz="1800" dirty="0">
              <a:latin typeface="Cambria" pitchFamily="18" charset="0"/>
              <a:ea typeface="Cambria" pitchFamily="18" charset="0"/>
            </a:rPr>
            <a:t> </a:t>
          </a:r>
          <a:r>
            <a:rPr lang="en-US" sz="1800" dirty="0" err="1">
              <a:latin typeface="Cambria" pitchFamily="18" charset="0"/>
              <a:ea typeface="Cambria" pitchFamily="18" charset="0"/>
            </a:rPr>
            <a:t>sinh</a:t>
          </a:r>
          <a:r>
            <a:rPr lang="en-US" sz="1800" dirty="0">
              <a:latin typeface="Cambria" pitchFamily="18" charset="0"/>
              <a:ea typeface="Cambria" pitchFamily="18" charset="0"/>
            </a:rPr>
            <a:t> </a:t>
          </a:r>
          <a:r>
            <a:rPr lang="en-US" sz="1800" dirty="0" err="1">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err="1">
              <a:latin typeface="Cambria" pitchFamily="18" charset="0"/>
              <a:ea typeface="Cambria" pitchFamily="18" charset="0"/>
            </a:rPr>
            <a:t>Các</a:t>
          </a:r>
          <a:r>
            <a:rPr lang="en-US" sz="1600" dirty="0">
              <a:latin typeface="Cambria" pitchFamily="18" charset="0"/>
              <a:ea typeface="Cambria" pitchFamily="18" charset="0"/>
            </a:rPr>
            <a:t> </a:t>
          </a:r>
          <a:r>
            <a:rPr lang="en-US" sz="1600" dirty="0" err="1">
              <a:latin typeface="Cambria" pitchFamily="18" charset="0"/>
              <a:ea typeface="Cambria" pitchFamily="18" charset="0"/>
            </a:rPr>
            <a:t>loài</a:t>
          </a:r>
          <a:r>
            <a:rPr lang="en-US" sz="1600" dirty="0">
              <a:latin typeface="Cambria" pitchFamily="18" charset="0"/>
              <a:ea typeface="Cambria" pitchFamily="18" charset="0"/>
            </a:rPr>
            <a:t> </a:t>
          </a:r>
          <a:r>
            <a:rPr lang="en-US" sz="1600" dirty="0" err="1">
              <a:latin typeface="Cambria" pitchFamily="18" charset="0"/>
              <a:ea typeface="Cambria" pitchFamily="18" charset="0"/>
            </a:rPr>
            <a:t>thực</a:t>
          </a:r>
          <a:r>
            <a:rPr lang="en-US" sz="1600" dirty="0">
              <a:latin typeface="Cambria" pitchFamily="18" charset="0"/>
              <a:ea typeface="Cambria" pitchFamily="18" charset="0"/>
            </a:rPr>
            <a:t> </a:t>
          </a:r>
          <a:r>
            <a:rPr lang="en-US" sz="1600" dirty="0" err="1">
              <a:latin typeface="Cambria" pitchFamily="18" charset="0"/>
              <a:ea typeface="Cambria" pitchFamily="18" charset="0"/>
            </a:rPr>
            <a:t>vật</a:t>
          </a:r>
          <a:r>
            <a:rPr lang="en-US" sz="1600" dirty="0">
              <a:latin typeface="Cambria" pitchFamily="18" charset="0"/>
              <a:ea typeface="Cambria" pitchFamily="18" charset="0"/>
            </a:rPr>
            <a:t> </a:t>
          </a:r>
          <a:r>
            <a:rPr lang="en-US" sz="1600" dirty="0" err="1">
              <a:latin typeface="Cambria" pitchFamily="18" charset="0"/>
              <a:ea typeface="Cambria" pitchFamily="18" charset="0"/>
            </a:rPr>
            <a:t>quý</a:t>
          </a:r>
          <a:r>
            <a:rPr lang="en-US" sz="1600" dirty="0">
              <a:latin typeface="Cambria" pitchFamily="18" charset="0"/>
              <a:ea typeface="Cambria" pitchFamily="18" charset="0"/>
            </a:rPr>
            <a:t> </a:t>
          </a:r>
          <a:r>
            <a:rPr lang="en-US" sz="1600" dirty="0" err="1">
              <a:latin typeface="Cambria" pitchFamily="18" charset="0"/>
              <a:ea typeface="Cambria" pitchFamily="18" charset="0"/>
            </a:rPr>
            <a:t>hiếm</a:t>
          </a:r>
          <a:r>
            <a:rPr lang="en-US" sz="1600" dirty="0">
              <a:latin typeface="Cambria" pitchFamily="18" charset="0"/>
              <a:ea typeface="Cambria" pitchFamily="18" charset="0"/>
            </a:rPr>
            <a:t> </a:t>
          </a:r>
          <a:r>
            <a:rPr lang="en-US" sz="1600" dirty="0" err="1">
              <a:latin typeface="Cambria" pitchFamily="18" charset="0"/>
              <a:ea typeface="Cambria" pitchFamily="18" charset="0"/>
            </a:rPr>
            <a:t>như</a:t>
          </a:r>
          <a:r>
            <a:rPr lang="en-US" sz="1600" dirty="0">
              <a:latin typeface="Cambria" pitchFamily="18" charset="0"/>
              <a:ea typeface="Cambria" pitchFamily="18" charset="0"/>
            </a:rPr>
            <a:t>: t</a:t>
          </a:r>
          <a:r>
            <a:rPr lang="vi-VN" sz="1600" dirty="0">
              <a:latin typeface="Cambria" pitchFamily="18" charset="0"/>
              <a:ea typeface="Cambria" pitchFamily="18" charset="0"/>
            </a:rPr>
            <a:t>rầm hương, trắc, sâm Ngọc Linh,  nghiến,</a:t>
          </a:r>
          <a:r>
            <a:rPr lang="en-US" sz="1600" dirty="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err="1">
              <a:latin typeface="Cambria" pitchFamily="18" charset="0"/>
              <a:ea typeface="Cambria" pitchFamily="18" charset="0"/>
            </a:rPr>
            <a:t>Các</a:t>
          </a:r>
          <a:r>
            <a:rPr lang="en-US" sz="1600" dirty="0">
              <a:latin typeface="Cambria" pitchFamily="18" charset="0"/>
              <a:ea typeface="Cambria" pitchFamily="18" charset="0"/>
            </a:rPr>
            <a:t> </a:t>
          </a:r>
          <a:r>
            <a:rPr lang="en-US" sz="1600" dirty="0" err="1">
              <a:latin typeface="Cambria" pitchFamily="18" charset="0"/>
              <a:ea typeface="Cambria" pitchFamily="18" charset="0"/>
            </a:rPr>
            <a:t>loài</a:t>
          </a:r>
          <a:br>
            <a:rPr lang="en-US" sz="1600" dirty="0">
              <a:latin typeface="Cambria" pitchFamily="18" charset="0"/>
              <a:ea typeface="Cambria" pitchFamily="18" charset="0"/>
            </a:rPr>
          </a:br>
          <a:r>
            <a:rPr lang="en-US" sz="1600" dirty="0">
              <a:latin typeface="Cambria" pitchFamily="18" charset="0"/>
              <a:ea typeface="Cambria" pitchFamily="18" charset="0"/>
            </a:rPr>
            <a:t> </a:t>
          </a:r>
          <a:r>
            <a:rPr lang="en-US" sz="1600" dirty="0" err="1">
              <a:latin typeface="Cambria" pitchFamily="18" charset="0"/>
              <a:ea typeface="Cambria" pitchFamily="18" charset="0"/>
            </a:rPr>
            <a:t>động</a:t>
          </a:r>
          <a:r>
            <a:rPr lang="en-US" sz="1600" dirty="0">
              <a:latin typeface="Cambria" pitchFamily="18" charset="0"/>
              <a:ea typeface="Cambria" pitchFamily="18" charset="0"/>
            </a:rPr>
            <a:t> </a:t>
          </a:r>
          <a:r>
            <a:rPr lang="en-US" sz="1600" dirty="0" err="1">
              <a:latin typeface="Cambria" pitchFamily="18" charset="0"/>
              <a:ea typeface="Cambria" pitchFamily="18" charset="0"/>
            </a:rPr>
            <a:t>vật</a:t>
          </a:r>
          <a:r>
            <a:rPr lang="en-US" sz="1600" dirty="0">
              <a:latin typeface="Cambria" pitchFamily="18" charset="0"/>
              <a:ea typeface="Cambria" pitchFamily="18" charset="0"/>
            </a:rPr>
            <a:t> </a:t>
          </a:r>
          <a:r>
            <a:rPr lang="en-US" sz="1600" dirty="0" err="1">
              <a:latin typeface="Cambria" pitchFamily="18" charset="0"/>
              <a:ea typeface="Cambria" pitchFamily="18" charset="0"/>
            </a:rPr>
            <a:t>quý</a:t>
          </a:r>
          <a:r>
            <a:rPr lang="en-US" sz="1600" dirty="0">
              <a:latin typeface="Cambria" pitchFamily="18" charset="0"/>
              <a:ea typeface="Cambria" pitchFamily="18" charset="0"/>
            </a:rPr>
            <a:t> </a:t>
          </a:r>
          <a:r>
            <a:rPr lang="en-US" sz="1600" dirty="0" err="1">
              <a:latin typeface="Cambria" pitchFamily="18" charset="0"/>
              <a:ea typeface="Cambria" pitchFamily="18" charset="0"/>
            </a:rPr>
            <a:t>hiếm</a:t>
          </a:r>
          <a:r>
            <a:rPr lang="en-US" sz="1600" dirty="0">
              <a:latin typeface="Cambria" pitchFamily="18" charset="0"/>
              <a:ea typeface="Cambria" pitchFamily="18" charset="0"/>
            </a:rPr>
            <a:t> </a:t>
          </a:r>
          <a:r>
            <a:rPr lang="en-US" sz="1600" dirty="0" err="1">
              <a:latin typeface="Cambria" pitchFamily="18" charset="0"/>
              <a:ea typeface="Cambria" pitchFamily="18" charset="0"/>
            </a:rPr>
            <a:t>như</a:t>
          </a:r>
          <a:r>
            <a:rPr lang="en-US" sz="1600" dirty="0">
              <a:latin typeface="Cambria" pitchFamily="18" charset="0"/>
              <a:ea typeface="Cambria" pitchFamily="18" charset="0"/>
            </a:rPr>
            <a:t>: </a:t>
          </a:r>
          <a:r>
            <a:rPr lang="it-IT" sz="1600" dirty="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454507" custScaleY="173076" custLinFactNeighborX="-35855" custLinFactNeighborY="-33403">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22578" custLinFactNeighborY="10990"/>
      <dgm:spPr/>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3B793D0A-ADE2-4E2E-8A8F-52721DC40ED4}" type="presOf" srcId="{DABBB91E-DAF9-47E3-9C1B-82DE845568D0}" destId="{BBF6C64C-7BEA-4E35-B8A5-5E6B3A281518}" srcOrd="0" destOrd="0" presId="urn:microsoft.com/office/officeart/2005/8/layout/hierarchy6"/>
    <dgm:cxn modelId="{BC229114-D687-48EB-BB75-8F686370860A}" type="presOf" srcId="{910BE239-0CC0-4039-8F15-F7C02DB53481}" destId="{D51E557A-1553-48DB-9E8F-9F340370401B}" srcOrd="0" destOrd="0" presId="urn:microsoft.com/office/officeart/2005/8/layout/hierarchy6"/>
    <dgm:cxn modelId="{B33BE415-AC2C-4237-B03E-BB49F2A00EC8}" type="presOf" srcId="{B1060600-208A-4921-B3BA-142DAA8358FA}" destId="{B5C99304-917D-49E0-9151-E32A0AB859FC}"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E370E689-474E-43A4-AFE3-2794FFA0B95A}" type="presOf" srcId="{77E2C9AF-3FE6-48DC-BD48-552A9BD510BA}" destId="{27D381F5-9104-4B6C-B2BD-30E0775303D9}"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a:solidFill>
                <a:schemeClr val="tx1"/>
              </a:solidFill>
              <a:latin typeface="Cambria" pitchFamily="18" charset="0"/>
              <a:ea typeface="Cambria" pitchFamily="18" charset="0"/>
            </a:rPr>
            <a:t>- Suy giảm về hệ sinh thái: </a:t>
          </a:r>
          <a:r>
            <a:rPr lang="en-US" sz="1800" b="0" dirty="0" err="1">
              <a:solidFill>
                <a:schemeClr val="tx1"/>
              </a:solidFill>
              <a:latin typeface="Cambria" pitchFamily="18" charset="0"/>
              <a:ea typeface="Cambria" pitchFamily="18" charset="0"/>
            </a:rPr>
            <a:t>các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hệ</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sinh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rừng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nguyên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sinh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bị</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hoại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gần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hết</a:t>
          </a:r>
          <a:r>
            <a:rPr lang="vi-VN" sz="1800" b="0" dirty="0">
              <a:solidFill>
                <a:schemeClr val="tx1"/>
              </a:solidFill>
              <a:latin typeface="Cambria" pitchFamily="18" charset="0"/>
              <a:ea typeface="Cambria" pitchFamily="18" charset="0"/>
            </a:rPr>
            <a:t>.</a:t>
          </a:r>
          <a:r>
            <a:rPr lang="en-US" sz="1800" b="0" dirty="0">
              <a:solidFill>
                <a:schemeClr val="tx1"/>
              </a:solidFill>
              <a:latin typeface="Cambria" pitchFamily="18" charset="0"/>
              <a:ea typeface="Cambria" pitchFamily="18" charset="0"/>
            </a:rPr>
            <a:t> </a:t>
          </a:r>
        </a:p>
        <a:p>
          <a:pPr algn="just"/>
          <a:r>
            <a:rPr lang="vi-VN" sz="1800" b="1" dirty="0">
              <a:solidFill>
                <a:schemeClr val="tx1"/>
              </a:solidFill>
              <a:latin typeface="Cambria" pitchFamily="18" charset="0"/>
              <a:ea typeface="Cambria" pitchFamily="18" charset="0"/>
            </a:rPr>
            <a:t>- Suy giảm số lượng cá thể, loài sinh vật</a:t>
          </a:r>
          <a:r>
            <a:rPr lang="vi-VN" sz="1800" b="0" dirty="0">
              <a:solidFill>
                <a:schemeClr val="tx1"/>
              </a:solidFill>
              <a:latin typeface="Cambria" pitchFamily="18" charset="0"/>
              <a:ea typeface="Cambria" pitchFamily="18" charset="0"/>
            </a:rPr>
            <a:t>: nhiều loài động, thực vật có nguy cơ bị tuyệt chủng.</a:t>
          </a:r>
          <a:endParaRPr lang="en-US" sz="1800" b="0" dirty="0">
            <a:solidFill>
              <a:schemeClr val="tx1"/>
            </a:solidFill>
            <a:latin typeface="Cambria" pitchFamily="18" charset="0"/>
            <a:ea typeface="Cambria" pitchFamily="18" charset="0"/>
          </a:endParaRPr>
        </a:p>
        <a:p>
          <a:pPr algn="just"/>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Suy</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giảm</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về</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nguồn</a:t>
          </a:r>
          <a:r>
            <a:rPr lang="en-US" sz="1800" b="1" dirty="0">
              <a:solidFill>
                <a:schemeClr val="tx1"/>
              </a:solidFill>
              <a:latin typeface="Cambria" pitchFamily="18" charset="0"/>
              <a:ea typeface="Cambria" pitchFamily="18" charset="0"/>
            </a:rPr>
            <a:t> gen.</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a:solidFill>
                <a:schemeClr val="tx1"/>
              </a:solidFill>
              <a:latin typeface="Cambria" pitchFamily="18" charset="0"/>
              <a:ea typeface="Cambria" pitchFamily="18" charset="0"/>
            </a:rPr>
            <a:t>75 loài thú, 57 loài chim, 75 loài bò sát, 53 loài lưỡng cư, 136 loài cá.</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Các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yếu</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tố</a:t>
          </a:r>
          <a:r>
            <a:rPr lang="en-US" sz="1800" b="1" dirty="0">
              <a:solidFill>
                <a:schemeClr val="tx1"/>
              </a:solidFill>
              <a:latin typeface="Cambria" pitchFamily="18" charset="0"/>
              <a:ea typeface="Cambria" pitchFamily="18" charset="0"/>
            </a:rPr>
            <a:t> tự </a:t>
          </a:r>
          <a:r>
            <a:rPr lang="en-US" sz="1800" b="1" dirty="0" err="1">
              <a:solidFill>
                <a:schemeClr val="tx1"/>
              </a:solidFill>
              <a:latin typeface="Cambria" pitchFamily="18" charset="0"/>
              <a:ea typeface="Cambria" pitchFamily="18" charset="0"/>
            </a:rPr>
            <a:t>nhiên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cháy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rừng</a:t>
          </a:r>
          <a:r>
            <a:rPr lang="en-US" sz="1800" dirty="0">
              <a:solidFill>
                <a:schemeClr val="tx1"/>
              </a:solidFill>
              <a:latin typeface="Cambria" pitchFamily="18" charset="0"/>
              <a:ea typeface="Cambria" pitchFamily="18" charset="0"/>
            </a:rPr>
            <a:t>…</a:t>
          </a:r>
        </a:p>
        <a:p>
          <a:pPr algn="just"/>
          <a:r>
            <a:rPr lang="vi-VN" sz="1800" b="1" dirty="0">
              <a:solidFill>
                <a:schemeClr val="tx1"/>
              </a:solidFill>
              <a:latin typeface="Cambria" pitchFamily="18" charset="0"/>
              <a:ea typeface="Cambria" pitchFamily="18" charset="0"/>
            </a:rPr>
            <a:t>- Con người</a:t>
          </a:r>
          <a:r>
            <a:rPr lang="vi-VN" sz="1800" dirty="0">
              <a:solidFill>
                <a:schemeClr val="tx1"/>
              </a:solidFill>
              <a:latin typeface="Cambria" pitchFamily="18" charset="0"/>
              <a:ea typeface="Cambria" pitchFamily="18" charset="0"/>
            </a:rPr>
            <a:t>: khai thác rừng, phá rừng, đốt rừng, chiến tranh, săn bắt động vật hoang dã…</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76355">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 Mất cân bằng sinh thái, ảnh hưởng đến môi trường sống của con người</a:t>
          </a:r>
          <a:r>
            <a:rPr lang="en-US" sz="1800" b="0" dirty="0">
              <a:solidFill>
                <a:schemeClr val="tx1"/>
              </a:solidFill>
              <a:latin typeface="Cambria" pitchFamily="18" charset="0"/>
              <a:ea typeface="Cambria" pitchFamily="18" charset="0"/>
            </a:rPr>
            <a:t>.</a:t>
          </a:r>
        </a:p>
        <a:p>
          <a:pPr algn="just"/>
          <a:r>
            <a:rPr lang="vi-VN" sz="1800" b="0" dirty="0">
              <a:solidFill>
                <a:schemeClr val="tx1"/>
              </a:solidFill>
              <a:latin typeface="Cambria" pitchFamily="18" charset="0"/>
              <a:ea typeface="Cambria" pitchFamily="18" charset="0"/>
            </a:rPr>
            <a:t>- Ảnh hưởng đến an ninh lương thực, suy giảm nguồn gen</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biến đổi khí hậ</a:t>
          </a:r>
          <a:r>
            <a:rPr lang="en-US" sz="1800" b="0" dirty="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a:solidFill>
                <a:schemeClr val="tx1"/>
              </a:solidFill>
              <a:latin typeface="Cambria" pitchFamily="18" charset="0"/>
              <a:ea typeface="Cambria" pitchFamily="18" charset="0"/>
            </a:rPr>
            <a:t>- Q</a:t>
          </a:r>
          <a:r>
            <a:rPr lang="vi-VN" sz="1800" b="0" dirty="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B</a:t>
          </a:r>
          <a:r>
            <a:rPr lang="vi-VN" sz="1800" b="0" dirty="0">
              <a:solidFill>
                <a:schemeClr val="tx1"/>
              </a:solidFill>
              <a:latin typeface="Cambria" pitchFamily="18" charset="0"/>
              <a:ea typeface="Cambria" pitchFamily="18" charset="0"/>
            </a:rPr>
            <a:t>ảo vệ đa dạng sinh học chính là bảo vệ môi trường sống của chúng ta.</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a:solidFill>
                <a:schemeClr val="tx1"/>
              </a:solidFill>
              <a:latin typeface="Cambria" pitchFamily="18" charset="0"/>
              <a:ea typeface="Cambria" pitchFamily="18" charset="0"/>
            </a:rPr>
            <a:t>- Xây dựng các khu bảo tồn thiên nhiên và vườn quốc 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bảo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vệ</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rừng</a:t>
          </a:r>
          <a:r>
            <a:rPr lang="en-US" sz="1800" b="0" dirty="0">
              <a:solidFill>
                <a:schemeClr val="tx1"/>
              </a:solidFill>
              <a:latin typeface="Cambria" pitchFamily="18" charset="0"/>
              <a:ea typeface="Cambria" pitchFamily="18" charset="0"/>
            </a:rPr>
            <a:t>, n</a:t>
          </a:r>
          <a:r>
            <a:rPr lang="vi-VN" sz="1800" b="0" dirty="0">
              <a:solidFill>
                <a:schemeClr val="tx1"/>
              </a:solidFill>
              <a:latin typeface="Cambria" pitchFamily="18" charset="0"/>
              <a:ea typeface="Cambria" pitchFamily="18" charset="0"/>
            </a:rPr>
            <a:t>âng cao ý thức người dân.</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Ngăn chặn nạn phá rừng, săn bắt động vật hoang dã.</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Xử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nghiệp</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nghiệp</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sinh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hoạt</a:t>
          </a:r>
          <a:r>
            <a:rPr lang="en-US" sz="1800" b="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custLinFactNeighborY="335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2512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94FA610F-85E8-4C28-8D0B-D7B89F5E4236}" type="presOf" srcId="{9B38993F-91D9-4E45-89FE-E7C2053BB052}" destId="{A0E9B536-5134-4AC7-990D-17E1F41843BA}" srcOrd="0" destOrd="0" presId="urn:microsoft.com/office/officeart/2008/layout/VerticalCurvedList"/>
    <dgm:cxn modelId="{5E61F118-3B5C-46F2-A8FB-A32EA42A55DF}"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1F8983DA-82A0-4855-8232-CDDEE3B0FDF5}" type="presOf" srcId="{75A2E02A-7769-4E94-8561-8178449CF35B}" destId="{534504B8-3AD3-4D7F-BA10-772C4BC9F4DA}"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53734" y="0"/>
          <a:ext cx="3199297" cy="31992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0" y="344887"/>
          <a:ext cx="4663915" cy="6154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30042" y="374929"/>
        <a:ext cx="4603831" cy="555328"/>
      </dsp:txXfrm>
    </dsp:sp>
    <dsp:sp modelId="{6B012C9F-A982-4B4A-96FC-1B3F664ED7EE}">
      <dsp:nvSpPr>
        <dsp:cNvPr id="0" name=""/>
        <dsp:cNvSpPr/>
      </dsp:nvSpPr>
      <dsp:spPr>
        <a:xfrm>
          <a:off x="8" y="982400"/>
          <a:ext cx="4663915" cy="73861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36064" y="1018456"/>
        <a:ext cx="4591803" cy="666499"/>
      </dsp:txXfrm>
    </dsp:sp>
    <dsp:sp modelId="{A4201F5A-F832-4105-81DE-95931E12C0A7}">
      <dsp:nvSpPr>
        <dsp:cNvPr id="0" name=""/>
        <dsp:cNvSpPr/>
      </dsp:nvSpPr>
      <dsp:spPr>
        <a:xfrm>
          <a:off x="8" y="1764787"/>
          <a:ext cx="4663915" cy="51541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Hệ sinh thái tự nhiên dưới nước: nước mặn, nước ngọt</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sông</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hồ</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đầm</a:t>
          </a:r>
          <a:r>
            <a:rPr lang="en-US" sz="1600" kern="1200" dirty="0">
              <a:latin typeface="Cambria" pitchFamily="18" charset="0"/>
              <a:ea typeface="Cambria" pitchFamily="18" charset="0"/>
            </a:rPr>
            <a:t>,…</a:t>
          </a:r>
        </a:p>
      </dsp:txBody>
      <dsp:txXfrm>
        <a:off x="25168" y="1789947"/>
        <a:ext cx="4613595" cy="465091"/>
      </dsp:txXfrm>
    </dsp:sp>
    <dsp:sp modelId="{46231C38-E278-45F9-B816-F3A414511A6E}">
      <dsp:nvSpPr>
        <dsp:cNvPr id="0" name=""/>
        <dsp:cNvSpPr/>
      </dsp:nvSpPr>
      <dsp:spPr>
        <a:xfrm>
          <a:off x="8" y="2323975"/>
          <a:ext cx="4663915" cy="50833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kern="1200" dirty="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24823" y="2348790"/>
        <a:ext cx="4614285" cy="458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0" y="64178"/>
          <a:ext cx="3106968" cy="7887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Cambria" pitchFamily="18" charset="0"/>
              <a:ea typeface="Cambria" pitchFamily="18" charset="0"/>
            </a:rPr>
            <a:t>Hơn</a:t>
          </a:r>
          <a:r>
            <a:rPr lang="en-US" sz="1800" kern="1200" dirty="0">
              <a:latin typeface="Cambria" pitchFamily="18" charset="0"/>
              <a:ea typeface="Cambria" pitchFamily="18" charset="0"/>
            </a:rPr>
            <a:t> 50000 </a:t>
          </a:r>
          <a:r>
            <a:rPr lang="en-US" sz="1800" kern="1200" dirty="0" err="1">
              <a:latin typeface="Cambria" pitchFamily="18" charset="0"/>
              <a:ea typeface="Cambria" pitchFamily="18" charset="0"/>
            </a:rPr>
            <a:t>loài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sinh</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23102" y="87280"/>
        <a:ext cx="3060764" cy="742550"/>
      </dsp:txXfrm>
    </dsp:sp>
    <dsp:sp modelId="{D51E557A-1553-48DB-9E8F-9F340370401B}">
      <dsp:nvSpPr>
        <dsp:cNvPr id="0" name=""/>
        <dsp:cNvSpPr/>
      </dsp:nvSpPr>
      <dsp:spPr>
        <a:xfrm>
          <a:off x="835993" y="852933"/>
          <a:ext cx="717490" cy="334517"/>
        </a:xfrm>
        <a:custGeom>
          <a:avLst/>
          <a:gdLst/>
          <a:ahLst/>
          <a:cxnLst/>
          <a:rect l="0" t="0" r="0" b="0"/>
          <a:pathLst>
            <a:path>
              <a:moveTo>
                <a:pt x="717490" y="0"/>
              </a:moveTo>
              <a:lnTo>
                <a:pt x="717490" y="167258"/>
              </a:lnTo>
              <a:lnTo>
                <a:pt x="0" y="167258"/>
              </a:lnTo>
              <a:lnTo>
                <a:pt x="0" y="3345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89" y="1187450"/>
          <a:ext cx="1669609" cy="15410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Cambria" pitchFamily="18" charset="0"/>
              <a:ea typeface="Cambria" pitchFamily="18" charset="0"/>
            </a:rPr>
            <a:t>Các</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loài</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thực</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vật</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quý</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hiếm</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như</a:t>
          </a:r>
          <a:r>
            <a:rPr lang="en-US" sz="1600" kern="1200" dirty="0">
              <a:latin typeface="Cambria" pitchFamily="18" charset="0"/>
              <a:ea typeface="Cambria" pitchFamily="18" charset="0"/>
            </a:rPr>
            <a:t>: t</a:t>
          </a:r>
          <a:r>
            <a:rPr lang="vi-VN" sz="1600" kern="1200" dirty="0">
              <a:latin typeface="Cambria" pitchFamily="18" charset="0"/>
              <a:ea typeface="Cambria" pitchFamily="18" charset="0"/>
            </a:rPr>
            <a:t>rầm hương, trắc, sâm Ngọc Linh,  nghiến,</a:t>
          </a:r>
          <a:r>
            <a:rPr lang="en-US" sz="1600" kern="1200" dirty="0">
              <a:latin typeface="Cambria" pitchFamily="18" charset="0"/>
              <a:ea typeface="Cambria" pitchFamily="18" charset="0"/>
            </a:rPr>
            <a:t>…</a:t>
          </a:r>
        </a:p>
      </dsp:txBody>
      <dsp:txXfrm>
        <a:off x="46324" y="1232585"/>
        <a:ext cx="1579339" cy="1450758"/>
      </dsp:txXfrm>
    </dsp:sp>
    <dsp:sp modelId="{B5C99304-917D-49E0-9151-E32A0AB859FC}">
      <dsp:nvSpPr>
        <dsp:cNvPr id="0" name=""/>
        <dsp:cNvSpPr/>
      </dsp:nvSpPr>
      <dsp:spPr>
        <a:xfrm>
          <a:off x="1553484" y="852933"/>
          <a:ext cx="1161690" cy="384601"/>
        </a:xfrm>
        <a:custGeom>
          <a:avLst/>
          <a:gdLst/>
          <a:ahLst/>
          <a:cxnLst/>
          <a:rect l="0" t="0" r="0" b="0"/>
          <a:pathLst>
            <a:path>
              <a:moveTo>
                <a:pt x="0" y="0"/>
              </a:moveTo>
              <a:lnTo>
                <a:pt x="0" y="192300"/>
              </a:lnTo>
              <a:lnTo>
                <a:pt x="1161690" y="192300"/>
              </a:lnTo>
              <a:lnTo>
                <a:pt x="1161690" y="3846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77065" y="1237535"/>
          <a:ext cx="1676219" cy="15410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Cambria" pitchFamily="18" charset="0"/>
              <a:ea typeface="Cambria" pitchFamily="18" charset="0"/>
            </a:rPr>
            <a:t>Các</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loài</a:t>
          </a:r>
          <a:br>
            <a:rPr lang="en-US" sz="1600" kern="1200" dirty="0">
              <a:latin typeface="Cambria" pitchFamily="18" charset="0"/>
              <a:ea typeface="Cambria" pitchFamily="18" charset="0"/>
            </a:rPr>
          </a:b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động</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vật</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quý</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hiếm</a:t>
          </a:r>
          <a:r>
            <a:rPr lang="en-US" sz="1600" kern="1200" dirty="0">
              <a:latin typeface="Cambria" pitchFamily="18" charset="0"/>
              <a:ea typeface="Cambria" pitchFamily="18" charset="0"/>
            </a:rPr>
            <a:t> </a:t>
          </a:r>
          <a:r>
            <a:rPr lang="en-US" sz="1600" kern="1200" dirty="0" err="1">
              <a:latin typeface="Cambria" pitchFamily="18" charset="0"/>
              <a:ea typeface="Cambria" pitchFamily="18" charset="0"/>
            </a:rPr>
            <a:t>như</a:t>
          </a:r>
          <a:r>
            <a:rPr lang="en-US" sz="1600" kern="1200" dirty="0">
              <a:latin typeface="Cambria" pitchFamily="18" charset="0"/>
              <a:ea typeface="Cambria" pitchFamily="18" charset="0"/>
            </a:rPr>
            <a:t>: </a:t>
          </a:r>
          <a:r>
            <a:rPr lang="it-IT" sz="1600" kern="1200" dirty="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22200" y="1282670"/>
        <a:ext cx="1585949" cy="1450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371623" y="-670549"/>
          <a:ext cx="5208249" cy="5208249"/>
        </a:xfrm>
        <a:prstGeom prst="blockArc">
          <a:avLst>
            <a:gd name="adj1" fmla="val 18900000"/>
            <a:gd name="adj2" fmla="val 2700000"/>
            <a:gd name="adj3" fmla="val 41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38049" y="152400"/>
          <a:ext cx="4896272" cy="124205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3910"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Suy giảm về hệ sinh thái: </a:t>
          </a:r>
          <a:r>
            <a:rPr lang="en-US" sz="1800" b="0" kern="1200" dirty="0" err="1">
              <a:solidFill>
                <a:schemeClr val="tx1"/>
              </a:solidFill>
              <a:latin typeface="Cambria" pitchFamily="18" charset="0"/>
              <a:ea typeface="Cambria" pitchFamily="18" charset="0"/>
            </a:rPr>
            <a:t>các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hệ</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sinh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rừng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nguyên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sinh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bị</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hoại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gần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hết</a:t>
          </a:r>
          <a:r>
            <a:rPr lang="vi-VN" sz="1800" b="0" kern="1200" dirty="0">
              <a:solidFill>
                <a:schemeClr val="tx1"/>
              </a:solidFill>
              <a:latin typeface="Cambria" pitchFamily="18" charset="0"/>
              <a:ea typeface="Cambria" pitchFamily="18" charset="0"/>
            </a:rPr>
            <a:t>.</a:t>
          </a:r>
          <a:r>
            <a:rPr lang="en-US" sz="1800" b="0"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Suy giảm số lượng cá thể, loài sinh vật</a:t>
          </a:r>
          <a:r>
            <a:rPr lang="vi-VN" sz="1800" b="0" kern="1200" dirty="0">
              <a:solidFill>
                <a:schemeClr val="tx1"/>
              </a:solidFill>
              <a:latin typeface="Cambria" pitchFamily="18" charset="0"/>
              <a:ea typeface="Cambria" pitchFamily="18" charset="0"/>
            </a:rPr>
            <a:t>: nhiều loài động, thực vật có nguy cơ bị tuyệt chủng.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Suy</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giảm</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về</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nguồn</a:t>
          </a:r>
          <a:r>
            <a:rPr lang="en-US" sz="1800" b="1" kern="1200" dirty="0">
              <a:solidFill>
                <a:schemeClr val="tx1"/>
              </a:solidFill>
              <a:latin typeface="Cambria" pitchFamily="18" charset="0"/>
              <a:ea typeface="Cambria" pitchFamily="18" charset="0"/>
            </a:rPr>
            <a:t> gen.</a:t>
          </a:r>
          <a:endParaRPr lang="en-US" sz="1800" b="0" kern="1200" dirty="0">
            <a:solidFill>
              <a:schemeClr val="tx1"/>
            </a:solidFill>
            <a:latin typeface="Cambria" pitchFamily="18" charset="0"/>
            <a:ea typeface="Cambria" pitchFamily="18" charset="0"/>
          </a:endParaRPr>
        </a:p>
      </dsp:txBody>
      <dsp:txXfrm>
        <a:off x="538049" y="152400"/>
        <a:ext cx="4896272" cy="1242058"/>
      </dsp:txXfrm>
    </dsp:sp>
    <dsp:sp modelId="{467C472B-F399-46AE-B017-5DC56BBEA7D7}">
      <dsp:nvSpPr>
        <dsp:cNvPr id="0" name=""/>
        <dsp:cNvSpPr/>
      </dsp:nvSpPr>
      <dsp:spPr>
        <a:xfrm>
          <a:off x="54655" y="290036"/>
          <a:ext cx="966787" cy="966787"/>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819191" y="1638298"/>
          <a:ext cx="4615131" cy="59055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3910"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75 loài thú, 57 loài chim, 75 loài bò sát, 53 loài lưỡng cư, 136 loài cá.</a:t>
          </a:r>
          <a:endParaRPr lang="en-US" sz="1800" b="0" kern="1200" dirty="0">
            <a:solidFill>
              <a:schemeClr val="tx1"/>
            </a:solidFill>
            <a:latin typeface="Cambria" pitchFamily="18" charset="0"/>
            <a:ea typeface="Cambria" pitchFamily="18" charset="0"/>
          </a:endParaRPr>
        </a:p>
      </dsp:txBody>
      <dsp:txXfrm>
        <a:off x="819191" y="1638298"/>
        <a:ext cx="4615131" cy="590552"/>
      </dsp:txXfrm>
    </dsp:sp>
    <dsp:sp modelId="{9D6C96D5-59F1-4074-AA4E-276172A59D56}">
      <dsp:nvSpPr>
        <dsp:cNvPr id="0" name=""/>
        <dsp:cNvSpPr/>
      </dsp:nvSpPr>
      <dsp:spPr>
        <a:xfrm>
          <a:off x="335797" y="1450181"/>
          <a:ext cx="966787" cy="966787"/>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38049" y="2666999"/>
          <a:ext cx="4896272" cy="85344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3910"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Các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yếu</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tố</a:t>
          </a:r>
          <a:r>
            <a:rPr lang="en-US" sz="1800" b="1" kern="1200" dirty="0">
              <a:solidFill>
                <a:schemeClr val="tx1"/>
              </a:solidFill>
              <a:latin typeface="Cambria" pitchFamily="18" charset="0"/>
              <a:ea typeface="Cambria" pitchFamily="18" charset="0"/>
            </a:rPr>
            <a:t> tự </a:t>
          </a:r>
          <a:r>
            <a:rPr lang="en-US" sz="1800" b="1" kern="1200" dirty="0" err="1">
              <a:solidFill>
                <a:schemeClr val="tx1"/>
              </a:solidFill>
              <a:latin typeface="Cambria" pitchFamily="18" charset="0"/>
              <a:ea typeface="Cambria" pitchFamily="18" charset="0"/>
            </a:rPr>
            <a:t>nhiên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cháy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rừng</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Con người</a:t>
          </a:r>
          <a:r>
            <a:rPr lang="vi-VN" sz="1800" kern="1200" dirty="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a:solidFill>
              <a:schemeClr val="tx1"/>
            </a:solidFill>
            <a:latin typeface="Cambria" pitchFamily="18" charset="0"/>
            <a:ea typeface="Cambria" pitchFamily="18" charset="0"/>
          </a:endParaRPr>
        </a:p>
      </dsp:txBody>
      <dsp:txXfrm>
        <a:off x="538049" y="2666999"/>
        <a:ext cx="4896272" cy="853441"/>
      </dsp:txXfrm>
    </dsp:sp>
    <dsp:sp modelId="{BB02C15B-25BD-4CA5-8B62-85830BA892A9}">
      <dsp:nvSpPr>
        <dsp:cNvPr id="0" name=""/>
        <dsp:cNvSpPr/>
      </dsp:nvSpPr>
      <dsp:spPr>
        <a:xfrm>
          <a:off x="54655" y="2610326"/>
          <a:ext cx="966787" cy="966787"/>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833893" y="-740827"/>
          <a:ext cx="5757393" cy="5757393"/>
        </a:xfrm>
        <a:prstGeom prst="blockArc">
          <a:avLst>
            <a:gd name="adj1" fmla="val 18900000"/>
            <a:gd name="adj2" fmla="val 2700000"/>
            <a:gd name="adj3" fmla="val 37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93947" y="369881"/>
          <a:ext cx="5909974" cy="102786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8774"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Mất cân bằng sinh thái, ảnh hưởng đến môi trường sống của con người</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Ảnh hưởng đến an ninh lương thực, suy giảm nguồn gen</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biến đổi khí hậ</a:t>
          </a:r>
          <a:r>
            <a:rPr lang="en-US" sz="1800" b="0" kern="1200" dirty="0">
              <a:solidFill>
                <a:schemeClr val="tx1"/>
              </a:solidFill>
              <a:latin typeface="Cambria" pitchFamily="18" charset="0"/>
              <a:ea typeface="Cambria" pitchFamily="18" charset="0"/>
            </a:rPr>
            <a:t>u,…</a:t>
          </a:r>
        </a:p>
      </dsp:txBody>
      <dsp:txXfrm>
        <a:off x="593947" y="369881"/>
        <a:ext cx="5909974" cy="1027862"/>
      </dsp:txXfrm>
    </dsp:sp>
    <dsp:sp modelId="{467C472B-F399-46AE-B017-5DC56BBEA7D7}">
      <dsp:nvSpPr>
        <dsp:cNvPr id="0" name=""/>
        <dsp:cNvSpPr/>
      </dsp:nvSpPr>
      <dsp:spPr>
        <a:xfrm>
          <a:off x="59479" y="320680"/>
          <a:ext cx="1068934" cy="106893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904793" y="1621834"/>
          <a:ext cx="5599128" cy="103206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8774"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Q</a:t>
          </a:r>
          <a:r>
            <a:rPr lang="vi-VN" sz="1800" b="0" kern="1200" dirty="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B</a:t>
          </a:r>
          <a:r>
            <a:rPr lang="vi-VN" sz="1800" b="0" kern="1200" dirty="0">
              <a:solidFill>
                <a:schemeClr val="tx1"/>
              </a:solidFill>
              <a:latin typeface="Cambria" pitchFamily="18" charset="0"/>
              <a:ea typeface="Cambria" pitchFamily="18" charset="0"/>
            </a:rPr>
            <a:t>ảo vệ đa dạng sinh học chính là bảo vệ môi trường sống của chúng ta.</a:t>
          </a:r>
          <a:endParaRPr lang="en-US" sz="1800" b="0" kern="1200" dirty="0">
            <a:solidFill>
              <a:schemeClr val="tx1"/>
            </a:solidFill>
            <a:latin typeface="Cambria" pitchFamily="18" charset="0"/>
            <a:ea typeface="Cambria" pitchFamily="18" charset="0"/>
          </a:endParaRPr>
        </a:p>
      </dsp:txBody>
      <dsp:txXfrm>
        <a:off x="904793" y="1621834"/>
        <a:ext cx="5599128" cy="1032069"/>
      </dsp:txXfrm>
    </dsp:sp>
    <dsp:sp modelId="{9D6C96D5-59F1-4074-AA4E-276172A59D56}">
      <dsp:nvSpPr>
        <dsp:cNvPr id="0" name=""/>
        <dsp:cNvSpPr/>
      </dsp:nvSpPr>
      <dsp:spPr>
        <a:xfrm>
          <a:off x="370325" y="1603402"/>
          <a:ext cx="1068934" cy="106893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93947" y="2885597"/>
          <a:ext cx="5909974" cy="1069986"/>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8774"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Xây dựng các khu bảo tồn thiên nhiên và vườn quốc 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bảo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vệ</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rừng</a:t>
          </a:r>
          <a:r>
            <a:rPr lang="en-US" sz="1800" b="0" kern="1200" dirty="0">
              <a:solidFill>
                <a:schemeClr val="tx1"/>
              </a:solidFill>
              <a:latin typeface="Cambria" pitchFamily="18" charset="0"/>
              <a:ea typeface="Cambria" pitchFamily="18" charset="0"/>
            </a:rPr>
            <a:t>, n</a:t>
          </a:r>
          <a:r>
            <a:rPr lang="vi-VN" sz="1800" b="0" kern="1200" dirty="0">
              <a:solidFill>
                <a:schemeClr val="tx1"/>
              </a:solidFill>
              <a:latin typeface="Cambria" pitchFamily="18" charset="0"/>
              <a:ea typeface="Cambria" pitchFamily="18" charset="0"/>
            </a:rPr>
            <a:t>âng cao ý thức người dân.</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Ngăn chặn nạn phá rừng, săn bắt động vật hoang dã.</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Xử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nghiệp</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nghiệp</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sinh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hoạt</a:t>
          </a:r>
          <a:r>
            <a:rPr lang="en-US" sz="1800" b="0" kern="1200" dirty="0">
              <a:solidFill>
                <a:schemeClr val="tx1"/>
              </a:solidFill>
              <a:latin typeface="Cambria" pitchFamily="18" charset="0"/>
              <a:ea typeface="Cambria" pitchFamily="18" charset="0"/>
            </a:rPr>
            <a:t>.</a:t>
          </a:r>
        </a:p>
      </dsp:txBody>
      <dsp:txXfrm>
        <a:off x="593947" y="2885597"/>
        <a:ext cx="5909974" cy="1069986"/>
      </dsp:txXfrm>
    </dsp:sp>
    <dsp:sp modelId="{BB02C15B-25BD-4CA5-8B62-85830BA892A9}">
      <dsp:nvSpPr>
        <dsp:cNvPr id="0" name=""/>
        <dsp:cNvSpPr/>
      </dsp:nvSpPr>
      <dsp:spPr>
        <a:xfrm>
          <a:off x="59479" y="2886123"/>
          <a:ext cx="1068934" cy="106893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258966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4453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3491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141838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80945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010112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188642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25635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219636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25269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25730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103B6E6-C6E9-40D9-BFB7-0124447475D5}" type="datetimeFigureOut">
              <a:rPr lang="en-US" smtClean="0"/>
              <a:t>8/11/2023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313169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9.png"/><Relationship Id="rId7" Type="http://schemas.openxmlformats.org/officeDocument/2006/relationships/image" Target="../media/image38.jpe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4.png"/><Relationship Id="rId4" Type="http://schemas.openxmlformats.org/officeDocument/2006/relationships/image" Target="../media/image15.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43.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png"/><Relationship Id="rId4" Type="http://schemas.openxmlformats.org/officeDocument/2006/relationships/image" Target="../media/image15.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43.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43.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jpeg"/><Relationship Id="rId9" Type="http://schemas.openxmlformats.org/officeDocument/2006/relationships/image" Target="../media/image48.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12.xml"/><Relationship Id="rId6" Type="http://schemas.microsoft.com/office/2007/relationships/hdphoto" Target="../media/hdphoto7.wdp"/><Relationship Id="rId11" Type="http://schemas.openxmlformats.org/officeDocument/2006/relationships/diagramLayout" Target="../diagrams/layout1.xml"/><Relationship Id="rId5" Type="http://schemas.openxmlformats.org/officeDocument/2006/relationships/image" Target="../media/image16.png"/><Relationship Id="rId15" Type="http://schemas.openxmlformats.org/officeDocument/2006/relationships/image" Target="../media/image20.jpe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18.jpe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2.xml"/><Relationship Id="rId6" Type="http://schemas.microsoft.com/office/2007/relationships/hdphoto" Target="../media/hdphoto7.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3.jpeg"/><Relationship Id="rId4" Type="http://schemas.openxmlformats.org/officeDocument/2006/relationships/image" Target="../media/image15.jpeg"/><Relationship Id="rId9" Type="http://schemas.openxmlformats.org/officeDocument/2006/relationships/image" Target="../media/image22.jpeg"/><Relationship Id="rId14"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5.jpeg"/><Relationship Id="rId4" Type="http://schemas.openxmlformats.org/officeDocument/2006/relationships/image" Target="../media/image15.jpe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5.jpeg"/><Relationship Id="rId4" Type="http://schemas.openxmlformats.org/officeDocument/2006/relationships/image" Target="../media/image15.jpe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9.png"/><Relationship Id="rId7" Type="http://schemas.openxmlformats.org/officeDocument/2006/relationships/image" Target="../media/image28.jpe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6" Type="http://schemas.microsoft.com/office/2007/relationships/hdphoto" Target="../media/hdphoto7.wdp"/><Relationship Id="rId11" Type="http://schemas.openxmlformats.org/officeDocument/2006/relationships/image" Target="../media/image31.jpeg"/><Relationship Id="rId5" Type="http://schemas.openxmlformats.org/officeDocument/2006/relationships/image" Target="../media/image16.png"/><Relationship Id="rId10"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1. </a:t>
            </a:r>
            <a:r>
              <a:rPr lang="en-US" sz="2400" b="1" dirty="0" err="1">
                <a:latin typeface="Cambria" pitchFamily="18" charset="0"/>
                <a:ea typeface="Cambria" pitchFamily="18" charset="0"/>
              </a:rPr>
              <a:t>Báo</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Đốm</a:t>
            </a:r>
            <a:r>
              <a:rPr lang="en-US" sz="2400" b="1" dirty="0">
                <a:latin typeface="Cambria" pitchFamily="18" charset="0"/>
                <a:ea typeface="Cambria" pitchFamily="18" charset="0"/>
              </a:rPr>
              <a:t> </a:t>
            </a: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4. </a:t>
            </a:r>
            <a:r>
              <a:rPr lang="en-US" sz="2400" b="1" dirty="0" err="1">
                <a:latin typeface="Cambria" pitchFamily="18" charset="0"/>
                <a:ea typeface="Cambria" pitchFamily="18" charset="0"/>
              </a:rPr>
              <a:t>Tê</a:t>
            </a:r>
            <a:r>
              <a:rPr lang="en-US" sz="2400" b="1" dirty="0">
                <a:latin typeface="Cambria" pitchFamily="18" charset="0"/>
                <a:ea typeface="Cambria" pitchFamily="18" charset="0"/>
              </a:rPr>
              <a:t> </a:t>
            </a:r>
            <a:r>
              <a:rPr lang="en-US" sz="2400" b="1" dirty="0" err="1">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2. </a:t>
            </a:r>
            <a:r>
              <a:rPr lang="en-US" sz="2400" b="1" dirty="0" err="1">
                <a:latin typeface="Cambria" pitchFamily="18" charset="0"/>
                <a:ea typeface="Cambria" pitchFamily="18" charset="0"/>
              </a:rPr>
              <a:t>Sư</a:t>
            </a:r>
            <a:r>
              <a:rPr lang="en-US" sz="2400" b="1" dirty="0">
                <a:latin typeface="Cambria" pitchFamily="18" charset="0"/>
                <a:ea typeface="Cambria" pitchFamily="18" charset="0"/>
              </a:rPr>
              <a:t> </a:t>
            </a:r>
            <a:r>
              <a:rPr lang="en-US" sz="2400" b="1" dirty="0" err="1">
                <a:latin typeface="Cambria" pitchFamily="18" charset="0"/>
                <a:ea typeface="Cambria" pitchFamily="18" charset="0"/>
              </a:rPr>
              <a:t>Tử</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3. Con </a:t>
            </a:r>
            <a:r>
              <a:rPr lang="en-US" sz="2400" b="1" dirty="0" err="1">
                <a:latin typeface="Cambria" pitchFamily="18" charset="0"/>
                <a:ea typeface="Cambria" pitchFamily="18" charset="0"/>
              </a:rPr>
              <a:t>Voi</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5. </a:t>
            </a:r>
            <a:r>
              <a:rPr lang="en-US" sz="2400" b="1" dirty="0" err="1">
                <a:latin typeface="Cambria" pitchFamily="18" charset="0"/>
                <a:ea typeface="Cambria" pitchFamily="18" charset="0"/>
              </a:rPr>
              <a:t>Hà</a:t>
            </a:r>
            <a:r>
              <a:rPr lang="en-US" sz="2400" b="1" dirty="0">
                <a:latin typeface="Cambria" pitchFamily="18" charset="0"/>
                <a:ea typeface="Cambria" pitchFamily="18" charset="0"/>
              </a:rPr>
              <a:t> </a:t>
            </a:r>
            <a:r>
              <a:rPr lang="en-US" sz="2400" b="1" dirty="0" err="1">
                <a:latin typeface="Cambria" pitchFamily="18" charset="0"/>
                <a:ea typeface="Cambria" pitchFamily="18" charset="0"/>
              </a:rPr>
              <a:t>Mã</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a:latin typeface="Cambria" pitchFamily="18" charset="0"/>
                <a:ea typeface="Cambria" pitchFamily="18" charset="0"/>
              </a:rPr>
              <a:t>6. Con </a:t>
            </a:r>
            <a:r>
              <a:rPr lang="en-US" sz="2400" b="1" dirty="0" err="1">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7528" y="1840676"/>
            <a:ext cx="8367520"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91704" y="1925863"/>
            <a:ext cx="8253343" cy="3937922"/>
          </a:xfrm>
          <a:prstGeom prst="roundRect">
            <a:avLst>
              <a:gd name="adj" fmla="val 2792"/>
            </a:avLst>
          </a:prstGeom>
          <a:blipFill>
            <a:blip r:embed="rId3"/>
            <a:stretch>
              <a:fillRect/>
            </a:stretch>
          </a:blipFill>
          <a:ln>
            <a:noFill/>
          </a:ln>
          <a:effectLst/>
        </p:spPr>
      </p:pic>
      <p:sp>
        <p:nvSpPr>
          <p:cNvPr id="6" name="Rounded Rectangle 5"/>
          <p:cNvSpPr/>
          <p:nvPr/>
        </p:nvSpPr>
        <p:spPr>
          <a:xfrm>
            <a:off x="1177008" y="896544"/>
            <a:ext cx="6766842"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491704" y="2027112"/>
            <a:ext cx="8253343"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4" y="957687"/>
            <a:ext cx="5532728"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957688"/>
            <a:ext cx="5543119"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latin typeface="Calibri"/>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615944" y="4173783"/>
            <a:ext cx="1375656" cy="1690003"/>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398953" y="2062828"/>
            <a:ext cx="7377758" cy="350573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sz="1350" dirty="0">
              <a:solidFill>
                <a:prstClr val="black"/>
              </a:solidFill>
              <a:latin typeface="Calibri"/>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935313" y="3692842"/>
            <a:ext cx="852040" cy="59851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457451"/>
            <a:ext cx="7023942" cy="3111108"/>
          </a:xfrm>
          <a:prstGeom prst="rect">
            <a:avLst/>
          </a:prstGeom>
        </p:spPr>
        <p:txBody>
          <a:bodyPr wrap="square">
            <a:spAutoFit/>
          </a:bodyPr>
          <a:lstStyle/>
          <a:p>
            <a:pPr algn="just">
              <a:spcBef>
                <a:spcPts val="450"/>
              </a:spcBef>
            </a:pPr>
            <a:r>
              <a:rPr lang="en-US" sz="2400" b="1" dirty="0">
                <a:solidFill>
                  <a:prstClr val="black"/>
                </a:solidFill>
                <a:latin typeface="Cambria" pitchFamily="18" charset="0"/>
                <a:ea typeface="Cambria" pitchFamily="18" charset="0"/>
                <a:cs typeface="Times New Roman"/>
              </a:rPr>
              <a:t>* </a:t>
            </a:r>
            <a:r>
              <a:rPr lang="vi-VN" sz="2400" b="1" dirty="0">
                <a:solidFill>
                  <a:prstClr val="black"/>
                </a:solidFill>
                <a:latin typeface="Cambria" pitchFamily="18" charset="0"/>
                <a:ea typeface="Cambria" pitchFamily="18" charset="0"/>
                <a:cs typeface="Times New Roman"/>
              </a:rPr>
              <a:t>Đa dạng về hệ sinh thái:</a:t>
            </a:r>
            <a:r>
              <a:rPr lang="en-US" sz="2400" b="1" dirty="0">
                <a:solidFill>
                  <a:prstClr val="black"/>
                </a:solidFill>
                <a:latin typeface="Cambria" pitchFamily="18" charset="0"/>
                <a:ea typeface="Cambria" pitchFamily="18" charset="0"/>
                <a:cs typeface="Times New Roman"/>
              </a:rPr>
              <a:t> h</a:t>
            </a:r>
            <a:r>
              <a:rPr lang="vi-VN" sz="2400" dirty="0">
                <a:solidFill>
                  <a:prstClr val="black"/>
                </a:solidFill>
                <a:latin typeface="Cambria" pitchFamily="18" charset="0"/>
                <a:ea typeface="Cambria" pitchFamily="18" charset="0"/>
                <a:cs typeface="Times New Roman"/>
              </a:rPr>
              <a:t>ệ sinh thái tự nhiên trên cạn</a:t>
            </a:r>
            <a:r>
              <a:rPr lang="en-US" sz="2400" dirty="0">
                <a:solidFill>
                  <a:prstClr val="black"/>
                </a:solidFill>
                <a:latin typeface="Cambria" pitchFamily="18" charset="0"/>
                <a:ea typeface="Cambria" pitchFamily="18" charset="0"/>
                <a:cs typeface="Times New Roman"/>
              </a:rPr>
              <a:t>, </a:t>
            </a:r>
            <a:r>
              <a:rPr lang="vi-VN" sz="2400" dirty="0">
                <a:solidFill>
                  <a:prstClr val="black"/>
                </a:solidFill>
                <a:latin typeface="Cambria" pitchFamily="18" charset="0"/>
                <a:ea typeface="Cambria" pitchFamily="18" charset="0"/>
                <a:cs typeface="Times New Roman"/>
              </a:rPr>
              <a:t>dưới nước</a:t>
            </a:r>
            <a:r>
              <a:rPr lang="en-US" sz="2400" dirty="0">
                <a:solidFill>
                  <a:prstClr val="black"/>
                </a:solidFill>
                <a:latin typeface="Cambria" pitchFamily="18" charset="0"/>
                <a:ea typeface="Cambria" pitchFamily="18" charset="0"/>
                <a:cs typeface="Times New Roman"/>
              </a:rPr>
              <a:t> </a:t>
            </a:r>
            <a:r>
              <a:rPr lang="en-US" sz="2400" dirty="0" err="1">
                <a:solidFill>
                  <a:prstClr val="black"/>
                </a:solidFill>
                <a:latin typeface="Cambria" pitchFamily="18" charset="0"/>
                <a:ea typeface="Cambria" pitchFamily="18" charset="0"/>
                <a:cs typeface="Times New Roman"/>
              </a:rPr>
              <a:t>và</a:t>
            </a:r>
            <a:r>
              <a:rPr lang="en-US" sz="2400" dirty="0">
                <a:solidFill>
                  <a:prstClr val="black"/>
                </a:solidFill>
                <a:latin typeface="Cambria" pitchFamily="18" charset="0"/>
                <a:ea typeface="Cambria" pitchFamily="18" charset="0"/>
                <a:cs typeface="Times New Roman"/>
              </a:rPr>
              <a:t> c</a:t>
            </a:r>
            <a:r>
              <a:rPr lang="vi-VN" sz="2400" dirty="0">
                <a:solidFill>
                  <a:prstClr val="black"/>
                </a:solidFill>
                <a:latin typeface="Cambria" pitchFamily="18" charset="0"/>
                <a:ea typeface="Cambria" pitchFamily="18" charset="0"/>
                <a:cs typeface="Times New Roman"/>
              </a:rPr>
              <a:t>ác hệ sinh thái nông nghiệp</a:t>
            </a:r>
            <a:r>
              <a:rPr lang="en-US" sz="2400" dirty="0">
                <a:solidFill>
                  <a:prstClr val="black"/>
                </a:solidFill>
                <a:latin typeface="Cambria" pitchFamily="18" charset="0"/>
                <a:ea typeface="Cambria" pitchFamily="18" charset="0"/>
                <a:cs typeface="Times New Roman"/>
              </a:rPr>
              <a:t> </a:t>
            </a:r>
            <a:r>
              <a:rPr lang="vi-VN" sz="2400" b="1" dirty="0">
                <a:solidFill>
                  <a:prstClr val="black"/>
                </a:solidFill>
                <a:latin typeface="Cambria" pitchFamily="18" charset="0"/>
                <a:ea typeface="Cambria" pitchFamily="18" charset="0"/>
                <a:cs typeface="Times New Roman"/>
              </a:rPr>
              <a:t>*</a:t>
            </a:r>
            <a:r>
              <a:rPr lang="en-US" sz="2400" dirty="0">
                <a:solidFill>
                  <a:prstClr val="black"/>
                </a:solidFill>
                <a:latin typeface="Cambria" pitchFamily="18" charset="0"/>
                <a:ea typeface="Cambria" pitchFamily="18" charset="0"/>
                <a:cs typeface="Times New Roman"/>
              </a:rPr>
              <a:t>.</a:t>
            </a:r>
            <a:r>
              <a:rPr lang="vi-VN" sz="2400" b="1" dirty="0">
                <a:solidFill>
                  <a:prstClr val="black"/>
                </a:solidFill>
                <a:latin typeface="Cambria" pitchFamily="18" charset="0"/>
                <a:ea typeface="Cambria" pitchFamily="18" charset="0"/>
                <a:cs typeface="Times New Roman"/>
              </a:rPr>
              <a:t>Đa dạng về thành phần loài: </a:t>
            </a:r>
            <a:r>
              <a:rPr lang="en-US" sz="2400" dirty="0" err="1">
                <a:solidFill>
                  <a:prstClr val="black"/>
                </a:solidFill>
                <a:latin typeface="Cambria" pitchFamily="18" charset="0"/>
                <a:ea typeface="Cambria" pitchFamily="18" charset="0"/>
                <a:cs typeface="Times New Roman"/>
              </a:rPr>
              <a:t>có</a:t>
            </a:r>
            <a:r>
              <a:rPr lang="en-US" sz="2400" dirty="0">
                <a:solidFill>
                  <a:prstClr val="black"/>
                </a:solidFill>
                <a:latin typeface="Cambria" pitchFamily="18" charset="0"/>
                <a:ea typeface="Cambria" pitchFamily="18" charset="0"/>
                <a:cs typeface="Times New Roman"/>
              </a:rPr>
              <a:t> h</a:t>
            </a:r>
            <a:r>
              <a:rPr lang="vi-VN" sz="2400" dirty="0">
                <a:solidFill>
                  <a:prstClr val="black"/>
                </a:solidFill>
                <a:latin typeface="Cambria" pitchFamily="18" charset="0"/>
                <a:ea typeface="Cambria" pitchFamily="18" charset="0"/>
                <a:cs typeface="Times New Roman"/>
              </a:rPr>
              <a:t>ơn 50.000 loài sinh vật, trong đó </a:t>
            </a:r>
            <a:r>
              <a:rPr lang="en-US" sz="2400" dirty="0" err="1">
                <a:solidFill>
                  <a:prstClr val="black"/>
                </a:solidFill>
                <a:latin typeface="Cambria" pitchFamily="18" charset="0"/>
                <a:ea typeface="Cambria" pitchFamily="18" charset="0"/>
                <a:cs typeface="Times New Roman"/>
              </a:rPr>
              <a:t>có</a:t>
            </a:r>
            <a:r>
              <a:rPr lang="en-US" sz="2400" dirty="0">
                <a:solidFill>
                  <a:prstClr val="black"/>
                </a:solidFill>
                <a:latin typeface="Cambria" pitchFamily="18" charset="0"/>
                <a:ea typeface="Cambria" pitchFamily="18" charset="0"/>
                <a:cs typeface="Times New Roman"/>
              </a:rPr>
              <a:t> </a:t>
            </a:r>
            <a:r>
              <a:rPr lang="en-US" sz="2400" dirty="0" err="1">
                <a:solidFill>
                  <a:prstClr val="black"/>
                </a:solidFill>
                <a:latin typeface="Cambria" pitchFamily="18" charset="0"/>
                <a:ea typeface="Cambria" pitchFamily="18" charset="0"/>
                <a:cs typeface="Times New Roman"/>
              </a:rPr>
              <a:t>nhiều</a:t>
            </a:r>
            <a:r>
              <a:rPr lang="en-US" sz="2400" dirty="0">
                <a:solidFill>
                  <a:prstClr val="black"/>
                </a:solidFill>
                <a:latin typeface="Cambria" pitchFamily="18" charset="0"/>
                <a:ea typeface="Cambria" pitchFamily="18" charset="0"/>
                <a:cs typeface="Times New Roman"/>
              </a:rPr>
              <a:t> </a:t>
            </a:r>
            <a:r>
              <a:rPr lang="en-US" sz="2400" dirty="0" err="1">
                <a:solidFill>
                  <a:prstClr val="black"/>
                </a:solidFill>
                <a:latin typeface="Cambria" pitchFamily="18" charset="0"/>
                <a:ea typeface="Cambria" pitchFamily="18" charset="0"/>
                <a:cs typeface="Times New Roman"/>
              </a:rPr>
              <a:t>loài</a:t>
            </a:r>
            <a:r>
              <a:rPr lang="en-US" sz="2400" dirty="0">
                <a:solidFill>
                  <a:prstClr val="black"/>
                </a:solidFill>
                <a:latin typeface="Cambria" pitchFamily="18" charset="0"/>
                <a:ea typeface="Cambria" pitchFamily="18" charset="0"/>
                <a:cs typeface="Times New Roman"/>
              </a:rPr>
              <a:t> </a:t>
            </a:r>
            <a:r>
              <a:rPr lang="vi-VN" sz="2400" dirty="0">
                <a:solidFill>
                  <a:prstClr val="black"/>
                </a:solidFill>
                <a:latin typeface="Cambria" pitchFamily="18" charset="0"/>
                <a:ea typeface="Cambria" pitchFamily="18" charset="0"/>
                <a:cs typeface="Times New Roman"/>
              </a:rPr>
              <a:t>quý hiếm</a:t>
            </a:r>
            <a:r>
              <a:rPr lang="en-US" sz="2400" dirty="0">
                <a:solidFill>
                  <a:prstClr val="black"/>
                </a:solidFill>
                <a:latin typeface="Cambria" pitchFamily="18" charset="0"/>
                <a:ea typeface="Cambria" pitchFamily="18" charset="0"/>
                <a:cs typeface="Times New Roman"/>
              </a:rPr>
              <a:t> </a:t>
            </a:r>
            <a:r>
              <a:rPr lang="en-US" sz="2400" dirty="0" err="1">
                <a:solidFill>
                  <a:prstClr val="black"/>
                </a:solidFill>
                <a:latin typeface="Cambria" pitchFamily="18" charset="0"/>
                <a:ea typeface="Cambria" pitchFamily="18" charset="0"/>
                <a:cs typeface="Times New Roman"/>
              </a:rPr>
              <a:t>như</a:t>
            </a:r>
            <a:r>
              <a:rPr lang="en-US" sz="2400" dirty="0">
                <a:solidFill>
                  <a:prstClr val="black"/>
                </a:solidFill>
                <a:latin typeface="Cambria" pitchFamily="18" charset="0"/>
                <a:ea typeface="Cambria" pitchFamily="18" charset="0"/>
                <a:cs typeface="Times New Roman"/>
              </a:rPr>
              <a:t> </a:t>
            </a:r>
            <a:r>
              <a:rPr lang="vi-VN" sz="2400" dirty="0">
                <a:solidFill>
                  <a:prstClr val="black"/>
                </a:solidFill>
                <a:latin typeface="Cambria" pitchFamily="18" charset="0"/>
                <a:ea typeface="Cambria" pitchFamily="18" charset="0"/>
                <a:cs typeface="Times New Roman"/>
              </a:rPr>
              <a:t>Trầm hương, trắc, sâm Ngọc Linh</a:t>
            </a:r>
            <a:r>
              <a:rPr lang="en-US" sz="2400" dirty="0">
                <a:solidFill>
                  <a:prstClr val="black"/>
                </a:solidFill>
                <a:latin typeface="Cambria" pitchFamily="18" charset="0"/>
                <a:ea typeface="Cambria" pitchFamily="18" charset="0"/>
                <a:cs typeface="Times New Roman"/>
              </a:rPr>
              <a:t>, s</a:t>
            </a:r>
            <a:r>
              <a:rPr lang="vi-VN" sz="2400" dirty="0">
                <a:solidFill>
                  <a:prstClr val="black"/>
                </a:solidFill>
                <a:latin typeface="Cambria" pitchFamily="18" charset="0"/>
                <a:ea typeface="Cambria" pitchFamily="18" charset="0"/>
                <a:cs typeface="Times New Roman"/>
              </a:rPr>
              <a:t>ao la, voi, bò tót, trĩ….</a:t>
            </a:r>
            <a:endParaRPr lang="en-US" sz="2400" dirty="0">
              <a:solidFill>
                <a:prstClr val="black"/>
              </a:solidFill>
              <a:latin typeface="Cambria" pitchFamily="18" charset="0"/>
              <a:ea typeface="Cambria" pitchFamily="18" charset="0"/>
              <a:cs typeface="Times New Roman"/>
            </a:endParaRPr>
          </a:p>
          <a:p>
            <a:pPr algn="just">
              <a:spcBef>
                <a:spcPts val="450"/>
              </a:spcBef>
            </a:pPr>
            <a:r>
              <a:rPr lang="vi-VN" sz="2400" b="1" dirty="0">
                <a:solidFill>
                  <a:prstClr val="black"/>
                </a:solidFill>
                <a:latin typeface="Cambria" pitchFamily="18" charset="0"/>
                <a:ea typeface="Cambria" pitchFamily="18" charset="0"/>
                <a:cs typeface="Times New Roman"/>
              </a:rPr>
              <a:t>* Đa dạng về nguồn gen di truyền</a:t>
            </a:r>
            <a:r>
              <a:rPr lang="vi-VN" sz="2400" dirty="0">
                <a:solidFill>
                  <a:prstClr val="black"/>
                </a:solidFill>
                <a:latin typeface="Cambria" pitchFamily="18" charset="0"/>
                <a:ea typeface="Cambria" pitchFamily="18" charset="0"/>
                <a:cs typeface="Times New Roman"/>
              </a:rPr>
              <a:t>: </a:t>
            </a:r>
            <a:r>
              <a:rPr lang="en-US" sz="2400" dirty="0">
                <a:solidFill>
                  <a:prstClr val="black"/>
                </a:solidFill>
                <a:latin typeface="Cambria" pitchFamily="18" charset="0"/>
                <a:ea typeface="Cambria" pitchFamily="18" charset="0"/>
                <a:cs typeface="Times New Roman"/>
              </a:rPr>
              <a:t>t</a:t>
            </a:r>
            <a:r>
              <a:rPr lang="vi-VN" sz="2400" dirty="0">
                <a:solidFill>
                  <a:prstClr val="black"/>
                </a:solidFill>
                <a:latin typeface="Cambria" pitchFamily="18" charset="0"/>
                <a:ea typeface="Cambria" pitchFamily="18" charset="0"/>
                <a:cs typeface="Times New Roman"/>
              </a:rPr>
              <a:t>rong mỗi loài lại có số lượng cá thể rất lớn, tạo nên sự đa dạng của nguồn gen di truyền.</a:t>
            </a:r>
          </a:p>
        </p:txBody>
      </p:sp>
      <p:sp>
        <p:nvSpPr>
          <p:cNvPr id="21" name="Title 1"/>
          <p:cNvSpPr txBox="1">
            <a:spLocks/>
          </p:cNvSpPr>
          <p:nvPr/>
        </p:nvSpPr>
        <p:spPr>
          <a:xfrm>
            <a:off x="2867589"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1800" b="1" dirty="0">
              <a:solidFill>
                <a:srgbClr val="0D30DD"/>
              </a:solidFill>
              <a:latin typeface="Cambria" pitchFamily="18" charset="0"/>
            </a:endParaRPr>
          </a:p>
        </p:txBody>
      </p:sp>
      <p:sp>
        <p:nvSpPr>
          <p:cNvPr id="2" name="Hộp Văn bản 1">
            <a:extLst>
              <a:ext uri="{FF2B5EF4-FFF2-40B4-BE49-F238E27FC236}">
                <a16:creationId xmlns:a16="http://schemas.microsoft.com/office/drawing/2014/main" id="{21FB0921-405B-646D-E83F-C149EE9397D4}"/>
              </a:ext>
            </a:extLst>
          </p:cNvPr>
          <p:cNvSpPr txBox="1"/>
          <p:nvPr/>
        </p:nvSpPr>
        <p:spPr>
          <a:xfrm>
            <a:off x="2887133" y="952024"/>
            <a:ext cx="4572000" cy="646331"/>
          </a:xfrm>
          <a:prstGeom prst="rect">
            <a:avLst/>
          </a:prstGeom>
          <a:noFill/>
        </p:spPr>
        <p:txBody>
          <a:bodyPr wrap="square">
            <a:spAutoFit/>
          </a:bodyPr>
          <a:lstStyle/>
          <a:p>
            <a:pPr algn="just" defTabSz="685800">
              <a:defRPr/>
            </a:pP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 DẠNG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 VẬT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 VIỆT NAM</a:t>
            </a: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248797" y="1714500"/>
            <a:ext cx="6620609" cy="4149285"/>
          </a:xfrm>
          <a:prstGeom prst="roundRect">
            <a:avLst>
              <a:gd name="adj" fmla="val 2792"/>
            </a:avLst>
          </a:prstGeom>
          <a:blipFill>
            <a:blip r:embed="rId5"/>
            <a:stretch>
              <a:fillRect/>
            </a:stretch>
          </a:blipFill>
          <a:ln>
            <a:noFill/>
          </a:ln>
          <a:effectLst/>
        </p:spPr>
      </p:pic>
      <p:sp>
        <p:nvSpPr>
          <p:cNvPr id="6" name="Rounded Rectangle 5"/>
          <p:cNvSpPr/>
          <p:nvPr/>
        </p:nvSpPr>
        <p:spPr>
          <a:xfrm>
            <a:off x="1177008" y="896544"/>
            <a:ext cx="6766842"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48966" y="1714501"/>
            <a:ext cx="6619875"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2359944" y="957687"/>
            <a:ext cx="5532728" cy="590085"/>
          </a:xfrm>
          <a:prstGeom prst="roundRect">
            <a:avLst>
              <a:gd name="adj" fmla="val 2792"/>
            </a:avLst>
          </a:prstGeom>
          <a:blipFill>
            <a:blip r:embed="rId5"/>
            <a:stretch>
              <a:fillRect/>
            </a:stretch>
          </a:blipFill>
          <a:ln>
            <a:noFill/>
          </a:ln>
          <a:effectLst/>
        </p:spPr>
      </p:pic>
      <p:sp>
        <p:nvSpPr>
          <p:cNvPr id="29" name="Rounded Rectangle 28"/>
          <p:cNvSpPr/>
          <p:nvPr/>
        </p:nvSpPr>
        <p:spPr>
          <a:xfrm>
            <a:off x="2349552" y="957688"/>
            <a:ext cx="5543119"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latin typeface="Calibri"/>
            </a:endParaRPr>
          </a:p>
        </p:txBody>
      </p:sp>
      <p:sp>
        <p:nvSpPr>
          <p:cNvPr id="21" name="Title 1"/>
          <p:cNvSpPr txBox="1">
            <a:spLocks/>
          </p:cNvSpPr>
          <p:nvPr/>
        </p:nvSpPr>
        <p:spPr>
          <a:xfrm>
            <a:off x="2800350"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TÍNH CẤP THIẾT CỦA VẤN ĐỀ BẢO TỒN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ĐA DẠNG SINH HỌC Ở </a:t>
            </a:r>
            <a:r>
              <a:rPr lang="en-US" sz="1800" b="1" dirty="0">
                <a:solidFill>
                  <a:srgbClr val="0D30DD"/>
                </a:solidFill>
                <a:latin typeface="Cambria" pitchFamily="18" charset="0"/>
              </a:rPr>
              <a:t>VIỆT NAM</a:t>
            </a:r>
          </a:p>
        </p:txBody>
      </p:sp>
      <p:sp>
        <p:nvSpPr>
          <p:cNvPr id="22" name="Rectangle 21"/>
          <p:cNvSpPr/>
          <p:nvPr/>
        </p:nvSpPr>
        <p:spPr>
          <a:xfrm>
            <a:off x="1344650" y="1812816"/>
            <a:ext cx="2998751" cy="4039567"/>
          </a:xfrm>
          <a:prstGeom prst="rect">
            <a:avLst/>
          </a:prstGeom>
          <a:solidFill>
            <a:srgbClr val="BCFCD4"/>
          </a:solidFill>
          <a:ln>
            <a:solidFill>
              <a:srgbClr val="00B050"/>
            </a:solidFill>
          </a:ln>
        </p:spPr>
        <p:txBody>
          <a:bodyPr wrap="square">
            <a:spAutoFit/>
          </a:bodyPr>
          <a:lstStyle/>
          <a:p>
            <a:pPr algn="ctr"/>
            <a:r>
              <a:rPr lang="en-US" sz="1350" b="1" dirty="0">
                <a:solidFill>
                  <a:srgbClr val="00B050"/>
                </a:solidFill>
                <a:latin typeface="Cambria" panose="02040503050406030204" pitchFamily="18" charset="0"/>
                <a:ea typeface="Cambria" panose="02040503050406030204" pitchFamily="18" charset="0"/>
              </a:rPr>
              <a:t>HOẠT ĐỘNG NHÓM</a:t>
            </a:r>
          </a:p>
          <a:p>
            <a:pPr algn="ctr"/>
            <a:r>
              <a:rPr lang="en-US" sz="1350" b="1" dirty="0" err="1">
                <a:solidFill>
                  <a:srgbClr val="00B050"/>
                </a:solidFill>
                <a:latin typeface="Cambria" panose="02040503050406030204" pitchFamily="18" charset="0"/>
                <a:ea typeface="Cambria" panose="02040503050406030204" pitchFamily="18" charset="0"/>
              </a:rPr>
              <a:t>Thời</a:t>
            </a:r>
            <a:r>
              <a:rPr lang="en-US" sz="1350" b="1" dirty="0">
                <a:solidFill>
                  <a:srgbClr val="00B050"/>
                </a:solidFill>
                <a:latin typeface="Cambria" panose="02040503050406030204" pitchFamily="18" charset="0"/>
                <a:ea typeface="Cambria" panose="02040503050406030204" pitchFamily="18" charset="0"/>
              </a:rPr>
              <a:t> </a:t>
            </a:r>
            <a:r>
              <a:rPr lang="en-US" sz="1350" b="1" dirty="0" err="1">
                <a:solidFill>
                  <a:srgbClr val="00B050"/>
                </a:solidFill>
                <a:latin typeface="Cambria" panose="02040503050406030204" pitchFamily="18" charset="0"/>
                <a:ea typeface="Cambria" panose="02040503050406030204" pitchFamily="18" charset="0"/>
              </a:rPr>
              <a:t>gian</a:t>
            </a:r>
            <a:r>
              <a:rPr lang="en-US" sz="1350" b="1" dirty="0">
                <a:solidFill>
                  <a:srgbClr val="00B050"/>
                </a:solidFill>
                <a:latin typeface="Cambria" panose="02040503050406030204" pitchFamily="18" charset="0"/>
                <a:ea typeface="Cambria" panose="02040503050406030204" pitchFamily="18" charset="0"/>
              </a:rPr>
              <a:t>: 10 </a:t>
            </a:r>
            <a:r>
              <a:rPr lang="en-US" sz="1350" b="1" dirty="0" err="1">
                <a:solidFill>
                  <a:srgbClr val="00B050"/>
                </a:solidFill>
                <a:latin typeface="Cambria" panose="02040503050406030204" pitchFamily="18" charset="0"/>
                <a:ea typeface="Cambria" panose="02040503050406030204" pitchFamily="18" charset="0"/>
              </a:rPr>
              <a:t>phút</a:t>
            </a:r>
            <a:endParaRPr lang="en-US" sz="1350" b="1" dirty="0">
              <a:solidFill>
                <a:srgbClr val="00B050"/>
              </a:solidFill>
              <a:latin typeface="Cambria" panose="02040503050406030204" pitchFamily="18" charset="0"/>
              <a:ea typeface="Cambria" panose="02040503050406030204" pitchFamily="18" charset="0"/>
            </a:endParaRPr>
          </a:p>
          <a:p>
            <a:pPr algn="ctr"/>
            <a:r>
              <a:rPr lang="en-US" sz="1350" b="1" dirty="0">
                <a:solidFill>
                  <a:srgbClr val="FF0000"/>
                </a:solidFill>
                <a:latin typeface="Cambria" panose="02040503050406030204" pitchFamily="18" charset="0"/>
                <a:ea typeface="Cambria" panose="02040503050406030204" pitchFamily="18" charset="0"/>
              </a:rPr>
              <a:t>NHIỆM VỤ</a:t>
            </a:r>
          </a:p>
          <a:p>
            <a:pPr algn="just"/>
            <a:r>
              <a:rPr lang="en-US" sz="1350" b="1" dirty="0">
                <a:solidFill>
                  <a:srgbClr val="00B050"/>
                </a:solidFill>
                <a:latin typeface="Cambria" panose="02040503050406030204" pitchFamily="18" charset="0"/>
                <a:ea typeface="Cambria" panose="02040503050406030204" pitchFamily="18" charset="0"/>
              </a:rPr>
              <a:t>* NHÓM 1, 2, 3 VÀ 4: </a:t>
            </a:r>
            <a:r>
              <a:rPr lang="en-US" sz="1350" i="1" dirty="0" err="1">
                <a:solidFill>
                  <a:srgbClr val="FF0000"/>
                </a:solidFill>
                <a:latin typeface="Cambria" panose="02040503050406030204" pitchFamily="18" charset="0"/>
                <a:ea typeface="Cambria" panose="02040503050406030204" pitchFamily="18" charset="0"/>
              </a:rPr>
              <a:t>Quan</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sát</a:t>
            </a:r>
            <a:r>
              <a:rPr lang="en-US" sz="1350" i="1" dirty="0">
                <a:solidFill>
                  <a:srgbClr val="FF0000"/>
                </a:solidFill>
                <a:latin typeface="Cambria" panose="02040503050406030204" pitchFamily="18" charset="0"/>
                <a:ea typeface="Cambria" panose="02040503050406030204" pitchFamily="18" charset="0"/>
              </a:rPr>
              <a:t> video clip </a:t>
            </a:r>
            <a:r>
              <a:rPr lang="en-US" sz="1350" i="1" dirty="0" err="1">
                <a:solidFill>
                  <a:srgbClr val="FF0000"/>
                </a:solidFill>
                <a:latin typeface="Cambria" panose="02040503050406030204" pitchFamily="18" charset="0"/>
                <a:ea typeface="Cambria" panose="02040503050406030204" pitchFamily="18" charset="0"/>
              </a:rPr>
              <a:t>và</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kênh</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chữ</a:t>
            </a:r>
            <a:r>
              <a:rPr lang="en-US" sz="1350" i="1" dirty="0">
                <a:solidFill>
                  <a:srgbClr val="FF0000"/>
                </a:solidFill>
                <a:latin typeface="Cambria" panose="02040503050406030204" pitchFamily="18" charset="0"/>
                <a:ea typeface="Cambria" panose="02040503050406030204" pitchFamily="18" charset="0"/>
              </a:rPr>
              <a:t> SGK, </a:t>
            </a:r>
            <a:r>
              <a:rPr lang="en-US" sz="1350" i="1" dirty="0" err="1">
                <a:solidFill>
                  <a:srgbClr val="FF0000"/>
                </a:solidFill>
                <a:latin typeface="Cambria" panose="02040503050406030204" pitchFamily="18" charset="0"/>
                <a:ea typeface="Cambria" panose="02040503050406030204" pitchFamily="18" charset="0"/>
              </a:rPr>
              <a:t>hãy</a:t>
            </a:r>
            <a:r>
              <a:rPr lang="en-US" sz="1350" i="1" dirty="0">
                <a:solidFill>
                  <a:srgbClr val="FF0000"/>
                </a:solidFill>
                <a:latin typeface="Cambria" panose="02040503050406030204" pitchFamily="18" charset="0"/>
                <a:ea typeface="Cambria" panose="02040503050406030204" pitchFamily="18" charset="0"/>
              </a:rPr>
              <a:t>:</a:t>
            </a:r>
          </a:p>
          <a:p>
            <a:pPr algn="just"/>
            <a:r>
              <a:rPr lang="en-US" sz="1350" i="1" dirty="0">
                <a:solidFill>
                  <a:srgbClr val="FF0000"/>
                </a:solidFill>
                <a:latin typeface="Times New Roman"/>
                <a:ea typeface="Times New Roman"/>
              </a:rPr>
              <a:t>- </a:t>
            </a:r>
            <a:r>
              <a:rPr lang="vi-VN" sz="1350" i="1" dirty="0">
                <a:solidFill>
                  <a:srgbClr val="FF0000"/>
                </a:solidFill>
                <a:latin typeface="Times New Roman"/>
                <a:ea typeface="Times New Roman"/>
              </a:rPr>
              <a:t>Chứng minh đa dạng sinh học ở nước ta đang bị suy giảm.</a:t>
            </a:r>
            <a:endParaRPr lang="en-US" sz="1350" i="1" dirty="0">
              <a:solidFill>
                <a:srgbClr val="FF0000"/>
              </a:solidFill>
              <a:latin typeface="Times New Roman"/>
              <a:ea typeface="Times New Roman"/>
            </a:endParaRPr>
          </a:p>
          <a:p>
            <a:pPr algn="just"/>
            <a:r>
              <a:rPr lang="en-US" sz="1350" i="1" dirty="0">
                <a:solidFill>
                  <a:srgbClr val="FF0000"/>
                </a:solidFill>
                <a:latin typeface="Cambria" panose="02040503050406030204" pitchFamily="18" charset="0"/>
                <a:ea typeface="Cambria" panose="02040503050406030204" pitchFamily="18" charset="0"/>
              </a:rPr>
              <a:t>- </a:t>
            </a:r>
            <a:r>
              <a:rPr lang="vi-VN" sz="1350" i="1" dirty="0">
                <a:solidFill>
                  <a:srgbClr val="FF0000"/>
                </a:solidFill>
                <a:latin typeface="Cambria" panose="02040503050406030204" pitchFamily="18" charset="0"/>
                <a:ea typeface="Cambria" panose="02040503050406030204" pitchFamily="18" charset="0"/>
              </a:rPr>
              <a:t>Cho biết số lượng lòai bị đe dọa ở nước ta theo báo cáo năm 2021?</a:t>
            </a:r>
            <a:endParaRPr lang="en-US" sz="1350" i="1" dirty="0">
              <a:solidFill>
                <a:srgbClr val="FF0000"/>
              </a:solidFill>
              <a:latin typeface="Cambria" panose="02040503050406030204" pitchFamily="18" charset="0"/>
              <a:ea typeface="Cambria" panose="02040503050406030204" pitchFamily="18" charset="0"/>
            </a:endParaRPr>
          </a:p>
          <a:p>
            <a:pPr algn="just"/>
            <a:r>
              <a:rPr lang="en-US" sz="1350" i="1" dirty="0">
                <a:solidFill>
                  <a:srgbClr val="FF0000"/>
                </a:solidFill>
                <a:latin typeface="Cambria" panose="02040503050406030204" pitchFamily="18" charset="0"/>
                <a:ea typeface="Cambria" panose="02040503050406030204" pitchFamily="18" charset="0"/>
              </a:rPr>
              <a:t>- Cho </a:t>
            </a:r>
            <a:r>
              <a:rPr lang="en-US" sz="1350" i="1" dirty="0" err="1">
                <a:solidFill>
                  <a:srgbClr val="FF0000"/>
                </a:solidFill>
                <a:latin typeface="Cambria" panose="02040503050406030204" pitchFamily="18" charset="0"/>
                <a:ea typeface="Cambria" panose="02040503050406030204" pitchFamily="18" charset="0"/>
              </a:rPr>
              <a:t>biết</a:t>
            </a:r>
            <a:r>
              <a:rPr lang="en-US" sz="1350" i="1" dirty="0">
                <a:solidFill>
                  <a:srgbClr val="FF0000"/>
                </a:solidFill>
                <a:latin typeface="Cambria" panose="02040503050406030204" pitchFamily="18" charset="0"/>
                <a:ea typeface="Cambria" panose="02040503050406030204" pitchFamily="18" charset="0"/>
              </a:rPr>
              <a:t> n</a:t>
            </a:r>
            <a:r>
              <a:rPr lang="vi-VN" sz="1350" i="1" dirty="0">
                <a:solidFill>
                  <a:srgbClr val="FF0000"/>
                </a:solidFill>
                <a:latin typeface="Cambria" panose="02040503050406030204" pitchFamily="18" charset="0"/>
                <a:ea typeface="Cambria" panose="02040503050406030204" pitchFamily="18" charset="0"/>
              </a:rPr>
              <a:t>guyên nhân nào gây suy giảm đa dạng sinh học ở nước ta?</a:t>
            </a:r>
            <a:endParaRPr lang="en-US" sz="1350" i="1" dirty="0">
              <a:solidFill>
                <a:srgbClr val="FF0000"/>
              </a:solidFill>
              <a:latin typeface="Cambria" panose="02040503050406030204" pitchFamily="18" charset="0"/>
              <a:ea typeface="Cambria" panose="02040503050406030204" pitchFamily="18" charset="0"/>
            </a:endParaRPr>
          </a:p>
          <a:p>
            <a:pPr algn="just"/>
            <a:r>
              <a:rPr lang="en-US" sz="1350" b="1" dirty="0">
                <a:solidFill>
                  <a:srgbClr val="00B050"/>
                </a:solidFill>
                <a:latin typeface="Cambria" panose="02040503050406030204" pitchFamily="18" charset="0"/>
                <a:ea typeface="Cambria" panose="02040503050406030204" pitchFamily="18" charset="0"/>
              </a:rPr>
              <a:t>* NHÓM 5, 6, 7 VÀ 8: </a:t>
            </a:r>
            <a:r>
              <a:rPr lang="vi-VN" sz="1350" i="1" dirty="0">
                <a:solidFill>
                  <a:srgbClr val="FF0000"/>
                </a:solidFill>
                <a:latin typeface="Cambria" panose="02040503050406030204" pitchFamily="18" charset="0"/>
                <a:ea typeface="Cambria" panose="02040503050406030204" pitchFamily="18" charset="0"/>
              </a:rPr>
              <a:t>Quan sát </a:t>
            </a:r>
            <a:r>
              <a:rPr lang="en-US" sz="1350" i="1" dirty="0">
                <a:solidFill>
                  <a:srgbClr val="FF0000"/>
                </a:solidFill>
                <a:latin typeface="Cambria" panose="02040503050406030204" pitchFamily="18" charset="0"/>
                <a:ea typeface="Cambria" panose="02040503050406030204" pitchFamily="18" charset="0"/>
              </a:rPr>
              <a:t>video clip </a:t>
            </a:r>
            <a:r>
              <a:rPr lang="vi-VN" sz="1350" i="1" dirty="0">
                <a:solidFill>
                  <a:srgbClr val="FF0000"/>
                </a:solidFill>
                <a:latin typeface="Cambria" panose="02040503050406030204" pitchFamily="18" charset="0"/>
                <a:ea typeface="Cambria" panose="02040503050406030204" pitchFamily="18" charset="0"/>
              </a:rPr>
              <a:t> và kênh chữ SGK, cho biết</a:t>
            </a:r>
            <a:r>
              <a:rPr lang="en-US" sz="1350" i="1" dirty="0">
                <a:solidFill>
                  <a:srgbClr val="FF0000"/>
                </a:solidFill>
                <a:latin typeface="Cambria" panose="02040503050406030204" pitchFamily="18" charset="0"/>
                <a:ea typeface="Cambria" panose="02040503050406030204" pitchFamily="18" charset="0"/>
              </a:rPr>
              <a:t>:</a:t>
            </a:r>
          </a:p>
          <a:p>
            <a:pPr algn="just"/>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Đa</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dạng</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sinh</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học</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gây</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ra</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những</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hậu</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quả</a:t>
            </a:r>
            <a:r>
              <a:rPr lang="en-US" sz="1350" i="1" dirty="0">
                <a:solidFill>
                  <a:srgbClr val="FF0000"/>
                </a:solidFill>
                <a:latin typeface="Cambria" panose="02040503050406030204" pitchFamily="18" charset="0"/>
                <a:ea typeface="Cambria" panose="02040503050406030204" pitchFamily="18" charset="0"/>
              </a:rPr>
              <a:t> </a:t>
            </a:r>
            <a:r>
              <a:rPr lang="en-US" sz="1350" i="1" dirty="0" err="1">
                <a:solidFill>
                  <a:srgbClr val="FF0000"/>
                </a:solidFill>
                <a:latin typeface="Cambria" panose="02040503050406030204" pitchFamily="18" charset="0"/>
                <a:ea typeface="Cambria" panose="02040503050406030204" pitchFamily="18" charset="0"/>
              </a:rPr>
              <a:t>gì</a:t>
            </a:r>
            <a:r>
              <a:rPr lang="en-US" sz="1350" i="1" dirty="0">
                <a:solidFill>
                  <a:srgbClr val="FF0000"/>
                </a:solidFill>
                <a:latin typeface="Cambria" panose="02040503050406030204" pitchFamily="18" charset="0"/>
                <a:ea typeface="Cambria" panose="02040503050406030204" pitchFamily="18" charset="0"/>
              </a:rPr>
              <a:t>?</a:t>
            </a:r>
          </a:p>
          <a:p>
            <a:pPr algn="just"/>
            <a:r>
              <a:rPr lang="en-US" sz="1350" i="1" dirty="0">
                <a:solidFill>
                  <a:srgbClr val="FF0000"/>
                </a:solidFill>
                <a:latin typeface="Cambria" panose="02040503050406030204" pitchFamily="18" charset="0"/>
                <a:ea typeface="Cambria" panose="02040503050406030204" pitchFamily="18" charset="0"/>
              </a:rPr>
              <a:t>- </a:t>
            </a:r>
            <a:r>
              <a:rPr lang="vi-VN" sz="1350"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sz="1350" i="1" dirty="0">
              <a:solidFill>
                <a:srgbClr val="FF0000"/>
              </a:solidFill>
              <a:latin typeface="Cambria" panose="02040503050406030204" pitchFamily="18" charset="0"/>
              <a:ea typeface="Cambria" panose="02040503050406030204" pitchFamily="18" charset="0"/>
            </a:endParaRPr>
          </a:p>
          <a:p>
            <a:pPr algn="just"/>
            <a:r>
              <a:rPr lang="en-US" sz="1350" i="1" dirty="0">
                <a:solidFill>
                  <a:srgbClr val="FF0000"/>
                </a:solidFill>
                <a:latin typeface="Cambria" panose="02040503050406030204" pitchFamily="18" charset="0"/>
                <a:ea typeface="Cambria" panose="02040503050406030204" pitchFamily="18" charset="0"/>
              </a:rPr>
              <a:t>- </a:t>
            </a:r>
            <a:r>
              <a:rPr lang="vi-VN" sz="1350" i="1" dirty="0">
                <a:solidFill>
                  <a:srgbClr val="FF0000"/>
                </a:solidFill>
                <a:latin typeface="Cambria" panose="02040503050406030204" pitchFamily="18" charset="0"/>
                <a:ea typeface="Cambria" panose="02040503050406030204" pitchFamily="18" charset="0"/>
              </a:rPr>
              <a:t>Nêu một số biện pháp bảo vệ đa dạng sinh học ở nước ta.</a:t>
            </a:r>
            <a:endParaRPr lang="en-US" sz="135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3981" y="1828800"/>
            <a:ext cx="685799" cy="514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a:extLst>
              <a:ext uri="{FF2B5EF4-FFF2-40B4-BE49-F238E27FC236}">
                <a16:creationId xmlns:a16="http://schemas.microsoft.com/office/drawing/2014/main"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57700" y="1812816"/>
            <a:ext cx="3314700" cy="3959334"/>
          </a:xfrm>
          <a:prstGeom prst="rect">
            <a:avLst/>
          </a:prstGeom>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18"/>
                </p:tgtEl>
              </p:cMediaNode>
            </p:video>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05265" y="1714501"/>
            <a:ext cx="7285603"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1188579" y="885470"/>
            <a:ext cx="7145232"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48966" y="1714501"/>
            <a:ext cx="7293329"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505959" y="1004168"/>
            <a:ext cx="5980808"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957688"/>
            <a:ext cx="6024114"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endParaRPr>
          </a:p>
        </p:txBody>
      </p:sp>
      <p:sp>
        <p:nvSpPr>
          <p:cNvPr id="20" name="TextBox 19"/>
          <p:cNvSpPr txBox="1"/>
          <p:nvPr/>
        </p:nvSpPr>
        <p:spPr>
          <a:xfrm>
            <a:off x="1858584" y="5543550"/>
            <a:ext cx="2370516" cy="300082"/>
          </a:xfrm>
          <a:prstGeom prst="rect">
            <a:avLst/>
          </a:prstGeom>
          <a:noFill/>
        </p:spPr>
        <p:txBody>
          <a:bodyPr wrap="square" rtlCol="0">
            <a:spAutoFit/>
          </a:bodyPr>
          <a:lstStyle/>
          <a:p>
            <a:pPr algn="ctr"/>
            <a:r>
              <a:rPr lang="en-US" sz="1350" dirty="0" err="1">
                <a:latin typeface="Cambria" pitchFamily="18" charset="0"/>
                <a:ea typeface="Cambria" pitchFamily="18" charset="0"/>
              </a:rPr>
              <a:t>Trồng</a:t>
            </a:r>
            <a:r>
              <a:rPr lang="en-US" sz="1350" dirty="0">
                <a:latin typeface="Cambria" pitchFamily="18" charset="0"/>
                <a:ea typeface="Cambria" pitchFamily="18" charset="0"/>
              </a:rPr>
              <a:t> </a:t>
            </a:r>
            <a:r>
              <a:rPr lang="en-US" sz="1350" dirty="0" err="1">
                <a:latin typeface="Cambria" pitchFamily="18" charset="0"/>
                <a:ea typeface="Cambria" pitchFamily="18" charset="0"/>
              </a:rPr>
              <a:t>và</a:t>
            </a:r>
            <a:r>
              <a:rPr lang="en-US" sz="1350" dirty="0">
                <a:latin typeface="Cambria" pitchFamily="18" charset="0"/>
                <a:ea typeface="Cambria" pitchFamily="18" charset="0"/>
              </a:rPr>
              <a:t> </a:t>
            </a:r>
            <a:r>
              <a:rPr lang="en-US" sz="1350" dirty="0" err="1">
                <a:latin typeface="Cambria" pitchFamily="18" charset="0"/>
                <a:ea typeface="Cambria" pitchFamily="18" charset="0"/>
              </a:rPr>
              <a:t>bảo</a:t>
            </a:r>
            <a:r>
              <a:rPr lang="en-US" sz="1350" dirty="0">
                <a:latin typeface="Cambria" pitchFamily="18" charset="0"/>
                <a:ea typeface="Cambria" pitchFamily="18" charset="0"/>
              </a:rPr>
              <a:t> </a:t>
            </a:r>
            <a:r>
              <a:rPr lang="en-US" sz="1350" dirty="0" err="1">
                <a:latin typeface="Cambria" pitchFamily="18" charset="0"/>
                <a:ea typeface="Cambria" pitchFamily="18" charset="0"/>
              </a:rPr>
              <a:t>vệ</a:t>
            </a:r>
            <a:r>
              <a:rPr lang="en-US" sz="1350" dirty="0">
                <a:latin typeface="Cambria" pitchFamily="18" charset="0"/>
                <a:ea typeface="Cambria" pitchFamily="18" charset="0"/>
              </a:rPr>
              <a:t> </a:t>
            </a:r>
            <a:r>
              <a:rPr lang="en-US" sz="1350" dirty="0" err="1">
                <a:latin typeface="Cambria" pitchFamily="18" charset="0"/>
                <a:ea typeface="Cambria" pitchFamily="18" charset="0"/>
              </a:rPr>
              <a:t>rừng</a:t>
            </a:r>
            <a:endParaRPr lang="en-US" sz="1350" dirty="0">
              <a:latin typeface="Cambria" pitchFamily="18" charset="0"/>
              <a:ea typeface="Cambria" pitchFamily="18" charset="0"/>
            </a:endParaRPr>
          </a:p>
        </p:txBody>
      </p:sp>
      <p:sp>
        <p:nvSpPr>
          <p:cNvPr id="22" name="TextBox 21"/>
          <p:cNvSpPr txBox="1"/>
          <p:nvPr/>
        </p:nvSpPr>
        <p:spPr>
          <a:xfrm>
            <a:off x="4936927" y="5552301"/>
            <a:ext cx="2378273" cy="300082"/>
          </a:xfrm>
          <a:prstGeom prst="rect">
            <a:avLst/>
          </a:prstGeom>
          <a:noFill/>
        </p:spPr>
        <p:txBody>
          <a:bodyPr wrap="square" rtlCol="0">
            <a:spAutoFit/>
          </a:bodyPr>
          <a:lstStyle/>
          <a:p>
            <a:pPr algn="ctr"/>
            <a:r>
              <a:rPr lang="en-US" sz="1350" dirty="0" err="1">
                <a:latin typeface="Cambria" pitchFamily="18" charset="0"/>
                <a:ea typeface="Cambria" pitchFamily="18" charset="0"/>
              </a:rPr>
              <a:t>Bảo</a:t>
            </a:r>
            <a:r>
              <a:rPr lang="en-US" sz="1350" dirty="0">
                <a:latin typeface="Cambria" pitchFamily="18" charset="0"/>
                <a:ea typeface="Cambria" pitchFamily="18" charset="0"/>
              </a:rPr>
              <a:t> </a:t>
            </a:r>
            <a:r>
              <a:rPr lang="en-US" sz="1350" dirty="0" err="1">
                <a:latin typeface="Cambria" pitchFamily="18" charset="0"/>
                <a:ea typeface="Cambria" pitchFamily="18" charset="0"/>
              </a:rPr>
              <a:t>vệ</a:t>
            </a:r>
            <a:r>
              <a:rPr lang="en-US" sz="1350" dirty="0">
                <a:latin typeface="Cambria" pitchFamily="18" charset="0"/>
                <a:ea typeface="Cambria" pitchFamily="18" charset="0"/>
              </a:rPr>
              <a:t> </a:t>
            </a:r>
            <a:r>
              <a:rPr lang="en-US" sz="1350" dirty="0" err="1">
                <a:latin typeface="Cambria" pitchFamily="18" charset="0"/>
                <a:ea typeface="Cambria" pitchFamily="18" charset="0"/>
              </a:rPr>
              <a:t>các</a:t>
            </a:r>
            <a:r>
              <a:rPr lang="en-US" sz="1350" dirty="0">
                <a:latin typeface="Cambria" pitchFamily="18" charset="0"/>
                <a:ea typeface="Cambria" pitchFamily="18" charset="0"/>
              </a:rPr>
              <a:t> </a:t>
            </a:r>
            <a:r>
              <a:rPr lang="en-US" sz="1350" dirty="0" err="1">
                <a:latin typeface="Cambria" pitchFamily="18" charset="0"/>
                <a:ea typeface="Cambria" pitchFamily="18" charset="0"/>
              </a:rPr>
              <a:t>loài</a:t>
            </a:r>
            <a:r>
              <a:rPr lang="en-US" sz="1350" dirty="0">
                <a:latin typeface="Cambria" pitchFamily="18" charset="0"/>
                <a:ea typeface="Cambria" pitchFamily="18" charset="0"/>
              </a:rPr>
              <a:t> </a:t>
            </a:r>
            <a:r>
              <a:rPr lang="en-US" sz="1350" dirty="0" err="1">
                <a:latin typeface="Cambria" pitchFamily="18" charset="0"/>
                <a:ea typeface="Cambria" pitchFamily="18" charset="0"/>
              </a:rPr>
              <a:t>động</a:t>
            </a:r>
            <a:r>
              <a:rPr lang="en-US" sz="1350" dirty="0">
                <a:latin typeface="Cambria" pitchFamily="18" charset="0"/>
                <a:ea typeface="Cambria" pitchFamily="18" charset="0"/>
              </a:rPr>
              <a:t> </a:t>
            </a:r>
            <a:r>
              <a:rPr lang="en-US" sz="1350" dirty="0" err="1">
                <a:latin typeface="Cambria" pitchFamily="18" charset="0"/>
                <a:ea typeface="Cambria" pitchFamily="18" charset="0"/>
              </a:rPr>
              <a:t>vật</a:t>
            </a:r>
            <a:endParaRPr lang="en-US" sz="1350" dirty="0">
              <a:latin typeface="Cambria" pitchFamily="18" charset="0"/>
              <a:ea typeface="Cambria" pitchFamily="18" charset="0"/>
            </a:endParaRPr>
          </a:p>
        </p:txBody>
      </p:sp>
      <p:sp>
        <p:nvSpPr>
          <p:cNvPr id="23" name="TextBox 22"/>
          <p:cNvSpPr txBox="1"/>
          <p:nvPr/>
        </p:nvSpPr>
        <p:spPr>
          <a:xfrm>
            <a:off x="1428750" y="3553555"/>
            <a:ext cx="3246503" cy="300082"/>
          </a:xfrm>
          <a:prstGeom prst="rect">
            <a:avLst/>
          </a:prstGeom>
          <a:noFill/>
        </p:spPr>
        <p:txBody>
          <a:bodyPr wrap="square" rtlCol="0">
            <a:spAutoFit/>
          </a:bodyPr>
          <a:lstStyle/>
          <a:p>
            <a:pPr algn="ctr"/>
            <a:r>
              <a:rPr lang="en-US" sz="1350" dirty="0" err="1">
                <a:latin typeface="Cambria" pitchFamily="18" charset="0"/>
                <a:ea typeface="Cambria" pitchFamily="18" charset="0"/>
              </a:rPr>
              <a:t>Các</a:t>
            </a:r>
            <a:r>
              <a:rPr lang="en-US" sz="1350" dirty="0">
                <a:latin typeface="Cambria" pitchFamily="18" charset="0"/>
                <a:ea typeface="Cambria" pitchFamily="18" charset="0"/>
              </a:rPr>
              <a:t> </a:t>
            </a:r>
            <a:r>
              <a:rPr lang="en-US" sz="1350" dirty="0" err="1">
                <a:latin typeface="Cambria" pitchFamily="18" charset="0"/>
                <a:ea typeface="Cambria" pitchFamily="18" charset="0"/>
              </a:rPr>
              <a:t>loài</a:t>
            </a:r>
            <a:r>
              <a:rPr lang="en-US" sz="1350" dirty="0">
                <a:latin typeface="Cambria" pitchFamily="18" charset="0"/>
                <a:ea typeface="Cambria" pitchFamily="18" charset="0"/>
              </a:rPr>
              <a:t> </a:t>
            </a:r>
            <a:r>
              <a:rPr lang="en-US" sz="1350" dirty="0" err="1">
                <a:latin typeface="Cambria" pitchFamily="18" charset="0"/>
                <a:ea typeface="Cambria" pitchFamily="18" charset="0"/>
              </a:rPr>
              <a:t>động</a:t>
            </a:r>
            <a:r>
              <a:rPr lang="en-US" sz="1350" dirty="0">
                <a:latin typeface="Cambria" pitchFamily="18" charset="0"/>
                <a:ea typeface="Cambria" pitchFamily="18" charset="0"/>
              </a:rPr>
              <a:t> </a:t>
            </a:r>
            <a:r>
              <a:rPr lang="en-US" sz="1350" dirty="0" err="1">
                <a:latin typeface="Cambria" pitchFamily="18" charset="0"/>
                <a:ea typeface="Cambria" pitchFamily="18" charset="0"/>
              </a:rPr>
              <a:t>vật</a:t>
            </a:r>
            <a:r>
              <a:rPr lang="en-US" sz="1350" dirty="0">
                <a:latin typeface="Cambria" pitchFamily="18" charset="0"/>
                <a:ea typeface="Cambria" pitchFamily="18" charset="0"/>
              </a:rPr>
              <a:t> </a:t>
            </a:r>
            <a:r>
              <a:rPr lang="en-US" sz="1350" dirty="0" err="1">
                <a:latin typeface="Cambria" pitchFamily="18" charset="0"/>
                <a:ea typeface="Cambria" pitchFamily="18" charset="0"/>
              </a:rPr>
              <a:t>có</a:t>
            </a:r>
            <a:r>
              <a:rPr lang="en-US" sz="1350" dirty="0">
                <a:latin typeface="Cambria" pitchFamily="18" charset="0"/>
                <a:ea typeface="Cambria" pitchFamily="18" charset="0"/>
              </a:rPr>
              <a:t> </a:t>
            </a:r>
            <a:r>
              <a:rPr lang="en-US" sz="1350" dirty="0" err="1">
                <a:latin typeface="Cambria" pitchFamily="18" charset="0"/>
                <a:ea typeface="Cambria" pitchFamily="18" charset="0"/>
              </a:rPr>
              <a:t>nguy</a:t>
            </a:r>
            <a:r>
              <a:rPr lang="en-US" sz="1350" dirty="0">
                <a:latin typeface="Cambria" pitchFamily="18" charset="0"/>
                <a:ea typeface="Cambria" pitchFamily="18" charset="0"/>
              </a:rPr>
              <a:t> </a:t>
            </a:r>
            <a:r>
              <a:rPr lang="en-US" sz="1350" dirty="0" err="1">
                <a:latin typeface="Cambria" pitchFamily="18" charset="0"/>
                <a:ea typeface="Cambria" pitchFamily="18" charset="0"/>
              </a:rPr>
              <a:t>cơ</a:t>
            </a:r>
            <a:r>
              <a:rPr lang="en-US" sz="1350" dirty="0">
                <a:latin typeface="Cambria" pitchFamily="18" charset="0"/>
                <a:ea typeface="Cambria" pitchFamily="18" charset="0"/>
              </a:rPr>
              <a:t> </a:t>
            </a:r>
            <a:r>
              <a:rPr lang="en-US" sz="1350" dirty="0" err="1">
                <a:latin typeface="Cambria" pitchFamily="18" charset="0"/>
                <a:ea typeface="Cambria" pitchFamily="18" charset="0"/>
              </a:rPr>
              <a:t>tuyệt</a:t>
            </a:r>
            <a:r>
              <a:rPr lang="en-US" sz="1350" dirty="0">
                <a:latin typeface="Cambria" pitchFamily="18" charset="0"/>
                <a:ea typeface="Cambria" pitchFamily="18" charset="0"/>
              </a:rPr>
              <a:t> </a:t>
            </a:r>
            <a:r>
              <a:rPr lang="en-US" sz="1350" dirty="0" err="1">
                <a:latin typeface="Cambria" pitchFamily="18" charset="0"/>
                <a:ea typeface="Cambria" pitchFamily="18" charset="0"/>
              </a:rPr>
              <a:t>chủng</a:t>
            </a:r>
            <a:endParaRPr lang="en-US" sz="1350" dirty="0">
              <a:latin typeface="Cambria" pitchFamily="18" charset="0"/>
              <a:ea typeface="Cambria" pitchFamily="18" charset="0"/>
            </a:endParaRPr>
          </a:p>
        </p:txBody>
      </p:sp>
      <p:sp>
        <p:nvSpPr>
          <p:cNvPr id="24" name="TextBox 23"/>
          <p:cNvSpPr txBox="1"/>
          <p:nvPr/>
        </p:nvSpPr>
        <p:spPr>
          <a:xfrm>
            <a:off x="5029200" y="3543300"/>
            <a:ext cx="2171700" cy="300082"/>
          </a:xfrm>
          <a:prstGeom prst="rect">
            <a:avLst/>
          </a:prstGeom>
          <a:noFill/>
        </p:spPr>
        <p:txBody>
          <a:bodyPr wrap="square" rtlCol="0">
            <a:spAutoFit/>
          </a:bodyPr>
          <a:lstStyle/>
          <a:p>
            <a:pPr algn="ctr"/>
            <a:r>
              <a:rPr lang="en-US" sz="1350" dirty="0" err="1">
                <a:latin typeface="Cambria" pitchFamily="18" charset="0"/>
                <a:ea typeface="Cambria" pitchFamily="18" charset="0"/>
              </a:rPr>
              <a:t>Chặt</a:t>
            </a:r>
            <a:r>
              <a:rPr lang="en-US" sz="1350" dirty="0">
                <a:latin typeface="Cambria" pitchFamily="18" charset="0"/>
                <a:ea typeface="Cambria" pitchFamily="18" charset="0"/>
              </a:rPr>
              <a:t> </a:t>
            </a:r>
            <a:r>
              <a:rPr lang="en-US" sz="1350" dirty="0" err="1">
                <a:latin typeface="Cambria" pitchFamily="18" charset="0"/>
                <a:ea typeface="Cambria" pitchFamily="18" charset="0"/>
              </a:rPr>
              <a:t>phá</a:t>
            </a:r>
            <a:r>
              <a:rPr lang="en-US" sz="1350" dirty="0">
                <a:latin typeface="Cambria" pitchFamily="18" charset="0"/>
                <a:ea typeface="Cambria" pitchFamily="18" charset="0"/>
              </a:rPr>
              <a:t> </a:t>
            </a:r>
            <a:r>
              <a:rPr lang="en-US" sz="1350" dirty="0" err="1">
                <a:latin typeface="Cambria" pitchFamily="18" charset="0"/>
                <a:ea typeface="Cambria" pitchFamily="18" charset="0"/>
              </a:rPr>
              <a:t>rừng</a:t>
            </a:r>
            <a:r>
              <a:rPr lang="en-US" sz="1350" dirty="0">
                <a:latin typeface="Cambria" pitchFamily="18" charset="0"/>
                <a:ea typeface="Cambria" pitchFamily="18" charset="0"/>
              </a:rPr>
              <a:t> </a:t>
            </a:r>
            <a:r>
              <a:rPr lang="en-US" sz="1350" dirty="0" err="1">
                <a:latin typeface="Cambria" pitchFamily="18" charset="0"/>
                <a:ea typeface="Cambria" pitchFamily="18" charset="0"/>
              </a:rPr>
              <a:t>bừa</a:t>
            </a:r>
            <a:r>
              <a:rPr lang="en-US" sz="1350" dirty="0">
                <a:latin typeface="Cambria" pitchFamily="18" charset="0"/>
                <a:ea typeface="Cambria" pitchFamily="18" charset="0"/>
              </a:rPr>
              <a:t> </a:t>
            </a:r>
            <a:r>
              <a:rPr lang="en-US" sz="1350" dirty="0" err="1">
                <a:latin typeface="Cambria" pitchFamily="18" charset="0"/>
                <a:ea typeface="Cambria" pitchFamily="18" charset="0"/>
              </a:rPr>
              <a:t>bãi</a:t>
            </a:r>
            <a:endParaRPr lang="en-US" sz="1350" dirty="0">
              <a:latin typeface="Cambria" pitchFamily="18" charset="0"/>
              <a:ea typeface="Cambria" pitchFamily="18" charset="0"/>
            </a:endParaRPr>
          </a:p>
        </p:txBody>
      </p:sp>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6032" y="3926623"/>
            <a:ext cx="3549840" cy="161692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4639" y="1891165"/>
            <a:ext cx="3461233" cy="165213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6927" y="1891165"/>
            <a:ext cx="3549839" cy="165213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9988" y="3943866"/>
            <a:ext cx="3549840" cy="160843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800350" y="945737"/>
            <a:ext cx="5533461" cy="540164"/>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1800" b="1" dirty="0">
              <a:solidFill>
                <a:srgbClr val="0D30DD"/>
              </a:solidFill>
              <a:latin typeface="Cambria" pitchFamily="18" charset="0"/>
            </a:endParaRPr>
          </a:p>
        </p:txBody>
      </p:sp>
      <p:sp>
        <p:nvSpPr>
          <p:cNvPr id="3" name="Hộp Văn bản 2">
            <a:extLst>
              <a:ext uri="{FF2B5EF4-FFF2-40B4-BE49-F238E27FC236}">
                <a16:creationId xmlns:a16="http://schemas.microsoft.com/office/drawing/2014/main" id="{C787DF62-5829-6C34-BFF2-D31866D5253D}"/>
              </a:ext>
            </a:extLst>
          </p:cNvPr>
          <p:cNvSpPr txBox="1"/>
          <p:nvPr/>
        </p:nvSpPr>
        <p:spPr>
          <a:xfrm>
            <a:off x="2800350" y="990600"/>
            <a:ext cx="560236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D30DD"/>
                </a:solidFill>
                <a:effectLst/>
                <a:uLnTx/>
                <a:uFillTx/>
                <a:latin typeface="Cambria" pitchFamily="18" charset="0"/>
                <a:ea typeface="+mn-ea"/>
                <a:cs typeface="+mn-cs"/>
              </a:rPr>
              <a:t>TÍNH CẤP THIẾT CỦA VẤN ĐỀ BẢO TỒN </a:t>
            </a:r>
            <a:endParaRPr kumimoji="0" lang="en-US" sz="1800" b="1" i="0" u="none" strike="noStrike" kern="1200" cap="none" spc="0" normalizeH="0" baseline="0" noProof="0" dirty="0">
              <a:ln>
                <a:noFill/>
              </a:ln>
              <a:solidFill>
                <a:srgbClr val="0D30DD"/>
              </a:solidFill>
              <a:effectLst/>
              <a:uLnTx/>
              <a:uFillTx/>
              <a:latin typeface="Cambria"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D30DD"/>
                </a:solidFill>
                <a:effectLst/>
                <a:uLnTx/>
                <a:uFillTx/>
                <a:latin typeface="Cambria" pitchFamily="18" charset="0"/>
                <a:ea typeface="+mn-ea"/>
                <a:cs typeface="+mn-cs"/>
              </a:rPr>
              <a:t>ĐA DẠNG SINH HỌC Ở </a:t>
            </a:r>
            <a:r>
              <a:rPr kumimoji="0" lang="en-US" sz="1800" b="1" i="0" u="none" strike="noStrike" kern="1200" cap="none" spc="0" normalizeH="0" baseline="0" noProof="0" dirty="0">
                <a:ln>
                  <a:noFill/>
                </a:ln>
                <a:solidFill>
                  <a:srgbClr val="0D30DD"/>
                </a:solidFill>
                <a:effectLst/>
                <a:uLnTx/>
                <a:uFillTx/>
                <a:latin typeface="Cambria" pitchFamily="18" charset="0"/>
                <a:ea typeface="+mn-ea"/>
                <a:cs typeface="+mn-cs"/>
              </a:rPr>
              <a:t>VIỆT NAM</a:t>
            </a:r>
          </a:p>
        </p:txBody>
      </p:sp>
    </p:spTree>
    <p:extLst>
      <p:ext uri="{BB962C8B-B14F-4D97-AF65-F5344CB8AC3E}">
        <p14:creationId xmlns:p14="http://schemas.microsoft.com/office/powerpoint/2010/main" val="429274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48797" y="1714500"/>
            <a:ext cx="662060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1177008" y="896544"/>
            <a:ext cx="6766842"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48966" y="1714501"/>
            <a:ext cx="6619875"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4" y="957687"/>
            <a:ext cx="5532728"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957688"/>
            <a:ext cx="5543119"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endParaRPr>
          </a:p>
        </p:txBody>
      </p:sp>
      <p:graphicFrame>
        <p:nvGraphicFramePr>
          <p:cNvPr id="2" name="Diagram 1"/>
          <p:cNvGraphicFramePr/>
          <p:nvPr/>
        </p:nvGraphicFramePr>
        <p:xfrm>
          <a:off x="2286000" y="1905000"/>
          <a:ext cx="5486400" cy="38671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28750" y="3486151"/>
            <a:ext cx="1018428" cy="763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1760608" y="3591829"/>
            <a:ext cx="48235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dirty="0">
                <a:solidFill>
                  <a:srgbClr val="FF0000"/>
                </a:solidFill>
                <a:latin typeface="Cambria" pitchFamily="18" charset="0"/>
                <a:ea typeface="Cambria" pitchFamily="18" charset="0"/>
              </a:rPr>
              <a:t>1</a:t>
            </a:r>
          </a:p>
        </p:txBody>
      </p:sp>
      <p:sp>
        <p:nvSpPr>
          <p:cNvPr id="22" name="Title 1"/>
          <p:cNvSpPr txBox="1">
            <a:spLocks/>
          </p:cNvSpPr>
          <p:nvPr/>
        </p:nvSpPr>
        <p:spPr>
          <a:xfrm>
            <a:off x="2800350"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TÍNH CẤP THIẾT CỦA VẤN ĐỀ BẢO TỒN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ĐA DẠNG SINH HỌC Ở </a:t>
            </a:r>
            <a:r>
              <a:rPr lang="en-US" sz="1800" b="1" dirty="0">
                <a:solidFill>
                  <a:srgbClr val="0D30DD"/>
                </a:solidFill>
                <a:latin typeface="Cambria" pitchFamily="18" charset="0"/>
              </a:rPr>
              <a:t>VIỆT NAM</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48797" y="1714500"/>
            <a:ext cx="7272955" cy="4778640"/>
          </a:xfrm>
          <a:prstGeom prst="roundRect">
            <a:avLst>
              <a:gd name="adj" fmla="val 2792"/>
            </a:avLst>
          </a:prstGeom>
          <a:blipFill>
            <a:blip r:embed="rId3"/>
            <a:stretch>
              <a:fillRect/>
            </a:stretch>
          </a:blipFill>
          <a:ln>
            <a:noFill/>
          </a:ln>
          <a:effectLst/>
        </p:spPr>
      </p:pic>
      <p:sp>
        <p:nvSpPr>
          <p:cNvPr id="6" name="Rounded Rectangle 5"/>
          <p:cNvSpPr/>
          <p:nvPr/>
        </p:nvSpPr>
        <p:spPr>
          <a:xfrm>
            <a:off x="1177008" y="896544"/>
            <a:ext cx="7344744"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48966" y="1714501"/>
            <a:ext cx="7272786" cy="4778639"/>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4" y="957686"/>
            <a:ext cx="6108648"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957688"/>
            <a:ext cx="6108648"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latin typeface="Calibri"/>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096077" y="4173783"/>
            <a:ext cx="1514523" cy="1690003"/>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172598" y="1840677"/>
            <a:ext cx="6218802" cy="4170586"/>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sz="2000" dirty="0">
              <a:solidFill>
                <a:prstClr val="black"/>
              </a:solidFill>
              <a:latin typeface="Calibri"/>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872496" y="3801764"/>
            <a:ext cx="743064" cy="59851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106797" y="1953436"/>
            <a:ext cx="6284604" cy="3801041"/>
          </a:xfrm>
          <a:prstGeom prst="rect">
            <a:avLst/>
          </a:prstGeom>
        </p:spPr>
        <p:txBody>
          <a:bodyPr wrap="square">
            <a:spAutoFit/>
          </a:bodyPr>
          <a:lstStyle/>
          <a:p>
            <a:pPr algn="just">
              <a:spcBef>
                <a:spcPts val="450"/>
              </a:spcBef>
            </a:pPr>
            <a:r>
              <a:rPr lang="en-US" sz="2400" b="1" dirty="0">
                <a:solidFill>
                  <a:srgbClr val="FF0000"/>
                </a:solidFill>
                <a:latin typeface="Cambria" pitchFamily="18" charset="0"/>
                <a:ea typeface="Cambria" pitchFamily="18" charset="0"/>
                <a:cs typeface="Times New Roman"/>
              </a:rPr>
              <a:t>* </a:t>
            </a:r>
            <a:r>
              <a:rPr lang="vi-VN" sz="2400" b="1" dirty="0">
                <a:solidFill>
                  <a:srgbClr val="FF0000"/>
                </a:solidFill>
                <a:latin typeface="Cambria" pitchFamily="18" charset="0"/>
                <a:ea typeface="Cambria" pitchFamily="18" charset="0"/>
                <a:cs typeface="Times New Roman"/>
              </a:rPr>
              <a:t>Đa dạng sinh học ở nước ta đang bị suy giảm</a:t>
            </a:r>
          </a:p>
          <a:p>
            <a:pPr algn="just">
              <a:spcBef>
                <a:spcPts val="450"/>
              </a:spcBef>
            </a:pPr>
            <a:r>
              <a:rPr lang="vi-VN" sz="2400" dirty="0">
                <a:solidFill>
                  <a:prstClr val="black"/>
                </a:solidFill>
                <a:latin typeface="Cambria" pitchFamily="18" charset="0"/>
                <a:ea typeface="Cambria" pitchFamily="18" charset="0"/>
                <a:cs typeface="Times New Roman"/>
              </a:rPr>
              <a:t>- Suy giảm số lượng cá thể, loài sinh vật</a:t>
            </a:r>
            <a:r>
              <a:rPr lang="en-US" sz="2400" dirty="0">
                <a:solidFill>
                  <a:prstClr val="black"/>
                </a:solidFill>
                <a:latin typeface="Cambria" pitchFamily="18" charset="0"/>
                <a:ea typeface="Cambria" pitchFamily="18" charset="0"/>
                <a:cs typeface="Times New Roman"/>
              </a:rPr>
              <a:t>.</a:t>
            </a:r>
            <a:endParaRPr lang="vi-VN" sz="2400" dirty="0">
              <a:solidFill>
                <a:prstClr val="black"/>
              </a:solidFill>
              <a:latin typeface="Cambria" pitchFamily="18" charset="0"/>
              <a:ea typeface="Cambria" pitchFamily="18" charset="0"/>
              <a:cs typeface="Times New Roman"/>
            </a:endParaRPr>
          </a:p>
          <a:p>
            <a:pPr algn="just">
              <a:spcBef>
                <a:spcPts val="450"/>
              </a:spcBef>
            </a:pPr>
            <a:r>
              <a:rPr lang="vi-VN" sz="2400" dirty="0">
                <a:solidFill>
                  <a:prstClr val="black"/>
                </a:solidFill>
                <a:latin typeface="Cambria" pitchFamily="18" charset="0"/>
                <a:ea typeface="Cambria" pitchFamily="18" charset="0"/>
                <a:cs typeface="Times New Roman"/>
              </a:rPr>
              <a:t>- Suy giảm về hệ sinh thái</a:t>
            </a:r>
            <a:r>
              <a:rPr lang="en-US" sz="2400" dirty="0">
                <a:solidFill>
                  <a:prstClr val="black"/>
                </a:solidFill>
                <a:latin typeface="Cambria" pitchFamily="18" charset="0"/>
                <a:ea typeface="Cambria" pitchFamily="18" charset="0"/>
                <a:cs typeface="Times New Roman"/>
              </a:rPr>
              <a:t>.</a:t>
            </a:r>
            <a:endParaRPr lang="vi-VN" sz="2400" dirty="0">
              <a:solidFill>
                <a:prstClr val="black"/>
              </a:solidFill>
              <a:latin typeface="Cambria" pitchFamily="18" charset="0"/>
              <a:ea typeface="Cambria" pitchFamily="18" charset="0"/>
              <a:cs typeface="Times New Roman"/>
            </a:endParaRPr>
          </a:p>
          <a:p>
            <a:pPr algn="just">
              <a:spcBef>
                <a:spcPts val="450"/>
              </a:spcBef>
            </a:pPr>
            <a:r>
              <a:rPr lang="en-US" sz="2400" dirty="0">
                <a:solidFill>
                  <a:prstClr val="black"/>
                </a:solidFill>
                <a:latin typeface="Cambria" pitchFamily="18" charset="0"/>
                <a:ea typeface="Cambria" pitchFamily="18" charset="0"/>
                <a:cs typeface="Times New Roman"/>
              </a:rPr>
              <a:t>- </a:t>
            </a:r>
            <a:r>
              <a:rPr lang="vi-VN" sz="2400" dirty="0">
                <a:solidFill>
                  <a:prstClr val="black"/>
                </a:solidFill>
                <a:latin typeface="Cambria" pitchFamily="18" charset="0"/>
                <a:ea typeface="Cambria" pitchFamily="18" charset="0"/>
                <a:cs typeface="Times New Roman"/>
              </a:rPr>
              <a:t>Suy giảm về nguồn gen</a:t>
            </a:r>
            <a:r>
              <a:rPr lang="en-US" sz="2400" dirty="0">
                <a:solidFill>
                  <a:prstClr val="black"/>
                </a:solidFill>
                <a:latin typeface="Cambria" pitchFamily="18" charset="0"/>
                <a:ea typeface="Cambria" pitchFamily="18" charset="0"/>
                <a:cs typeface="Times New Roman"/>
              </a:rPr>
              <a:t>.</a:t>
            </a:r>
          </a:p>
          <a:p>
            <a:pPr algn="just">
              <a:spcBef>
                <a:spcPts val="450"/>
              </a:spcBef>
            </a:pPr>
            <a:r>
              <a:rPr lang="en-US" sz="2400" b="1" dirty="0">
                <a:solidFill>
                  <a:srgbClr val="FF0000"/>
                </a:solidFill>
                <a:latin typeface="Cambria" pitchFamily="18" charset="0"/>
                <a:ea typeface="Cambria" pitchFamily="18" charset="0"/>
                <a:cs typeface="Times New Roman"/>
              </a:rPr>
              <a:t>* </a:t>
            </a:r>
            <a:r>
              <a:rPr lang="vi-VN" sz="2400" b="1" dirty="0">
                <a:solidFill>
                  <a:srgbClr val="FF0000"/>
                </a:solidFill>
                <a:latin typeface="Cambria" pitchFamily="18" charset="0"/>
                <a:ea typeface="Cambria" pitchFamily="18" charset="0"/>
                <a:cs typeface="Times New Roman"/>
              </a:rPr>
              <a:t>Nguyên nhân gây suy giảm đa dạng sinh học</a:t>
            </a:r>
          </a:p>
          <a:p>
            <a:pPr algn="just">
              <a:spcBef>
                <a:spcPts val="450"/>
              </a:spcBef>
            </a:pPr>
            <a:r>
              <a:rPr lang="vi-VN" sz="2400" dirty="0">
                <a:solidFill>
                  <a:prstClr val="black"/>
                </a:solidFill>
                <a:latin typeface="Cambria" pitchFamily="18" charset="0"/>
                <a:ea typeface="Cambria" pitchFamily="18" charset="0"/>
                <a:cs typeface="Times New Roman"/>
              </a:rPr>
              <a:t>- Các yếu tố tự nhiên: bão, lũ lụt,</a:t>
            </a:r>
            <a:r>
              <a:rPr lang="en-US" sz="2400" dirty="0">
                <a:solidFill>
                  <a:prstClr val="black"/>
                </a:solidFill>
                <a:latin typeface="Cambria" pitchFamily="18" charset="0"/>
                <a:ea typeface="Cambria" pitchFamily="18" charset="0"/>
                <a:cs typeface="Times New Roman"/>
              </a:rPr>
              <a:t> </a:t>
            </a:r>
            <a:r>
              <a:rPr lang="vi-VN" sz="2400" dirty="0">
                <a:solidFill>
                  <a:prstClr val="black"/>
                </a:solidFill>
                <a:latin typeface="Cambria" pitchFamily="18" charset="0"/>
                <a:ea typeface="Cambria" pitchFamily="18" charset="0"/>
                <a:cs typeface="Times New Roman"/>
              </a:rPr>
              <a:t>cháy rừng…</a:t>
            </a:r>
          </a:p>
          <a:p>
            <a:pPr algn="just">
              <a:spcBef>
                <a:spcPts val="450"/>
              </a:spcBef>
            </a:pPr>
            <a:r>
              <a:rPr lang="vi-VN" sz="2400" dirty="0">
                <a:solidFill>
                  <a:prstClr val="black"/>
                </a:solidFill>
                <a:latin typeface="Cambria" pitchFamily="18" charset="0"/>
                <a:ea typeface="Cambria" pitchFamily="18" charset="0"/>
                <a:cs typeface="Times New Roman"/>
              </a:rPr>
              <a:t>- Con người: phá rừng, đốt rừng, chiến tranh,</a:t>
            </a:r>
            <a:r>
              <a:rPr lang="en-US" sz="2400" dirty="0">
                <a:solidFill>
                  <a:prstClr val="black"/>
                </a:solidFill>
                <a:latin typeface="Cambria" pitchFamily="18" charset="0"/>
                <a:ea typeface="Cambria" pitchFamily="18" charset="0"/>
                <a:cs typeface="Times New Roman"/>
              </a:rPr>
              <a:t>…</a:t>
            </a:r>
            <a:endParaRPr lang="vi-VN" sz="2400" dirty="0">
              <a:solidFill>
                <a:prstClr val="black"/>
              </a:solidFill>
              <a:latin typeface="Cambria" pitchFamily="18" charset="0"/>
              <a:ea typeface="Cambria" pitchFamily="18" charset="0"/>
              <a:cs typeface="Times New Roman"/>
            </a:endParaRPr>
          </a:p>
        </p:txBody>
      </p:sp>
      <p:sp>
        <p:nvSpPr>
          <p:cNvPr id="20" name="Title 1"/>
          <p:cNvSpPr txBox="1">
            <a:spLocks/>
          </p:cNvSpPr>
          <p:nvPr/>
        </p:nvSpPr>
        <p:spPr>
          <a:xfrm>
            <a:off x="2800350"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1800" b="1" dirty="0">
              <a:solidFill>
                <a:srgbClr val="0D30DD"/>
              </a:solidFill>
              <a:latin typeface="Cambria" pitchFamily="18" charset="0"/>
            </a:endParaRPr>
          </a:p>
        </p:txBody>
      </p:sp>
      <p:sp>
        <p:nvSpPr>
          <p:cNvPr id="3" name="Hộp Văn bản 2">
            <a:extLst>
              <a:ext uri="{FF2B5EF4-FFF2-40B4-BE49-F238E27FC236}">
                <a16:creationId xmlns:a16="http://schemas.microsoft.com/office/drawing/2014/main" id="{60A4FFBC-41CE-CB25-FB2D-C876B0A88D0E}"/>
              </a:ext>
            </a:extLst>
          </p:cNvPr>
          <p:cNvSpPr txBox="1"/>
          <p:nvPr/>
        </p:nvSpPr>
        <p:spPr>
          <a:xfrm>
            <a:off x="2873475" y="914400"/>
            <a:ext cx="558472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D30DD"/>
                </a:solidFill>
                <a:effectLst/>
                <a:uLnTx/>
                <a:uFillTx/>
                <a:latin typeface="Cambria" pitchFamily="18" charset="0"/>
                <a:ea typeface="+mn-ea"/>
                <a:cs typeface="+mn-cs"/>
              </a:rPr>
              <a:t>TÍNH CẤP THIẾT CỦA VẤN ĐỀ BẢO TỒN ĐA DẠNG SINH HỌC Ở </a:t>
            </a:r>
            <a:r>
              <a:rPr kumimoji="0" lang="en-US" sz="1800" b="1" i="0" u="none" strike="noStrike" kern="1200" cap="none" spc="0" normalizeH="0" baseline="0" noProof="0" dirty="0">
                <a:ln>
                  <a:noFill/>
                </a:ln>
                <a:solidFill>
                  <a:srgbClr val="0D30DD"/>
                </a:solidFill>
                <a:effectLst/>
                <a:uLnTx/>
                <a:uFillTx/>
                <a:latin typeface="Cambria" pitchFamily="18" charset="0"/>
                <a:ea typeface="+mn-ea"/>
                <a:cs typeface="+mn-cs"/>
              </a:rPr>
              <a:t>VIỆT NAM</a:t>
            </a: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7150814"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48797" y="1714500"/>
            <a:ext cx="7084844"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1177007" y="896544"/>
            <a:ext cx="7156803"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48966" y="1714501"/>
            <a:ext cx="7084844"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3" y="957686"/>
            <a:ext cx="6037419"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957688"/>
            <a:ext cx="5984259"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endParaRPr>
          </a:p>
        </p:txBody>
      </p:sp>
      <p:graphicFrame>
        <p:nvGraphicFramePr>
          <p:cNvPr id="2" name="Diagram 1"/>
          <p:cNvGraphicFramePr/>
          <p:nvPr>
            <p:extLst>
              <p:ext uri="{D42A27DB-BD31-4B8C-83A1-F6EECF244321}">
                <p14:modId xmlns:p14="http://schemas.microsoft.com/office/powerpoint/2010/main" val="1761843158"/>
              </p:ext>
            </p:extLst>
          </p:nvPr>
        </p:nvGraphicFramePr>
        <p:xfrm>
          <a:off x="1771189" y="1447800"/>
          <a:ext cx="6562452" cy="42757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3000" y="3486151"/>
            <a:ext cx="1018428" cy="763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1371600" y="3591829"/>
            <a:ext cx="48235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dirty="0">
                <a:solidFill>
                  <a:srgbClr val="FF0000"/>
                </a:solidFill>
                <a:latin typeface="Cambria" pitchFamily="18" charset="0"/>
                <a:ea typeface="Cambria" pitchFamily="18" charset="0"/>
              </a:rPr>
              <a:t>5</a:t>
            </a:r>
          </a:p>
        </p:txBody>
      </p:sp>
      <p:sp>
        <p:nvSpPr>
          <p:cNvPr id="22" name="Title 1"/>
          <p:cNvSpPr txBox="1">
            <a:spLocks/>
          </p:cNvSpPr>
          <p:nvPr/>
        </p:nvSpPr>
        <p:spPr>
          <a:xfrm>
            <a:off x="2800350"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 </a:t>
            </a:r>
            <a:endParaRPr lang="en-US" sz="1800" b="1" dirty="0">
              <a:solidFill>
                <a:srgbClr val="0D30DD"/>
              </a:solidFill>
              <a:latin typeface="Cambria" pitchFamily="18" charset="0"/>
            </a:endParaRPr>
          </a:p>
        </p:txBody>
      </p:sp>
      <p:sp>
        <p:nvSpPr>
          <p:cNvPr id="14" name="Hộp Văn bản 13">
            <a:extLst>
              <a:ext uri="{FF2B5EF4-FFF2-40B4-BE49-F238E27FC236}">
                <a16:creationId xmlns:a16="http://schemas.microsoft.com/office/drawing/2014/main" id="{E9882282-47A0-6544-FC36-C5A9D8566EC5}"/>
              </a:ext>
            </a:extLst>
          </p:cNvPr>
          <p:cNvSpPr txBox="1"/>
          <p:nvPr/>
        </p:nvSpPr>
        <p:spPr>
          <a:xfrm>
            <a:off x="2810742" y="990600"/>
            <a:ext cx="552306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D30DD"/>
                </a:solidFill>
                <a:effectLst/>
                <a:uLnTx/>
                <a:uFillTx/>
                <a:latin typeface="Cambria" pitchFamily="18" charset="0"/>
                <a:ea typeface="+mn-ea"/>
                <a:cs typeface="+mn-cs"/>
              </a:rPr>
              <a:t>TÍNH CẤP THIẾT CỦA VẤN ĐỀ BẢO TỒN ĐA DẠNG SINH HỌC Ở </a:t>
            </a:r>
            <a:r>
              <a:rPr kumimoji="0" lang="en-US" sz="1800" b="1" i="0" u="none" strike="noStrike" kern="1200" cap="none" spc="0" normalizeH="0" baseline="0" noProof="0" dirty="0">
                <a:ln>
                  <a:noFill/>
                </a:ln>
                <a:solidFill>
                  <a:srgbClr val="0D30DD"/>
                </a:solidFill>
                <a:effectLst/>
                <a:uLnTx/>
                <a:uFillTx/>
                <a:latin typeface="Cambria" pitchFamily="18" charset="0"/>
                <a:ea typeface="+mn-ea"/>
                <a:cs typeface="+mn-cs"/>
              </a:rPr>
              <a:t>VIỆT NAM</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60981" y="1313765"/>
            <a:ext cx="7150814"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1177007" y="896544"/>
            <a:ext cx="7156803"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83134" y="1715652"/>
            <a:ext cx="7073821"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4" y="957686"/>
            <a:ext cx="5973866"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3" y="957688"/>
            <a:ext cx="6007402"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latin typeface="Calibri"/>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019877" y="4173783"/>
            <a:ext cx="1514523" cy="1690003"/>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170963" y="1769079"/>
            <a:ext cx="6086651" cy="3435957"/>
          </a:xfrm>
          <a:prstGeom prst="wedgeRoundRectCallout">
            <a:avLst>
              <a:gd name="adj1" fmla="val 47520"/>
              <a:gd name="adj2" fmla="val 678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sz="1350" dirty="0">
              <a:solidFill>
                <a:prstClr val="black"/>
              </a:solidFill>
              <a:latin typeface="Calibri"/>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643896" y="3656473"/>
            <a:ext cx="743064" cy="59851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248967" y="1820442"/>
            <a:ext cx="6027602" cy="3608680"/>
          </a:xfrm>
          <a:prstGeom prst="rect">
            <a:avLst/>
          </a:prstGeom>
        </p:spPr>
        <p:txBody>
          <a:bodyPr wrap="square">
            <a:spAutoFit/>
          </a:bodyPr>
          <a:lstStyle/>
          <a:p>
            <a:pPr algn="just">
              <a:spcBef>
                <a:spcPts val="450"/>
              </a:spcBef>
            </a:pPr>
            <a:r>
              <a:rPr lang="vi-VN" sz="2000" b="1" dirty="0">
                <a:solidFill>
                  <a:srgbClr val="FF0000"/>
                </a:solidFill>
                <a:latin typeface="Cambria" pitchFamily="18" charset="0"/>
                <a:ea typeface="Cambria" pitchFamily="18" charset="0"/>
                <a:cs typeface="Times New Roman"/>
              </a:rPr>
              <a:t>*  </a:t>
            </a:r>
            <a:r>
              <a:rPr lang="vi-VN" sz="2400" b="1" dirty="0">
                <a:solidFill>
                  <a:srgbClr val="FF0000"/>
                </a:solidFill>
                <a:latin typeface="Cambria" pitchFamily="18" charset="0"/>
                <a:ea typeface="Cambria" pitchFamily="18" charset="0"/>
                <a:cs typeface="Times New Roman"/>
              </a:rPr>
              <a:t>Một số biện pháp bảo vệ đa dạng sinh học ở nước ta</a:t>
            </a:r>
            <a:endParaRPr lang="en-US" sz="2400" b="1" dirty="0">
              <a:solidFill>
                <a:srgbClr val="FF0000"/>
              </a:solidFill>
              <a:latin typeface="Cambria" pitchFamily="18" charset="0"/>
              <a:ea typeface="Cambria" pitchFamily="18" charset="0"/>
              <a:cs typeface="Times New Roman"/>
            </a:endParaRPr>
          </a:p>
          <a:p>
            <a:pPr algn="just">
              <a:spcBef>
                <a:spcPts val="450"/>
              </a:spcBef>
            </a:pPr>
            <a:r>
              <a:rPr lang="vi-VN" sz="2400" dirty="0">
                <a:solidFill>
                  <a:prstClr val="black"/>
                </a:solidFill>
                <a:latin typeface="Cambria" pitchFamily="18" charset="0"/>
                <a:ea typeface="Cambria" pitchFamily="18" charset="0"/>
                <a:cs typeface="Times New Roman"/>
              </a:rPr>
              <a:t>- Xây dựng các khu bảo tồn thiên nhiên và vườn quốc gia, trồng và bảo vệ rừng, nâng cao ý thức người dân.</a:t>
            </a:r>
          </a:p>
          <a:p>
            <a:pPr algn="just">
              <a:spcBef>
                <a:spcPts val="450"/>
              </a:spcBef>
            </a:pPr>
            <a:r>
              <a:rPr lang="vi-VN" sz="2400" dirty="0">
                <a:solidFill>
                  <a:prstClr val="black"/>
                </a:solidFill>
                <a:latin typeface="Cambria" pitchFamily="18" charset="0"/>
                <a:ea typeface="Cambria" pitchFamily="18" charset="0"/>
                <a:cs typeface="Times New Roman"/>
              </a:rPr>
              <a:t>- Ngăn chặn nạn phá rừng, săn bắt động vật hoang dã.</a:t>
            </a:r>
          </a:p>
          <a:p>
            <a:pPr algn="just">
              <a:spcBef>
                <a:spcPts val="450"/>
              </a:spcBef>
            </a:pPr>
            <a:r>
              <a:rPr lang="vi-VN" sz="2400" dirty="0">
                <a:solidFill>
                  <a:prstClr val="black"/>
                </a:solidFill>
                <a:latin typeface="Cambria" pitchFamily="18" charset="0"/>
                <a:ea typeface="Cambria" pitchFamily="18" charset="0"/>
                <a:cs typeface="Times New Roman"/>
              </a:rPr>
              <a:t>- Xử lí các chất thải công nghiệp, nông nghiệp và sinh hoạt.</a:t>
            </a:r>
          </a:p>
        </p:txBody>
      </p:sp>
      <p:sp>
        <p:nvSpPr>
          <p:cNvPr id="20" name="Title 1"/>
          <p:cNvSpPr txBox="1">
            <a:spLocks/>
          </p:cNvSpPr>
          <p:nvPr/>
        </p:nvSpPr>
        <p:spPr>
          <a:xfrm>
            <a:off x="2800350"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 </a:t>
            </a:r>
            <a:endParaRPr lang="en-US" sz="1800" b="1" dirty="0">
              <a:solidFill>
                <a:srgbClr val="0D30DD"/>
              </a:solidFill>
              <a:latin typeface="Cambria" pitchFamily="18" charset="0"/>
            </a:endParaRPr>
          </a:p>
        </p:txBody>
      </p:sp>
      <p:sp>
        <p:nvSpPr>
          <p:cNvPr id="3" name="Hộp Văn bản 2">
            <a:extLst>
              <a:ext uri="{FF2B5EF4-FFF2-40B4-BE49-F238E27FC236}">
                <a16:creationId xmlns:a16="http://schemas.microsoft.com/office/drawing/2014/main" id="{0F9D54C5-E93A-004F-0C38-C7DF42F68457}"/>
              </a:ext>
            </a:extLst>
          </p:cNvPr>
          <p:cNvSpPr txBox="1"/>
          <p:nvPr/>
        </p:nvSpPr>
        <p:spPr>
          <a:xfrm>
            <a:off x="2895600" y="990600"/>
            <a:ext cx="543821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D30DD"/>
                </a:solidFill>
                <a:effectLst/>
                <a:uLnTx/>
                <a:uFillTx/>
                <a:latin typeface="Cambria" pitchFamily="18" charset="0"/>
                <a:ea typeface="+mn-ea"/>
                <a:cs typeface="+mn-cs"/>
              </a:rPr>
              <a:t>TÍNH CẤP THIẾT CỦA VẤN ĐỀ BẢO TỒN ĐA DẠNG SINH HỌC Ở </a:t>
            </a:r>
            <a:r>
              <a:rPr kumimoji="0" lang="en-US" sz="1800" b="1" i="0" u="none" strike="noStrike" kern="1200" cap="none" spc="0" normalizeH="0" baseline="0" noProof="0" dirty="0">
                <a:ln>
                  <a:noFill/>
                </a:ln>
                <a:solidFill>
                  <a:srgbClr val="0D30DD"/>
                </a:solidFill>
                <a:effectLst/>
                <a:uLnTx/>
                <a:uFillTx/>
                <a:latin typeface="Cambria" pitchFamily="18" charset="0"/>
                <a:ea typeface="+mn-ea"/>
                <a:cs typeface="+mn-cs"/>
              </a:rPr>
              <a:t>VIỆT NAM</a:t>
            </a: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48797" y="1714500"/>
            <a:ext cx="662060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1177008" y="896544"/>
            <a:ext cx="6766842"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48966" y="1714501"/>
            <a:ext cx="6619875"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4" y="957687"/>
            <a:ext cx="5532728"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957688"/>
            <a:ext cx="5543119"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latin typeface="Calibri"/>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354318" y="4173783"/>
            <a:ext cx="1514523" cy="16900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6976606" y="3656473"/>
            <a:ext cx="743064" cy="598519"/>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2467539" y="1028700"/>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800" b="1" dirty="0">
                <a:solidFill>
                  <a:srgbClr val="FF0000"/>
                </a:solidFill>
                <a:latin typeface="Cambria" pitchFamily="18" charset="0"/>
              </a:rPr>
              <a:t>EM CÓ BIẾT?</a:t>
            </a:r>
          </a:p>
        </p:txBody>
      </p:sp>
      <p:sp>
        <p:nvSpPr>
          <p:cNvPr id="22" name="Rectangle 21"/>
          <p:cNvSpPr/>
          <p:nvPr/>
        </p:nvSpPr>
        <p:spPr>
          <a:xfrm>
            <a:off x="1543050" y="1738343"/>
            <a:ext cx="4572000" cy="2585323"/>
          </a:xfrm>
          <a:prstGeom prst="rect">
            <a:avLst/>
          </a:prstGeom>
        </p:spPr>
        <p:txBody>
          <a:bodyPr wrap="square">
            <a:spAutoFit/>
          </a:bodyPr>
          <a:lstStyle/>
          <a:p>
            <a:pPr algn="just"/>
            <a:r>
              <a:rPr lang="de-DE"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3051" y="4023583"/>
            <a:ext cx="4507406" cy="1719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48797" y="1714500"/>
            <a:ext cx="662060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1177008" y="896544"/>
            <a:ext cx="6766842"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48966" y="1714501"/>
            <a:ext cx="6619875"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4" y="957687"/>
            <a:ext cx="5532728"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957688"/>
            <a:ext cx="5543119"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latin typeface="Calibri"/>
            </a:endParaRPr>
          </a:p>
        </p:txBody>
      </p:sp>
      <p:sp>
        <p:nvSpPr>
          <p:cNvPr id="16" name="Rectangle 15"/>
          <p:cNvSpPr/>
          <p:nvPr/>
        </p:nvSpPr>
        <p:spPr>
          <a:xfrm>
            <a:off x="2096422" y="2286001"/>
            <a:ext cx="5618829" cy="784830"/>
          </a:xfrm>
          <a:prstGeom prst="rect">
            <a:avLst/>
          </a:prstGeom>
          <a:solidFill>
            <a:srgbClr val="BCFCD4"/>
          </a:solidFill>
          <a:ln w="12700">
            <a:solidFill>
              <a:srgbClr val="009900"/>
            </a:solidFill>
          </a:ln>
        </p:spPr>
        <p:txBody>
          <a:bodyPr wrap="square">
            <a:spAutoFit/>
          </a:bodyPr>
          <a:lstStyle/>
          <a:p>
            <a:pPr algn="just"/>
            <a:r>
              <a:rPr lang="en-US" sz="1500" i="1" dirty="0" err="1">
                <a:solidFill>
                  <a:srgbClr val="FF0000"/>
                </a:solidFill>
                <a:latin typeface="Cambria" panose="02040503050406030204" pitchFamily="18" charset="0"/>
                <a:ea typeface="Cambria" panose="02040503050406030204" pitchFamily="18" charset="0"/>
              </a:rPr>
              <a:t>Quan</a:t>
            </a:r>
            <a:r>
              <a:rPr lang="en-US" sz="1500" i="1" dirty="0">
                <a:solidFill>
                  <a:srgbClr val="FF0000"/>
                </a:solidFill>
                <a:latin typeface="Cambria" panose="02040503050406030204" pitchFamily="18" charset="0"/>
                <a:ea typeface="Cambria" panose="02040503050406030204" pitchFamily="18" charset="0"/>
              </a:rPr>
              <a:t> </a:t>
            </a:r>
            <a:r>
              <a:rPr lang="en-US" sz="1500" i="1" dirty="0" err="1">
                <a:solidFill>
                  <a:srgbClr val="FF0000"/>
                </a:solidFill>
                <a:latin typeface="Cambria" panose="02040503050406030204" pitchFamily="18" charset="0"/>
                <a:ea typeface="Cambria" panose="02040503050406030204" pitchFamily="18" charset="0"/>
              </a:rPr>
              <a:t>sát</a:t>
            </a:r>
            <a:r>
              <a:rPr lang="en-US" sz="1500" i="1" dirty="0">
                <a:solidFill>
                  <a:srgbClr val="FF0000"/>
                </a:solidFill>
                <a:latin typeface="Cambria" panose="02040503050406030204" pitchFamily="18" charset="0"/>
                <a:ea typeface="Cambria" panose="02040503050406030204" pitchFamily="18" charset="0"/>
              </a:rPr>
              <a:t> </a:t>
            </a:r>
            <a:r>
              <a:rPr lang="en-US" sz="1500" i="1" dirty="0" err="1">
                <a:solidFill>
                  <a:srgbClr val="FF0000"/>
                </a:solidFill>
                <a:latin typeface="Cambria" panose="02040503050406030204" pitchFamily="18" charset="0"/>
                <a:ea typeface="Cambria" panose="02040503050406030204" pitchFamily="18" charset="0"/>
              </a:rPr>
              <a:t>bảng</a:t>
            </a:r>
            <a:r>
              <a:rPr lang="en-US" sz="1500" i="1" dirty="0">
                <a:solidFill>
                  <a:srgbClr val="FF0000"/>
                </a:solidFill>
                <a:latin typeface="Cambria" panose="02040503050406030204" pitchFamily="18" charset="0"/>
                <a:ea typeface="Cambria" panose="02040503050406030204" pitchFamily="18" charset="0"/>
              </a:rPr>
              <a:t> </a:t>
            </a:r>
            <a:r>
              <a:rPr lang="en-US" sz="1500" i="1" dirty="0" err="1">
                <a:solidFill>
                  <a:srgbClr val="FF0000"/>
                </a:solidFill>
                <a:latin typeface="Cambria" panose="02040503050406030204" pitchFamily="18" charset="0"/>
                <a:ea typeface="Cambria" panose="02040503050406030204" pitchFamily="18" charset="0"/>
              </a:rPr>
              <a:t>số</a:t>
            </a:r>
            <a:r>
              <a:rPr lang="en-US" sz="1500" i="1" dirty="0">
                <a:solidFill>
                  <a:srgbClr val="FF0000"/>
                </a:solidFill>
                <a:latin typeface="Cambria" panose="02040503050406030204" pitchFamily="18" charset="0"/>
                <a:ea typeface="Cambria" panose="02040503050406030204" pitchFamily="18" charset="0"/>
              </a:rPr>
              <a:t> </a:t>
            </a:r>
            <a:r>
              <a:rPr lang="en-US" sz="1500" i="1" dirty="0" err="1">
                <a:solidFill>
                  <a:srgbClr val="FF0000"/>
                </a:solidFill>
                <a:latin typeface="Cambria" panose="02040503050406030204" pitchFamily="18" charset="0"/>
                <a:ea typeface="Cambria" panose="02040503050406030204" pitchFamily="18" charset="0"/>
              </a:rPr>
              <a:t>liệu</a:t>
            </a:r>
            <a:r>
              <a:rPr lang="en-US" sz="1500" i="1" dirty="0">
                <a:solidFill>
                  <a:srgbClr val="FF0000"/>
                </a:solidFill>
                <a:latin typeface="Cambria" panose="02040503050406030204" pitchFamily="18" charset="0"/>
                <a:ea typeface="Cambria" panose="02040503050406030204" pitchFamily="18" charset="0"/>
              </a:rPr>
              <a:t>, </a:t>
            </a:r>
            <a:r>
              <a:rPr lang="en-US" sz="1500" i="1" dirty="0" err="1">
                <a:solidFill>
                  <a:srgbClr val="FF0000"/>
                </a:solidFill>
                <a:latin typeface="Cambria" panose="02040503050406030204" pitchFamily="18" charset="0"/>
                <a:ea typeface="Cambria" panose="02040503050406030204" pitchFamily="18" charset="0"/>
              </a:rPr>
              <a:t>hãy</a:t>
            </a:r>
            <a:r>
              <a:rPr lang="en-US" sz="1500" i="1" dirty="0">
                <a:solidFill>
                  <a:srgbClr val="FF0000"/>
                </a:solidFill>
                <a:latin typeface="Cambria" panose="02040503050406030204" pitchFamily="18" charset="0"/>
                <a:ea typeface="Cambria" panose="02040503050406030204" pitchFamily="18" charset="0"/>
              </a:rPr>
              <a:t> </a:t>
            </a:r>
            <a:r>
              <a:rPr lang="vi-VN" sz="1500" i="1" dirty="0">
                <a:solidFill>
                  <a:srgbClr val="FF0000"/>
                </a:solidFill>
                <a:latin typeface="Cambria" panose="02040503050406030204" pitchFamily="18" charset="0"/>
                <a:ea typeface="Cambria" panose="02040503050406030204" pitchFamily="18" charset="0"/>
              </a:rPr>
              <a:t>nhận xét sự thay đổi diện tích rừng của nước ta trong giai đoạn 1943 - 202</a:t>
            </a:r>
            <a:r>
              <a:rPr lang="en-US" sz="1500" i="1" dirty="0">
                <a:solidFill>
                  <a:srgbClr val="FF0000"/>
                </a:solidFill>
                <a:latin typeface="Cambria" panose="02040503050406030204" pitchFamily="18" charset="0"/>
                <a:ea typeface="Cambria" panose="02040503050406030204" pitchFamily="18" charset="0"/>
              </a:rPr>
              <a:t>0</a:t>
            </a:r>
            <a:r>
              <a:rPr lang="vi-VN" sz="1500" i="1" dirty="0">
                <a:solidFill>
                  <a:srgbClr val="FF0000"/>
                </a:solidFill>
                <a:latin typeface="Cambria" panose="02040503050406030204" pitchFamily="18" charset="0"/>
                <a:ea typeface="Cambria" panose="02040503050406030204" pitchFamily="18" charset="0"/>
              </a:rPr>
              <a:t>. Nguyên nhân nào dẫn đến sự thay đổi đó?</a:t>
            </a:r>
          </a:p>
        </p:txBody>
      </p:sp>
      <p:sp>
        <p:nvSpPr>
          <p:cNvPr id="31" name="Title 1"/>
          <p:cNvSpPr txBox="1">
            <a:spLocks/>
          </p:cNvSpPr>
          <p:nvPr/>
        </p:nvSpPr>
        <p:spPr>
          <a:xfrm>
            <a:off x="2867589"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8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31206" y="2294264"/>
            <a:ext cx="717146" cy="7534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306417" y="3886200"/>
            <a:ext cx="808133" cy="8001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482441" y="1828800"/>
            <a:ext cx="3546760" cy="369332"/>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b="1" dirty="0">
                <a:solidFill>
                  <a:srgbClr val="CC0000"/>
                </a:solidFill>
                <a:latin typeface="Times New Roman" pitchFamily="18" charset="0"/>
                <a:cs typeface="Times New Roman" pitchFamily="18" charset="0"/>
              </a:rPr>
              <a:t>1. </a:t>
            </a:r>
            <a:r>
              <a:rPr lang="en-US" b="1" dirty="0" err="1">
                <a:solidFill>
                  <a:srgbClr val="CC0000"/>
                </a:solidFill>
                <a:latin typeface="Times New Roman" pitchFamily="18" charset="0"/>
                <a:cs typeface="Times New Roman" pitchFamily="18" charset="0"/>
              </a:rPr>
              <a:t>Luyện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tập</a:t>
            </a:r>
            <a:endParaRPr lang="en-US"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43378" y="3429000"/>
            <a:ext cx="5571872" cy="1200150"/>
          </a:xfrm>
          <a:prstGeom prst="rect">
            <a:avLst/>
          </a:prstGeom>
          <a:noFill/>
          <a:ln>
            <a:solidFill>
              <a:srgbClr val="FF0000"/>
            </a:solidFill>
          </a:ln>
        </p:spPr>
      </p:pic>
      <p:sp>
        <p:nvSpPr>
          <p:cNvPr id="27" name="Rectangle 26"/>
          <p:cNvSpPr/>
          <p:nvPr/>
        </p:nvSpPr>
        <p:spPr>
          <a:xfrm>
            <a:off x="2119900" y="3371850"/>
            <a:ext cx="5618829" cy="2195473"/>
          </a:xfrm>
          <a:prstGeom prst="rect">
            <a:avLst/>
          </a:prstGeom>
          <a:solidFill>
            <a:srgbClr val="FFCCFF"/>
          </a:solidFill>
          <a:ln w="12700">
            <a:solidFill>
              <a:srgbClr val="0070C0"/>
            </a:solidFill>
          </a:ln>
        </p:spPr>
        <p:txBody>
          <a:bodyPr wrap="square">
            <a:spAutoFit/>
          </a:bodyPr>
          <a:lstStyle/>
          <a:p>
            <a:pPr algn="just">
              <a:spcBef>
                <a:spcPts val="450"/>
              </a:spcBef>
            </a:pPr>
            <a:r>
              <a:rPr lang="vi-VN" sz="1500" b="1" dirty="0">
                <a:solidFill>
                  <a:prstClr val="black"/>
                </a:solidFill>
                <a:latin typeface="Cambria" pitchFamily="18" charset="0"/>
                <a:ea typeface="Cambria" pitchFamily="18" charset="0"/>
                <a:cs typeface="Times New Roman"/>
              </a:rPr>
              <a:t>- Nhận xét:</a:t>
            </a:r>
          </a:p>
          <a:p>
            <a:pPr algn="just">
              <a:spcBef>
                <a:spcPts val="450"/>
              </a:spcBef>
            </a:pPr>
            <a:r>
              <a:rPr lang="vi-VN" sz="1500" dirty="0">
                <a:solidFill>
                  <a:prstClr val="black"/>
                </a:solidFill>
                <a:latin typeface="Cambria" pitchFamily="18" charset="0"/>
                <a:ea typeface="Cambria" pitchFamily="18" charset="0"/>
                <a:cs typeface="Times New Roman"/>
              </a:rPr>
              <a:t>+ Giai đoạn 1943 - 1983, diện tích rừng </a:t>
            </a:r>
            <a:r>
              <a:rPr lang="en-US" sz="1500" dirty="0">
                <a:solidFill>
                  <a:prstClr val="black"/>
                </a:solidFill>
                <a:latin typeface="Cambria" pitchFamily="18" charset="0"/>
                <a:ea typeface="Cambria" pitchFamily="18" charset="0"/>
                <a:cs typeface="Times New Roman"/>
              </a:rPr>
              <a:t>tự </a:t>
            </a:r>
            <a:r>
              <a:rPr lang="en-US" sz="1500" dirty="0" err="1">
                <a:solidFill>
                  <a:prstClr val="black"/>
                </a:solidFill>
                <a:latin typeface="Cambria" pitchFamily="18" charset="0"/>
                <a:ea typeface="Cambria" pitchFamily="18" charset="0"/>
                <a:cs typeface="Times New Roman"/>
              </a:rPr>
              <a:t>nhiên</a:t>
            </a:r>
            <a:r>
              <a:rPr lang="en-US" sz="1500" dirty="0">
                <a:solidFill>
                  <a:prstClr val="black"/>
                </a:solidFill>
                <a:latin typeface="Cambria" pitchFamily="18" charset="0"/>
                <a:ea typeface="Cambria" pitchFamily="18" charset="0"/>
                <a:cs typeface="Times New Roman"/>
              </a:rPr>
              <a:t> </a:t>
            </a:r>
            <a:r>
              <a:rPr lang="vi-VN" sz="1500" dirty="0">
                <a:solidFill>
                  <a:prstClr val="black"/>
                </a:solidFill>
                <a:latin typeface="Cambria" pitchFamily="18" charset="0"/>
                <a:ea typeface="Cambria" pitchFamily="18" charset="0"/>
                <a:cs typeface="Times New Roman"/>
              </a:rPr>
              <a:t>giảm 7,</a:t>
            </a:r>
            <a:r>
              <a:rPr lang="en-US" sz="1500" dirty="0">
                <a:solidFill>
                  <a:prstClr val="black"/>
                </a:solidFill>
                <a:latin typeface="Cambria" pitchFamily="18" charset="0"/>
                <a:ea typeface="Cambria" pitchFamily="18" charset="0"/>
                <a:cs typeface="Times New Roman"/>
              </a:rPr>
              <a:t>5</a:t>
            </a:r>
            <a:r>
              <a:rPr lang="vi-VN" sz="1500" dirty="0">
                <a:solidFill>
                  <a:prstClr val="black"/>
                </a:solidFill>
                <a:latin typeface="Cambria" pitchFamily="18" charset="0"/>
                <a:ea typeface="Cambria" pitchFamily="18" charset="0"/>
                <a:cs typeface="Times New Roman"/>
              </a:rPr>
              <a:t> triệu ha.</a:t>
            </a:r>
            <a:r>
              <a:rPr lang="en-US" sz="1500" dirty="0">
                <a:solidFill>
                  <a:prstClr val="black"/>
                </a:solidFill>
                <a:latin typeface="Cambria" pitchFamily="18" charset="0"/>
                <a:ea typeface="Cambria" pitchFamily="18" charset="0"/>
                <a:cs typeface="Times New Roman"/>
              </a:rPr>
              <a:t> </a:t>
            </a:r>
            <a:r>
              <a:rPr lang="vi-VN" sz="1500" dirty="0">
                <a:solidFill>
                  <a:prstClr val="black"/>
                </a:solidFill>
                <a:latin typeface="Cambria" pitchFamily="18" charset="0"/>
                <a:ea typeface="Cambria" pitchFamily="18" charset="0"/>
                <a:cs typeface="Times New Roman"/>
              </a:rPr>
              <a:t>+ Giai đoạn 1983 - 202</a:t>
            </a:r>
            <a:r>
              <a:rPr lang="en-US" sz="1500" dirty="0">
                <a:solidFill>
                  <a:prstClr val="black"/>
                </a:solidFill>
                <a:latin typeface="Cambria" pitchFamily="18" charset="0"/>
                <a:ea typeface="Cambria" pitchFamily="18" charset="0"/>
                <a:cs typeface="Times New Roman"/>
              </a:rPr>
              <a:t>0</a:t>
            </a:r>
            <a:r>
              <a:rPr lang="vi-VN" sz="1500" dirty="0">
                <a:solidFill>
                  <a:prstClr val="black"/>
                </a:solidFill>
                <a:latin typeface="Cambria" pitchFamily="18" charset="0"/>
                <a:ea typeface="Cambria" pitchFamily="18" charset="0"/>
                <a:cs typeface="Times New Roman"/>
              </a:rPr>
              <a:t>, diện tích rừng </a:t>
            </a:r>
            <a:r>
              <a:rPr lang="en-US" sz="1500" dirty="0">
                <a:solidFill>
                  <a:prstClr val="black"/>
                </a:solidFill>
                <a:latin typeface="Cambria" pitchFamily="18" charset="0"/>
                <a:ea typeface="Cambria" pitchFamily="18" charset="0"/>
                <a:cs typeface="Times New Roman"/>
              </a:rPr>
              <a:t>tự </a:t>
            </a:r>
            <a:r>
              <a:rPr lang="en-US" sz="1500" dirty="0" err="1">
                <a:solidFill>
                  <a:prstClr val="black"/>
                </a:solidFill>
                <a:latin typeface="Cambria" pitchFamily="18" charset="0"/>
                <a:ea typeface="Cambria" pitchFamily="18" charset="0"/>
                <a:cs typeface="Times New Roman"/>
              </a:rPr>
              <a:t>nhiên</a:t>
            </a:r>
            <a:r>
              <a:rPr lang="en-US" sz="1500" dirty="0">
                <a:solidFill>
                  <a:prstClr val="black"/>
                </a:solidFill>
                <a:latin typeface="Cambria" pitchFamily="18" charset="0"/>
                <a:ea typeface="Cambria" pitchFamily="18" charset="0"/>
                <a:cs typeface="Times New Roman"/>
              </a:rPr>
              <a:t> </a:t>
            </a:r>
            <a:r>
              <a:rPr lang="vi-VN" sz="1500" dirty="0">
                <a:solidFill>
                  <a:prstClr val="black"/>
                </a:solidFill>
                <a:latin typeface="Cambria" pitchFamily="18" charset="0"/>
                <a:ea typeface="Cambria" pitchFamily="18" charset="0"/>
                <a:cs typeface="Times New Roman"/>
              </a:rPr>
              <a:t>tăng </a:t>
            </a:r>
            <a:r>
              <a:rPr lang="en-US" sz="1500" dirty="0">
                <a:solidFill>
                  <a:prstClr val="black"/>
                </a:solidFill>
                <a:latin typeface="Cambria" pitchFamily="18" charset="0"/>
                <a:ea typeface="Cambria" pitchFamily="18" charset="0"/>
                <a:cs typeface="Times New Roman"/>
              </a:rPr>
              <a:t>3,5</a:t>
            </a:r>
            <a:r>
              <a:rPr lang="vi-VN" sz="1500" dirty="0">
                <a:solidFill>
                  <a:prstClr val="black"/>
                </a:solidFill>
                <a:latin typeface="Cambria" pitchFamily="18" charset="0"/>
                <a:ea typeface="Cambria" pitchFamily="18" charset="0"/>
                <a:cs typeface="Times New Roman"/>
              </a:rPr>
              <a:t> triệu ha.</a:t>
            </a:r>
            <a:r>
              <a:rPr lang="en-US" sz="1500" dirty="0">
                <a:solidFill>
                  <a:prstClr val="black"/>
                </a:solidFill>
                <a:latin typeface="Cambria" pitchFamily="18" charset="0"/>
                <a:ea typeface="Cambria" pitchFamily="18" charset="0"/>
                <a:cs typeface="Times New Roman"/>
              </a:rPr>
              <a:t> </a:t>
            </a:r>
          </a:p>
          <a:p>
            <a:pPr algn="just">
              <a:spcBef>
                <a:spcPts val="450"/>
              </a:spcBef>
            </a:pPr>
            <a:r>
              <a:rPr lang="en-US" sz="1500" b="1" dirty="0">
                <a:solidFill>
                  <a:prstClr val="black"/>
                </a:solidFill>
                <a:latin typeface="Cambria" pitchFamily="18" charset="0"/>
                <a:ea typeface="Cambria" pitchFamily="18" charset="0"/>
                <a:cs typeface="Times New Roman"/>
              </a:rPr>
              <a:t>- </a:t>
            </a:r>
            <a:r>
              <a:rPr lang="vi-VN" sz="1500" b="1" dirty="0">
                <a:solidFill>
                  <a:prstClr val="black"/>
                </a:solidFill>
                <a:latin typeface="Cambria" pitchFamily="18" charset="0"/>
                <a:ea typeface="Cambria" pitchFamily="18" charset="0"/>
                <a:cs typeface="Times New Roman"/>
              </a:rPr>
              <a:t>Nguyên nhân</a:t>
            </a:r>
            <a:r>
              <a:rPr lang="en-US" sz="1500" b="1" dirty="0">
                <a:solidFill>
                  <a:prstClr val="black"/>
                </a:solidFill>
                <a:latin typeface="Cambria" pitchFamily="18" charset="0"/>
                <a:ea typeface="Cambria" pitchFamily="18" charset="0"/>
                <a:cs typeface="Times New Roman"/>
              </a:rPr>
              <a:t>:</a:t>
            </a:r>
          </a:p>
          <a:p>
            <a:pPr algn="just">
              <a:spcBef>
                <a:spcPts val="450"/>
              </a:spcBef>
            </a:pPr>
            <a:r>
              <a:rPr lang="en-US" sz="1500" dirty="0">
                <a:solidFill>
                  <a:prstClr val="black"/>
                </a:solidFill>
                <a:latin typeface="Cambria" pitchFamily="18" charset="0"/>
                <a:ea typeface="Cambria" pitchFamily="18" charset="0"/>
                <a:cs typeface="Times New Roman"/>
              </a:rPr>
              <a:t>+</a:t>
            </a:r>
            <a:r>
              <a:rPr lang="vi-VN" sz="1500" dirty="0">
                <a:solidFill>
                  <a:prstClr val="black"/>
                </a:solidFill>
                <a:latin typeface="Cambria" pitchFamily="18" charset="0"/>
                <a:ea typeface="Cambria" pitchFamily="18" charset="0"/>
                <a:cs typeface="Times New Roman"/>
              </a:rPr>
              <a:t> </a:t>
            </a:r>
            <a:r>
              <a:rPr lang="en-US" sz="1500" dirty="0">
                <a:solidFill>
                  <a:prstClr val="black"/>
                </a:solidFill>
                <a:latin typeface="Cambria" pitchFamily="18" charset="0"/>
                <a:ea typeface="Cambria" pitchFamily="18" charset="0"/>
                <a:cs typeface="Times New Roman"/>
              </a:rPr>
              <a:t>D</a:t>
            </a:r>
            <a:r>
              <a:rPr lang="vi-VN" sz="1500" dirty="0">
                <a:solidFill>
                  <a:prstClr val="black"/>
                </a:solidFill>
                <a:latin typeface="Cambria" pitchFamily="18" charset="0"/>
                <a:ea typeface="Cambria" pitchFamily="18" charset="0"/>
                <a:cs typeface="Times New Roman"/>
              </a:rPr>
              <a:t>iện tích rừng giảm, do: chiến tranh</a:t>
            </a:r>
            <a:r>
              <a:rPr lang="en-US" sz="1500" dirty="0">
                <a:solidFill>
                  <a:prstClr val="black"/>
                </a:solidFill>
                <a:latin typeface="Cambria" pitchFamily="18" charset="0"/>
                <a:ea typeface="Cambria" pitchFamily="18" charset="0"/>
                <a:cs typeface="Times New Roman"/>
              </a:rPr>
              <a:t>, </a:t>
            </a:r>
            <a:r>
              <a:rPr lang="en-US" sz="1500" dirty="0" err="1">
                <a:solidFill>
                  <a:prstClr val="black"/>
                </a:solidFill>
                <a:latin typeface="Cambria" pitchFamily="18" charset="0"/>
                <a:ea typeface="Cambria" pitchFamily="18" charset="0"/>
                <a:cs typeface="Times New Roman"/>
              </a:rPr>
              <a:t>phá</a:t>
            </a:r>
            <a:r>
              <a:rPr lang="en-US" sz="1500" dirty="0">
                <a:solidFill>
                  <a:prstClr val="black"/>
                </a:solidFill>
                <a:latin typeface="Cambria" pitchFamily="18" charset="0"/>
                <a:ea typeface="Cambria" pitchFamily="18" charset="0"/>
                <a:cs typeface="Times New Roman"/>
              </a:rPr>
              <a:t> </a:t>
            </a:r>
            <a:r>
              <a:rPr lang="en-US" sz="1500" dirty="0" err="1">
                <a:solidFill>
                  <a:prstClr val="black"/>
                </a:solidFill>
                <a:latin typeface="Cambria" pitchFamily="18" charset="0"/>
                <a:ea typeface="Cambria" pitchFamily="18" charset="0"/>
                <a:cs typeface="Times New Roman"/>
              </a:rPr>
              <a:t>rừng</a:t>
            </a:r>
            <a:r>
              <a:rPr lang="en-US" sz="1500" dirty="0">
                <a:solidFill>
                  <a:prstClr val="black"/>
                </a:solidFill>
                <a:latin typeface="Cambria" pitchFamily="18" charset="0"/>
                <a:ea typeface="Cambria" pitchFamily="18" charset="0"/>
                <a:cs typeface="Times New Roman"/>
              </a:rPr>
              <a:t>, </a:t>
            </a:r>
            <a:r>
              <a:rPr lang="en-US" sz="1500" dirty="0" err="1">
                <a:solidFill>
                  <a:prstClr val="black"/>
                </a:solidFill>
                <a:latin typeface="Cambria" pitchFamily="18" charset="0"/>
                <a:ea typeface="Cambria" pitchFamily="18" charset="0"/>
                <a:cs typeface="Times New Roman"/>
              </a:rPr>
              <a:t>đốt</a:t>
            </a:r>
            <a:r>
              <a:rPr lang="en-US" sz="1500" dirty="0">
                <a:solidFill>
                  <a:prstClr val="black"/>
                </a:solidFill>
                <a:latin typeface="Cambria" pitchFamily="18" charset="0"/>
                <a:ea typeface="Cambria" pitchFamily="18" charset="0"/>
                <a:cs typeface="Times New Roman"/>
              </a:rPr>
              <a:t> </a:t>
            </a:r>
            <a:r>
              <a:rPr lang="en-US" sz="1500" dirty="0" err="1">
                <a:solidFill>
                  <a:prstClr val="black"/>
                </a:solidFill>
                <a:latin typeface="Cambria" pitchFamily="18" charset="0"/>
                <a:ea typeface="Cambria" pitchFamily="18" charset="0"/>
                <a:cs typeface="Times New Roman"/>
              </a:rPr>
              <a:t>rừng</a:t>
            </a:r>
            <a:r>
              <a:rPr lang="en-US" sz="1500" dirty="0">
                <a:solidFill>
                  <a:prstClr val="black"/>
                </a:solidFill>
                <a:latin typeface="Cambria" pitchFamily="18" charset="0"/>
                <a:ea typeface="Cambria" pitchFamily="18" charset="0"/>
                <a:cs typeface="Times New Roman"/>
              </a:rPr>
              <a:t>, </a:t>
            </a:r>
            <a:r>
              <a:rPr lang="en-US" sz="1500" dirty="0" err="1">
                <a:solidFill>
                  <a:prstClr val="black"/>
                </a:solidFill>
                <a:latin typeface="Cambria" pitchFamily="18" charset="0"/>
                <a:ea typeface="Cambria" pitchFamily="18" charset="0"/>
                <a:cs typeface="Times New Roman"/>
              </a:rPr>
              <a:t>cháy</a:t>
            </a:r>
            <a:r>
              <a:rPr lang="en-US" sz="1500" dirty="0">
                <a:solidFill>
                  <a:prstClr val="black"/>
                </a:solidFill>
                <a:latin typeface="Cambria" pitchFamily="18" charset="0"/>
                <a:ea typeface="Cambria" pitchFamily="18" charset="0"/>
                <a:cs typeface="Times New Roman"/>
              </a:rPr>
              <a:t> </a:t>
            </a:r>
            <a:r>
              <a:rPr lang="en-US" sz="1500" dirty="0" err="1">
                <a:solidFill>
                  <a:prstClr val="black"/>
                </a:solidFill>
                <a:latin typeface="Cambria" pitchFamily="18" charset="0"/>
                <a:ea typeface="Cambria" pitchFamily="18" charset="0"/>
                <a:cs typeface="Times New Roman"/>
              </a:rPr>
              <a:t>rừng</a:t>
            </a:r>
            <a:r>
              <a:rPr lang="en-US" sz="1500" dirty="0">
                <a:solidFill>
                  <a:prstClr val="black"/>
                </a:solidFill>
                <a:latin typeface="Cambria" pitchFamily="18" charset="0"/>
                <a:ea typeface="Cambria" pitchFamily="18" charset="0"/>
                <a:cs typeface="Times New Roman"/>
              </a:rPr>
              <a:t>,…</a:t>
            </a:r>
            <a:r>
              <a:rPr lang="vi-VN" sz="1500" dirty="0">
                <a:solidFill>
                  <a:prstClr val="black"/>
                </a:solidFill>
                <a:latin typeface="Cambria" pitchFamily="18" charset="0"/>
                <a:ea typeface="Cambria" pitchFamily="18" charset="0"/>
                <a:cs typeface="Times New Roman"/>
              </a:rPr>
              <a:t> </a:t>
            </a:r>
            <a:endParaRPr lang="en-US" sz="1500" dirty="0">
              <a:solidFill>
                <a:prstClr val="black"/>
              </a:solidFill>
              <a:latin typeface="Cambria" pitchFamily="18" charset="0"/>
              <a:ea typeface="Cambria" pitchFamily="18" charset="0"/>
              <a:cs typeface="Times New Roman"/>
            </a:endParaRPr>
          </a:p>
          <a:p>
            <a:pPr algn="just">
              <a:spcBef>
                <a:spcPts val="450"/>
              </a:spcBef>
            </a:pPr>
            <a:r>
              <a:rPr lang="en-US" sz="1500" dirty="0">
                <a:solidFill>
                  <a:prstClr val="black"/>
                </a:solidFill>
                <a:latin typeface="Cambria" pitchFamily="18" charset="0"/>
                <a:ea typeface="Cambria" pitchFamily="18" charset="0"/>
                <a:cs typeface="Times New Roman"/>
              </a:rPr>
              <a:t>+</a:t>
            </a:r>
            <a:r>
              <a:rPr lang="vi-VN" sz="1500" dirty="0">
                <a:solidFill>
                  <a:prstClr val="black"/>
                </a:solidFill>
                <a:latin typeface="Cambria" pitchFamily="18" charset="0"/>
                <a:ea typeface="Cambria" pitchFamily="18" charset="0"/>
                <a:cs typeface="Times New Roman"/>
              </a:rPr>
              <a:t> </a:t>
            </a:r>
            <a:r>
              <a:rPr lang="en-US" sz="1500" dirty="0">
                <a:solidFill>
                  <a:prstClr val="black"/>
                </a:solidFill>
                <a:latin typeface="Cambria" pitchFamily="18" charset="0"/>
                <a:ea typeface="Cambria" pitchFamily="18" charset="0"/>
                <a:cs typeface="Times New Roman"/>
              </a:rPr>
              <a:t>D</a:t>
            </a:r>
            <a:r>
              <a:rPr lang="vi-VN" sz="1500" dirty="0">
                <a:solidFill>
                  <a:prstClr val="black"/>
                </a:solidFill>
                <a:latin typeface="Cambria" pitchFamily="18" charset="0"/>
                <a:ea typeface="Cambria" pitchFamily="18" charset="0"/>
                <a:cs typeface="Times New Roman"/>
              </a:rPr>
              <a:t>iện tích rừng tăng, do: chính sách bảo vệ, trồng và phát triển rừng của nhà nước</a:t>
            </a:r>
            <a:r>
              <a:rPr lang="en-US" sz="1500" dirty="0">
                <a:solidFill>
                  <a:prstClr val="black"/>
                </a:solidFill>
                <a:latin typeface="Cambria" pitchFamily="18" charset="0"/>
                <a:ea typeface="Cambria" pitchFamily="18" charset="0"/>
                <a:cs typeface="Times New Roman"/>
              </a:rPr>
              <a:t>,</a:t>
            </a:r>
            <a:r>
              <a:rPr lang="vi-VN" sz="1500" dirty="0">
                <a:solidFill>
                  <a:prstClr val="black"/>
                </a:solidFill>
                <a:latin typeface="Cambria" pitchFamily="18" charset="0"/>
                <a:ea typeface="Cambria" pitchFamily="18" charset="0"/>
                <a:cs typeface="Times New Roman"/>
              </a:rPr>
              <a:t> ý thức của người dân được 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48797" y="1714500"/>
            <a:ext cx="662060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1177008" y="896544"/>
            <a:ext cx="6766842"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48966" y="1714501"/>
            <a:ext cx="6619875"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4" y="957687"/>
            <a:ext cx="5532728"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957688"/>
            <a:ext cx="5543119"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latin typeface="Calibri"/>
            </a:endParaRPr>
          </a:p>
        </p:txBody>
      </p:sp>
      <p:sp>
        <p:nvSpPr>
          <p:cNvPr id="26" name="Text Box 9"/>
          <p:cNvSpPr txBox="1">
            <a:spLocks noChangeArrowheads="1"/>
          </p:cNvSpPr>
          <p:nvPr/>
        </p:nvSpPr>
        <p:spPr bwMode="auto">
          <a:xfrm>
            <a:off x="1482441" y="1828800"/>
            <a:ext cx="3546760" cy="369332"/>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b="1" dirty="0">
                <a:solidFill>
                  <a:srgbClr val="CC0000"/>
                </a:solidFill>
                <a:latin typeface="Times New Roman" pitchFamily="18" charset="0"/>
                <a:cs typeface="Times New Roman" pitchFamily="18" charset="0"/>
              </a:rPr>
              <a:t>b. </a:t>
            </a:r>
            <a:r>
              <a:rPr lang="en-US" b="1" dirty="0" err="1">
                <a:solidFill>
                  <a:srgbClr val="CC0000"/>
                </a:solidFill>
                <a:latin typeface="Times New Roman" pitchFamily="18" charset="0"/>
                <a:cs typeface="Times New Roman" pitchFamily="18" charset="0"/>
              </a:rPr>
              <a:t>Vận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dụng</a:t>
            </a:r>
            <a:endParaRPr lang="en-US"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867589"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800" b="1" dirty="0">
                <a:solidFill>
                  <a:srgbClr val="0D30DD"/>
                </a:solidFill>
                <a:latin typeface="Cambria" pitchFamily="18" charset="0"/>
              </a:rPr>
              <a:t>LUYỆN TẬP VÀ VẬN DỤNG</a:t>
            </a:r>
          </a:p>
        </p:txBody>
      </p:sp>
      <p:sp>
        <p:nvSpPr>
          <p:cNvPr id="21" name="Rectangle 20"/>
          <p:cNvSpPr/>
          <p:nvPr/>
        </p:nvSpPr>
        <p:spPr>
          <a:xfrm>
            <a:off x="2225430" y="2417803"/>
            <a:ext cx="5429251" cy="577081"/>
          </a:xfrm>
          <a:prstGeom prst="rect">
            <a:avLst/>
          </a:prstGeom>
          <a:solidFill>
            <a:srgbClr val="BCFCD4"/>
          </a:solidFill>
          <a:ln w="12700">
            <a:solidFill>
              <a:srgbClr val="009900"/>
            </a:solidFill>
          </a:ln>
        </p:spPr>
        <p:txBody>
          <a:bodyPr wrap="square">
            <a:spAutoFit/>
          </a:bodyPr>
          <a:lstStyle/>
          <a:p>
            <a:pPr algn="just"/>
            <a:r>
              <a:rPr lang="vi-VN" sz="1575"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462527" y="2356067"/>
            <a:ext cx="674999" cy="709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475318" y="3886201"/>
            <a:ext cx="753533" cy="733031"/>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225430" y="3077182"/>
            <a:ext cx="5429251" cy="2718886"/>
          </a:xfrm>
          <a:prstGeom prst="rect">
            <a:avLst/>
          </a:prstGeom>
          <a:solidFill>
            <a:srgbClr val="FFCCFF"/>
          </a:solidFill>
          <a:ln>
            <a:solidFill>
              <a:srgbClr val="0D30DD"/>
            </a:solidFill>
          </a:ln>
        </p:spPr>
        <p:txBody>
          <a:bodyPr wrap="square">
            <a:spAutoFit/>
          </a:bodyPr>
          <a:lstStyle/>
          <a:p>
            <a:pPr algn="ctr"/>
            <a:r>
              <a:rPr lang="vi-VN" sz="1313" b="1" dirty="0">
                <a:solidFill>
                  <a:srgbClr val="0D30DD"/>
                </a:solidFill>
                <a:latin typeface="Cambria" pitchFamily="18" charset="0"/>
                <a:ea typeface="Cambria" pitchFamily="18" charset="0"/>
              </a:rPr>
              <a:t>VƯỜN QUỐC GIA </a:t>
            </a:r>
            <a:r>
              <a:rPr lang="en-US" sz="1313" b="1" dirty="0">
                <a:solidFill>
                  <a:srgbClr val="0D30DD"/>
                </a:solidFill>
                <a:latin typeface="Cambria" pitchFamily="18" charset="0"/>
                <a:ea typeface="Cambria" pitchFamily="18" charset="0"/>
              </a:rPr>
              <a:t>MŨI </a:t>
            </a:r>
            <a:r>
              <a:rPr lang="vi-VN" sz="1313" b="1" dirty="0">
                <a:solidFill>
                  <a:srgbClr val="0D30DD"/>
                </a:solidFill>
                <a:latin typeface="Cambria" pitchFamily="18" charset="0"/>
                <a:ea typeface="Cambria" pitchFamily="18" charset="0"/>
              </a:rPr>
              <a:t>CÀ MAU</a:t>
            </a:r>
          </a:p>
          <a:p>
            <a:pPr algn="just"/>
            <a:r>
              <a:rPr lang="vi-VN" sz="1313" dirty="0">
                <a:solidFill>
                  <a:prstClr val="black"/>
                </a:solidFill>
                <a:latin typeface="Cambria" pitchFamily="18" charset="0"/>
                <a:ea typeface="Cambria" pitchFamily="18" charset="0"/>
              </a:rPr>
              <a:t>      Vườn quốc gia </a:t>
            </a:r>
            <a:r>
              <a:rPr lang="en-US" sz="1313" dirty="0" err="1">
                <a:solidFill>
                  <a:prstClr val="black"/>
                </a:solidFill>
                <a:latin typeface="Cambria" pitchFamily="18" charset="0"/>
                <a:ea typeface="Cambria" pitchFamily="18" charset="0"/>
              </a:rPr>
              <a:t>Mũi</a:t>
            </a:r>
            <a:r>
              <a:rPr lang="en-US" sz="1313" dirty="0">
                <a:solidFill>
                  <a:prstClr val="black"/>
                </a:solidFill>
                <a:latin typeface="Cambria" pitchFamily="18" charset="0"/>
                <a:ea typeface="Cambria" pitchFamily="18" charset="0"/>
              </a:rPr>
              <a:t> </a:t>
            </a:r>
            <a:r>
              <a:rPr lang="vi-VN" sz="1313" dirty="0">
                <a:solidFill>
                  <a:prstClr val="black"/>
                </a:solidFill>
                <a:latin typeface="Cambria" pitchFamily="18" charset="0"/>
                <a:ea typeface="Cambria" pitchFamily="18" charset="0"/>
              </a:rPr>
              <a:t>Cà 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228600"/>
            <a:ext cx="5430672" cy="2756076"/>
          </a:xfrm>
        </p:spPr>
        <p:txBody>
          <a:bodyPr>
            <a:noAutofit/>
          </a:bodyPr>
          <a:lstStyle/>
          <a:p>
            <a:pPr>
              <a:lnSpc>
                <a:spcPct val="115000"/>
              </a:lnSpc>
            </a:pPr>
            <a:r>
              <a:rPr lang="en-US" sz="3200" b="1" kern="0" dirty="0">
                <a:solidFill>
                  <a:srgbClr val="FF0000"/>
                </a:solidFill>
                <a:latin typeface="Times New Roman" panose="02020603050405020304" pitchFamily="18" charset="0"/>
                <a:ea typeface="Times New Roman" panose="02020603050405020304" pitchFamily="18" charset="0"/>
              </a:rPr>
              <a:t>               </a:t>
            </a:r>
            <a:br>
              <a:rPr lang="en-US" sz="3200" b="1" kern="0" dirty="0">
                <a:solidFill>
                  <a:srgbClr val="FF0000"/>
                </a:solidFill>
                <a:latin typeface="Times New Roman" panose="02020603050405020304" pitchFamily="18" charset="0"/>
                <a:ea typeface="Times New Roman" panose="02020603050405020304" pitchFamily="18" charset="0"/>
              </a:rPr>
            </a:br>
            <a:r>
              <a:rPr lang="en-US" sz="3200" b="1" kern="0" dirty="0">
                <a:solidFill>
                  <a:srgbClr val="FF0000"/>
                </a:solidFill>
                <a:latin typeface="Times New Roman" panose="02020603050405020304" pitchFamily="18" charset="0"/>
                <a:ea typeface="Times New Roman" panose="02020603050405020304" pitchFamily="18" charset="0"/>
              </a:rPr>
              <a:t> ĐẶC ĐIỂM CHUNG CỦA </a:t>
            </a:r>
            <a:r>
              <a:rPr lang="vi-VN" sz="3200" b="1" kern="0" dirty="0">
                <a:solidFill>
                  <a:srgbClr val="FF0000"/>
                </a:solidFill>
                <a:ea typeface="Times New Roman" panose="02020603050405020304" pitchFamily="18" charset="0"/>
              </a:rPr>
              <a:t>SINH VẬT  </a:t>
            </a:r>
            <a:r>
              <a:rPr lang="en-US" sz="3200" b="1" kern="0" dirty="0">
                <a:solidFill>
                  <a:srgbClr val="FF0000"/>
                </a:solidFill>
                <a:latin typeface="Times New Roman" panose="02020603050405020304" pitchFamily="18" charset="0"/>
                <a:ea typeface="Times New Roman" panose="02020603050405020304" pitchFamily="18" charset="0"/>
              </a:rPr>
              <a:t>VÀ  VẤN ĐỀ BẢO TỒN ĐA DẠNG SINH HỌC Ở </a:t>
            </a:r>
            <a:r>
              <a:rPr lang="vi-VN" sz="3200" b="1" kern="0" dirty="0">
                <a:solidFill>
                  <a:srgbClr val="FF0000"/>
                </a:solidFill>
                <a:ea typeface="Times New Roman" panose="02020603050405020304" pitchFamily="18" charset="0"/>
              </a:rPr>
              <a:t>VIỆT NAM</a:t>
            </a:r>
            <a:br>
              <a:rPr lang="en-US" sz="3200" kern="100" dirty="0">
                <a:latin typeface="Times New Roman" panose="02020603050405020304" pitchFamily="18" charset="0"/>
                <a:ea typeface="Calibri" panose="020F0502020204030204" pitchFamily="34" charset="0"/>
              </a:rPr>
            </a:b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10</a:t>
            </a:r>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xit" presetSubtype="1" fill="hold" grpId="0" nodeType="afterEffect">
                                  <p:stCondLst>
                                    <p:cond delay="0"/>
                                  </p:stCondLst>
                                  <p:childTnLst>
                                    <p:anim calcmode="lin" valueType="num">
                                      <p:cBhvr additive="base">
                                        <p:cTn id="20" dur="500"/>
                                        <p:tgtEl>
                                          <p:spTgt spid="11"/>
                                        </p:tgtEl>
                                        <p:attrNameLst>
                                          <p:attrName>ppt_x</p:attrName>
                                        </p:attrNameLst>
                                      </p:cBhvr>
                                      <p:tavLst>
                                        <p:tav tm="0">
                                          <p:val>
                                            <p:strVal val="ppt_x"/>
                                          </p:val>
                                        </p:tav>
                                        <p:tav tm="100000">
                                          <p:val>
                                            <p:strVal val="ppt_x"/>
                                          </p:val>
                                        </p:tav>
                                      </p:tavLst>
                                    </p:anim>
                                    <p:anim calcmode="lin" valueType="num">
                                      <p:cBhvr additive="base">
                                        <p:cTn id="21" dur="500"/>
                                        <p:tgtEl>
                                          <p:spTgt spid="11"/>
                                        </p:tgtEl>
                                        <p:attrNameLst>
                                          <p:attrName>ppt_y</p:attrName>
                                        </p:attrNameLst>
                                      </p:cBhvr>
                                      <p:tavLst>
                                        <p:tav tm="0">
                                          <p:val>
                                            <p:strVal val="ppt_y"/>
                                          </p:val>
                                        </p:tav>
                                        <p:tav tm="100000">
                                          <p:val>
                                            <p:strVal val="0-ppt_h/2"/>
                                          </p:val>
                                        </p:tav>
                                      </p:tavLst>
                                    </p:anim>
                                    <p:set>
                                      <p:cBhvr>
                                        <p:cTn id="22" dur="1" fill="hold">
                                          <p:stCondLst>
                                            <p:cond delay="499"/>
                                          </p:stCondLst>
                                        </p:cTn>
                                        <p:tgtEl>
                                          <p:spTgt spid="11"/>
                                        </p:tgtEl>
                                        <p:attrNameLst>
                                          <p:attrName>style.visibility</p:attrName>
                                        </p:attrNameLst>
                                      </p:cBhvr>
                                      <p:to>
                                        <p:strVal val="hidden"/>
                                      </p:to>
                                    </p:set>
                                  </p:childTnLst>
                                </p:cTn>
                              </p:par>
                              <p:par>
                                <p:cTn id="23" presetID="2" presetClass="exit" presetSubtype="1" fill="hold" grpId="0"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0-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1" fill="hold" grpId="0" nodeType="withEffect" nodePh="1">
                                  <p:stCondLst>
                                    <p:cond delay="0"/>
                                  </p:stCondLst>
                                  <p:endCondLst>
                                    <p:cond evt="begin" delay="0">
                                      <p:tn val="27"/>
                                    </p:cond>
                                  </p:end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0-ppt_h/2"/>
                                          </p:val>
                                        </p:tav>
                                      </p:tavLst>
                                    </p:anim>
                                    <p:set>
                                      <p:cBhvr>
                                        <p:cTn id="30" dur="1" fill="hold">
                                          <p:stCondLst>
                                            <p:cond delay="499"/>
                                          </p:stCondLst>
                                        </p:cTn>
                                        <p:tgtEl>
                                          <p:spTgt spid="10"/>
                                        </p:tgtEl>
                                        <p:attrNameLst>
                                          <p:attrName>style.visibility</p:attrName>
                                        </p:attrNameLst>
                                      </p:cBhvr>
                                      <p:to>
                                        <p:strVal val="hidden"/>
                                      </p:to>
                                    </p:set>
                                  </p:childTnLst>
                                </p:cTn>
                              </p:par>
                              <p:par>
                                <p:cTn id="31" presetID="2" presetClass="exit" presetSubtype="1" fill="hold" grpId="1" nodeType="withEffect">
                                  <p:stCondLst>
                                    <p:cond delay="0"/>
                                  </p:stCondLst>
                                  <p:childTnLst>
                                    <p:anim calcmode="lin" valueType="num">
                                      <p:cBhvr additive="base">
                                        <p:cTn id="32" dur="500"/>
                                        <p:tgtEl>
                                          <p:spTgt spid="18"/>
                                        </p:tgtEl>
                                        <p:attrNameLst>
                                          <p:attrName>ppt_x</p:attrName>
                                        </p:attrNameLst>
                                      </p:cBhvr>
                                      <p:tavLst>
                                        <p:tav tm="0">
                                          <p:val>
                                            <p:strVal val="ppt_x"/>
                                          </p:val>
                                        </p:tav>
                                        <p:tav tm="100000">
                                          <p:val>
                                            <p:strVal val="ppt_x"/>
                                          </p:val>
                                        </p:tav>
                                      </p:tavLst>
                                    </p:anim>
                                    <p:anim calcmode="lin" valueType="num">
                                      <p:cBhvr additive="base">
                                        <p:cTn id="33" dur="500"/>
                                        <p:tgtEl>
                                          <p:spTgt spid="18"/>
                                        </p:tgtEl>
                                        <p:attrNameLst>
                                          <p:attrName>ppt_y</p:attrName>
                                        </p:attrNameLst>
                                      </p:cBhvr>
                                      <p:tavLst>
                                        <p:tav tm="0">
                                          <p:val>
                                            <p:strVal val="ppt_y"/>
                                          </p:val>
                                        </p:tav>
                                        <p:tav tm="100000">
                                          <p:val>
                                            <p:strVal val="0-ppt_h/2"/>
                                          </p:val>
                                        </p:tav>
                                      </p:tavLst>
                                    </p:anim>
                                    <p:set>
                                      <p:cBhvr>
                                        <p:cTn id="34" dur="1" fill="hold">
                                          <p:stCondLst>
                                            <p:cond delay="499"/>
                                          </p:stCondLst>
                                        </p:cTn>
                                        <p:tgtEl>
                                          <p:spTgt spid="18"/>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24"/>
                                        </p:tgtEl>
                                        <p:attrNameLst>
                                          <p:attrName>ppt_x</p:attrName>
                                        </p:attrNameLst>
                                      </p:cBhvr>
                                      <p:tavLst>
                                        <p:tav tm="0">
                                          <p:val>
                                            <p:strVal val="ppt_x"/>
                                          </p:val>
                                        </p:tav>
                                        <p:tav tm="100000">
                                          <p:val>
                                            <p:strVal val="ppt_x"/>
                                          </p:val>
                                        </p:tav>
                                      </p:tavLst>
                                    </p:anim>
                                    <p:anim calcmode="lin" valueType="num">
                                      <p:cBhvr additive="base">
                                        <p:cTn id="37" dur="500"/>
                                        <p:tgtEl>
                                          <p:spTgt spid="24"/>
                                        </p:tgtEl>
                                        <p:attrNameLst>
                                          <p:attrName>ppt_y</p:attrName>
                                        </p:attrNameLst>
                                      </p:cBhvr>
                                      <p:tavLst>
                                        <p:tav tm="0">
                                          <p:val>
                                            <p:strVal val="ppt_y"/>
                                          </p:val>
                                        </p:tav>
                                        <p:tav tm="100000">
                                          <p:val>
                                            <p:strVal val="1+ppt_h/2"/>
                                          </p:val>
                                        </p:tav>
                                      </p:tavLst>
                                    </p:anim>
                                    <p:set>
                                      <p:cBhvr>
                                        <p:cTn id="38" dur="1" fill="hold">
                                          <p:stCondLst>
                                            <p:cond delay="499"/>
                                          </p:stCondLst>
                                        </p:cTn>
                                        <p:tgtEl>
                                          <p:spTgt spid="24"/>
                                        </p:tgtEl>
                                        <p:attrNameLst>
                                          <p:attrName>style.visibility</p:attrName>
                                        </p:attrNameLst>
                                      </p:cBhvr>
                                      <p:to>
                                        <p:strVal val="hidden"/>
                                      </p:to>
                                    </p:set>
                                  </p:childTnLst>
                                </p:cTn>
                              </p:par>
                              <p:par>
                                <p:cTn id="39" presetID="2" presetClass="exit" presetSubtype="4" fill="hold" grpId="0" nodeType="withEffect">
                                  <p:stCondLst>
                                    <p:cond delay="0"/>
                                  </p:stCondLst>
                                  <p:iterate type="lt">
                                    <p:tmPct val="0"/>
                                  </p:iterate>
                                  <p:childTnLst>
                                    <p:anim calcmode="lin" valueType="num">
                                      <p:cBhvr additive="base">
                                        <p:cTn id="40" dur="500"/>
                                        <p:tgtEl>
                                          <p:spTgt spid="23"/>
                                        </p:tgtEl>
                                        <p:attrNameLst>
                                          <p:attrName>ppt_x</p:attrName>
                                        </p:attrNameLst>
                                      </p:cBhvr>
                                      <p:tavLst>
                                        <p:tav tm="0">
                                          <p:val>
                                            <p:strVal val="ppt_x"/>
                                          </p:val>
                                        </p:tav>
                                        <p:tav tm="100000">
                                          <p:val>
                                            <p:strVal val="ppt_x"/>
                                          </p:val>
                                        </p:tav>
                                      </p:tavLst>
                                    </p:anim>
                                    <p:anim calcmode="lin" valueType="num">
                                      <p:cBhvr additive="base">
                                        <p:cTn id="41" dur="500"/>
                                        <p:tgtEl>
                                          <p:spTgt spid="23"/>
                                        </p:tgtEl>
                                        <p:attrNameLst>
                                          <p:attrName>ppt_y</p:attrName>
                                        </p:attrNameLst>
                                      </p:cBhvr>
                                      <p:tavLst>
                                        <p:tav tm="0">
                                          <p:val>
                                            <p:strVal val="ppt_y"/>
                                          </p:val>
                                        </p:tav>
                                        <p:tav tm="100000">
                                          <p:val>
                                            <p:strVal val="1+ppt_h/2"/>
                                          </p:val>
                                        </p:tav>
                                      </p:tavLst>
                                    </p:anim>
                                    <p:set>
                                      <p:cBhvr>
                                        <p:cTn id="42" dur="1" fill="hold">
                                          <p:stCondLst>
                                            <p:cond delay="499"/>
                                          </p:stCondLst>
                                        </p:cTn>
                                        <p:tgtEl>
                                          <p:spTgt spid="23"/>
                                        </p:tgtEl>
                                        <p:attrNameLst>
                                          <p:attrName>style.visibility</p:attrName>
                                        </p:attrNameLst>
                                      </p:cBhvr>
                                      <p:to>
                                        <p:strVal val="hidden"/>
                                      </p:to>
                                    </p:set>
                                  </p:childTnLst>
                                </p:cTn>
                              </p:par>
                              <p:par>
                                <p:cTn id="43" presetID="2" presetClass="exit" presetSubtype="1" fill="hold" grpId="0" nodeType="withEffect">
                                  <p:stCondLst>
                                    <p:cond delay="0"/>
                                  </p:stCondLst>
                                  <p:childTnLst>
                                    <p:anim calcmode="lin" valueType="num">
                                      <p:cBhvr additive="base">
                                        <p:cTn id="44" dur="500"/>
                                        <p:tgtEl>
                                          <p:spTgt spid="16"/>
                                        </p:tgtEl>
                                        <p:attrNameLst>
                                          <p:attrName>ppt_x</p:attrName>
                                        </p:attrNameLst>
                                      </p:cBhvr>
                                      <p:tavLst>
                                        <p:tav tm="0">
                                          <p:val>
                                            <p:strVal val="ppt_x"/>
                                          </p:val>
                                        </p:tav>
                                        <p:tav tm="100000">
                                          <p:val>
                                            <p:strVal val="ppt_x"/>
                                          </p:val>
                                        </p:tav>
                                      </p:tavLst>
                                    </p:anim>
                                    <p:anim calcmode="lin" valueType="num">
                                      <p:cBhvr additive="base">
                                        <p:cTn id="45" dur="500"/>
                                        <p:tgtEl>
                                          <p:spTgt spid="16"/>
                                        </p:tgtEl>
                                        <p:attrNameLst>
                                          <p:attrName>ppt_y</p:attrName>
                                        </p:attrNameLst>
                                      </p:cBhvr>
                                      <p:tavLst>
                                        <p:tav tm="0">
                                          <p:val>
                                            <p:strVal val="ppt_y"/>
                                          </p:val>
                                        </p:tav>
                                        <p:tav tm="100000">
                                          <p:val>
                                            <p:strVal val="0-ppt_h/2"/>
                                          </p:val>
                                        </p:tav>
                                      </p:tavLst>
                                    </p:anim>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animBg="1"/>
      <p:bldP spid="18" grpId="1" animBg="1"/>
      <p:bldP spid="2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57200" y="274638"/>
            <a:ext cx="8229600" cy="5726112"/>
          </a:xfrm>
          <a:prstGeom prst="rect">
            <a:avLst/>
          </a:prstGeom>
          <a:blipFill>
            <a:blip r:embed="rId3"/>
            <a:stretch>
              <a:fillRect/>
            </a:stretch>
          </a:blipFill>
          <a:ln>
            <a:noFill/>
          </a:ln>
          <a:effectLst/>
        </p:spPr>
      </p:pic>
      <p:sp>
        <p:nvSpPr>
          <p:cNvPr id="5" name="Rectangle 4"/>
          <p:cNvSpPr/>
          <p:nvPr/>
        </p:nvSpPr>
        <p:spPr>
          <a:xfrm>
            <a:off x="1300999" y="4611033"/>
            <a:ext cx="319530" cy="532467"/>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6" name="Rectangle 5"/>
          <p:cNvSpPr/>
          <p:nvPr/>
        </p:nvSpPr>
        <p:spPr>
          <a:xfrm>
            <a:off x="1314450" y="3829050"/>
            <a:ext cx="319530" cy="532467"/>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7" name="Rectangle 6"/>
          <p:cNvSpPr/>
          <p:nvPr/>
        </p:nvSpPr>
        <p:spPr>
          <a:xfrm>
            <a:off x="1334474" y="3086100"/>
            <a:ext cx="319530" cy="532467"/>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9" name="Rounded Rectangle 8"/>
          <p:cNvSpPr/>
          <p:nvPr/>
        </p:nvSpPr>
        <p:spPr>
          <a:xfrm>
            <a:off x="4083269" y="533400"/>
            <a:ext cx="657225" cy="657225"/>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6621" y="609600"/>
            <a:ext cx="350520" cy="35052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86275" y="533400"/>
            <a:ext cx="945932" cy="674033"/>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sz="1275"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pPr defTabSz="685800"/>
            <a:r>
              <a:rPr lang="en-US" sz="2625"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800475" y="1143000"/>
            <a:ext cx="1257300" cy="428625"/>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sz="1400" b="1" dirty="0">
                <a:solidFill>
                  <a:prstClr val="white"/>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1657349" y="1971675"/>
            <a:ext cx="6782449"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10.  </a:t>
            </a:r>
            <a:r>
              <a:rPr lang="en-US" sz="2400" b="1" dirty="0"/>
              <a:t>ĐẶC ĐIỂM CHUNG CỦA </a:t>
            </a:r>
            <a:r>
              <a:rPr lang="vi-VN" sz="2400" b="1" dirty="0"/>
              <a:t>SINH VẬT  </a:t>
            </a:r>
            <a:r>
              <a:rPr lang="en-US" sz="2400" b="1" dirty="0"/>
              <a:t>VÀ  VẤN ĐỀ BẢO TỒN ĐA DẠNG SINH HỌC Ở </a:t>
            </a:r>
            <a:r>
              <a:rPr lang="vi-VN" sz="2400" b="1" dirty="0"/>
              <a:t>VIỆT NAM</a:t>
            </a:r>
            <a:endParaRPr lang="en-US" sz="2400" dirty="0"/>
          </a:p>
          <a:p>
            <a:pPr defTabSz="685800"/>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defTabSz="685800"/>
            <a:r>
              <a:rPr lang="en-US" sz="18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 BÀI HỌC</a:t>
            </a:r>
            <a:endParaRPr lang="vi-VN" sz="18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itle 1"/>
          <p:cNvSpPr txBox="1">
            <a:spLocks/>
          </p:cNvSpPr>
          <p:nvPr/>
        </p:nvSpPr>
        <p:spPr>
          <a:xfrm>
            <a:off x="1939755" y="3241510"/>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85800"/>
            <a:r>
              <a:rPr lang="en-US" sz="1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SỰ </a:t>
            </a:r>
            <a:r>
              <a:rPr lang="vi-VN" sz="1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 DẠNG </a:t>
            </a:r>
            <a:r>
              <a:rPr lang="en-US" sz="1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a:t>
            </a:r>
            <a:r>
              <a:rPr lang="vi-VN" sz="1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 VẬT </a:t>
            </a:r>
            <a:r>
              <a:rPr lang="en-US" sz="1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 VIỆT NAM</a:t>
            </a:r>
          </a:p>
        </p:txBody>
      </p:sp>
      <p:sp>
        <p:nvSpPr>
          <p:cNvPr id="15" name="Title 1"/>
          <p:cNvSpPr txBox="1">
            <a:spLocks/>
          </p:cNvSpPr>
          <p:nvPr/>
        </p:nvSpPr>
        <p:spPr>
          <a:xfrm>
            <a:off x="1919731" y="3971925"/>
            <a:ext cx="6233669"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85800"/>
            <a:endParaRPr lang="en-US" sz="1800" b="1" dirty="0">
              <a:solidFill>
                <a:srgbClr val="0D30DD"/>
              </a:solidFill>
              <a:effectLst>
                <a:outerShdw blurRad="38100" dist="38100" dir="2700000" algn="tl">
                  <a:srgbClr val="000000">
                    <a:alpha val="43137"/>
                  </a:srgbClr>
                </a:outerShdw>
              </a:effectLst>
              <a:latin typeface="Cambria" pitchFamily="18" charset="0"/>
            </a:endParaRPr>
          </a:p>
          <a:p>
            <a:pPr algn="just" defTabSz="685800"/>
            <a:r>
              <a:rPr lang="en-US" sz="1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1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VẤN ĐỀ BẢO TỒN ĐA DẠNG SINH HỌC Ở </a:t>
            </a:r>
            <a:r>
              <a:rPr lang="en-US" sz="1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 NAM</a:t>
            </a:r>
          </a:p>
          <a:p>
            <a:pPr algn="just" defTabSz="685800"/>
            <a:r>
              <a:rPr lang="en-US" sz="1800" b="1" dirty="0">
                <a:solidFill>
                  <a:srgbClr val="0D30DD"/>
                </a:solidFill>
                <a:effectLst>
                  <a:outerShdw blurRad="38100" dist="38100" dir="2700000" algn="tl">
                    <a:srgbClr val="000000">
                      <a:alpha val="43137"/>
                    </a:srgbClr>
                  </a:outerShdw>
                </a:effectLst>
                <a:latin typeface="Cambria" pitchFamily="18" charset="0"/>
              </a:rPr>
              <a:t> </a:t>
            </a:r>
          </a:p>
        </p:txBody>
      </p:sp>
      <p:sp>
        <p:nvSpPr>
          <p:cNvPr id="16" name="Title 1"/>
          <p:cNvSpPr txBox="1">
            <a:spLocks/>
          </p:cNvSpPr>
          <p:nvPr/>
        </p:nvSpPr>
        <p:spPr>
          <a:xfrm>
            <a:off x="1906280" y="4714875"/>
            <a:ext cx="5553485"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85800"/>
            <a:r>
              <a:rPr lang="en-US" sz="1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 VÀ VẬN DỤNG</a:t>
            </a:r>
          </a:p>
        </p:txBody>
      </p:sp>
      <p:sp>
        <p:nvSpPr>
          <p:cNvPr id="17" name="Rounded Rectangle 16"/>
          <p:cNvSpPr/>
          <p:nvPr/>
        </p:nvSpPr>
        <p:spPr>
          <a:xfrm>
            <a:off x="685801" y="2890811"/>
            <a:ext cx="7753998" cy="2928938"/>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18" name="Round Same Side Corner Rectangle 17"/>
          <p:cNvSpPr/>
          <p:nvPr/>
        </p:nvSpPr>
        <p:spPr>
          <a:xfrm rot="5400000">
            <a:off x="1417494" y="3161092"/>
            <a:ext cx="473023" cy="5715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19" name="Round Same Side Corner Rectangle 18"/>
          <p:cNvSpPr/>
          <p:nvPr/>
        </p:nvSpPr>
        <p:spPr>
          <a:xfrm rot="5400000">
            <a:off x="1397470" y="3889755"/>
            <a:ext cx="473023" cy="5715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20" name="Title 1"/>
          <p:cNvSpPr txBox="1">
            <a:spLocks/>
          </p:cNvSpPr>
          <p:nvPr/>
        </p:nvSpPr>
        <p:spPr>
          <a:xfrm>
            <a:off x="1213602" y="3238904"/>
            <a:ext cx="843799"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sz="3000" b="1" dirty="0">
                <a:solidFill>
                  <a:prstClr val="white"/>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1213602" y="3971925"/>
            <a:ext cx="843799"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1384019" y="4678389"/>
            <a:ext cx="473023" cy="5715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23" name="Title 1"/>
          <p:cNvSpPr txBox="1">
            <a:spLocks/>
          </p:cNvSpPr>
          <p:nvPr/>
        </p:nvSpPr>
        <p:spPr>
          <a:xfrm>
            <a:off x="1200151" y="4714875"/>
            <a:ext cx="843799"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367547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35291" y="1737165"/>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57200" y="1714500"/>
            <a:ext cx="838199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1177008" y="304800"/>
            <a:ext cx="6766842"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38100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381000"/>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prstClr val="black"/>
              </a:solidFill>
              <a:latin typeface="Calibri"/>
            </a:endParaRPr>
          </a:p>
        </p:txBody>
      </p:sp>
      <p:sp>
        <p:nvSpPr>
          <p:cNvPr id="12" name="Rectangle 11"/>
          <p:cNvSpPr/>
          <p:nvPr/>
        </p:nvSpPr>
        <p:spPr>
          <a:xfrm>
            <a:off x="1200151" y="30480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defTabSz="685800">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457201" y="1714501"/>
            <a:ext cx="8381997"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516323" y="304800"/>
            <a:ext cx="6041106"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381000"/>
            <a:ext cx="5543119"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prstClr val="black"/>
              </a:solidFill>
              <a:latin typeface="Calibri"/>
            </a:endParaRPr>
          </a:p>
        </p:txBody>
      </p:sp>
      <p:sp>
        <p:nvSpPr>
          <p:cNvPr id="33" name="Rounded Rectangle 32"/>
          <p:cNvSpPr/>
          <p:nvPr/>
        </p:nvSpPr>
        <p:spPr>
          <a:xfrm>
            <a:off x="2433068" y="381000"/>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225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defTabSz="685800">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a:defRPr/>
            </a:pPr>
            <a:endParaRPr lang="en-US" sz="1350">
              <a:solidFill>
                <a:prstClr val="black"/>
              </a:solidFill>
              <a:latin typeface="Calibri"/>
            </a:endParaRPr>
          </a:p>
        </p:txBody>
      </p:sp>
      <p:sp>
        <p:nvSpPr>
          <p:cNvPr id="16" name="Rectangle 15"/>
          <p:cNvSpPr/>
          <p:nvPr/>
        </p:nvSpPr>
        <p:spPr>
          <a:xfrm>
            <a:off x="1177009" y="1851706"/>
            <a:ext cx="3944102" cy="830997"/>
          </a:xfrm>
          <a:prstGeom prst="rect">
            <a:avLst/>
          </a:prstGeom>
          <a:solidFill>
            <a:srgbClr val="BCFCD4"/>
          </a:solidFill>
          <a:ln w="12700">
            <a:solidFill>
              <a:srgbClr val="009900"/>
            </a:solidFill>
          </a:ln>
        </p:spPr>
        <p:txBody>
          <a:bodyPr wrap="square">
            <a:spAutoFit/>
          </a:bodyPr>
          <a:lstStyle/>
          <a:p>
            <a:pPr algn="just" defTabSz="685800"/>
            <a:r>
              <a:rPr lang="en-US" sz="1600" i="1" dirty="0" err="1">
                <a:solidFill>
                  <a:srgbClr val="FF0000"/>
                </a:solidFill>
                <a:latin typeface="Cambria" panose="02040503050406030204" pitchFamily="18" charset="0"/>
                <a:ea typeface="Cambria" panose="02040503050406030204" pitchFamily="18" charset="0"/>
              </a:rPr>
              <a:t>Quan</a:t>
            </a:r>
            <a:r>
              <a:rPr lang="en-US" sz="1600" i="1" dirty="0">
                <a:solidFill>
                  <a:srgbClr val="FF0000"/>
                </a:solidFill>
                <a:latin typeface="Cambria" panose="02040503050406030204" pitchFamily="18" charset="0"/>
                <a:ea typeface="Cambria" panose="02040503050406030204" pitchFamily="18" charset="0"/>
              </a:rPr>
              <a:t> </a:t>
            </a:r>
            <a:r>
              <a:rPr lang="en-US" sz="1600" i="1" dirty="0" err="1">
                <a:solidFill>
                  <a:srgbClr val="FF0000"/>
                </a:solidFill>
                <a:latin typeface="Cambria" panose="02040503050406030204" pitchFamily="18" charset="0"/>
                <a:ea typeface="Cambria" panose="02040503050406030204" pitchFamily="18" charset="0"/>
              </a:rPr>
              <a:t>sát</a:t>
            </a:r>
            <a:r>
              <a:rPr lang="en-US" sz="1600" i="1" dirty="0">
                <a:solidFill>
                  <a:srgbClr val="FF0000"/>
                </a:solidFill>
                <a:latin typeface="Cambria" panose="02040503050406030204" pitchFamily="18" charset="0"/>
                <a:ea typeface="Cambria" panose="02040503050406030204" pitchFamily="18" charset="0"/>
              </a:rPr>
              <a:t> </a:t>
            </a:r>
            <a:r>
              <a:rPr lang="en-US" sz="1600" i="1" dirty="0" err="1">
                <a:solidFill>
                  <a:srgbClr val="FF0000"/>
                </a:solidFill>
                <a:latin typeface="Cambria" panose="02040503050406030204" pitchFamily="18" charset="0"/>
                <a:ea typeface="Cambria" panose="02040503050406030204" pitchFamily="18" charset="0"/>
              </a:rPr>
              <a:t>các</a:t>
            </a:r>
            <a:r>
              <a:rPr lang="en-US" sz="1600" i="1" dirty="0">
                <a:solidFill>
                  <a:srgbClr val="FF0000"/>
                </a:solidFill>
                <a:latin typeface="Cambria" panose="02040503050406030204" pitchFamily="18" charset="0"/>
                <a:ea typeface="Cambria" panose="02040503050406030204" pitchFamily="18" charset="0"/>
              </a:rPr>
              <a:t> </a:t>
            </a:r>
            <a:r>
              <a:rPr lang="en-US" sz="1600" i="1" dirty="0" err="1">
                <a:solidFill>
                  <a:srgbClr val="FF0000"/>
                </a:solidFill>
                <a:latin typeface="Cambria" panose="02040503050406030204" pitchFamily="18" charset="0"/>
                <a:ea typeface="Cambria" panose="02040503050406030204" pitchFamily="18" charset="0"/>
              </a:rPr>
              <a:t>hình</a:t>
            </a:r>
            <a:r>
              <a:rPr lang="en-US" sz="1600" i="1" dirty="0">
                <a:solidFill>
                  <a:srgbClr val="FF0000"/>
                </a:solidFill>
                <a:latin typeface="Cambria" panose="02040503050406030204" pitchFamily="18" charset="0"/>
                <a:ea typeface="Cambria" panose="02040503050406030204" pitchFamily="18" charset="0"/>
              </a:rPr>
              <a:t> </a:t>
            </a:r>
            <a:r>
              <a:rPr lang="en-US" sz="1600" i="1" dirty="0" err="1">
                <a:solidFill>
                  <a:srgbClr val="FF0000"/>
                </a:solidFill>
                <a:latin typeface="Cambria" panose="02040503050406030204" pitchFamily="18" charset="0"/>
                <a:ea typeface="Cambria" panose="02040503050406030204" pitchFamily="18" charset="0"/>
              </a:rPr>
              <a:t>ảnh</a:t>
            </a:r>
            <a:r>
              <a:rPr lang="en-US" sz="1600" i="1" dirty="0">
                <a:solidFill>
                  <a:srgbClr val="FF0000"/>
                </a:solidFill>
                <a:latin typeface="Cambria" panose="02040503050406030204" pitchFamily="18" charset="0"/>
                <a:ea typeface="Cambria" panose="02040503050406030204" pitchFamily="18" charset="0"/>
              </a:rPr>
              <a:t> </a:t>
            </a:r>
            <a:r>
              <a:rPr lang="en-US" sz="1600" i="1" dirty="0" err="1">
                <a:solidFill>
                  <a:srgbClr val="FF0000"/>
                </a:solidFill>
                <a:latin typeface="Cambria" panose="02040503050406030204" pitchFamily="18" charset="0"/>
                <a:ea typeface="Cambria" panose="02040503050406030204" pitchFamily="18" charset="0"/>
              </a:rPr>
              <a:t>và</a:t>
            </a:r>
            <a:r>
              <a:rPr lang="en-US" sz="1600" i="1" dirty="0">
                <a:solidFill>
                  <a:srgbClr val="FF0000"/>
                </a:solidFill>
                <a:latin typeface="Cambria" panose="02040503050406030204" pitchFamily="18" charset="0"/>
                <a:ea typeface="Cambria" panose="02040503050406030204" pitchFamily="18" charset="0"/>
              </a:rPr>
              <a:t> </a:t>
            </a:r>
            <a:r>
              <a:rPr lang="en-US" sz="1600" i="1" dirty="0" err="1">
                <a:solidFill>
                  <a:srgbClr val="FF0000"/>
                </a:solidFill>
                <a:latin typeface="Cambria" panose="02040503050406030204" pitchFamily="18" charset="0"/>
                <a:ea typeface="Cambria" panose="02040503050406030204" pitchFamily="18" charset="0"/>
              </a:rPr>
              <a:t>kênh</a:t>
            </a:r>
            <a:r>
              <a:rPr lang="en-US" sz="1600" i="1" dirty="0">
                <a:solidFill>
                  <a:srgbClr val="FF0000"/>
                </a:solidFill>
                <a:latin typeface="Cambria" panose="02040503050406030204" pitchFamily="18" charset="0"/>
                <a:ea typeface="Cambria" panose="02040503050406030204" pitchFamily="18" charset="0"/>
              </a:rPr>
              <a:t> </a:t>
            </a:r>
            <a:r>
              <a:rPr lang="en-US" sz="1600" i="1" dirty="0" err="1">
                <a:solidFill>
                  <a:srgbClr val="FF0000"/>
                </a:solidFill>
                <a:latin typeface="Cambria" panose="02040503050406030204" pitchFamily="18" charset="0"/>
                <a:ea typeface="Cambria" panose="02040503050406030204" pitchFamily="18" charset="0"/>
              </a:rPr>
              <a:t>chữ</a:t>
            </a:r>
            <a:r>
              <a:rPr lang="en-US" sz="1600" i="1" dirty="0">
                <a:solidFill>
                  <a:srgbClr val="FF0000"/>
                </a:solidFill>
                <a:latin typeface="Cambria" panose="02040503050406030204" pitchFamily="18" charset="0"/>
                <a:ea typeface="Cambria" panose="02040503050406030204" pitchFamily="18" charset="0"/>
              </a:rPr>
              <a:t> SGK, </a:t>
            </a:r>
            <a:r>
              <a:rPr lang="en-US" sz="1600" i="1" dirty="0" err="1">
                <a:solidFill>
                  <a:srgbClr val="FF0000"/>
                </a:solidFill>
                <a:latin typeface="Cambria" panose="02040503050406030204" pitchFamily="18" charset="0"/>
                <a:ea typeface="Cambria" panose="02040503050406030204" pitchFamily="18" charset="0"/>
              </a:rPr>
              <a:t>hãy</a:t>
            </a:r>
            <a:r>
              <a:rPr lang="en-US" sz="1600" i="1" dirty="0">
                <a:solidFill>
                  <a:srgbClr val="FF0000"/>
                </a:solidFill>
                <a:latin typeface="Cambria" panose="02040503050406030204" pitchFamily="18" charset="0"/>
                <a:ea typeface="Cambria" panose="02040503050406030204" pitchFamily="18" charset="0"/>
              </a:rPr>
              <a:t> </a:t>
            </a:r>
            <a:r>
              <a:rPr lang="vi-VN" sz="1600" i="1" dirty="0">
                <a:solidFill>
                  <a:srgbClr val="FF0000"/>
                </a:solidFill>
                <a:latin typeface="Cambria" panose="02040503050406030204" pitchFamily="18" charset="0"/>
                <a:ea typeface="Cambria" panose="02040503050406030204" pitchFamily="18" charset="0"/>
              </a:rPr>
              <a:t>chứng minh sinh vật nước ta đa dạng về gen di truyền</a:t>
            </a:r>
            <a:r>
              <a:rPr lang="en-US" sz="1600" i="1" dirty="0">
                <a:solidFill>
                  <a:srgbClr val="FF0000"/>
                </a:solidFill>
                <a:latin typeface="Cambria" panose="02040503050406030204" pitchFamily="18" charset="0"/>
                <a:ea typeface="Cambria" panose="02040503050406030204" pitchFamily="18" charset="0"/>
              </a:rPr>
              <a:t> </a:t>
            </a:r>
            <a:r>
              <a:rPr lang="en-US" sz="1600" i="1" dirty="0" err="1">
                <a:solidFill>
                  <a:srgbClr val="FF0000"/>
                </a:solidFill>
                <a:latin typeface="Cambria" panose="02040503050406030204" pitchFamily="18" charset="0"/>
                <a:ea typeface="Cambria" panose="02040503050406030204" pitchFamily="18" charset="0"/>
              </a:rPr>
              <a:t>và</a:t>
            </a:r>
            <a:r>
              <a:rPr lang="en-US" sz="1600" i="1" dirty="0">
                <a:solidFill>
                  <a:srgbClr val="FF0000"/>
                </a:solidFill>
                <a:latin typeface="Cambria" panose="02040503050406030204" pitchFamily="18" charset="0"/>
                <a:ea typeface="Cambria" panose="02040503050406030204" pitchFamily="18" charset="0"/>
              </a:rPr>
              <a:t> </a:t>
            </a:r>
            <a:r>
              <a:rPr lang="vi-VN" sz="1600" i="1" dirty="0">
                <a:solidFill>
                  <a:srgbClr val="FF0000"/>
                </a:solidFill>
                <a:latin typeface="Cambria" panose="02040503050406030204" pitchFamily="18" charset="0"/>
                <a:ea typeface="Cambria" panose="02040503050406030204" pitchFamily="18" charset="0"/>
              </a:rPr>
              <a:t>hệ sinh thái.</a:t>
            </a:r>
          </a:p>
        </p:txBody>
      </p:sp>
      <p:sp>
        <p:nvSpPr>
          <p:cNvPr id="31" name="Title 1"/>
          <p:cNvSpPr txBox="1">
            <a:spLocks/>
          </p:cNvSpPr>
          <p:nvPr/>
        </p:nvSpPr>
        <p:spPr>
          <a:xfrm>
            <a:off x="2867589"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85800"/>
            <a:endParaRPr lang="en-US" sz="18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3400" y="1831514"/>
            <a:ext cx="705588" cy="7413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56698" y="2800350"/>
            <a:ext cx="769690" cy="732179"/>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766592418"/>
              </p:ext>
            </p:extLst>
          </p:nvPr>
        </p:nvGraphicFramePr>
        <p:xfrm>
          <a:off x="457201" y="2572854"/>
          <a:ext cx="4663910" cy="319929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11111" y="1851705"/>
            <a:ext cx="3475688" cy="1680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00649" y="3829051"/>
            <a:ext cx="3486149" cy="16573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153961" y="3506444"/>
            <a:ext cx="2732740" cy="288541"/>
          </a:xfrm>
          <a:prstGeom prst="rect">
            <a:avLst/>
          </a:prstGeom>
          <a:noFill/>
        </p:spPr>
        <p:txBody>
          <a:bodyPr wrap="square" rtlCol="0">
            <a:spAutoFit/>
          </a:bodyPr>
          <a:lstStyle/>
          <a:p>
            <a:pPr defTabSz="685800"/>
            <a:r>
              <a:rPr lang="en-US" sz="1275" dirty="0" err="1">
                <a:solidFill>
                  <a:prstClr val="black"/>
                </a:solidFill>
                <a:latin typeface="Cambria" pitchFamily="18" charset="0"/>
                <a:ea typeface="Cambria" pitchFamily="18" charset="0"/>
              </a:rPr>
              <a:t>Rừng</a:t>
            </a:r>
            <a:r>
              <a:rPr lang="en-US" sz="1275" dirty="0">
                <a:solidFill>
                  <a:prstClr val="black"/>
                </a:solidFill>
                <a:latin typeface="Cambria" pitchFamily="18" charset="0"/>
                <a:ea typeface="Cambria" pitchFamily="18" charset="0"/>
              </a:rPr>
              <a:t> </a:t>
            </a:r>
            <a:r>
              <a:rPr lang="en-US" sz="1275" dirty="0" err="1">
                <a:solidFill>
                  <a:prstClr val="black"/>
                </a:solidFill>
                <a:latin typeface="Cambria" pitchFamily="18" charset="0"/>
                <a:ea typeface="Cambria" pitchFamily="18" charset="0"/>
              </a:rPr>
              <a:t>trên</a:t>
            </a:r>
            <a:r>
              <a:rPr lang="en-US" sz="1275" dirty="0">
                <a:solidFill>
                  <a:prstClr val="black"/>
                </a:solidFill>
                <a:latin typeface="Cambria" pitchFamily="18" charset="0"/>
                <a:ea typeface="Cambria" pitchFamily="18" charset="0"/>
              </a:rPr>
              <a:t> </a:t>
            </a:r>
            <a:r>
              <a:rPr lang="en-US" sz="1275" dirty="0" err="1">
                <a:solidFill>
                  <a:prstClr val="black"/>
                </a:solidFill>
                <a:latin typeface="Cambria" pitchFamily="18" charset="0"/>
                <a:ea typeface="Cambria" pitchFamily="18" charset="0"/>
              </a:rPr>
              <a:t>núi</a:t>
            </a:r>
            <a:r>
              <a:rPr lang="en-US" sz="1275" dirty="0">
                <a:solidFill>
                  <a:prstClr val="black"/>
                </a:solidFill>
                <a:latin typeface="Cambria" pitchFamily="18" charset="0"/>
                <a:ea typeface="Cambria" pitchFamily="18" charset="0"/>
              </a:rPr>
              <a:t> </a:t>
            </a:r>
            <a:r>
              <a:rPr lang="en-US" sz="1275" dirty="0" err="1">
                <a:solidFill>
                  <a:prstClr val="black"/>
                </a:solidFill>
                <a:latin typeface="Cambria" pitchFamily="18" charset="0"/>
                <a:ea typeface="Cambria" pitchFamily="18" charset="0"/>
              </a:rPr>
              <a:t>đá</a:t>
            </a:r>
            <a:r>
              <a:rPr lang="en-US" sz="1275" dirty="0">
                <a:solidFill>
                  <a:prstClr val="black"/>
                </a:solidFill>
                <a:latin typeface="Cambria" pitchFamily="18" charset="0"/>
                <a:ea typeface="Cambria" pitchFamily="18" charset="0"/>
              </a:rPr>
              <a:t> </a:t>
            </a:r>
            <a:r>
              <a:rPr lang="en-US" sz="1275" dirty="0" err="1">
                <a:solidFill>
                  <a:prstClr val="black"/>
                </a:solidFill>
                <a:latin typeface="Cambria" pitchFamily="18" charset="0"/>
                <a:ea typeface="Cambria" pitchFamily="18" charset="0"/>
              </a:rPr>
              <a:t>vôi</a:t>
            </a:r>
            <a:r>
              <a:rPr lang="en-US" sz="1275" dirty="0">
                <a:solidFill>
                  <a:prstClr val="black"/>
                </a:solidFill>
                <a:latin typeface="Cambria" pitchFamily="18" charset="0"/>
                <a:ea typeface="Cambria" pitchFamily="18" charset="0"/>
              </a:rPr>
              <a:t> ở </a:t>
            </a:r>
            <a:r>
              <a:rPr lang="en-US" sz="1275" dirty="0" err="1">
                <a:solidFill>
                  <a:prstClr val="black"/>
                </a:solidFill>
                <a:latin typeface="Cambria" pitchFamily="18" charset="0"/>
                <a:ea typeface="Cambria" pitchFamily="18" charset="0"/>
              </a:rPr>
              <a:t>vịnh</a:t>
            </a:r>
            <a:r>
              <a:rPr lang="en-US" sz="1275" dirty="0">
                <a:solidFill>
                  <a:prstClr val="black"/>
                </a:solidFill>
                <a:latin typeface="Cambria" pitchFamily="18" charset="0"/>
                <a:ea typeface="Cambria" pitchFamily="18" charset="0"/>
              </a:rPr>
              <a:t> </a:t>
            </a:r>
            <a:r>
              <a:rPr lang="en-US" sz="1275" dirty="0" err="1">
                <a:solidFill>
                  <a:prstClr val="black"/>
                </a:solidFill>
                <a:latin typeface="Cambria" pitchFamily="18" charset="0"/>
                <a:ea typeface="Cambria" pitchFamily="18" charset="0"/>
              </a:rPr>
              <a:t>Hạ</a:t>
            </a:r>
            <a:r>
              <a:rPr lang="en-US" sz="1275" dirty="0">
                <a:solidFill>
                  <a:prstClr val="black"/>
                </a:solidFill>
                <a:latin typeface="Cambria" pitchFamily="18" charset="0"/>
                <a:ea typeface="Cambria" pitchFamily="18" charset="0"/>
              </a:rPr>
              <a:t> Long</a:t>
            </a:r>
          </a:p>
        </p:txBody>
      </p:sp>
      <p:sp>
        <p:nvSpPr>
          <p:cNvPr id="32" name="TextBox 31"/>
          <p:cNvSpPr txBox="1"/>
          <p:nvPr/>
        </p:nvSpPr>
        <p:spPr>
          <a:xfrm>
            <a:off x="5772151" y="5486402"/>
            <a:ext cx="2732740" cy="288541"/>
          </a:xfrm>
          <a:prstGeom prst="rect">
            <a:avLst/>
          </a:prstGeom>
          <a:noFill/>
        </p:spPr>
        <p:txBody>
          <a:bodyPr wrap="square" rtlCol="0">
            <a:spAutoFit/>
          </a:bodyPr>
          <a:lstStyle/>
          <a:p>
            <a:pPr defTabSz="685800"/>
            <a:r>
              <a:rPr lang="en-US" sz="1275" dirty="0" err="1">
                <a:solidFill>
                  <a:prstClr val="black"/>
                </a:solidFill>
                <a:latin typeface="Cambria" pitchFamily="18" charset="0"/>
                <a:ea typeface="Cambria" pitchFamily="18" charset="0"/>
              </a:rPr>
              <a:t>Sinh</a:t>
            </a:r>
            <a:r>
              <a:rPr lang="en-US" sz="1275" dirty="0">
                <a:solidFill>
                  <a:prstClr val="black"/>
                </a:solidFill>
                <a:latin typeface="Cambria" pitchFamily="18" charset="0"/>
                <a:ea typeface="Cambria" pitchFamily="18" charset="0"/>
              </a:rPr>
              <a:t> </a:t>
            </a:r>
            <a:r>
              <a:rPr lang="en-US" sz="1275" dirty="0" err="1">
                <a:solidFill>
                  <a:prstClr val="black"/>
                </a:solidFill>
                <a:latin typeface="Cambria" pitchFamily="18" charset="0"/>
                <a:ea typeface="Cambria" pitchFamily="18" charset="0"/>
              </a:rPr>
              <a:t>vật</a:t>
            </a:r>
            <a:r>
              <a:rPr lang="en-US" sz="1275" dirty="0">
                <a:solidFill>
                  <a:prstClr val="black"/>
                </a:solidFill>
                <a:latin typeface="Cambria" pitchFamily="18" charset="0"/>
                <a:ea typeface="Cambria" pitchFamily="18" charset="0"/>
              </a:rPr>
              <a:t> </a:t>
            </a:r>
            <a:r>
              <a:rPr lang="en-US" sz="1275" dirty="0" err="1">
                <a:solidFill>
                  <a:prstClr val="black"/>
                </a:solidFill>
                <a:latin typeface="Cambria" pitchFamily="18" charset="0"/>
                <a:ea typeface="Cambria" pitchFamily="18" charset="0"/>
              </a:rPr>
              <a:t>Biển</a:t>
            </a:r>
            <a:r>
              <a:rPr lang="en-US" sz="1275" dirty="0">
                <a:solidFill>
                  <a:prstClr val="black"/>
                </a:solidFill>
                <a:latin typeface="Cambria" pitchFamily="18" charset="0"/>
                <a:ea typeface="Cambria" pitchFamily="18" charset="0"/>
              </a:rPr>
              <a:t> </a:t>
            </a:r>
            <a:r>
              <a:rPr lang="en-US" sz="1275" dirty="0" err="1">
                <a:solidFill>
                  <a:prstClr val="black"/>
                </a:solidFill>
                <a:latin typeface="Cambria" pitchFamily="18" charset="0"/>
                <a:ea typeface="Cambria" pitchFamily="18" charset="0"/>
              </a:rPr>
              <a:t>Đông</a:t>
            </a:r>
            <a:endParaRPr lang="en-US" sz="1275" dirty="0">
              <a:solidFill>
                <a:prstClr val="black"/>
              </a:solidFill>
              <a:latin typeface="Cambria" pitchFamily="18" charset="0"/>
              <a:ea typeface="Cambria" pitchFamily="18" charset="0"/>
            </a:endParaRPr>
          </a:p>
        </p:txBody>
      </p:sp>
      <p:sp>
        <p:nvSpPr>
          <p:cNvPr id="3" name="Hộp Văn bản 2">
            <a:extLst>
              <a:ext uri="{FF2B5EF4-FFF2-40B4-BE49-F238E27FC236}">
                <a16:creationId xmlns:a16="http://schemas.microsoft.com/office/drawing/2014/main" id="{402A4F76-E257-D879-A1ED-4E6F65BDE393}"/>
              </a:ext>
            </a:extLst>
          </p:cNvPr>
          <p:cNvSpPr txBox="1"/>
          <p:nvPr/>
        </p:nvSpPr>
        <p:spPr>
          <a:xfrm>
            <a:off x="2844802" y="381000"/>
            <a:ext cx="5556248" cy="369332"/>
          </a:xfrm>
          <a:prstGeom prst="rect">
            <a:avLst/>
          </a:prstGeom>
          <a:noFill/>
        </p:spPr>
        <p:txBody>
          <a:bodyPr wrap="square">
            <a:spAutoFit/>
          </a:bodyPr>
          <a:lstStyle/>
          <a:p>
            <a:pPr algn="just" defTabSz="685800">
              <a:defRPr/>
            </a:pP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 DẠNG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 VẬT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 VIỆT NAM</a:t>
            </a: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03925" y="1333499"/>
            <a:ext cx="8305800" cy="5228863"/>
          </a:xfrm>
          <a:prstGeom prst="roundRect">
            <a:avLst>
              <a:gd name="adj" fmla="val 2792"/>
            </a:avLst>
          </a:prstGeom>
          <a:blipFill>
            <a:blip r:embed="rId3"/>
            <a:stretch>
              <a:fillRect/>
            </a:stretch>
          </a:blipFill>
          <a:ln>
            <a:noFill/>
          </a:ln>
          <a:effectLst/>
        </p:spPr>
      </p:pic>
      <p:sp>
        <p:nvSpPr>
          <p:cNvPr id="6" name="Rounded Rectangle 5"/>
          <p:cNvSpPr/>
          <p:nvPr/>
        </p:nvSpPr>
        <p:spPr>
          <a:xfrm>
            <a:off x="994841" y="392216"/>
            <a:ext cx="6900192" cy="750784"/>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45720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068077" y="499934"/>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dirty="0">
              <a:solidFill>
                <a:prstClr val="black"/>
              </a:solidFill>
              <a:latin typeface="Calibri"/>
            </a:endParaRPr>
          </a:p>
        </p:txBody>
      </p:sp>
      <p:sp>
        <p:nvSpPr>
          <p:cNvPr id="12" name="Rectangle 11"/>
          <p:cNvSpPr/>
          <p:nvPr/>
        </p:nvSpPr>
        <p:spPr>
          <a:xfrm>
            <a:off x="719809" y="457200"/>
            <a:ext cx="1566192"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defTabSz="685800">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404940" y="1714501"/>
            <a:ext cx="8104785"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528842" y="457197"/>
            <a:ext cx="5980883"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700393" y="383447"/>
            <a:ext cx="6052173" cy="847364"/>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dirty="0">
              <a:solidFill>
                <a:prstClr val="black"/>
              </a:solidFill>
              <a:latin typeface="Calibri"/>
            </a:endParaRPr>
          </a:p>
        </p:txBody>
      </p:sp>
      <p:sp>
        <p:nvSpPr>
          <p:cNvPr id="33" name="Rounded Rectangle 32"/>
          <p:cNvSpPr/>
          <p:nvPr/>
        </p:nvSpPr>
        <p:spPr>
          <a:xfrm>
            <a:off x="2433068" y="533400"/>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225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defTabSz="685800">
              <a:defRPr/>
            </a:pPr>
            <a:endParaRPr lang="en-US" sz="1350" dirty="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a:defRPr/>
            </a:pPr>
            <a:endParaRPr lang="en-US" sz="1350" dirty="0">
              <a:solidFill>
                <a:prstClr val="black"/>
              </a:solidFill>
              <a:latin typeface="Calibri"/>
            </a:endParaRPr>
          </a:p>
        </p:txBody>
      </p:sp>
      <p:sp>
        <p:nvSpPr>
          <p:cNvPr id="16" name="Rectangle 15"/>
          <p:cNvSpPr/>
          <p:nvPr/>
        </p:nvSpPr>
        <p:spPr>
          <a:xfrm>
            <a:off x="1518544" y="1851705"/>
            <a:ext cx="3510657" cy="1200329"/>
          </a:xfrm>
          <a:prstGeom prst="rect">
            <a:avLst/>
          </a:prstGeom>
          <a:solidFill>
            <a:srgbClr val="BCFCD4"/>
          </a:solidFill>
          <a:ln w="12700">
            <a:solidFill>
              <a:srgbClr val="009900"/>
            </a:solidFill>
          </a:ln>
        </p:spPr>
        <p:txBody>
          <a:bodyPr wrap="square">
            <a:spAutoFit/>
          </a:bodyPr>
          <a:lstStyle/>
          <a:p>
            <a:pPr algn="just" defTabSz="685800"/>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867589" y="457200"/>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85800"/>
            <a:endParaRPr lang="en-US" sz="18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9101" y="2015941"/>
            <a:ext cx="1088844"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19100" y="3615474"/>
            <a:ext cx="1333500"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7737" y="1840675"/>
            <a:ext cx="3411498" cy="350387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37737" y="5344553"/>
            <a:ext cx="2634664" cy="507831"/>
          </a:xfrm>
          <a:prstGeom prst="rect">
            <a:avLst/>
          </a:prstGeom>
          <a:noFill/>
        </p:spPr>
        <p:txBody>
          <a:bodyPr wrap="square" rtlCol="0">
            <a:spAutoFit/>
          </a:bodyPr>
          <a:lstStyle/>
          <a:p>
            <a:pPr algn="ctr" defTabSz="685800"/>
            <a:r>
              <a:rPr lang="en-US" sz="1350" dirty="0" err="1">
                <a:solidFill>
                  <a:prstClr val="black"/>
                </a:solidFill>
                <a:latin typeface="Cambria" pitchFamily="18" charset="0"/>
                <a:ea typeface="Cambria" pitchFamily="18" charset="0"/>
              </a:rPr>
              <a:t>Hệ</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động</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thực</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vật</a:t>
            </a:r>
            <a:r>
              <a:rPr lang="en-US" sz="1350" dirty="0">
                <a:solidFill>
                  <a:prstClr val="black"/>
                </a:solidFill>
                <a:latin typeface="Cambria" pitchFamily="18" charset="0"/>
                <a:ea typeface="Cambria" pitchFamily="18" charset="0"/>
              </a:rPr>
              <a:t> ở </a:t>
            </a:r>
            <a:r>
              <a:rPr lang="en-US" sz="1350" dirty="0" err="1">
                <a:solidFill>
                  <a:prstClr val="black"/>
                </a:solidFill>
                <a:latin typeface="Cambria" pitchFamily="18" charset="0"/>
                <a:ea typeface="Cambria" pitchFamily="18" charset="0"/>
              </a:rPr>
              <a:t>vườn</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quốc</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gia</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Phong</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Nha</a:t>
            </a:r>
            <a:r>
              <a:rPr lang="en-US" sz="1350" dirty="0">
                <a:solidFill>
                  <a:prstClr val="black"/>
                </a:solidFill>
                <a:latin typeface="Cambria" pitchFamily="18" charset="0"/>
                <a:ea typeface="Cambria" pitchFamily="18" charset="0"/>
              </a:rPr>
              <a:t> – </a:t>
            </a:r>
            <a:r>
              <a:rPr lang="en-US" sz="1350" dirty="0" err="1">
                <a:solidFill>
                  <a:prstClr val="black"/>
                </a:solidFill>
                <a:latin typeface="Cambria" pitchFamily="18" charset="0"/>
                <a:ea typeface="Cambria" pitchFamily="18" charset="0"/>
              </a:rPr>
              <a:t>Kẻ</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Bàng</a:t>
            </a:r>
            <a:endParaRPr lang="en-US" sz="1350" dirty="0">
              <a:solidFill>
                <a:prstClr val="black"/>
              </a:solidFill>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403622907"/>
              </p:ext>
            </p:extLst>
          </p:nvPr>
        </p:nvGraphicFramePr>
        <p:xfrm>
          <a:off x="1410008" y="2998717"/>
          <a:ext cx="3553285" cy="294488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9" name="Hộp Văn bản 18">
            <a:extLst>
              <a:ext uri="{FF2B5EF4-FFF2-40B4-BE49-F238E27FC236}">
                <a16:creationId xmlns:a16="http://schemas.microsoft.com/office/drawing/2014/main" id="{BBB5336B-6E5C-AEDF-D86E-BD1A02DF64C9}"/>
              </a:ext>
            </a:extLst>
          </p:cNvPr>
          <p:cNvSpPr txBox="1"/>
          <p:nvPr/>
        </p:nvSpPr>
        <p:spPr>
          <a:xfrm>
            <a:off x="2878666" y="381000"/>
            <a:ext cx="4572000" cy="646331"/>
          </a:xfrm>
          <a:prstGeom prst="rect">
            <a:avLst/>
          </a:prstGeom>
          <a:noFill/>
        </p:spPr>
        <p:txBody>
          <a:bodyPr wrap="square">
            <a:spAutoFit/>
          </a:bodyPr>
          <a:lstStyle/>
          <a:p>
            <a:pPr algn="just" defTabSz="685800">
              <a:defRPr/>
            </a:pP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SỰ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 DẠNG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 VẬT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 VIỆT NAM</a:t>
            </a: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1314450"/>
            <a:ext cx="8305800" cy="4629151"/>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90517" y="1329044"/>
            <a:ext cx="8230791" cy="4520632"/>
          </a:xfrm>
          <a:prstGeom prst="roundRect">
            <a:avLst>
              <a:gd name="adj" fmla="val 2792"/>
            </a:avLst>
          </a:prstGeom>
          <a:blipFill>
            <a:blip r:embed="rId3"/>
            <a:stretch>
              <a:fillRect/>
            </a:stretch>
          </a:blipFill>
          <a:ln>
            <a:noFill/>
          </a:ln>
          <a:effectLst/>
        </p:spPr>
      </p:pic>
      <p:sp>
        <p:nvSpPr>
          <p:cNvPr id="6" name="Rounded Rectangle 5"/>
          <p:cNvSpPr/>
          <p:nvPr/>
        </p:nvSpPr>
        <p:spPr>
          <a:xfrm>
            <a:off x="1177008" y="368516"/>
            <a:ext cx="7357392" cy="73192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45720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381000"/>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prstClr val="black"/>
              </a:solidFill>
              <a:latin typeface="Calibri"/>
            </a:endParaRPr>
          </a:p>
        </p:txBody>
      </p:sp>
      <p:sp>
        <p:nvSpPr>
          <p:cNvPr id="12" name="Rectangle 11"/>
          <p:cNvSpPr/>
          <p:nvPr/>
        </p:nvSpPr>
        <p:spPr>
          <a:xfrm>
            <a:off x="1200151" y="38100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defTabSz="685800">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447684" y="1714501"/>
            <a:ext cx="7421158"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4" y="368515"/>
            <a:ext cx="6041106" cy="698284"/>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356564"/>
            <a:ext cx="5543119" cy="690721"/>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prstClr val="black"/>
              </a:solidFill>
              <a:latin typeface="Calibri"/>
            </a:endParaRPr>
          </a:p>
        </p:txBody>
      </p:sp>
      <p:sp>
        <p:nvSpPr>
          <p:cNvPr id="33" name="Rounded Rectangle 32"/>
          <p:cNvSpPr/>
          <p:nvPr/>
        </p:nvSpPr>
        <p:spPr>
          <a:xfrm>
            <a:off x="2433068" y="437834"/>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225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defTabSz="685800">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a:defRPr/>
            </a:pPr>
            <a:endParaRPr lang="en-US" sz="1350">
              <a:solidFill>
                <a:prstClr val="black"/>
              </a:solidFill>
              <a:latin typeface="Calibri"/>
            </a:endParaRPr>
          </a:p>
        </p:txBody>
      </p:sp>
      <p:sp>
        <p:nvSpPr>
          <p:cNvPr id="16" name="Rectangle 15"/>
          <p:cNvSpPr/>
          <p:nvPr/>
        </p:nvSpPr>
        <p:spPr>
          <a:xfrm>
            <a:off x="1456821" y="1851705"/>
            <a:ext cx="3572380" cy="1107996"/>
          </a:xfrm>
          <a:prstGeom prst="rect">
            <a:avLst/>
          </a:prstGeom>
          <a:solidFill>
            <a:srgbClr val="BCFCD4"/>
          </a:solidFill>
          <a:ln w="12700">
            <a:solidFill>
              <a:srgbClr val="009900"/>
            </a:solidFill>
          </a:ln>
        </p:spPr>
        <p:txBody>
          <a:bodyPr wrap="square">
            <a:spAutoFit/>
          </a:bodyPr>
          <a:lstStyle/>
          <a:p>
            <a:pPr algn="just" defTabSz="685800"/>
            <a:r>
              <a:rPr lang="en-US" sz="1650" i="1" dirty="0" err="1">
                <a:solidFill>
                  <a:srgbClr val="FF0000"/>
                </a:solidFill>
                <a:latin typeface="Cambria" panose="02040503050406030204" pitchFamily="18" charset="0"/>
                <a:ea typeface="Cambria" panose="02040503050406030204" pitchFamily="18" charset="0"/>
              </a:rPr>
              <a:t>Quan</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sát</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bản</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đồ</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sinh</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vật</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Việt</a:t>
            </a:r>
            <a:r>
              <a:rPr lang="en-US" sz="1650" i="1" dirty="0">
                <a:solidFill>
                  <a:srgbClr val="FF0000"/>
                </a:solidFill>
                <a:latin typeface="Cambria" panose="02040503050406030204" pitchFamily="18" charset="0"/>
                <a:ea typeface="Cambria" panose="02040503050406030204" pitchFamily="18" charset="0"/>
              </a:rPr>
              <a:t> Nam, </a:t>
            </a:r>
            <a:r>
              <a:rPr lang="en-US" sz="1650" i="1" dirty="0" err="1">
                <a:solidFill>
                  <a:srgbClr val="FF0000"/>
                </a:solidFill>
                <a:latin typeface="Cambria" panose="02040503050406030204" pitchFamily="18" charset="0"/>
                <a:ea typeface="Cambria" panose="02040503050406030204" pitchFamily="18" charset="0"/>
              </a:rPr>
              <a:t>hãy</a:t>
            </a:r>
            <a:r>
              <a:rPr lang="en-US" sz="1650" i="1" dirty="0">
                <a:solidFill>
                  <a:srgbClr val="FF0000"/>
                </a:solidFill>
                <a:latin typeface="Cambria" panose="02040503050406030204" pitchFamily="18" charset="0"/>
                <a:ea typeface="Cambria" panose="02040503050406030204" pitchFamily="18" charset="0"/>
              </a:rPr>
              <a:t> k</a:t>
            </a:r>
            <a:r>
              <a:rPr lang="vi-VN" sz="1650" i="1" dirty="0">
                <a:solidFill>
                  <a:srgbClr val="FF0000"/>
                </a:solidFill>
                <a:latin typeface="Cambria" panose="02040503050406030204" pitchFamily="18" charset="0"/>
                <a:ea typeface="Cambria" panose="02040503050406030204" pitchFamily="18" charset="0"/>
              </a:rPr>
              <a:t>ể tên và lên xác định trên bản đồ các loài động vật và thảm thực vật nước ta. </a:t>
            </a:r>
          </a:p>
        </p:txBody>
      </p:sp>
      <p:sp>
        <p:nvSpPr>
          <p:cNvPr id="31" name="Title 1"/>
          <p:cNvSpPr txBox="1">
            <a:spLocks/>
          </p:cNvSpPr>
          <p:nvPr/>
        </p:nvSpPr>
        <p:spPr>
          <a:xfrm>
            <a:off x="2867589"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85800"/>
            <a:endParaRPr lang="en-US" sz="18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3400" y="1994340"/>
            <a:ext cx="875928"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609600" y="3815985"/>
            <a:ext cx="999560"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38646" y="3314701"/>
            <a:ext cx="3490556" cy="2372444"/>
          </a:xfrm>
          <a:prstGeom prst="rect">
            <a:avLst/>
          </a:prstGeom>
          <a:solidFill>
            <a:srgbClr val="FFCCFF"/>
          </a:solidFill>
          <a:ln w="12700">
            <a:solidFill>
              <a:srgbClr val="0070C0"/>
            </a:solidFill>
          </a:ln>
        </p:spPr>
        <p:txBody>
          <a:bodyPr wrap="square">
            <a:spAutoFit/>
          </a:bodyPr>
          <a:lstStyle/>
          <a:p>
            <a:pPr algn="just" defTabSz="685800">
              <a:spcBef>
                <a:spcPts val="450"/>
              </a:spcBef>
            </a:pPr>
            <a:r>
              <a:rPr lang="vi-VN" sz="1650" dirty="0">
                <a:solidFill>
                  <a:prstClr val="black"/>
                </a:solidFill>
                <a:latin typeface="Cambria" pitchFamily="18" charset="0"/>
                <a:ea typeface="Cambria" pitchFamily="18" charset="0"/>
                <a:cs typeface="Times New Roman"/>
              </a:rPr>
              <a:t>- </a:t>
            </a:r>
            <a:r>
              <a:rPr lang="vi-VN" dirty="0">
                <a:solidFill>
                  <a:prstClr val="black"/>
                </a:solidFill>
                <a:latin typeface="Cambria" pitchFamily="18" charset="0"/>
                <a:ea typeface="Cambria" pitchFamily="18" charset="0"/>
                <a:cs typeface="Times New Roman"/>
              </a:rPr>
              <a:t>Các loài động vật: khỉ, vượn, voọc, gấu, hươu, sao la, voi, hổ, yến, tôm,...</a:t>
            </a:r>
          </a:p>
          <a:p>
            <a:pPr algn="just" defTabSz="685800">
              <a:spcBef>
                <a:spcPts val="450"/>
              </a:spcBef>
            </a:pPr>
            <a:r>
              <a:rPr lang="vi-VN" dirty="0">
                <a:solidFill>
                  <a:prstClr val="black"/>
                </a:solidFill>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1138" y="1840675"/>
            <a:ext cx="3530653" cy="38862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135638" y="3314700"/>
            <a:ext cx="922263" cy="1085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 name="Hộp Văn bản 1">
            <a:extLst>
              <a:ext uri="{FF2B5EF4-FFF2-40B4-BE49-F238E27FC236}">
                <a16:creationId xmlns:a16="http://schemas.microsoft.com/office/drawing/2014/main" id="{87DB8E31-835C-538D-A5F6-ADE02895FDD5}"/>
              </a:ext>
            </a:extLst>
          </p:cNvPr>
          <p:cNvSpPr txBox="1"/>
          <p:nvPr/>
        </p:nvSpPr>
        <p:spPr>
          <a:xfrm>
            <a:off x="2895603" y="344269"/>
            <a:ext cx="4572000" cy="646331"/>
          </a:xfrm>
          <a:prstGeom prst="rect">
            <a:avLst/>
          </a:prstGeom>
          <a:noFill/>
        </p:spPr>
        <p:txBody>
          <a:bodyPr wrap="square">
            <a:spAutoFit/>
          </a:bodyPr>
          <a:lstStyle/>
          <a:p>
            <a:pPr algn="just" defTabSz="685800">
              <a:defRPr/>
            </a:pP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 DẠNG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 VẬT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 VIỆT NAM</a:t>
            </a: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00151" y="1714500"/>
            <a:ext cx="662060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1177008" y="896544"/>
            <a:ext cx="6766842"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prstClr val="black"/>
              </a:solidFill>
              <a:latin typeface="Calibri"/>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defTabSz="685800">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48966" y="1714501"/>
            <a:ext cx="6619875"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4" y="957687"/>
            <a:ext cx="5532728"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957688"/>
            <a:ext cx="5543119"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prstClr val="black"/>
              </a:solidFill>
              <a:latin typeface="Calibri"/>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225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defTabSz="685800">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a:defRPr/>
            </a:pPr>
            <a:endParaRPr lang="en-US" sz="1350">
              <a:solidFill>
                <a:prstClr val="black"/>
              </a:solidFill>
              <a:latin typeface="Calibri"/>
            </a:endParaRPr>
          </a:p>
        </p:txBody>
      </p:sp>
      <p:sp>
        <p:nvSpPr>
          <p:cNvPr id="16" name="Rectangle 15"/>
          <p:cNvSpPr/>
          <p:nvPr/>
        </p:nvSpPr>
        <p:spPr>
          <a:xfrm>
            <a:off x="2286000" y="1851705"/>
            <a:ext cx="2743201" cy="1754326"/>
          </a:xfrm>
          <a:prstGeom prst="rect">
            <a:avLst/>
          </a:prstGeom>
          <a:solidFill>
            <a:srgbClr val="BCFCD4"/>
          </a:solidFill>
          <a:ln w="12700">
            <a:solidFill>
              <a:srgbClr val="009900"/>
            </a:solidFill>
          </a:ln>
        </p:spPr>
        <p:txBody>
          <a:bodyPr wrap="square">
            <a:spAutoFit/>
          </a:bodyPr>
          <a:lstStyle/>
          <a:p>
            <a:pPr algn="just" defTabSz="685800"/>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bản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đồ</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vật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Việt</a:t>
            </a:r>
            <a:r>
              <a:rPr lang="en-US" i="1" dirty="0">
                <a:solidFill>
                  <a:srgbClr val="FF0000"/>
                </a:solidFill>
                <a:latin typeface="Cambria" panose="02040503050406030204" pitchFamily="18" charset="0"/>
                <a:ea typeface="Cambria" panose="02040503050406030204" pitchFamily="18" charset="0"/>
              </a:rPr>
              <a:t> Nam,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 k</a:t>
            </a:r>
            <a:r>
              <a:rPr lang="vi-VN" i="1" dirty="0">
                <a:solidFill>
                  <a:srgbClr val="FF0000"/>
                </a:solidFill>
                <a:latin typeface="Cambria" panose="02040503050406030204" pitchFamily="18" charset="0"/>
                <a:ea typeface="Cambria" panose="02040503050406030204" pitchFamily="18" charset="0"/>
              </a:rPr>
              <a:t>ể tên và lên xác định trên bản đồ các </a:t>
            </a:r>
            <a:r>
              <a:rPr lang="en-US" i="1" dirty="0" err="1">
                <a:solidFill>
                  <a:srgbClr val="FF0000"/>
                </a:solidFill>
                <a:latin typeface="Cambria" panose="02040503050406030204" pitchFamily="18" charset="0"/>
                <a:ea typeface="Cambria" panose="02040503050406030204" pitchFamily="18" charset="0"/>
              </a:rPr>
              <a:t>vườn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quốc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gia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khu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dự</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trữ</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quyển</a:t>
            </a:r>
            <a:r>
              <a:rPr lang="en-US" i="1" dirty="0">
                <a:solidFill>
                  <a:srgbClr val="FF0000"/>
                </a:solidFill>
                <a:latin typeface="Cambria" panose="02040503050406030204" pitchFamily="18" charset="0"/>
                <a:ea typeface="Cambria" panose="02040503050406030204" pitchFamily="18" charset="0"/>
              </a:rPr>
              <a:t> ở </a:t>
            </a:r>
            <a:r>
              <a:rPr lang="vi-VN" i="1" dirty="0">
                <a:solidFill>
                  <a:srgbClr val="FF0000"/>
                </a:solidFill>
                <a:latin typeface="Cambria" panose="02040503050406030204" pitchFamily="18" charset="0"/>
                <a:ea typeface="Cambria" panose="02040503050406030204" pitchFamily="18" charset="0"/>
              </a:rPr>
              <a:t>nước ta. </a:t>
            </a:r>
          </a:p>
        </p:txBody>
      </p:sp>
      <p:sp>
        <p:nvSpPr>
          <p:cNvPr id="31" name="Title 1"/>
          <p:cNvSpPr txBox="1">
            <a:spLocks/>
          </p:cNvSpPr>
          <p:nvPr/>
        </p:nvSpPr>
        <p:spPr>
          <a:xfrm>
            <a:off x="2867589"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85800"/>
            <a:endParaRPr lang="en-US" sz="18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49501" y="1994340"/>
            <a:ext cx="875928"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286440" y="3815985"/>
            <a:ext cx="999560"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2285999" y="3420450"/>
            <a:ext cx="2743201" cy="2649443"/>
          </a:xfrm>
          <a:prstGeom prst="rect">
            <a:avLst/>
          </a:prstGeom>
          <a:solidFill>
            <a:srgbClr val="FFCCFF"/>
          </a:solidFill>
          <a:ln w="12700">
            <a:solidFill>
              <a:srgbClr val="0070C0"/>
            </a:solidFill>
          </a:ln>
        </p:spPr>
        <p:txBody>
          <a:bodyPr wrap="square">
            <a:spAutoFit/>
          </a:bodyPr>
          <a:lstStyle/>
          <a:p>
            <a:pPr algn="just" defTabSz="685800">
              <a:spcBef>
                <a:spcPts val="450"/>
              </a:spcBef>
            </a:pPr>
            <a:r>
              <a:rPr lang="vi-VN" dirty="0">
                <a:solidFill>
                  <a:prstClr val="black"/>
                </a:solidFill>
                <a:latin typeface="Cambria" pitchFamily="18" charset="0"/>
                <a:ea typeface="Cambria" pitchFamily="18" charset="0"/>
                <a:cs typeface="Times New Roman"/>
              </a:rPr>
              <a:t>- Các </a:t>
            </a:r>
            <a:r>
              <a:rPr lang="en-US" dirty="0" err="1">
                <a:solidFill>
                  <a:prstClr val="black"/>
                </a:solidFill>
                <a:latin typeface="Cambria" pitchFamily="18" charset="0"/>
                <a:ea typeface="Cambria" pitchFamily="18" charset="0"/>
                <a:cs typeface="Times New Roman"/>
              </a:rPr>
              <a:t>vườn</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quốc</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gia</a:t>
            </a:r>
            <a:r>
              <a:rPr lang="en-US" dirty="0">
                <a:solidFill>
                  <a:prstClr val="black"/>
                </a:solidFill>
                <a:latin typeface="Cambria" pitchFamily="18" charset="0"/>
                <a:ea typeface="Cambria" pitchFamily="18" charset="0"/>
                <a:cs typeface="Times New Roman"/>
              </a:rPr>
              <a:t>: Ba </a:t>
            </a:r>
            <a:r>
              <a:rPr lang="en-US" dirty="0" err="1">
                <a:solidFill>
                  <a:prstClr val="black"/>
                </a:solidFill>
                <a:latin typeface="Cambria" pitchFamily="18" charset="0"/>
                <a:ea typeface="Cambria" pitchFamily="18" charset="0"/>
                <a:cs typeface="Times New Roman"/>
              </a:rPr>
              <a:t>Bể</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Hoàn</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Liên</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Cúc</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Phương</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Phong</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Nha</a:t>
            </a:r>
            <a:r>
              <a:rPr lang="en-US" dirty="0">
                <a:solidFill>
                  <a:prstClr val="black"/>
                </a:solidFill>
                <a:latin typeface="Cambria" pitchFamily="18" charset="0"/>
                <a:ea typeface="Cambria" pitchFamily="18" charset="0"/>
                <a:cs typeface="Times New Roman"/>
              </a:rPr>
              <a:t> – </a:t>
            </a:r>
            <a:r>
              <a:rPr lang="en-US" dirty="0" err="1">
                <a:solidFill>
                  <a:prstClr val="black"/>
                </a:solidFill>
                <a:latin typeface="Cambria" pitchFamily="18" charset="0"/>
                <a:ea typeface="Cambria" pitchFamily="18" charset="0"/>
                <a:cs typeface="Times New Roman"/>
              </a:rPr>
              <a:t>Kẻ</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Bàng</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Bạch</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Mã</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Yok</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Đôn</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Cát</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Tiên</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Phú</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Quốc</a:t>
            </a:r>
            <a:r>
              <a:rPr lang="en-US" dirty="0">
                <a:solidFill>
                  <a:prstClr val="black"/>
                </a:solidFill>
                <a:latin typeface="Cambria" pitchFamily="18" charset="0"/>
                <a:ea typeface="Cambria" pitchFamily="18" charset="0"/>
                <a:cs typeface="Times New Roman"/>
              </a:rPr>
              <a:t>,…</a:t>
            </a:r>
            <a:endParaRPr lang="vi-VN" dirty="0">
              <a:solidFill>
                <a:prstClr val="black"/>
              </a:solidFill>
              <a:latin typeface="Cambria" pitchFamily="18" charset="0"/>
              <a:ea typeface="Cambria" pitchFamily="18" charset="0"/>
              <a:cs typeface="Times New Roman"/>
            </a:endParaRPr>
          </a:p>
          <a:p>
            <a:pPr algn="just" defTabSz="685800">
              <a:spcBef>
                <a:spcPts val="450"/>
              </a:spcBef>
            </a:pPr>
            <a:r>
              <a:rPr lang="vi-VN" dirty="0">
                <a:solidFill>
                  <a:prstClr val="black"/>
                </a:solidFill>
                <a:latin typeface="Cambria" pitchFamily="18" charset="0"/>
                <a:ea typeface="Cambria" pitchFamily="18" charset="0"/>
                <a:cs typeface="Times New Roman"/>
              </a:rPr>
              <a:t>- Các </a:t>
            </a:r>
            <a:r>
              <a:rPr lang="en-US" dirty="0" err="1">
                <a:solidFill>
                  <a:prstClr val="black"/>
                </a:solidFill>
                <a:latin typeface="Cambria" pitchFamily="18" charset="0"/>
                <a:ea typeface="Cambria" pitchFamily="18" charset="0"/>
                <a:cs typeface="Times New Roman"/>
              </a:rPr>
              <a:t>khu</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dự</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trữ</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sinh</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quyển</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Cát</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Bà</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Tây</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Nghệ</a:t>
            </a:r>
            <a:r>
              <a:rPr lang="en-US" dirty="0">
                <a:solidFill>
                  <a:prstClr val="black"/>
                </a:solidFill>
                <a:latin typeface="Cambria" pitchFamily="18" charset="0"/>
                <a:ea typeface="Cambria" pitchFamily="18" charset="0"/>
                <a:cs typeface="Times New Roman"/>
              </a:rPr>
              <a:t> An, </a:t>
            </a:r>
            <a:r>
              <a:rPr lang="en-US" dirty="0" err="1">
                <a:solidFill>
                  <a:prstClr val="black"/>
                </a:solidFill>
                <a:latin typeface="Cambria" pitchFamily="18" charset="0"/>
                <a:ea typeface="Cambria" pitchFamily="18" charset="0"/>
                <a:cs typeface="Times New Roman"/>
              </a:rPr>
              <a:t>Cù</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lao</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Chàm</a:t>
            </a:r>
            <a:r>
              <a:rPr lang="en-US" dirty="0">
                <a:solidFill>
                  <a:prstClr val="black"/>
                </a:solidFill>
                <a:latin typeface="Cambria" pitchFamily="18" charset="0"/>
                <a:ea typeface="Cambria" pitchFamily="18" charset="0"/>
                <a:cs typeface="Times New Roman"/>
              </a:rPr>
              <a:t>, </a:t>
            </a:r>
            <a:r>
              <a:rPr lang="en-US" dirty="0" err="1">
                <a:solidFill>
                  <a:prstClr val="black"/>
                </a:solidFill>
                <a:latin typeface="Cambria" pitchFamily="18" charset="0"/>
                <a:ea typeface="Cambria" pitchFamily="18" charset="0"/>
                <a:cs typeface="Times New Roman"/>
              </a:rPr>
              <a:t>Cà</a:t>
            </a:r>
            <a:r>
              <a:rPr lang="en-US" dirty="0">
                <a:solidFill>
                  <a:prstClr val="black"/>
                </a:solidFill>
                <a:latin typeface="Cambria" pitchFamily="18" charset="0"/>
                <a:ea typeface="Cambria" pitchFamily="18" charset="0"/>
                <a:cs typeface="Times New Roman"/>
              </a:rPr>
              <a:t> Mau,…</a:t>
            </a:r>
            <a:endParaRPr lang="vi-VN" dirty="0">
              <a:solidFill>
                <a:prstClr val="black"/>
              </a:solidFill>
              <a:latin typeface="Cambria" pitchFamily="18" charset="0"/>
              <a:ea typeface="Cambria" pitchFamily="18" charset="0"/>
              <a:cs typeface="Times New Roman"/>
            </a:endParaRPr>
          </a:p>
        </p:txBody>
      </p:sp>
      <p:pic>
        <p:nvPicPr>
          <p:cNvPr id="26"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1139" y="1840675"/>
            <a:ext cx="2691262" cy="38862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5886450" y="1997702"/>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27" name="Oval 26"/>
          <p:cNvSpPr/>
          <p:nvPr/>
        </p:nvSpPr>
        <p:spPr>
          <a:xfrm>
            <a:off x="5430933" y="2027754"/>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32" name="Oval 31"/>
          <p:cNvSpPr/>
          <p:nvPr/>
        </p:nvSpPr>
        <p:spPr>
          <a:xfrm>
            <a:off x="5829300" y="2494580"/>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34" name="Oval 33"/>
          <p:cNvSpPr/>
          <p:nvPr/>
        </p:nvSpPr>
        <p:spPr>
          <a:xfrm>
            <a:off x="5935196" y="3155483"/>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35" name="Oval 34"/>
          <p:cNvSpPr/>
          <p:nvPr/>
        </p:nvSpPr>
        <p:spPr>
          <a:xfrm>
            <a:off x="6341044" y="3486150"/>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36" name="Oval 35"/>
          <p:cNvSpPr/>
          <p:nvPr/>
        </p:nvSpPr>
        <p:spPr>
          <a:xfrm>
            <a:off x="6286500" y="4343400"/>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37" name="Oval 36"/>
          <p:cNvSpPr/>
          <p:nvPr/>
        </p:nvSpPr>
        <p:spPr>
          <a:xfrm>
            <a:off x="6200775" y="4632105"/>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38" name="Oval 37"/>
          <p:cNvSpPr/>
          <p:nvPr/>
        </p:nvSpPr>
        <p:spPr>
          <a:xfrm>
            <a:off x="5430933" y="4914900"/>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39" name="Oval 38"/>
          <p:cNvSpPr/>
          <p:nvPr/>
        </p:nvSpPr>
        <p:spPr>
          <a:xfrm>
            <a:off x="6115050" y="2454495"/>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40" name="Oval 39"/>
          <p:cNvSpPr/>
          <p:nvPr/>
        </p:nvSpPr>
        <p:spPr>
          <a:xfrm>
            <a:off x="5602383" y="2746155"/>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41" name="Oval 40"/>
          <p:cNvSpPr/>
          <p:nvPr/>
        </p:nvSpPr>
        <p:spPr>
          <a:xfrm>
            <a:off x="6512494" y="3622013"/>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42" name="Oval 41"/>
          <p:cNvSpPr/>
          <p:nvPr/>
        </p:nvSpPr>
        <p:spPr>
          <a:xfrm>
            <a:off x="5647353" y="5314950"/>
            <a:ext cx="171450" cy="168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3" name="Hộp Văn bản 2">
            <a:extLst>
              <a:ext uri="{FF2B5EF4-FFF2-40B4-BE49-F238E27FC236}">
                <a16:creationId xmlns:a16="http://schemas.microsoft.com/office/drawing/2014/main" id="{BCC42CB1-69E2-EDD9-CD0B-E9B17F55C898}"/>
              </a:ext>
            </a:extLst>
          </p:cNvPr>
          <p:cNvSpPr txBox="1"/>
          <p:nvPr/>
        </p:nvSpPr>
        <p:spPr>
          <a:xfrm>
            <a:off x="2954867" y="968955"/>
            <a:ext cx="4572000" cy="646331"/>
          </a:xfrm>
          <a:prstGeom prst="rect">
            <a:avLst/>
          </a:prstGeom>
          <a:noFill/>
        </p:spPr>
        <p:txBody>
          <a:bodyPr wrap="square">
            <a:spAutoFit/>
          </a:bodyPr>
          <a:lstStyle/>
          <a:p>
            <a:pPr algn="just" defTabSz="685800">
              <a:defRPr/>
            </a:pP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 DẠNG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 VẬT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 VIỆT NAM</a:t>
            </a:r>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48797" y="1714500"/>
            <a:ext cx="662060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1499701" y="886214"/>
            <a:ext cx="6766842"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48966" y="1714501"/>
            <a:ext cx="6619875"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04628" y="863163"/>
            <a:ext cx="5988711" cy="735832"/>
          </a:xfrm>
          <a:prstGeom prst="roundRect">
            <a:avLst>
              <a:gd name="adj" fmla="val 2792"/>
            </a:avLst>
          </a:prstGeom>
          <a:blipFill>
            <a:blip r:embed="rId3"/>
            <a:stretch>
              <a:fillRect/>
            </a:stretch>
          </a:blipFill>
          <a:ln>
            <a:noFill/>
          </a:ln>
          <a:effectLst/>
        </p:spPr>
      </p:pic>
      <p:sp>
        <p:nvSpPr>
          <p:cNvPr id="29" name="Rounded Rectangle 28"/>
          <p:cNvSpPr/>
          <p:nvPr/>
        </p:nvSpPr>
        <p:spPr>
          <a:xfrm>
            <a:off x="2277202" y="957689"/>
            <a:ext cx="5988711" cy="674484"/>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latin typeface="Calibri"/>
            </a:endParaRPr>
          </a:p>
        </p:txBody>
      </p:sp>
      <p:sp>
        <p:nvSpPr>
          <p:cNvPr id="20" name="TextBox 19"/>
          <p:cNvSpPr txBox="1"/>
          <p:nvPr/>
        </p:nvSpPr>
        <p:spPr>
          <a:xfrm>
            <a:off x="1858584" y="5543550"/>
            <a:ext cx="2370516" cy="300082"/>
          </a:xfrm>
          <a:prstGeom prst="rect">
            <a:avLst/>
          </a:prstGeom>
          <a:noFill/>
        </p:spPr>
        <p:txBody>
          <a:bodyPr wrap="square" rtlCol="0">
            <a:spAutoFit/>
          </a:bodyPr>
          <a:lstStyle/>
          <a:p>
            <a:r>
              <a:rPr lang="en-US" sz="1350" dirty="0" err="1">
                <a:solidFill>
                  <a:prstClr val="black"/>
                </a:solidFill>
                <a:latin typeface="Cambria" pitchFamily="18" charset="0"/>
                <a:ea typeface="Cambria" pitchFamily="18" charset="0"/>
              </a:rPr>
              <a:t>Khu</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dự</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trữ</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sinh</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quyển</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Cát</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Bà</a:t>
            </a:r>
            <a:endParaRPr lang="en-US" sz="1350" dirty="0">
              <a:solidFill>
                <a:prstClr val="black"/>
              </a:solidFill>
              <a:latin typeface="Cambria" pitchFamily="18" charset="0"/>
              <a:ea typeface="Cambria" pitchFamily="18" charset="0"/>
            </a:endParaRPr>
          </a:p>
        </p:txBody>
      </p:sp>
      <p:sp>
        <p:nvSpPr>
          <p:cNvPr id="22" name="TextBox 21"/>
          <p:cNvSpPr txBox="1"/>
          <p:nvPr/>
        </p:nvSpPr>
        <p:spPr>
          <a:xfrm>
            <a:off x="4936927" y="5552301"/>
            <a:ext cx="2378273" cy="507831"/>
          </a:xfrm>
          <a:prstGeom prst="rect">
            <a:avLst/>
          </a:prstGeom>
          <a:noFill/>
        </p:spPr>
        <p:txBody>
          <a:bodyPr wrap="square" rtlCol="0">
            <a:spAutoFit/>
          </a:bodyPr>
          <a:lstStyle/>
          <a:p>
            <a:r>
              <a:rPr lang="en-US" sz="1350" dirty="0" err="1">
                <a:solidFill>
                  <a:prstClr val="black"/>
                </a:solidFill>
                <a:latin typeface="Cambria" pitchFamily="18" charset="0"/>
                <a:ea typeface="Cambria" pitchFamily="18" charset="0"/>
              </a:rPr>
              <a:t>Khu</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dự</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trữ</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sinh</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quyển</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Cà</a:t>
            </a:r>
            <a:r>
              <a:rPr lang="en-US" sz="1350" dirty="0">
                <a:solidFill>
                  <a:prstClr val="black"/>
                </a:solidFill>
                <a:latin typeface="Cambria" pitchFamily="18" charset="0"/>
                <a:ea typeface="Cambria" pitchFamily="18" charset="0"/>
              </a:rPr>
              <a:t> Mau</a:t>
            </a:r>
          </a:p>
        </p:txBody>
      </p:sp>
      <p:sp>
        <p:nvSpPr>
          <p:cNvPr id="23" name="TextBox 22"/>
          <p:cNvSpPr txBox="1"/>
          <p:nvPr/>
        </p:nvSpPr>
        <p:spPr>
          <a:xfrm>
            <a:off x="1885951" y="3553555"/>
            <a:ext cx="2316386" cy="300082"/>
          </a:xfrm>
          <a:prstGeom prst="rect">
            <a:avLst/>
          </a:prstGeom>
          <a:noFill/>
        </p:spPr>
        <p:txBody>
          <a:bodyPr wrap="square" rtlCol="0">
            <a:spAutoFit/>
          </a:bodyPr>
          <a:lstStyle/>
          <a:p>
            <a:pPr algn="ctr"/>
            <a:r>
              <a:rPr lang="en-US" sz="1350" dirty="0" err="1">
                <a:solidFill>
                  <a:prstClr val="black"/>
                </a:solidFill>
                <a:latin typeface="Cambria" pitchFamily="18" charset="0"/>
                <a:ea typeface="Cambria" pitchFamily="18" charset="0"/>
              </a:rPr>
              <a:t>Vườn</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quốc</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gia</a:t>
            </a:r>
            <a:r>
              <a:rPr lang="en-US" sz="1350" dirty="0">
                <a:solidFill>
                  <a:prstClr val="black"/>
                </a:solidFill>
                <a:latin typeface="Cambria" pitchFamily="18" charset="0"/>
                <a:ea typeface="Cambria" pitchFamily="18" charset="0"/>
              </a:rPr>
              <a:t> Ba </a:t>
            </a:r>
            <a:r>
              <a:rPr lang="en-US" sz="1350" dirty="0" err="1">
                <a:solidFill>
                  <a:prstClr val="black"/>
                </a:solidFill>
                <a:latin typeface="Cambria" pitchFamily="18" charset="0"/>
                <a:ea typeface="Cambria" pitchFamily="18" charset="0"/>
              </a:rPr>
              <a:t>Bể</a:t>
            </a:r>
            <a:endParaRPr lang="en-US" sz="1350" dirty="0">
              <a:solidFill>
                <a:prstClr val="black"/>
              </a:solidFill>
              <a:latin typeface="Cambria" pitchFamily="18" charset="0"/>
              <a:ea typeface="Cambria" pitchFamily="18" charset="0"/>
            </a:endParaRPr>
          </a:p>
        </p:txBody>
      </p:sp>
      <p:sp>
        <p:nvSpPr>
          <p:cNvPr id="24" name="TextBox 23"/>
          <p:cNvSpPr txBox="1"/>
          <p:nvPr/>
        </p:nvSpPr>
        <p:spPr>
          <a:xfrm>
            <a:off x="5200650" y="3543300"/>
            <a:ext cx="1877246" cy="507831"/>
          </a:xfrm>
          <a:prstGeom prst="rect">
            <a:avLst/>
          </a:prstGeom>
          <a:noFill/>
        </p:spPr>
        <p:txBody>
          <a:bodyPr wrap="square" rtlCol="0">
            <a:spAutoFit/>
          </a:bodyPr>
          <a:lstStyle/>
          <a:p>
            <a:r>
              <a:rPr lang="en-US" sz="1350" dirty="0" err="1">
                <a:solidFill>
                  <a:prstClr val="black"/>
                </a:solidFill>
                <a:latin typeface="Cambria" pitchFamily="18" charset="0"/>
                <a:ea typeface="Cambria" pitchFamily="18" charset="0"/>
              </a:rPr>
              <a:t>Vườn</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quốc</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gia</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Yok</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Đôn</a:t>
            </a:r>
            <a:endParaRPr lang="en-US" sz="1350" dirty="0">
              <a:solidFill>
                <a:prstClr val="black"/>
              </a:solidFill>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1915366"/>
            <a:ext cx="2857500" cy="16174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6300" y="1915366"/>
            <a:ext cx="2857500" cy="16174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0933" y="3943350"/>
            <a:ext cx="2826767" cy="1600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6300" y="3943350"/>
            <a:ext cx="2857500" cy="1600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867589"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1800" b="1" dirty="0">
              <a:solidFill>
                <a:srgbClr val="0D30DD"/>
              </a:solidFill>
              <a:latin typeface="Cambria" pitchFamily="18" charset="0"/>
            </a:endParaRPr>
          </a:p>
        </p:txBody>
      </p:sp>
      <p:sp>
        <p:nvSpPr>
          <p:cNvPr id="2" name="Hộp Văn bản 1">
            <a:extLst>
              <a:ext uri="{FF2B5EF4-FFF2-40B4-BE49-F238E27FC236}">
                <a16:creationId xmlns:a16="http://schemas.microsoft.com/office/drawing/2014/main" id="{BAA05A09-DE0C-BA97-4F49-88515AACE6B4}"/>
              </a:ext>
            </a:extLst>
          </p:cNvPr>
          <p:cNvSpPr txBox="1"/>
          <p:nvPr/>
        </p:nvSpPr>
        <p:spPr>
          <a:xfrm>
            <a:off x="2734732" y="1045156"/>
            <a:ext cx="6023674" cy="369332"/>
          </a:xfrm>
          <a:prstGeom prst="rect">
            <a:avLst/>
          </a:prstGeom>
          <a:noFill/>
        </p:spPr>
        <p:txBody>
          <a:bodyPr wrap="square">
            <a:spAutoFit/>
          </a:bodyPr>
          <a:lstStyle/>
          <a:p>
            <a:pPr algn="just" defTabSz="685800">
              <a:defRPr/>
            </a:pP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SỰ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 DẠNG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 VẬT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 VIỆT NAM</a:t>
            </a: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2996" y="1667862"/>
            <a:ext cx="6763848" cy="4275739"/>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00151" y="1714500"/>
            <a:ext cx="6620609" cy="4149285"/>
          </a:xfrm>
          <a:prstGeom prst="roundRect">
            <a:avLst>
              <a:gd name="adj" fmla="val 2792"/>
            </a:avLst>
          </a:prstGeom>
          <a:blipFill>
            <a:blip r:embed="rId3"/>
            <a:stretch>
              <a:fillRect/>
            </a:stretch>
          </a:blipFill>
          <a:ln>
            <a:noFill/>
          </a:ln>
          <a:effectLst/>
        </p:spPr>
      </p:pic>
      <p:sp>
        <p:nvSpPr>
          <p:cNvPr id="6" name="Rounded Rectangle 5"/>
          <p:cNvSpPr/>
          <p:nvPr/>
        </p:nvSpPr>
        <p:spPr>
          <a:xfrm>
            <a:off x="1177008" y="896544"/>
            <a:ext cx="6766842" cy="703656"/>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17870" y="952360"/>
            <a:ext cx="907559" cy="595414"/>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48967" y="952501"/>
            <a:ext cx="1037033" cy="595273"/>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12" name="Rectangle 11"/>
          <p:cNvSpPr/>
          <p:nvPr/>
        </p:nvSpPr>
        <p:spPr>
          <a:xfrm>
            <a:off x="1200151" y="952360"/>
            <a:ext cx="1085849" cy="595414"/>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1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p>
        </p:txBody>
      </p:sp>
      <p:sp>
        <p:nvSpPr>
          <p:cNvPr id="13" name="Rounded Rectangle 12"/>
          <p:cNvSpPr/>
          <p:nvPr/>
        </p:nvSpPr>
        <p:spPr>
          <a:xfrm>
            <a:off x="1248966" y="1714501"/>
            <a:ext cx="6619875" cy="4161235"/>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359944" y="957687"/>
            <a:ext cx="5532728" cy="590085"/>
          </a:xfrm>
          <a:prstGeom prst="roundRect">
            <a:avLst>
              <a:gd name="adj" fmla="val 2792"/>
            </a:avLst>
          </a:prstGeom>
          <a:blipFill>
            <a:blip r:embed="rId3"/>
            <a:stretch>
              <a:fillRect/>
            </a:stretch>
          </a:blipFill>
          <a:ln>
            <a:noFill/>
          </a:ln>
          <a:effectLst/>
        </p:spPr>
      </p:pic>
      <p:sp>
        <p:nvSpPr>
          <p:cNvPr id="29" name="Rounded Rectangle 28"/>
          <p:cNvSpPr/>
          <p:nvPr/>
        </p:nvSpPr>
        <p:spPr>
          <a:xfrm>
            <a:off x="2349552" y="957688"/>
            <a:ext cx="5543119" cy="590085"/>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350">
              <a:solidFill>
                <a:prstClr val="black"/>
              </a:solidFill>
              <a:latin typeface="Calibri"/>
            </a:endParaRPr>
          </a:p>
        </p:txBody>
      </p:sp>
      <p:sp>
        <p:nvSpPr>
          <p:cNvPr id="33" name="Rounded Rectangle 32"/>
          <p:cNvSpPr/>
          <p:nvPr/>
        </p:nvSpPr>
        <p:spPr>
          <a:xfrm>
            <a:off x="2433068" y="1009335"/>
            <a:ext cx="367283" cy="476566"/>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5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277135" y="1345975"/>
            <a:ext cx="165624" cy="17145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sp>
        <p:nvSpPr>
          <p:cNvPr id="10" name="Oval 9"/>
          <p:cNvSpPr/>
          <p:nvPr/>
        </p:nvSpPr>
        <p:spPr>
          <a:xfrm rot="11180550">
            <a:off x="1296463" y="1745789"/>
            <a:ext cx="165624" cy="17145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a:solidFill>
                <a:prstClr val="black"/>
              </a:solidFill>
              <a:latin typeface="Calibri"/>
            </a:endParaRPr>
          </a:p>
        </p:txBody>
      </p:sp>
      <p:sp>
        <p:nvSpPr>
          <p:cNvPr id="11" name="Block Arc 10"/>
          <p:cNvSpPr/>
          <p:nvPr/>
        </p:nvSpPr>
        <p:spPr>
          <a:xfrm rot="16200000">
            <a:off x="1122835" y="1548872"/>
            <a:ext cx="408975" cy="174632"/>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350">
              <a:solidFill>
                <a:prstClr val="black"/>
              </a:solidFill>
              <a:latin typeface="Calibri"/>
            </a:endParaRPr>
          </a:p>
        </p:txBody>
      </p:sp>
      <p:sp>
        <p:nvSpPr>
          <p:cNvPr id="16" name="Rectangle 15"/>
          <p:cNvSpPr/>
          <p:nvPr/>
        </p:nvSpPr>
        <p:spPr>
          <a:xfrm>
            <a:off x="2286000" y="1851705"/>
            <a:ext cx="27432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kiến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thức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giải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thích</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ì sao sinh vật nước ta lại đa dạng và phong phú?</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49501" y="1994340"/>
            <a:ext cx="875928" cy="9203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286440" y="3815985"/>
            <a:ext cx="999560" cy="98461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2286000" y="3420450"/>
            <a:ext cx="2743201" cy="2372444"/>
          </a:xfrm>
          <a:prstGeom prst="rect">
            <a:avLst/>
          </a:prstGeom>
          <a:solidFill>
            <a:srgbClr val="FFCCFF"/>
          </a:solidFill>
          <a:ln w="12700">
            <a:solidFill>
              <a:srgbClr val="0070C0"/>
            </a:solidFill>
          </a:ln>
        </p:spPr>
        <p:txBody>
          <a:bodyPr wrap="square">
            <a:spAutoFit/>
          </a:bodyPr>
          <a:lstStyle/>
          <a:p>
            <a:pPr algn="just">
              <a:spcBef>
                <a:spcPts val="450"/>
              </a:spcBef>
            </a:pPr>
            <a:r>
              <a:rPr lang="vi-VN" dirty="0">
                <a:solidFill>
                  <a:prstClr val="black"/>
                </a:solidFill>
                <a:latin typeface="Cambria" pitchFamily="18" charset="0"/>
                <a:ea typeface="Cambria" pitchFamily="18" charset="0"/>
                <a:cs typeface="Times New Roman"/>
              </a:rPr>
              <a:t>- Vị trí địa lí nằm trên đường di cư, di lưu của nhiều loài động vật.</a:t>
            </a:r>
          </a:p>
          <a:p>
            <a:pPr algn="just">
              <a:spcBef>
                <a:spcPts val="450"/>
              </a:spcBef>
            </a:pPr>
            <a:r>
              <a:rPr lang="vi-VN" dirty="0">
                <a:solidFill>
                  <a:prstClr val="black"/>
                </a:solidFill>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21111" y="3899607"/>
            <a:ext cx="2588944" cy="16526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26307" y="1851705"/>
            <a:ext cx="2588944" cy="163444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00700" y="3486150"/>
            <a:ext cx="1714500" cy="300082"/>
          </a:xfrm>
          <a:prstGeom prst="rect">
            <a:avLst/>
          </a:prstGeom>
          <a:noFill/>
        </p:spPr>
        <p:txBody>
          <a:bodyPr wrap="square" rtlCol="0">
            <a:spAutoFit/>
          </a:bodyPr>
          <a:lstStyle/>
          <a:p>
            <a:pPr algn="ctr"/>
            <a:r>
              <a:rPr lang="en-US" sz="1350" dirty="0" err="1">
                <a:solidFill>
                  <a:prstClr val="black"/>
                </a:solidFill>
                <a:latin typeface="Cambria" pitchFamily="18" charset="0"/>
                <a:ea typeface="Cambria" pitchFamily="18" charset="0"/>
              </a:rPr>
              <a:t>Ánh</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sáng</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dồi</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dào</a:t>
            </a:r>
            <a:endParaRPr lang="en-US" sz="1350" dirty="0">
              <a:solidFill>
                <a:prstClr val="black"/>
              </a:solidFill>
              <a:latin typeface="Cambria" pitchFamily="18" charset="0"/>
              <a:ea typeface="Cambria" pitchFamily="18" charset="0"/>
            </a:endParaRPr>
          </a:p>
        </p:txBody>
      </p:sp>
      <p:sp>
        <p:nvSpPr>
          <p:cNvPr id="27" name="TextBox 26"/>
          <p:cNvSpPr txBox="1"/>
          <p:nvPr/>
        </p:nvSpPr>
        <p:spPr>
          <a:xfrm>
            <a:off x="5886450" y="5552301"/>
            <a:ext cx="1714500" cy="300082"/>
          </a:xfrm>
          <a:prstGeom prst="rect">
            <a:avLst/>
          </a:prstGeom>
          <a:noFill/>
        </p:spPr>
        <p:txBody>
          <a:bodyPr wrap="square" rtlCol="0">
            <a:spAutoFit/>
          </a:bodyPr>
          <a:lstStyle/>
          <a:p>
            <a:r>
              <a:rPr lang="en-US" sz="1350" dirty="0" err="1">
                <a:solidFill>
                  <a:prstClr val="black"/>
                </a:solidFill>
                <a:latin typeface="Cambria" pitchFamily="18" charset="0"/>
                <a:ea typeface="Cambria" pitchFamily="18" charset="0"/>
              </a:rPr>
              <a:t>Sông</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Mê</a:t>
            </a:r>
            <a:r>
              <a:rPr lang="en-US" sz="1350" dirty="0">
                <a:solidFill>
                  <a:prstClr val="black"/>
                </a:solidFill>
                <a:latin typeface="Cambria" pitchFamily="18" charset="0"/>
                <a:ea typeface="Cambria" pitchFamily="18" charset="0"/>
              </a:rPr>
              <a:t> </a:t>
            </a:r>
            <a:r>
              <a:rPr lang="en-US" sz="1350" dirty="0" err="1">
                <a:solidFill>
                  <a:prstClr val="black"/>
                </a:solidFill>
                <a:latin typeface="Cambria" pitchFamily="18" charset="0"/>
                <a:ea typeface="Cambria" pitchFamily="18" charset="0"/>
              </a:rPr>
              <a:t>Công</a:t>
            </a:r>
            <a:endParaRPr lang="en-US" sz="1350" dirty="0">
              <a:solidFill>
                <a:prstClr val="black"/>
              </a:solidFill>
              <a:latin typeface="Cambria" pitchFamily="18" charset="0"/>
              <a:ea typeface="Cambria" pitchFamily="18" charset="0"/>
            </a:endParaRPr>
          </a:p>
        </p:txBody>
      </p:sp>
      <p:sp>
        <p:nvSpPr>
          <p:cNvPr id="26" name="Title 1"/>
          <p:cNvSpPr txBox="1">
            <a:spLocks/>
          </p:cNvSpPr>
          <p:nvPr/>
        </p:nvSpPr>
        <p:spPr>
          <a:xfrm>
            <a:off x="2867589" y="1057275"/>
            <a:ext cx="5533461" cy="42862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1800" b="1" dirty="0">
              <a:solidFill>
                <a:srgbClr val="0D30DD"/>
              </a:solidFill>
              <a:latin typeface="Cambria" pitchFamily="18" charset="0"/>
            </a:endParaRPr>
          </a:p>
        </p:txBody>
      </p:sp>
      <p:sp>
        <p:nvSpPr>
          <p:cNvPr id="3" name="Hộp Văn bản 2">
            <a:extLst>
              <a:ext uri="{FF2B5EF4-FFF2-40B4-BE49-F238E27FC236}">
                <a16:creationId xmlns:a16="http://schemas.microsoft.com/office/drawing/2014/main" id="{2D02C6B0-83F3-B476-4FF6-17EC729D088C}"/>
              </a:ext>
            </a:extLst>
          </p:cNvPr>
          <p:cNvSpPr txBox="1"/>
          <p:nvPr/>
        </p:nvSpPr>
        <p:spPr>
          <a:xfrm>
            <a:off x="2794001" y="1011292"/>
            <a:ext cx="4572000" cy="646331"/>
          </a:xfrm>
          <a:prstGeom prst="rect">
            <a:avLst/>
          </a:prstGeom>
          <a:noFill/>
        </p:spPr>
        <p:txBody>
          <a:bodyPr wrap="square">
            <a:spAutoFit/>
          </a:bodyPr>
          <a:lstStyle/>
          <a:p>
            <a:pPr algn="just" defTabSz="685800">
              <a:defRPr/>
            </a:pP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 DẠNG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 </a:t>
            </a:r>
            <a:r>
              <a:rPr lang="vi-VN"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 VẬT </a:t>
            </a:r>
            <a:r>
              <a:rPr lang="en-US"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 VIỆT NAM</a:t>
            </a: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5787</TotalTime>
  <Words>2011</Words>
  <PresentationFormat>Trình chiếu Trên màn hình (4:3)</PresentationFormat>
  <Paragraphs>163</Paragraphs>
  <Slides>19</Slides>
  <Notes>2</Notes>
  <HiddenSlides>0</HiddenSlides>
  <MMClips>1</MMClips>
  <ScaleCrop>false</ScaleCrop>
  <HeadingPairs>
    <vt:vector size="6" baseType="variant">
      <vt:variant>
        <vt:lpstr>Phông được Dùng</vt:lpstr>
      </vt:variant>
      <vt:variant>
        <vt:i4>4</vt:i4>
      </vt:variant>
      <vt:variant>
        <vt:lpstr>Chủ đề</vt:lpstr>
      </vt:variant>
      <vt:variant>
        <vt:i4>2</vt:i4>
      </vt:variant>
      <vt:variant>
        <vt:lpstr>Tiêu đề Bản chiếu</vt:lpstr>
      </vt:variant>
      <vt:variant>
        <vt:i4>19</vt:i4>
      </vt:variant>
    </vt:vector>
  </HeadingPairs>
  <TitlesOfParts>
    <vt:vector size="25" baseType="lpstr">
      <vt:lpstr>Arial</vt:lpstr>
      <vt:lpstr>Calibri</vt:lpstr>
      <vt:lpstr>Cambria</vt:lpstr>
      <vt:lpstr>Times New Roman</vt:lpstr>
      <vt:lpstr>Office Theme</vt:lpstr>
      <vt:lpstr>1_Office Theme</vt:lpstr>
      <vt:lpstr>KHỞI ĐỘNG</vt:lpstr>
      <vt:lpstr>                 ĐẶC ĐIỂM CHUNG CỦA SINH VẬT  VÀ  VẤN ĐỀ BẢO TỒN ĐA DẠNG SINH HỌC Ở VIỆT NAM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2016-02-15T14:28:12Z</dcterms:created>
  <dcterms:modified xsi:type="dcterms:W3CDTF">2023-08-11T11:29:24Z</dcterms:modified>
</cp:coreProperties>
</file>