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7103725" cy="10234275"/>
  <p:embeddedFontLst>
    <p:embeddedFont>
      <p:font typeface="Sen"/>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5nXdnwHIoi9mEcWh3yszIBBsE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en-regular.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Sen-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1: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9: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0: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2: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1: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4: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15: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3: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13: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4: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5: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6: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7: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710350" y="4861275"/>
            <a:ext cx="5682975" cy="46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8:notes"/>
          <p:cNvSpPr/>
          <p:nvPr>
            <p:ph idx="2" type="sldImg"/>
          </p:nvPr>
        </p:nvSpPr>
        <p:spPr>
          <a:xfrm>
            <a:off x="1184175" y="767550"/>
            <a:ext cx="4736050" cy="383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17"/>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 name="Google Shape;15;p1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6"/>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 type="body"/>
          </p:nvPr>
        </p:nvSpPr>
        <p:spPr>
          <a:xfrm rot="5400000">
            <a:off x="3619500" y="-1835150"/>
            <a:ext cx="4953000"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27"/>
          <p:cNvSpPr txBox="1"/>
          <p:nvPr>
            <p:ph type="title"/>
          </p:nvPr>
        </p:nvSpPr>
        <p:spPr>
          <a:xfrm rot="5400000">
            <a:off x="7242175" y="1787525"/>
            <a:ext cx="5937250" cy="27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 type="body"/>
          </p:nvPr>
        </p:nvSpPr>
        <p:spPr>
          <a:xfrm rot="5400000">
            <a:off x="1654175" y="-854075"/>
            <a:ext cx="5937250"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18"/>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 type="body"/>
          </p:nvPr>
        </p:nvSpPr>
        <p:spPr>
          <a:xfrm>
            <a:off x="609600" y="1174750"/>
            <a:ext cx="5384800" cy="4953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8"/>
          <p:cNvSpPr txBox="1"/>
          <p:nvPr>
            <p:ph idx="2" type="body"/>
          </p:nvPr>
        </p:nvSpPr>
        <p:spPr>
          <a:xfrm>
            <a:off x="6197600" y="1174750"/>
            <a:ext cx="5384800" cy="4953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25" name="Shape 25"/>
        <p:cNvGrpSpPr/>
        <p:nvPr/>
      </p:nvGrpSpPr>
      <p:grpSpPr>
        <a:xfrm>
          <a:off x="0" y="0"/>
          <a:ext cx="0" cy="0"/>
          <a:chOff x="0" y="0"/>
          <a:chExt cx="0" cy="0"/>
        </a:xfrm>
      </p:grpSpPr>
      <p:pic>
        <p:nvPicPr>
          <p:cNvPr id="26" name="Google Shape;26;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19"/>
          <p:cNvSpPr txBox="1"/>
          <p:nvPr>
            <p:ph type="ctrTitle"/>
          </p:nvPr>
        </p:nvSpPr>
        <p:spPr>
          <a:xfrm>
            <a:off x="624417" y="3717925"/>
            <a:ext cx="10943167" cy="108267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 type="subTitle"/>
          </p:nvPr>
        </p:nvSpPr>
        <p:spPr>
          <a:xfrm>
            <a:off x="626533" y="4940300"/>
            <a:ext cx="10949517" cy="981075"/>
          </a:xfrm>
          <a:prstGeom prst="rect">
            <a:avLst/>
          </a:prstGeom>
          <a:noFill/>
          <a:ln>
            <a:noFill/>
          </a:ln>
        </p:spPr>
        <p:txBody>
          <a:bodyPr anchorCtr="0" anchor="t" bIns="45700" lIns="91425" spcFirstLastPara="1" rIns="91425" wrap="square" tIns="45700">
            <a:noAutofit/>
          </a:bodyPr>
          <a:lstStyle>
            <a:lvl1pPr lvl="0" algn="r">
              <a:lnSpc>
                <a:spcPct val="100000"/>
              </a:lnSpc>
              <a:spcBef>
                <a:spcPts val="640"/>
              </a:spcBef>
              <a:spcAft>
                <a:spcPts val="0"/>
              </a:spcAft>
              <a:buClr>
                <a:schemeClr val="dk1"/>
              </a:buClr>
              <a:buSzPts val="3200"/>
              <a:buFont typeface="Arial"/>
              <a:buNone/>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9" name="Google Shape;29;p1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0"/>
          <p:cNvSpPr txBox="1"/>
          <p:nvPr>
            <p:ph type="title"/>
          </p:nvPr>
        </p:nvSpPr>
        <p:spPr>
          <a:xfrm>
            <a:off x="831851" y="1709738"/>
            <a:ext cx="10515600" cy="285273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 type="body"/>
          </p:nvPr>
        </p:nvSpPr>
        <p:spPr>
          <a:xfrm>
            <a:off x="831851"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sz="2400"/>
            </a:lvl1pPr>
            <a:lvl2pPr indent="-228600" lvl="1" marL="914400" algn="l">
              <a:lnSpc>
                <a:spcPct val="100000"/>
              </a:lnSpc>
              <a:spcBef>
                <a:spcPts val="400"/>
              </a:spcBef>
              <a:spcAft>
                <a:spcPts val="0"/>
              </a:spcAft>
              <a:buClr>
                <a:schemeClr val="dk1"/>
              </a:buClr>
              <a:buSzPts val="2000"/>
              <a:buFont typeface="Arial"/>
              <a:buNone/>
              <a:defRPr sz="2000"/>
            </a:lvl2pPr>
            <a:lvl3pPr indent="-228600" lvl="2" marL="1371600" algn="l">
              <a:lnSpc>
                <a:spcPct val="100000"/>
              </a:lnSpc>
              <a:spcBef>
                <a:spcPts val="360"/>
              </a:spcBef>
              <a:spcAft>
                <a:spcPts val="0"/>
              </a:spcAft>
              <a:buClr>
                <a:schemeClr val="dk1"/>
              </a:buClr>
              <a:buSzPts val="1800"/>
              <a:buFont typeface="Arial"/>
              <a:buNone/>
              <a:defRPr sz="1800"/>
            </a:lvl3pPr>
            <a:lvl4pPr indent="-228600" lvl="3" marL="1828800" algn="l">
              <a:lnSpc>
                <a:spcPct val="100000"/>
              </a:lnSpc>
              <a:spcBef>
                <a:spcPts val="320"/>
              </a:spcBef>
              <a:spcAft>
                <a:spcPts val="0"/>
              </a:spcAft>
              <a:buClr>
                <a:schemeClr val="dk1"/>
              </a:buClr>
              <a:buSzPts val="1600"/>
              <a:buFont typeface="Arial"/>
              <a:buNone/>
              <a:defRPr sz="1600"/>
            </a:lvl4pPr>
            <a:lvl5pPr indent="-228600" lvl="4" marL="2286000" algn="l">
              <a:lnSpc>
                <a:spcPct val="100000"/>
              </a:lnSpc>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5" name="Google Shape;35;p2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21"/>
          <p:cNvSpPr txBox="1"/>
          <p:nvPr>
            <p:ph type="title"/>
          </p:nvPr>
        </p:nvSpPr>
        <p:spPr>
          <a:xfrm>
            <a:off x="840317"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 type="body"/>
          </p:nvPr>
        </p:nvSpPr>
        <p:spPr>
          <a:xfrm>
            <a:off x="840317"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2" type="body"/>
          </p:nvPr>
        </p:nvSpPr>
        <p:spPr>
          <a:xfrm>
            <a:off x="840317"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2"/>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4"/>
          <p:cNvSpPr txBox="1"/>
          <p:nvPr>
            <p:ph type="title"/>
          </p:nvPr>
        </p:nvSpPr>
        <p:spPr>
          <a:xfrm>
            <a:off x="840317" y="457200"/>
            <a:ext cx="393276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4"/>
          <p:cNvSpPr txBox="1"/>
          <p:nvPr>
            <p:ph idx="1" type="body"/>
          </p:nvPr>
        </p:nvSpPr>
        <p:spPr>
          <a:xfrm>
            <a:off x="5183717"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24"/>
          <p:cNvSpPr txBox="1"/>
          <p:nvPr>
            <p:ph idx="2" type="body"/>
          </p:nvPr>
        </p:nvSpPr>
        <p:spPr>
          <a:xfrm>
            <a:off x="840317"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Font typeface="Arial"/>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5"/>
          <p:cNvSpPr txBox="1"/>
          <p:nvPr>
            <p:ph type="title"/>
          </p:nvPr>
        </p:nvSpPr>
        <p:spPr>
          <a:xfrm>
            <a:off x="840317" y="457200"/>
            <a:ext cx="393276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p:nvPr>
            <p:ph idx="2" type="pic"/>
          </p:nvPr>
        </p:nvSpPr>
        <p:spPr>
          <a:xfrm>
            <a:off x="5183717"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6" name="Google Shape;66;p25"/>
          <p:cNvSpPr txBox="1"/>
          <p:nvPr>
            <p:ph idx="1" type="body"/>
          </p:nvPr>
        </p:nvSpPr>
        <p:spPr>
          <a:xfrm>
            <a:off x="840317"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Font typeface="Arial"/>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7" name="Google Shape;7;p16"/>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9pPr>
          </a:lstStyle>
          <a:p/>
        </p:txBody>
      </p:sp>
      <p:sp>
        <p:nvSpPr>
          <p:cNvPr id="8" name="Google Shape;8;p16"/>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1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1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jp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descr="EJ066" id="86" name="Google Shape;86;p1"/>
          <p:cNvPicPr preferRelativeResize="0"/>
          <p:nvPr>
            <p:ph idx="1" type="body"/>
          </p:nvPr>
        </p:nvPicPr>
        <p:blipFill rotWithShape="1">
          <a:blip r:embed="rId3">
            <a:alphaModFix/>
          </a:blip>
          <a:srcRect b="0" l="0" r="0" t="0"/>
          <a:stretch/>
        </p:blipFill>
        <p:spPr>
          <a:xfrm>
            <a:off x="-422275" y="-80645"/>
            <a:ext cx="12548235" cy="8788400"/>
          </a:xfrm>
          <a:prstGeom prst="rect">
            <a:avLst/>
          </a:prstGeom>
          <a:noFill/>
          <a:ln>
            <a:noFill/>
          </a:ln>
        </p:spPr>
      </p:pic>
      <p:sp>
        <p:nvSpPr>
          <p:cNvPr id="87" name="Google Shape;87;p1"/>
          <p:cNvSpPr/>
          <p:nvPr/>
        </p:nvSpPr>
        <p:spPr>
          <a:xfrm>
            <a:off x="3195320" y="3079750"/>
            <a:ext cx="4572000" cy="1664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Sen"/>
                <a:ea typeface="Sen"/>
                <a:cs typeface="Sen"/>
                <a:sym typeface="Sen"/>
              </a:rPr>
              <a:t>TẬP THỂ LỚP 11A6</a:t>
            </a:r>
            <a:endParaRPr b="0" i="0" sz="3200" u="none" cap="none" strike="noStrike">
              <a:solidFill>
                <a:srgbClr val="FF0000"/>
              </a:solidFill>
              <a:latin typeface="Sen"/>
              <a:ea typeface="Sen"/>
              <a:cs typeface="Sen"/>
              <a:sym typeface="Se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Sen"/>
                <a:ea typeface="Sen"/>
                <a:cs typeface="Sen"/>
                <a:sym typeface="Sen"/>
              </a:rPr>
              <a:t>CHÀO MỪNG QUÝ THẦY ĐẾN DỰ GIỜ</a:t>
            </a:r>
            <a:endParaRPr b="0" i="0" sz="3200" u="none" cap="none" strike="noStrike">
              <a:solidFill>
                <a:srgbClr val="FF0000"/>
              </a:solidFill>
              <a:latin typeface="Sen"/>
              <a:ea typeface="Sen"/>
              <a:cs typeface="Sen"/>
              <a:sym typeface="Sen"/>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9"/>
          <p:cNvSpPr txBox="1"/>
          <p:nvPr>
            <p:ph idx="1" type="body"/>
          </p:nvPr>
        </p:nvSpPr>
        <p:spPr>
          <a:xfrm>
            <a:off x="609600" y="1174750"/>
            <a:ext cx="5384800" cy="49530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3200"/>
              <a:buFont typeface="Arial"/>
              <a:buNone/>
            </a:pPr>
            <a:r>
              <a:t/>
            </a:r>
            <a:endParaRPr>
              <a:solidFill>
                <a:srgbClr val="FF0000"/>
              </a:solidFill>
            </a:endParaRPr>
          </a:p>
          <a:p>
            <a:pPr indent="0" lvl="0" marL="0" rtl="0" algn="just">
              <a:lnSpc>
                <a:spcPct val="100000"/>
              </a:lnSpc>
              <a:spcBef>
                <a:spcPts val="640"/>
              </a:spcBef>
              <a:spcAft>
                <a:spcPts val="0"/>
              </a:spcAft>
              <a:buClr>
                <a:srgbClr val="002060"/>
              </a:buClr>
              <a:buSzPts val="3200"/>
              <a:buFont typeface="Arial"/>
              <a:buNone/>
            </a:pPr>
            <a:r>
              <a:rPr lang="en-US">
                <a:solidFill>
                  <a:srgbClr val="002060"/>
                </a:solidFill>
              </a:rPr>
              <a:t>=&gt; Tác giả đặt ra vấn đề sâu sắc, có ý nghĩa muôn thuở về mối quan hệ giữa nghệ thuật và cuộc sống:</a:t>
            </a:r>
            <a:r>
              <a:rPr lang="en-US">
                <a:solidFill>
                  <a:srgbClr val="FF0000"/>
                </a:solidFill>
              </a:rPr>
              <a:t> NGHỆ THUẬT PHẢI VỊ NHÂN SINH, CÁI ĐẸP PHẢI GẮN LIỀN VỚI CÁI THIỆN.</a:t>
            </a:r>
            <a:endParaRPr>
              <a:solidFill>
                <a:srgbClr val="FF0000"/>
              </a:solidFill>
            </a:endParaRPr>
          </a:p>
        </p:txBody>
      </p:sp>
      <p:sp>
        <p:nvSpPr>
          <p:cNvPr id="153" name="Google Shape;153;p9"/>
          <p:cNvSpPr/>
          <p:nvPr/>
        </p:nvSpPr>
        <p:spPr>
          <a:xfrm>
            <a:off x="60960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pic>
        <p:nvPicPr>
          <p:cNvPr descr="hoa hồng" id="154" name="Google Shape;154;p9"/>
          <p:cNvPicPr preferRelativeResize="0"/>
          <p:nvPr>
            <p:ph idx="2" type="body"/>
          </p:nvPr>
        </p:nvPicPr>
        <p:blipFill rotWithShape="1">
          <a:blip r:embed="rId3">
            <a:alphaModFix/>
          </a:blip>
          <a:srcRect b="0" l="0" r="0" t="0"/>
          <a:stretch/>
        </p:blipFill>
        <p:spPr>
          <a:xfrm>
            <a:off x="6060440" y="940435"/>
            <a:ext cx="5521960" cy="5809615"/>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0"/>
          <p:cNvSpPr txBox="1"/>
          <p:nvPr>
            <p:ph idx="1" type="body"/>
          </p:nvPr>
        </p:nvSpPr>
        <p:spPr>
          <a:xfrm>
            <a:off x="514350" y="863600"/>
            <a:ext cx="6029325" cy="49530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0000"/>
              </a:buClr>
              <a:buSzPts val="3200"/>
              <a:buFont typeface="Arial"/>
              <a:buNone/>
            </a:pPr>
            <a:r>
              <a:rPr lang="en-US">
                <a:solidFill>
                  <a:srgbClr val="FF0000"/>
                </a:solidFill>
                <a:latin typeface="Arial"/>
                <a:ea typeface="Arial"/>
                <a:cs typeface="Arial"/>
                <a:sym typeface="Arial"/>
              </a:rPr>
              <a:t>- Đặc sắc nghệ thuật: </a:t>
            </a:r>
            <a:endParaRPr>
              <a:solidFill>
                <a:srgbClr val="FF0000"/>
              </a:solidFill>
              <a:latin typeface="Arial"/>
              <a:ea typeface="Arial"/>
              <a:cs typeface="Arial"/>
              <a:sym typeface="Arial"/>
            </a:endParaRPr>
          </a:p>
          <a:p>
            <a:pPr indent="0" lvl="0" marL="0" rtl="0" algn="just">
              <a:lnSpc>
                <a:spcPct val="100000"/>
              </a:lnSpc>
              <a:spcBef>
                <a:spcPts val="640"/>
              </a:spcBef>
              <a:spcAft>
                <a:spcPts val="0"/>
              </a:spcAft>
              <a:buClr>
                <a:schemeClr val="dk1"/>
              </a:buClr>
              <a:buSzPts val="3200"/>
              <a:buFont typeface="Arial"/>
              <a:buNone/>
            </a:pPr>
            <a:r>
              <a:rPr lang="en-US">
                <a:latin typeface="Arial"/>
                <a:ea typeface="Arial"/>
                <a:cs typeface="Arial"/>
                <a:sym typeface="Arial"/>
              </a:rPr>
              <a:t>+Ngôn ngữ kịch điêu luyện, có tính tổng hợp cao, dùng ngôn ngữ, hành động của nhân vật để khắc họa tính cách, miêu tả tâm trạng, dẫn dắt và đẩy xung đột kịch đến cao trào.</a:t>
            </a:r>
            <a:endParaRPr>
              <a:latin typeface="Arial"/>
              <a:ea typeface="Arial"/>
              <a:cs typeface="Arial"/>
              <a:sym typeface="Arial"/>
            </a:endParaRPr>
          </a:p>
          <a:p>
            <a:pPr indent="0" lvl="0" marL="0" rtl="0" algn="just">
              <a:lnSpc>
                <a:spcPct val="100000"/>
              </a:lnSpc>
              <a:spcBef>
                <a:spcPts val="640"/>
              </a:spcBef>
              <a:spcAft>
                <a:spcPts val="0"/>
              </a:spcAft>
              <a:buClr>
                <a:schemeClr val="dk1"/>
              </a:buClr>
              <a:buSzPts val="3200"/>
              <a:buFont typeface="Arial"/>
              <a:buNone/>
            </a:pPr>
            <a:r>
              <a:rPr lang="en-US">
                <a:latin typeface="Arial"/>
                <a:ea typeface="Arial"/>
                <a:cs typeface="Arial"/>
                <a:sym typeface="Arial"/>
              </a:rPr>
              <a:t>+ Khai thác, vận dụng những yếu tố sử liệu phù hợp với yêu cầu bi kịch, tác giả đã làm nên không khí bi tráng của lịch sử. </a:t>
            </a:r>
            <a:endParaRPr>
              <a:latin typeface="Arial"/>
              <a:ea typeface="Arial"/>
              <a:cs typeface="Arial"/>
              <a:sym typeface="Arial"/>
            </a:endParaRPr>
          </a:p>
        </p:txBody>
      </p:sp>
      <p:sp>
        <p:nvSpPr>
          <p:cNvPr id="161" name="Google Shape;161;p10"/>
          <p:cNvSpPr/>
          <p:nvPr/>
        </p:nvSpPr>
        <p:spPr>
          <a:xfrm>
            <a:off x="51435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pic>
        <p:nvPicPr>
          <p:cNvPr descr="images" id="162" name="Google Shape;162;p10"/>
          <p:cNvPicPr preferRelativeResize="0"/>
          <p:nvPr>
            <p:ph idx="2" type="body"/>
          </p:nvPr>
        </p:nvPicPr>
        <p:blipFill rotWithShape="1">
          <a:blip r:embed="rId3">
            <a:alphaModFix/>
          </a:blip>
          <a:srcRect b="0" l="0" r="0" t="0"/>
          <a:stretch/>
        </p:blipFill>
        <p:spPr>
          <a:xfrm>
            <a:off x="6841490" y="1031240"/>
            <a:ext cx="5008880" cy="5583555"/>
          </a:xfrm>
          <a:prstGeom prst="rect">
            <a:avLst/>
          </a:prstGeom>
          <a:noFill/>
          <a:ln>
            <a:noFill/>
          </a:ln>
        </p:spPr>
      </p:pic>
    </p:spTree>
  </p:cSld>
  <p:clrMapOvr>
    <a:masterClrMapping/>
  </p:clrMapOvr>
  <p:transition>
    <p:zoom dir="in"/>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 calcmode="lin" valueType="num">
                                      <p:cBhvr additive="base">
                                        <p:cTn dur="500"/>
                                        <p:tgtEl>
                                          <p:spTgt spid="1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 calcmode="lin" valueType="num">
                                      <p:cBhvr additive="base">
                                        <p:cTn dur="500"/>
                                        <p:tgtEl>
                                          <p:spTgt spid="16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 calcmode="lin" valueType="num">
                                      <p:cBhvr additive="base">
                                        <p:cTn dur="500"/>
                                        <p:tgtEl>
                                          <p:spTgt spid="16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2"/>
          <p:cNvSpPr txBox="1"/>
          <p:nvPr>
            <p:ph idx="2" type="body"/>
          </p:nvPr>
        </p:nvSpPr>
        <p:spPr>
          <a:xfrm>
            <a:off x="514350" y="952500"/>
            <a:ext cx="10972165" cy="495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0000"/>
              </a:buClr>
              <a:buSzPts val="3200"/>
              <a:buFont typeface="Arial"/>
              <a:buNone/>
            </a:pPr>
            <a:r>
              <a:rPr b="1" lang="en-US" u="sng">
                <a:solidFill>
                  <a:srgbClr val="FF0000"/>
                </a:solidFill>
                <a:latin typeface="Arial"/>
                <a:ea typeface="Arial"/>
                <a:cs typeface="Arial"/>
                <a:sym typeface="Arial"/>
              </a:rPr>
              <a:t>IV. LUYỆN TẬP:</a:t>
            </a:r>
            <a:endParaRPr b="1" u="sng">
              <a:solidFill>
                <a:srgbClr val="FF0000"/>
              </a:solidFill>
              <a:latin typeface="Arial"/>
              <a:ea typeface="Arial"/>
              <a:cs typeface="Arial"/>
              <a:sym typeface="Arial"/>
            </a:endParaRPr>
          </a:p>
          <a:p>
            <a:pPr indent="0" lvl="0" marL="0" rtl="0" algn="ctr">
              <a:lnSpc>
                <a:spcPct val="100000"/>
              </a:lnSpc>
              <a:spcBef>
                <a:spcPts val="560"/>
              </a:spcBef>
              <a:spcAft>
                <a:spcPts val="0"/>
              </a:spcAft>
              <a:buClr>
                <a:schemeClr val="dk1"/>
              </a:buClr>
              <a:buSzPts val="2800"/>
              <a:buFont typeface="Arial"/>
              <a:buNone/>
            </a:pPr>
            <a:r>
              <a:t/>
            </a:r>
            <a:endParaRPr b="1" sz="2800" u="sng">
              <a:solidFill>
                <a:srgbClr val="FF0000"/>
              </a:solidFill>
              <a:latin typeface="Times New Roman"/>
              <a:ea typeface="Times New Roman"/>
              <a:cs typeface="Times New Roman"/>
              <a:sym typeface="Times New Roman"/>
            </a:endParaRPr>
          </a:p>
          <a:p>
            <a:pPr indent="0" lvl="0" marL="0" rtl="0" algn="ctr">
              <a:lnSpc>
                <a:spcPct val="100000"/>
              </a:lnSpc>
              <a:spcBef>
                <a:spcPts val="560"/>
              </a:spcBef>
              <a:spcAft>
                <a:spcPts val="0"/>
              </a:spcAft>
              <a:buClr>
                <a:srgbClr val="FF0000"/>
              </a:buClr>
              <a:buSzPts val="2800"/>
              <a:buFont typeface="Times New Roman"/>
              <a:buNone/>
            </a:pPr>
            <a:r>
              <a:rPr b="1" lang="en-US" sz="2800" u="sng">
                <a:solidFill>
                  <a:srgbClr val="FF0000"/>
                </a:solidFill>
                <a:latin typeface="Times New Roman"/>
                <a:ea typeface="Times New Roman"/>
                <a:cs typeface="Times New Roman"/>
                <a:sym typeface="Times New Roman"/>
              </a:rPr>
              <a:t>PHIẾU HỌC TẬP</a:t>
            </a:r>
            <a:endParaRPr b="1" sz="2800" u="sng">
              <a:solidFill>
                <a:srgbClr val="FF0000"/>
              </a:solidFill>
              <a:latin typeface="Times New Roman"/>
              <a:ea typeface="Times New Roman"/>
              <a:cs typeface="Times New Roman"/>
              <a:sym typeface="Times New Roman"/>
            </a:endParaRPr>
          </a:p>
          <a:p>
            <a:pPr indent="0" lvl="0" marL="0" rtl="0" algn="just">
              <a:lnSpc>
                <a:spcPct val="100000"/>
              </a:lnSpc>
              <a:spcBef>
                <a:spcPts val="560"/>
              </a:spcBef>
              <a:spcAft>
                <a:spcPts val="0"/>
              </a:spcAft>
              <a:buClr>
                <a:schemeClr val="dk1"/>
              </a:buClr>
              <a:buSzPts val="2800"/>
              <a:buFont typeface="Arial"/>
              <a:buNone/>
            </a:pPr>
            <a:r>
              <a:rPr b="1" lang="en-US" sz="2800" u="sng">
                <a:latin typeface="Arial"/>
                <a:ea typeface="Arial"/>
                <a:cs typeface="Arial"/>
                <a:sym typeface="Arial"/>
              </a:rPr>
              <a:t>Câu hỏi 1:</a:t>
            </a:r>
            <a:r>
              <a:rPr lang="en-US" sz="2800">
                <a:latin typeface="Arial"/>
                <a:ea typeface="Arial"/>
                <a:cs typeface="Arial"/>
                <a:sym typeface="Arial"/>
              </a:rPr>
              <a:t>  Mâu thuẫn giữa các tầng lớp nhân dân và bọn hôn quân bạo chúa phát triển và đi đến kết thúc theo quy luật nào?</a:t>
            </a:r>
            <a:endParaRPr sz="2800">
              <a:latin typeface="Arial"/>
              <a:ea typeface="Arial"/>
              <a:cs typeface="Arial"/>
              <a:sym typeface="Arial"/>
            </a:endParaRPr>
          </a:p>
          <a:p>
            <a:pPr indent="0" lvl="0" marL="0" rtl="0" algn="just">
              <a:lnSpc>
                <a:spcPct val="100000"/>
              </a:lnSpc>
              <a:spcBef>
                <a:spcPts val="560"/>
              </a:spcBef>
              <a:spcAft>
                <a:spcPts val="0"/>
              </a:spcAft>
              <a:buClr>
                <a:schemeClr val="dk1"/>
              </a:buClr>
              <a:buSzPts val="2800"/>
              <a:buFont typeface="Arial"/>
              <a:buNone/>
            </a:pPr>
            <a:r>
              <a:rPr lang="en-US" sz="2800">
                <a:latin typeface="Arial"/>
                <a:ea typeface="Arial"/>
                <a:cs typeface="Arial"/>
                <a:sym typeface="Arial"/>
              </a:rPr>
              <a:t>A. giậu đổ bìm leo.</a:t>
            </a:r>
            <a:endParaRPr sz="2800">
              <a:latin typeface="Arial"/>
              <a:ea typeface="Arial"/>
              <a:cs typeface="Arial"/>
              <a:sym typeface="Arial"/>
            </a:endParaRPr>
          </a:p>
          <a:p>
            <a:pPr indent="0" lvl="0" marL="0" rtl="0" algn="just">
              <a:lnSpc>
                <a:spcPct val="100000"/>
              </a:lnSpc>
              <a:spcBef>
                <a:spcPts val="560"/>
              </a:spcBef>
              <a:spcAft>
                <a:spcPts val="0"/>
              </a:spcAft>
              <a:buClr>
                <a:schemeClr val="dk1"/>
              </a:buClr>
              <a:buSzPts val="2800"/>
              <a:buFont typeface="Arial"/>
              <a:buNone/>
            </a:pPr>
            <a:r>
              <a:rPr lang="en-US" sz="2800">
                <a:latin typeface="Arial"/>
                <a:ea typeface="Arial"/>
                <a:cs typeface="Arial"/>
                <a:sym typeface="Arial"/>
              </a:rPr>
              <a:t>B. tức nước vỡ bờ.</a:t>
            </a:r>
            <a:endParaRPr sz="2800">
              <a:latin typeface="Arial"/>
              <a:ea typeface="Arial"/>
              <a:cs typeface="Arial"/>
              <a:sym typeface="Arial"/>
            </a:endParaRPr>
          </a:p>
          <a:p>
            <a:pPr indent="0" lvl="0" marL="0" rtl="0" algn="just">
              <a:lnSpc>
                <a:spcPct val="100000"/>
              </a:lnSpc>
              <a:spcBef>
                <a:spcPts val="560"/>
              </a:spcBef>
              <a:spcAft>
                <a:spcPts val="0"/>
              </a:spcAft>
              <a:buClr>
                <a:schemeClr val="dk1"/>
              </a:buClr>
              <a:buSzPts val="2800"/>
              <a:buFont typeface="Arial"/>
              <a:buNone/>
            </a:pPr>
            <a:r>
              <a:rPr lang="en-US" sz="2800">
                <a:latin typeface="Arial"/>
                <a:ea typeface="Arial"/>
                <a:cs typeface="Arial"/>
                <a:sym typeface="Arial"/>
              </a:rPr>
              <a:t>C. giọt nước tràn ly.</a:t>
            </a:r>
            <a:endParaRPr sz="2800">
              <a:latin typeface="Arial"/>
              <a:ea typeface="Arial"/>
              <a:cs typeface="Arial"/>
              <a:sym typeface="Arial"/>
            </a:endParaRPr>
          </a:p>
          <a:p>
            <a:pPr indent="0" lvl="0" marL="0" rtl="0" algn="just">
              <a:lnSpc>
                <a:spcPct val="100000"/>
              </a:lnSpc>
              <a:spcBef>
                <a:spcPts val="560"/>
              </a:spcBef>
              <a:spcAft>
                <a:spcPts val="0"/>
              </a:spcAft>
              <a:buClr>
                <a:schemeClr val="dk1"/>
              </a:buClr>
              <a:buSzPts val="2800"/>
              <a:buFont typeface="Arial"/>
              <a:buNone/>
            </a:pPr>
            <a:r>
              <a:rPr lang="en-US" sz="2800">
                <a:latin typeface="Arial"/>
                <a:ea typeface="Arial"/>
                <a:cs typeface="Arial"/>
                <a:sym typeface="Arial"/>
              </a:rPr>
              <a:t>D. cùng đường tào phản.</a:t>
            </a:r>
            <a:endParaRPr sz="2800" u="sng">
              <a:solidFill>
                <a:srgbClr val="FF0000"/>
              </a:solidFill>
              <a:latin typeface="Arial"/>
              <a:ea typeface="Arial"/>
              <a:cs typeface="Arial"/>
              <a:sym typeface="Arial"/>
            </a:endParaRPr>
          </a:p>
        </p:txBody>
      </p:sp>
      <p:sp>
        <p:nvSpPr>
          <p:cNvPr id="169" name="Google Shape;169;p12"/>
          <p:cNvSpPr/>
          <p:nvPr/>
        </p:nvSpPr>
        <p:spPr>
          <a:xfrm>
            <a:off x="51435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 </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sp>
        <p:nvSpPr>
          <p:cNvPr id="170" name="Google Shape;170;p12"/>
          <p:cNvSpPr txBox="1"/>
          <p:nvPr/>
        </p:nvSpPr>
        <p:spPr>
          <a:xfrm>
            <a:off x="514350" y="3989705"/>
            <a:ext cx="76200" cy="5791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B</a:t>
            </a:r>
            <a:endParaRPr b="0" i="0" sz="3200" u="none" cap="none" strike="noStrike">
              <a:solidFill>
                <a:srgbClr val="FF0000"/>
              </a:solidFill>
              <a:latin typeface="Arial"/>
              <a:ea typeface="Arial"/>
              <a:cs typeface="Arial"/>
              <a:sym typeface="Arial"/>
            </a:endParaRP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1"/>
          <p:cNvSpPr txBox="1"/>
          <p:nvPr>
            <p:ph idx="1" type="body"/>
          </p:nvPr>
        </p:nvSpPr>
        <p:spPr>
          <a:xfrm>
            <a:off x="266700" y="1077595"/>
            <a:ext cx="5649595" cy="56388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0000"/>
              </a:buClr>
              <a:buSzPts val="2800"/>
              <a:buFont typeface="Times New Roman"/>
              <a:buNone/>
            </a:pPr>
            <a:r>
              <a:rPr lang="en-US" sz="2800" u="sng">
                <a:solidFill>
                  <a:srgbClr val="FF0000"/>
                </a:solidFill>
                <a:latin typeface="Times New Roman"/>
                <a:ea typeface="Times New Roman"/>
                <a:cs typeface="Times New Roman"/>
                <a:sym typeface="Times New Roman"/>
              </a:rPr>
              <a:t>I</a:t>
            </a:r>
            <a:r>
              <a:rPr lang="en-US" sz="2800" u="sng">
                <a:solidFill>
                  <a:srgbClr val="FF0000"/>
                </a:solidFill>
                <a:latin typeface="Arial"/>
                <a:ea typeface="Arial"/>
                <a:cs typeface="Arial"/>
                <a:sym typeface="Arial"/>
              </a:rPr>
              <a:t>II. TỔNG KẾT</a:t>
            </a:r>
            <a:r>
              <a:rPr lang="en-US" sz="2800">
                <a:latin typeface="Arial"/>
                <a:ea typeface="Arial"/>
                <a:cs typeface="Arial"/>
                <a:sym typeface="Arial"/>
              </a:rPr>
              <a:t>:</a:t>
            </a:r>
            <a:endParaRPr sz="2800">
              <a:latin typeface="Arial"/>
              <a:ea typeface="Arial"/>
              <a:cs typeface="Arial"/>
              <a:sym typeface="Arial"/>
            </a:endParaRPr>
          </a:p>
          <a:p>
            <a:pPr indent="0" lvl="0" marL="0" rtl="0" algn="just">
              <a:lnSpc>
                <a:spcPct val="100000"/>
              </a:lnSpc>
              <a:spcBef>
                <a:spcPts val="640"/>
              </a:spcBef>
              <a:spcAft>
                <a:spcPts val="0"/>
              </a:spcAft>
              <a:buClr>
                <a:srgbClr val="C00000"/>
              </a:buClr>
              <a:buSzPts val="3200"/>
              <a:buFont typeface="Arial"/>
              <a:buNone/>
            </a:pPr>
            <a:r>
              <a:rPr lang="en-US" u="sng">
                <a:solidFill>
                  <a:srgbClr val="C00000"/>
                </a:solidFill>
                <a:latin typeface="Arial"/>
                <a:ea typeface="Arial"/>
                <a:cs typeface="Arial"/>
                <a:sym typeface="Arial"/>
              </a:rPr>
              <a:t>1. Nghệ thuật:</a:t>
            </a:r>
            <a:endParaRPr u="sng">
              <a:solidFill>
                <a:srgbClr val="C00000"/>
              </a:solidFill>
              <a:latin typeface="Arial"/>
              <a:ea typeface="Arial"/>
              <a:cs typeface="Arial"/>
              <a:sym typeface="Arial"/>
            </a:endParaRPr>
          </a:p>
          <a:p>
            <a:pPr indent="0" lvl="0" marL="0" rtl="0" algn="just">
              <a:lnSpc>
                <a:spcPct val="100000"/>
              </a:lnSpc>
              <a:spcBef>
                <a:spcPts val="640"/>
              </a:spcBef>
              <a:spcAft>
                <a:spcPts val="0"/>
              </a:spcAft>
              <a:buClr>
                <a:schemeClr val="dk1"/>
              </a:buClr>
              <a:buSzPts val="3200"/>
              <a:buFont typeface="Arial"/>
              <a:buNone/>
            </a:pPr>
            <a:r>
              <a:rPr lang="en-US">
                <a:latin typeface="Arial"/>
                <a:ea typeface="Arial"/>
                <a:cs typeface="Arial"/>
                <a:sym typeface="Arial"/>
              </a:rPr>
              <a:t>- Mâu thuẫn tập trung phát triển cao, đầy kịch tính.</a:t>
            </a:r>
            <a:endParaRPr>
              <a:latin typeface="Arial"/>
              <a:ea typeface="Arial"/>
              <a:cs typeface="Arial"/>
              <a:sym typeface="Arial"/>
            </a:endParaRPr>
          </a:p>
          <a:p>
            <a:pPr indent="0" lvl="0" marL="0" rtl="0" algn="just">
              <a:lnSpc>
                <a:spcPct val="100000"/>
              </a:lnSpc>
              <a:spcBef>
                <a:spcPts val="640"/>
              </a:spcBef>
              <a:spcAft>
                <a:spcPts val="0"/>
              </a:spcAft>
              <a:buClr>
                <a:schemeClr val="dk1"/>
              </a:buClr>
              <a:buSzPts val="3200"/>
              <a:buFont typeface="Arial"/>
              <a:buNone/>
            </a:pPr>
            <a:r>
              <a:rPr lang="en-US">
                <a:latin typeface="Arial"/>
                <a:ea typeface="Arial"/>
                <a:cs typeface="Arial"/>
                <a:sym typeface="Arial"/>
              </a:rPr>
              <a:t>- Ngôn ngữ điêu luyện , có tính tổng hợp cao, nhịp điệu lời thoại nhanh.</a:t>
            </a:r>
            <a:endParaRPr>
              <a:latin typeface="Arial"/>
              <a:ea typeface="Arial"/>
              <a:cs typeface="Arial"/>
              <a:sym typeface="Arial"/>
            </a:endParaRPr>
          </a:p>
          <a:p>
            <a:pPr indent="0" lvl="0" marL="0" rtl="0" algn="just">
              <a:lnSpc>
                <a:spcPct val="100000"/>
              </a:lnSpc>
              <a:spcBef>
                <a:spcPts val="640"/>
              </a:spcBef>
              <a:spcAft>
                <a:spcPts val="0"/>
              </a:spcAft>
              <a:buClr>
                <a:schemeClr val="dk1"/>
              </a:buClr>
              <a:buSzPts val="3200"/>
              <a:buFont typeface="Arial"/>
              <a:buNone/>
            </a:pPr>
            <a:r>
              <a:rPr lang="en-US">
                <a:latin typeface="Arial"/>
                <a:ea typeface="Arial"/>
                <a:cs typeface="Arial"/>
                <a:sym typeface="Arial"/>
              </a:rPr>
              <a:t>-Tính cách, tâm trạng nhân vật bộc lộ rõ nét qua hành động. Các lớp kịch được chuyển tự nhiên, liền mạch.</a:t>
            </a:r>
            <a:endParaRPr>
              <a:latin typeface="Arial"/>
              <a:ea typeface="Arial"/>
              <a:cs typeface="Arial"/>
              <a:sym typeface="Arial"/>
            </a:endParaRPr>
          </a:p>
        </p:txBody>
      </p:sp>
      <p:sp>
        <p:nvSpPr>
          <p:cNvPr id="177" name="Google Shape;177;p11"/>
          <p:cNvSpPr txBox="1"/>
          <p:nvPr>
            <p:ph idx="2" type="body"/>
          </p:nvPr>
        </p:nvSpPr>
        <p:spPr>
          <a:xfrm>
            <a:off x="6175375" y="1077595"/>
            <a:ext cx="5407025" cy="5050155"/>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C00000"/>
              </a:buClr>
              <a:buSzPts val="3200"/>
              <a:buFont typeface="Arial"/>
              <a:buNone/>
            </a:pPr>
            <a:r>
              <a:rPr lang="en-US" u="sng">
                <a:solidFill>
                  <a:srgbClr val="C00000"/>
                </a:solidFill>
                <a:latin typeface="Arial"/>
                <a:ea typeface="Arial"/>
                <a:cs typeface="Arial"/>
                <a:sym typeface="Arial"/>
              </a:rPr>
              <a:t>2. Nội dung:</a:t>
            </a:r>
            <a:endParaRPr u="sng">
              <a:solidFill>
                <a:srgbClr val="C00000"/>
              </a:solidFill>
              <a:latin typeface="Arial"/>
              <a:ea typeface="Arial"/>
              <a:cs typeface="Arial"/>
              <a:sym typeface="Arial"/>
            </a:endParaRPr>
          </a:p>
          <a:p>
            <a:pPr indent="0" lvl="0" marL="0" rtl="0" algn="just">
              <a:lnSpc>
                <a:spcPct val="100000"/>
              </a:lnSpc>
              <a:spcBef>
                <a:spcPts val="640"/>
              </a:spcBef>
              <a:spcAft>
                <a:spcPts val="0"/>
              </a:spcAft>
              <a:buClr>
                <a:schemeClr val="dk1"/>
              </a:buClr>
              <a:buSzPts val="3200"/>
              <a:buFont typeface="Arial"/>
              <a:buNone/>
            </a:pPr>
            <a:r>
              <a:rPr lang="en-US">
                <a:latin typeface="Arial"/>
                <a:ea typeface="Arial"/>
                <a:cs typeface="Arial"/>
                <a:sym typeface="Arial"/>
              </a:rPr>
              <a:t>    Đoạn trích đặt ra vấn đề sâu sắc có ý nghĩa muôn thuở về cái đẹp, về mối quan hệ giữa người nghệ sĩ và nhân dân. Đồng thời, tác giả cũng bày tỏ niềm cảm thông, trân trọng đối với người nghệ sĩ tài năng, khát vọng nhưng rơi vào bi kịch.</a:t>
            </a:r>
            <a:endParaRPr>
              <a:latin typeface="Arial"/>
              <a:ea typeface="Arial"/>
              <a:cs typeface="Arial"/>
              <a:sym typeface="Arial"/>
            </a:endParaRPr>
          </a:p>
        </p:txBody>
      </p:sp>
      <p:sp>
        <p:nvSpPr>
          <p:cNvPr id="178" name="Google Shape;178;p11"/>
          <p:cNvSpPr/>
          <p:nvPr/>
        </p:nvSpPr>
        <p:spPr>
          <a:xfrm>
            <a:off x="51435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 </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5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5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5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5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 calcmode="lin" valueType="num">
                                      <p:cBhvr additive="base">
                                        <p:cTn dur="500"/>
                                        <p:tgtEl>
                                          <p:spTgt spid="17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 calcmode="lin" valueType="num">
                                      <p:cBhvr additive="base">
                                        <p:cTn dur="500"/>
                                        <p:tgtEl>
                                          <p:spTgt spid="17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4"/>
          <p:cNvSpPr txBox="1"/>
          <p:nvPr>
            <p:ph idx="1" type="body"/>
          </p:nvPr>
        </p:nvSpPr>
        <p:spPr>
          <a:xfrm>
            <a:off x="320675" y="852170"/>
            <a:ext cx="11718925" cy="52755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t/>
            </a:r>
            <a:endParaRPr sz="2800" u="sng">
              <a:solidFill>
                <a:srgbClr val="FF0000"/>
              </a:solidFill>
            </a:endParaRPr>
          </a:p>
          <a:p>
            <a:pPr indent="0" lvl="0" marL="0" rtl="0" algn="just">
              <a:lnSpc>
                <a:spcPct val="100000"/>
              </a:lnSpc>
              <a:spcBef>
                <a:spcPts val="640"/>
              </a:spcBef>
              <a:spcAft>
                <a:spcPts val="0"/>
              </a:spcAft>
              <a:buClr>
                <a:srgbClr val="FF0000"/>
              </a:buClr>
              <a:buSzPts val="3200"/>
              <a:buFont typeface="Arial"/>
              <a:buNone/>
            </a:pPr>
            <a:r>
              <a:rPr lang="en-US" u="sng">
                <a:solidFill>
                  <a:srgbClr val="FF0000"/>
                </a:solidFill>
                <a:latin typeface="Arial"/>
                <a:ea typeface="Arial"/>
                <a:cs typeface="Arial"/>
                <a:sym typeface="Arial"/>
              </a:rPr>
              <a:t>Câu hỏi 3:</a:t>
            </a:r>
            <a:r>
              <a:rPr lang="en-US">
                <a:latin typeface="Arial"/>
                <a:ea typeface="Arial"/>
                <a:cs typeface="Arial"/>
                <a:sym typeface="Arial"/>
              </a:rPr>
              <a:t> Trong lời đề tựa kịch </a:t>
            </a:r>
            <a:r>
              <a:rPr i="1" lang="en-US">
                <a:latin typeface="Arial"/>
                <a:ea typeface="Arial"/>
                <a:cs typeface="Arial"/>
                <a:sym typeface="Arial"/>
              </a:rPr>
              <a:t>Vũ Như Tô</a:t>
            </a:r>
            <a:r>
              <a:rPr lang="en-US">
                <a:latin typeface="Arial"/>
                <a:ea typeface="Arial"/>
                <a:cs typeface="Arial"/>
                <a:sym typeface="Arial"/>
              </a:rPr>
              <a:t>, Nguyễn Huy Tưởng viết:</a:t>
            </a:r>
            <a:endParaRPr>
              <a:latin typeface="Arial"/>
              <a:ea typeface="Arial"/>
              <a:cs typeface="Arial"/>
              <a:sym typeface="Arial"/>
            </a:endParaRPr>
          </a:p>
          <a:p>
            <a:pPr indent="0" lvl="0" marL="0" rtl="0" algn="just">
              <a:lnSpc>
                <a:spcPct val="100000"/>
              </a:lnSpc>
              <a:spcBef>
                <a:spcPts val="640"/>
              </a:spcBef>
              <a:spcAft>
                <a:spcPts val="0"/>
              </a:spcAft>
              <a:buClr>
                <a:srgbClr val="FF0000"/>
              </a:buClr>
              <a:buSzPts val="3200"/>
              <a:buFont typeface="Arial"/>
              <a:buNone/>
            </a:pPr>
            <a:r>
              <a:rPr lang="en-US">
                <a:solidFill>
                  <a:srgbClr val="FF0000"/>
                </a:solidFill>
                <a:latin typeface="Arial"/>
                <a:ea typeface="Arial"/>
                <a:cs typeface="Arial"/>
                <a:sym typeface="Arial"/>
              </a:rPr>
              <a:t>“</a:t>
            </a:r>
            <a:r>
              <a:rPr i="1" lang="en-US">
                <a:solidFill>
                  <a:srgbClr val="FF0000"/>
                </a:solidFill>
                <a:latin typeface="Arial"/>
                <a:ea typeface="Arial"/>
                <a:cs typeface="Arial"/>
                <a:sym typeface="Arial"/>
              </a:rPr>
              <a:t>Than ôi! Như Tô phải hay những kẻ giết Như Tô phải? Ta chẳng biết. Cầm bút, chẳng qua cùng một bệnh với Đan Thiềm.</a:t>
            </a:r>
            <a:r>
              <a:rPr lang="en-US">
                <a:solidFill>
                  <a:srgbClr val="FF0000"/>
                </a:solidFill>
                <a:latin typeface="Arial"/>
                <a:ea typeface="Arial"/>
                <a:cs typeface="Arial"/>
                <a:sym typeface="Arial"/>
              </a:rPr>
              <a:t>”</a:t>
            </a:r>
            <a:endParaRPr>
              <a:solidFill>
                <a:srgbClr val="FF0000"/>
              </a:solidFill>
              <a:latin typeface="Arial"/>
              <a:ea typeface="Arial"/>
              <a:cs typeface="Arial"/>
              <a:sym typeface="Arial"/>
            </a:endParaRPr>
          </a:p>
          <a:p>
            <a:pPr indent="0" lvl="0" marL="0" rtl="0" algn="just">
              <a:lnSpc>
                <a:spcPct val="100000"/>
              </a:lnSpc>
              <a:spcBef>
                <a:spcPts val="640"/>
              </a:spcBef>
              <a:spcAft>
                <a:spcPts val="0"/>
              </a:spcAft>
              <a:buClr>
                <a:schemeClr val="dk1"/>
              </a:buClr>
              <a:buSzPts val="3200"/>
              <a:buFont typeface="Arial"/>
              <a:buNone/>
            </a:pPr>
            <a:r>
              <a:rPr lang="en-US">
                <a:latin typeface="Arial"/>
                <a:ea typeface="Arial"/>
                <a:cs typeface="Arial"/>
                <a:sym typeface="Arial"/>
              </a:rPr>
              <a:t>      Bằng những hiểu biết về đoạn trích và về vở</a:t>
            </a:r>
            <a:r>
              <a:rPr lang="en-US">
                <a:latin typeface="Times New Roman"/>
                <a:ea typeface="Times New Roman"/>
                <a:cs typeface="Times New Roman"/>
                <a:sym typeface="Times New Roman"/>
              </a:rPr>
              <a:t> kịch, anh/ chị hãy phát biểu ý kiến của mình về lời tựa trên.</a:t>
            </a:r>
            <a:endParaRPr>
              <a:latin typeface="Times New Roman"/>
              <a:ea typeface="Times New Roman"/>
              <a:cs typeface="Times New Roman"/>
              <a:sym typeface="Times New Roman"/>
            </a:endParaRPr>
          </a:p>
        </p:txBody>
      </p:sp>
      <p:sp>
        <p:nvSpPr>
          <p:cNvPr id="185" name="Google Shape;185;p14"/>
          <p:cNvSpPr/>
          <p:nvPr/>
        </p:nvSpPr>
        <p:spPr>
          <a:xfrm>
            <a:off x="51435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5"/>
          <p:cNvSpPr txBox="1"/>
          <p:nvPr>
            <p:ph idx="1" type="body"/>
          </p:nvPr>
        </p:nvSpPr>
        <p:spPr>
          <a:xfrm>
            <a:off x="609600" y="1174750"/>
            <a:ext cx="10972165" cy="5299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3200"/>
              <a:buFont typeface="Arial"/>
              <a:buNone/>
            </a:pPr>
            <a:r>
              <a:rPr b="1" lang="en-US" u="sng">
                <a:solidFill>
                  <a:srgbClr val="C00000"/>
                </a:solidFill>
              </a:rPr>
              <a:t>V. VẬN DỤNG, TÌM TÒI MỞ RỘNG:</a:t>
            </a:r>
            <a:endParaRPr b="1" u="sng">
              <a:solidFill>
                <a:srgbClr val="C00000"/>
              </a:solidFill>
            </a:endParaRPr>
          </a:p>
          <a:p>
            <a:pPr indent="0" lvl="0" marL="0" rtl="0" algn="l">
              <a:lnSpc>
                <a:spcPct val="100000"/>
              </a:lnSpc>
              <a:spcBef>
                <a:spcPts val="640"/>
              </a:spcBef>
              <a:spcAft>
                <a:spcPts val="0"/>
              </a:spcAft>
              <a:buClr>
                <a:schemeClr val="dk1"/>
              </a:buClr>
              <a:buSzPts val="3200"/>
              <a:buFont typeface="Arial"/>
              <a:buNone/>
            </a:pPr>
            <a:r>
              <a:t/>
            </a:r>
            <a:endParaRPr b="1" u="sng">
              <a:solidFill>
                <a:srgbClr val="C00000"/>
              </a:solidFill>
            </a:endParaRPr>
          </a:p>
          <a:p>
            <a:pPr indent="0" lvl="0" marL="0" rtl="0" algn="just">
              <a:lnSpc>
                <a:spcPct val="100000"/>
              </a:lnSpc>
              <a:spcBef>
                <a:spcPts val="560"/>
              </a:spcBef>
              <a:spcAft>
                <a:spcPts val="0"/>
              </a:spcAft>
              <a:buClr>
                <a:schemeClr val="dk1"/>
              </a:buClr>
              <a:buSzPts val="2800"/>
              <a:buFont typeface="Arial"/>
              <a:buNone/>
            </a:pPr>
            <a:r>
              <a:t/>
            </a:r>
            <a:endParaRPr i="1" sz="2800" u="sng">
              <a:solidFill>
                <a:srgbClr val="C00000"/>
              </a:solidFill>
              <a:latin typeface="Arial"/>
              <a:ea typeface="Arial"/>
              <a:cs typeface="Arial"/>
              <a:sym typeface="Arial"/>
            </a:endParaRPr>
          </a:p>
        </p:txBody>
      </p:sp>
      <p:sp>
        <p:nvSpPr>
          <p:cNvPr id="192" name="Google Shape;192;p15"/>
          <p:cNvSpPr/>
          <p:nvPr/>
        </p:nvSpPr>
        <p:spPr>
          <a:xfrm>
            <a:off x="51435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sp>
        <p:nvSpPr>
          <p:cNvPr id="193" name="Google Shape;193;p15"/>
          <p:cNvSpPr/>
          <p:nvPr/>
        </p:nvSpPr>
        <p:spPr>
          <a:xfrm>
            <a:off x="709295" y="1897380"/>
            <a:ext cx="11219180" cy="4953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 So sánh kết thúc của đoạn trích với kết thúc của truyện ngắn </a:t>
            </a:r>
            <a:r>
              <a:rPr b="1" i="1" lang="en-US" sz="3200" u="none" cap="none" strike="noStrike">
                <a:solidFill>
                  <a:schemeClr val="dk1"/>
                </a:solidFill>
                <a:latin typeface="Arial"/>
                <a:ea typeface="Arial"/>
                <a:cs typeface="Arial"/>
                <a:sym typeface="Arial"/>
              </a:rPr>
              <a:t>Chữ người tử tù </a:t>
            </a:r>
            <a:r>
              <a:rPr b="1" i="0" lang="en-US" sz="3200" u="none" cap="none" strike="noStrike">
                <a:solidFill>
                  <a:schemeClr val="dk1"/>
                </a:solidFill>
                <a:latin typeface="Arial"/>
                <a:ea typeface="Arial"/>
                <a:cs typeface="Arial"/>
                <a:sym typeface="Arial"/>
              </a:rPr>
              <a:t>để thấy được điểm gặp gỡ trong quan niệm về cái đẹp của hai tác giả.</a:t>
            </a:r>
            <a:endParaRPr b="1" i="0" sz="3200" u="none" cap="none" strike="noStrike">
              <a:solidFill>
                <a:schemeClr val="dk1"/>
              </a:solidFill>
              <a:latin typeface="Arial"/>
              <a:ea typeface="Arial"/>
              <a:cs typeface="Arial"/>
              <a:sym typeface="Arial"/>
            </a:endParaRPr>
          </a:p>
          <a:p>
            <a:pPr indent="0" lvl="0" marL="0" marR="0" rtl="0" algn="just">
              <a:lnSpc>
                <a:spcPct val="100000"/>
              </a:lnSpc>
              <a:spcBef>
                <a:spcPts val="64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 Tìm xem toàn bộ vở diễn Vũ Như Tô. </a:t>
            </a:r>
            <a:endParaRPr b="0" i="0" sz="3200" u="none" cap="none" strike="noStrike">
              <a:solidFill>
                <a:schemeClr val="dk1"/>
              </a:solidFill>
              <a:latin typeface="Arial"/>
              <a:ea typeface="Arial"/>
              <a:cs typeface="Arial"/>
              <a:sym typeface="Arial"/>
            </a:endParaRPr>
          </a:p>
          <a:p>
            <a:pPr indent="0" lvl="0" marL="0" marR="0" rtl="0" algn="just">
              <a:lnSpc>
                <a:spcPct val="100000"/>
              </a:lnSpc>
              <a:spcBef>
                <a:spcPts val="64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 Sưu tầm các sáng tác lấy cảm hứng từ </a:t>
            </a:r>
            <a:r>
              <a:rPr b="0" i="0" lang="en-US" sz="3200" u="none" cap="none" strike="noStrike">
                <a:solidFill>
                  <a:schemeClr val="dk1"/>
                </a:solidFill>
                <a:latin typeface="Arial"/>
                <a:ea typeface="Arial"/>
                <a:cs typeface="Arial"/>
                <a:sym typeface="Arial"/>
              </a:rPr>
              <a:t>các </a:t>
            </a:r>
            <a:r>
              <a:rPr b="1" i="0" lang="en-US" sz="3200" u="none" cap="none" strike="noStrike">
                <a:solidFill>
                  <a:schemeClr val="dk1"/>
                </a:solidFill>
                <a:latin typeface="Arial"/>
                <a:ea typeface="Arial"/>
                <a:cs typeface="Arial"/>
                <a:sym typeface="Arial"/>
              </a:rPr>
              <a:t>nhân vật hoặc những vấn đề đặt ra trong tác phẩm </a:t>
            </a:r>
            <a:r>
              <a:rPr b="1" i="1" lang="en-US" sz="3200" u="none" cap="none" strike="noStrike">
                <a:solidFill>
                  <a:schemeClr val="dk1"/>
                </a:solidFill>
                <a:latin typeface="Arial"/>
                <a:ea typeface="Arial"/>
                <a:cs typeface="Arial"/>
                <a:sym typeface="Arial"/>
              </a:rPr>
              <a:t>Vũ Như Tô.</a:t>
            </a:r>
            <a:endParaRPr b="0" i="0" sz="3200" u="none" cap="none" strike="noStrike">
              <a:solidFill>
                <a:schemeClr val="dk1"/>
              </a:solidFill>
              <a:latin typeface="Arial"/>
              <a:ea typeface="Arial"/>
              <a:cs typeface="Arial"/>
              <a:sym typeface="Arial"/>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pic>
        <p:nvPicPr>
          <p:cNvPr id="93" name="Google Shape;93;p2"/>
          <p:cNvPicPr preferRelativeResize="0"/>
          <p:nvPr/>
        </p:nvPicPr>
        <p:blipFill rotWithShape="1">
          <a:blip r:embed="rId3">
            <a:alphaModFix/>
          </a:blip>
          <a:srcRect b="0" l="0" r="0" t="0"/>
          <a:stretch/>
        </p:blipFill>
        <p:spPr>
          <a:xfrm>
            <a:off x="-100965" y="-32385"/>
            <a:ext cx="12165330" cy="7891780"/>
          </a:xfrm>
          <a:prstGeom prst="rect">
            <a:avLst/>
          </a:prstGeom>
          <a:noFill/>
          <a:ln>
            <a:noFill/>
          </a:ln>
        </p:spPr>
      </p:pic>
      <p:sp>
        <p:nvSpPr>
          <p:cNvPr id="94" name="Google Shape;94;p2"/>
          <p:cNvSpPr txBox="1"/>
          <p:nvPr/>
        </p:nvSpPr>
        <p:spPr>
          <a:xfrm>
            <a:off x="4419600" y="990600"/>
            <a:ext cx="3124200" cy="2127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FF0000"/>
                </a:solidFill>
                <a:latin typeface="Sen"/>
                <a:ea typeface="Sen"/>
                <a:cs typeface="Sen"/>
                <a:sym typeface="Sen"/>
              </a:rPr>
              <a:t>KHỞI ĐỘNG</a:t>
            </a:r>
            <a:endParaRPr b="0" i="0" sz="6000" u="none" cap="none" strike="noStrike">
              <a:solidFill>
                <a:srgbClr val="FF0000"/>
              </a:solidFill>
              <a:latin typeface="Sen"/>
              <a:ea typeface="Sen"/>
              <a:cs typeface="Sen"/>
              <a:sym typeface="Sen"/>
            </a:endParaRPr>
          </a:p>
        </p:txBody>
      </p:sp>
      <p:pic>
        <p:nvPicPr>
          <p:cNvPr descr="download" id="95" name="Google Shape;95;p2"/>
          <p:cNvPicPr preferRelativeResize="0"/>
          <p:nvPr>
            <p:ph idx="1" type="body"/>
          </p:nvPr>
        </p:nvPicPr>
        <p:blipFill rotWithShape="1">
          <a:blip r:embed="rId4">
            <a:alphaModFix/>
          </a:blip>
          <a:srcRect b="0" l="0" r="0" t="0"/>
          <a:stretch/>
        </p:blipFill>
        <p:spPr>
          <a:xfrm>
            <a:off x="27940" y="191770"/>
            <a:ext cx="5512435" cy="7339965"/>
          </a:xfrm>
          <a:prstGeom prst="rect">
            <a:avLst/>
          </a:prstGeom>
          <a:noFill/>
          <a:ln>
            <a:noFill/>
          </a:ln>
        </p:spPr>
      </p:pic>
      <p:pic>
        <p:nvPicPr>
          <p:cNvPr descr="download (1)" id="96" name="Google Shape;96;p2"/>
          <p:cNvPicPr preferRelativeResize="0"/>
          <p:nvPr>
            <p:ph idx="2" type="body"/>
          </p:nvPr>
        </p:nvPicPr>
        <p:blipFill rotWithShape="1">
          <a:blip r:embed="rId5">
            <a:alphaModFix/>
          </a:blip>
          <a:srcRect b="0" l="0" r="0" t="0"/>
          <a:stretch/>
        </p:blipFill>
        <p:spPr>
          <a:xfrm>
            <a:off x="5540375" y="191770"/>
            <a:ext cx="6454140" cy="7338695"/>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ctrTitle"/>
          </p:nvPr>
        </p:nvSpPr>
        <p:spPr>
          <a:xfrm>
            <a:off x="624417" y="3717925"/>
            <a:ext cx="10943167" cy="108267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t/>
            </a:r>
            <a:endParaRPr/>
          </a:p>
        </p:txBody>
      </p:sp>
      <p:sp>
        <p:nvSpPr>
          <p:cNvPr id="102" name="Google Shape;102;p3"/>
          <p:cNvSpPr txBox="1"/>
          <p:nvPr>
            <p:ph idx="1" type="subTitle"/>
          </p:nvPr>
        </p:nvSpPr>
        <p:spPr>
          <a:xfrm>
            <a:off x="626533" y="4940300"/>
            <a:ext cx="10949517" cy="9810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3200"/>
              <a:buFont typeface="Arial"/>
              <a:buNone/>
            </a:pPr>
            <a:r>
              <a:t/>
            </a:r>
            <a:endParaRPr/>
          </a:p>
        </p:txBody>
      </p:sp>
      <p:pic>
        <p:nvPicPr>
          <p:cNvPr descr="images" id="103" name="Google Shape;103;p3"/>
          <p:cNvPicPr preferRelativeResize="0"/>
          <p:nvPr>
            <p:ph idx="4294967295" type="body"/>
          </p:nvPr>
        </p:nvPicPr>
        <p:blipFill rotWithShape="1">
          <a:blip r:embed="rId3">
            <a:alphaModFix/>
          </a:blip>
          <a:srcRect b="0" l="0" r="0" t="0"/>
          <a:stretch/>
        </p:blipFill>
        <p:spPr>
          <a:xfrm>
            <a:off x="7052310" y="42545"/>
            <a:ext cx="5008880" cy="6772910"/>
          </a:xfrm>
          <a:prstGeom prst="rect">
            <a:avLst/>
          </a:prstGeom>
          <a:noFill/>
          <a:ln>
            <a:noFill/>
          </a:ln>
        </p:spPr>
      </p:pic>
      <p:sp>
        <p:nvSpPr>
          <p:cNvPr id="104" name="Google Shape;104;p3"/>
          <p:cNvSpPr txBox="1"/>
          <p:nvPr/>
        </p:nvSpPr>
        <p:spPr>
          <a:xfrm>
            <a:off x="869315" y="310515"/>
            <a:ext cx="4653915" cy="6400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Times New Roman"/>
                <a:ea typeface="Times New Roman"/>
                <a:cs typeface="Times New Roman"/>
                <a:sym typeface="Times New Roman"/>
              </a:rPr>
              <a:t>TIẾT 57  ĐỌC VĂN</a:t>
            </a:r>
            <a:endParaRPr b="0" i="0" sz="3600" u="none" cap="none" strike="noStrike">
              <a:solidFill>
                <a:srgbClr val="FF0000"/>
              </a:solidFill>
              <a:latin typeface="Times New Roman"/>
              <a:ea typeface="Times New Roman"/>
              <a:cs typeface="Times New Roman"/>
              <a:sym typeface="Times New Roman"/>
            </a:endParaRPr>
          </a:p>
        </p:txBody>
      </p:sp>
      <p:sp>
        <p:nvSpPr>
          <p:cNvPr id="105" name="Google Shape;105;p3"/>
          <p:cNvSpPr txBox="1"/>
          <p:nvPr/>
        </p:nvSpPr>
        <p:spPr>
          <a:xfrm>
            <a:off x="257810" y="1332865"/>
            <a:ext cx="6661150" cy="50107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C00000"/>
                </a:solidFill>
                <a:latin typeface="Arial"/>
                <a:ea typeface="Arial"/>
                <a:cs typeface="Arial"/>
                <a:sym typeface="Arial"/>
              </a:rPr>
              <a:t> </a:t>
            </a:r>
            <a:endParaRPr b="0" i="0" sz="4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C00000"/>
                </a:solidFill>
                <a:latin typeface="Comic Sans MS"/>
                <a:ea typeface="Comic Sans MS"/>
                <a:cs typeface="Comic Sans MS"/>
                <a:sym typeface="Comic Sans MS"/>
              </a:rPr>
              <a:t>  VĨNH BIỆT CỬU TRÙNG ĐÀI (tt)</a:t>
            </a:r>
            <a:endParaRPr b="0" i="0" sz="4800" u="none" cap="none" strike="noStrike">
              <a:solidFill>
                <a:srgbClr val="C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C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C00000"/>
                </a:solidFill>
                <a:latin typeface="Arial"/>
                <a:ea typeface="Arial"/>
                <a:cs typeface="Arial"/>
                <a:sym typeface="Arial"/>
              </a:rPr>
              <a:t>(trích “Vũ Như Tô”- Nguyễn Huy Tưởng)</a:t>
            </a:r>
            <a:endParaRPr b="0" i="0" sz="4800" u="none" cap="none" strike="noStrike">
              <a:solidFill>
                <a:srgbClr val="C00000"/>
              </a:solidFill>
              <a:latin typeface="Arial"/>
              <a:ea typeface="Arial"/>
              <a:cs typeface="Arial"/>
              <a:sym typeface="Arial"/>
            </a:endParaRPr>
          </a:p>
        </p:txBody>
      </p:sp>
    </p:spTree>
  </p:cSld>
  <p:clrMapOvr>
    <a:masterClrMapping/>
  </p:clrMapOvr>
  <p:transition>
    <p:whee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13"/>
          <p:cNvSpPr txBox="1"/>
          <p:nvPr>
            <p:ph idx="1" type="body"/>
          </p:nvPr>
        </p:nvSpPr>
        <p:spPr>
          <a:xfrm>
            <a:off x="514350" y="773430"/>
            <a:ext cx="11068050" cy="59093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t/>
            </a:r>
            <a:endParaRPr b="1" sz="2800" u="sng">
              <a:latin typeface="Arial"/>
              <a:ea typeface="Arial"/>
              <a:cs typeface="Arial"/>
              <a:sym typeface="Arial"/>
            </a:endParaRPr>
          </a:p>
          <a:p>
            <a:pPr indent="0" lvl="0" marL="0" rtl="0" algn="just">
              <a:lnSpc>
                <a:spcPct val="100000"/>
              </a:lnSpc>
              <a:spcBef>
                <a:spcPts val="560"/>
              </a:spcBef>
              <a:spcAft>
                <a:spcPts val="0"/>
              </a:spcAft>
              <a:buClr>
                <a:srgbClr val="FF0000"/>
              </a:buClr>
              <a:buSzPts val="2800"/>
              <a:buFont typeface="Arial"/>
              <a:buNone/>
            </a:pPr>
            <a:r>
              <a:rPr b="1" lang="en-US" sz="2800" u="sng">
                <a:solidFill>
                  <a:srgbClr val="FF0000"/>
                </a:solidFill>
                <a:latin typeface="Arial"/>
                <a:ea typeface="Arial"/>
                <a:cs typeface="Arial"/>
                <a:sym typeface="Arial"/>
              </a:rPr>
              <a:t>Câu hỏi 2:</a:t>
            </a:r>
            <a:r>
              <a:rPr lang="en-US" sz="2800">
                <a:latin typeface="Arial"/>
                <a:ea typeface="Arial"/>
                <a:cs typeface="Arial"/>
                <a:sym typeface="Arial"/>
              </a:rPr>
              <a:t> Dòng nào sau đây diễn đạt đúng nhất ý nghĩa đối nghịch hàm chứa ngay trong công trình nghệ thuật Cửu Trùng Đài, tất yếu làm nảy sinh bi kịch của người trí thức – nghệ sĩ Vũ Như Tô?</a:t>
            </a:r>
            <a:endParaRPr sz="2800">
              <a:latin typeface="Arial"/>
              <a:ea typeface="Arial"/>
              <a:cs typeface="Arial"/>
              <a:sym typeface="Arial"/>
            </a:endParaRPr>
          </a:p>
          <a:p>
            <a:pPr indent="0" lvl="0" marL="0" rtl="0" algn="l">
              <a:lnSpc>
                <a:spcPct val="100000"/>
              </a:lnSpc>
              <a:spcBef>
                <a:spcPts val="640"/>
              </a:spcBef>
              <a:spcAft>
                <a:spcPts val="0"/>
              </a:spcAft>
              <a:buClr>
                <a:schemeClr val="dk1"/>
              </a:buClr>
              <a:buSzPts val="2800"/>
              <a:buFont typeface="Arial"/>
              <a:buNone/>
            </a:pPr>
            <a:r>
              <a:rPr lang="en-US" sz="2800">
                <a:latin typeface="Arial"/>
                <a:ea typeface="Arial"/>
                <a:cs typeface="Arial"/>
                <a:sym typeface="Arial"/>
              </a:rPr>
              <a:t>A. Cửu Trùng Đài vừa là hình ảnh của một công trình kiến trúc bền vững, vĩnh cửu vừa là hiện thân cho cái đẹp xa  hoa.</a:t>
            </a:r>
            <a:br>
              <a:rPr lang="en-US" sz="2800">
                <a:latin typeface="Arial"/>
                <a:ea typeface="Arial"/>
                <a:cs typeface="Arial"/>
                <a:sym typeface="Arial"/>
              </a:rPr>
            </a:br>
            <a:r>
              <a:rPr lang="en-US" sz="2800">
                <a:latin typeface="Arial"/>
                <a:ea typeface="Arial"/>
                <a:cs typeface="Arial"/>
                <a:sym typeface="Arial"/>
              </a:rPr>
              <a:t>B. Cửu Trùng Đài vừa là hình ảnh của một công trình kiến trúc tuyệt tác, kì vĩ vừa là hiện thân cho cái đẹp dở dang.</a:t>
            </a:r>
            <a:br>
              <a:rPr lang="en-US" sz="2800">
                <a:latin typeface="Arial"/>
                <a:ea typeface="Arial"/>
                <a:cs typeface="Arial"/>
                <a:sym typeface="Arial"/>
              </a:rPr>
            </a:br>
            <a:r>
              <a:rPr lang="en-US" sz="2800">
                <a:latin typeface="Arial"/>
                <a:ea typeface="Arial"/>
                <a:cs typeface="Arial"/>
                <a:sym typeface="Arial"/>
              </a:rPr>
              <a:t>C</a:t>
            </a:r>
            <a:r>
              <a:rPr lang="en-US">
                <a:solidFill>
                  <a:schemeClr val="dk1"/>
                </a:solidFill>
                <a:latin typeface="Times New Roman"/>
                <a:ea typeface="Times New Roman"/>
                <a:cs typeface="Times New Roman"/>
                <a:sym typeface="Times New Roman"/>
              </a:rPr>
              <a:t>.</a:t>
            </a:r>
            <a:r>
              <a:rPr lang="en-US">
                <a:solidFill>
                  <a:srgbClr val="FF0000"/>
                </a:solidFill>
                <a:latin typeface="Times New Roman"/>
                <a:ea typeface="Times New Roman"/>
                <a:cs typeface="Times New Roman"/>
                <a:sym typeface="Times New Roman"/>
              </a:rPr>
              <a:t> </a:t>
            </a:r>
            <a:r>
              <a:rPr lang="en-US" sz="2800">
                <a:latin typeface="Arial"/>
                <a:ea typeface="Arial"/>
                <a:cs typeface="Arial"/>
                <a:sym typeface="Arial"/>
              </a:rPr>
              <a:t>Cửu Trùng Đài vừa là hình ảnh của một công trình kiến trúc tuyệt tác, kì vĩ, bền vững hoàn hảo vĩnh cửu vừa là hiện thân cho cái đẹp xa hoa, nhất thời, dở dang.</a:t>
            </a:r>
            <a:br>
              <a:rPr lang="en-US" sz="2800">
                <a:latin typeface="Arial"/>
                <a:ea typeface="Arial"/>
                <a:cs typeface="Arial"/>
                <a:sym typeface="Arial"/>
              </a:rPr>
            </a:br>
            <a:r>
              <a:rPr lang="en-US" sz="2800">
                <a:latin typeface="Arial"/>
                <a:ea typeface="Arial"/>
                <a:cs typeface="Arial"/>
                <a:sym typeface="Arial"/>
              </a:rPr>
              <a:t>D. Cửu Trùng Đài vừa là hình ảnh của một công trình kiến trúc hoàn hảo vừa là hiện thân cho cái đẹp xa hoa.</a:t>
            </a:r>
            <a:endParaRPr sz="2800">
              <a:latin typeface="Arial"/>
              <a:ea typeface="Arial"/>
              <a:cs typeface="Arial"/>
              <a:sym typeface="Arial"/>
            </a:endParaRPr>
          </a:p>
          <a:p>
            <a:pPr indent="0" lvl="0" marL="0" rtl="0" algn="l">
              <a:lnSpc>
                <a:spcPct val="100000"/>
              </a:lnSpc>
              <a:spcBef>
                <a:spcPts val="560"/>
              </a:spcBef>
              <a:spcAft>
                <a:spcPts val="0"/>
              </a:spcAft>
              <a:buClr>
                <a:schemeClr val="dk1"/>
              </a:buClr>
              <a:buSzPts val="2800"/>
              <a:buFont typeface="Arial"/>
              <a:buNone/>
            </a:pPr>
            <a:r>
              <a:t/>
            </a:r>
            <a:endParaRPr sz="2800"/>
          </a:p>
        </p:txBody>
      </p:sp>
      <p:sp>
        <p:nvSpPr>
          <p:cNvPr id="112" name="Google Shape;112;p13"/>
          <p:cNvSpPr/>
          <p:nvPr/>
        </p:nvSpPr>
        <p:spPr>
          <a:xfrm>
            <a:off x="51435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sp>
        <p:nvSpPr>
          <p:cNvPr id="113" name="Google Shape;113;p13"/>
          <p:cNvSpPr txBox="1"/>
          <p:nvPr/>
        </p:nvSpPr>
        <p:spPr>
          <a:xfrm>
            <a:off x="514350" y="4364990"/>
            <a:ext cx="153035" cy="5791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Arial"/>
                <a:ea typeface="Arial"/>
                <a:cs typeface="Arial"/>
                <a:sym typeface="Arial"/>
              </a:rPr>
              <a:t>C</a:t>
            </a:r>
            <a:endParaRPr b="0" i="0" sz="3200" u="none" cap="none" strike="noStrike">
              <a:solidFill>
                <a:srgbClr val="FF0000"/>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
          <p:cNvSpPr txBox="1"/>
          <p:nvPr>
            <p:ph idx="1" type="body"/>
          </p:nvPr>
        </p:nvSpPr>
        <p:spPr>
          <a:xfrm>
            <a:off x="431165" y="855980"/>
            <a:ext cx="11634470" cy="57975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n-US" u="sng">
                <a:latin typeface="Arial"/>
                <a:ea typeface="Arial"/>
                <a:cs typeface="Arial"/>
                <a:sym typeface="Arial"/>
              </a:rPr>
              <a:t>I. TÌM HIỂU CHUNG:</a:t>
            </a:r>
            <a:endParaRPr u="sng">
              <a:latin typeface="Arial"/>
              <a:ea typeface="Arial"/>
              <a:cs typeface="Arial"/>
              <a:sym typeface="Arial"/>
            </a:endParaRPr>
          </a:p>
          <a:p>
            <a:pPr indent="0" lvl="0" marL="0" rtl="0" algn="l">
              <a:lnSpc>
                <a:spcPct val="100000"/>
              </a:lnSpc>
              <a:spcBef>
                <a:spcPts val="640"/>
              </a:spcBef>
              <a:spcAft>
                <a:spcPts val="0"/>
              </a:spcAft>
              <a:buClr>
                <a:schemeClr val="dk1"/>
              </a:buClr>
              <a:buSzPts val="3200"/>
              <a:buFont typeface="Arial"/>
              <a:buNone/>
            </a:pPr>
            <a:r>
              <a:rPr lang="en-US" u="sng">
                <a:latin typeface="Arial"/>
                <a:ea typeface="Arial"/>
                <a:cs typeface="Arial"/>
                <a:sym typeface="Arial"/>
              </a:rPr>
              <a:t>II. ĐỌC- HIỂU VĂN BẢN:</a:t>
            </a:r>
            <a:endParaRPr u="sng">
              <a:latin typeface="Arial"/>
              <a:ea typeface="Arial"/>
              <a:cs typeface="Arial"/>
              <a:sym typeface="Arial"/>
            </a:endParaRPr>
          </a:p>
          <a:p>
            <a:pPr indent="0" lvl="0" marL="0" rtl="0" algn="l">
              <a:lnSpc>
                <a:spcPct val="100000"/>
              </a:lnSpc>
              <a:spcBef>
                <a:spcPts val="640"/>
              </a:spcBef>
              <a:spcAft>
                <a:spcPts val="0"/>
              </a:spcAft>
              <a:buClr>
                <a:schemeClr val="dk1"/>
              </a:buClr>
              <a:buSzPts val="3200"/>
              <a:buFont typeface="Arial"/>
              <a:buNone/>
            </a:pPr>
            <a:r>
              <a:rPr lang="en-US" u="sng">
                <a:latin typeface="Arial"/>
                <a:ea typeface="Arial"/>
                <a:cs typeface="Arial"/>
                <a:sym typeface="Arial"/>
              </a:rPr>
              <a:t>1. Các mâu thuẫn chính của kịch.</a:t>
            </a:r>
            <a:endParaRPr u="sng">
              <a:latin typeface="Arial"/>
              <a:ea typeface="Arial"/>
              <a:cs typeface="Arial"/>
              <a:sym typeface="Arial"/>
            </a:endParaRPr>
          </a:p>
          <a:p>
            <a:pPr indent="0" lvl="0" marL="0" rtl="0" algn="l">
              <a:lnSpc>
                <a:spcPct val="100000"/>
              </a:lnSpc>
              <a:spcBef>
                <a:spcPts val="640"/>
              </a:spcBef>
              <a:spcAft>
                <a:spcPts val="0"/>
              </a:spcAft>
              <a:buClr>
                <a:schemeClr val="dk1"/>
              </a:buClr>
              <a:buSzPts val="3200"/>
              <a:buFont typeface="Arial"/>
              <a:buNone/>
            </a:pPr>
            <a:r>
              <a:rPr lang="en-US" u="sng">
                <a:latin typeface="Arial"/>
                <a:ea typeface="Arial"/>
                <a:cs typeface="Arial"/>
                <a:sym typeface="Arial"/>
              </a:rPr>
              <a:t>2. Tính cách, diễn biến tâm trạng của Vũ Như Tô và Đan Thiềm.</a:t>
            </a:r>
            <a:endParaRPr u="sng">
              <a:latin typeface="Arial"/>
              <a:ea typeface="Arial"/>
              <a:cs typeface="Arial"/>
              <a:sym typeface="Arial"/>
            </a:endParaRPr>
          </a:p>
          <a:p>
            <a:pPr indent="0" lvl="0" marL="0" rtl="0" algn="l">
              <a:lnSpc>
                <a:spcPct val="100000"/>
              </a:lnSpc>
              <a:spcBef>
                <a:spcPts val="640"/>
              </a:spcBef>
              <a:spcAft>
                <a:spcPts val="0"/>
              </a:spcAft>
              <a:buClr>
                <a:schemeClr val="dk1"/>
              </a:buClr>
              <a:buSzPts val="3200"/>
              <a:buFont typeface="Arial"/>
              <a:buNone/>
            </a:pPr>
            <a:r>
              <a:rPr lang="en-US" u="sng">
                <a:latin typeface="Arial"/>
                <a:ea typeface="Arial"/>
                <a:cs typeface="Arial"/>
                <a:sym typeface="Arial"/>
              </a:rPr>
              <a:t>3. Kết thúc bi kịch:</a:t>
            </a:r>
            <a:endParaRPr u="sng">
              <a:latin typeface="Arial"/>
              <a:ea typeface="Arial"/>
              <a:cs typeface="Arial"/>
              <a:sym typeface="Arial"/>
            </a:endParaRPr>
          </a:p>
          <a:p>
            <a:pPr indent="0" lvl="0" marL="0" rtl="0" algn="l">
              <a:lnSpc>
                <a:spcPct val="100000"/>
              </a:lnSpc>
              <a:spcBef>
                <a:spcPts val="640"/>
              </a:spcBef>
              <a:spcAft>
                <a:spcPts val="0"/>
              </a:spcAft>
              <a:buClr>
                <a:schemeClr val="dk1"/>
              </a:buClr>
              <a:buSzPts val="3200"/>
              <a:buFont typeface="Arial"/>
              <a:buNone/>
            </a:pPr>
            <a:r>
              <a:t/>
            </a:r>
            <a:endParaRPr u="sng">
              <a:latin typeface="Arial"/>
              <a:ea typeface="Arial"/>
              <a:cs typeface="Arial"/>
              <a:sym typeface="Arial"/>
            </a:endParaRPr>
          </a:p>
        </p:txBody>
      </p:sp>
      <p:sp>
        <p:nvSpPr>
          <p:cNvPr id="120" name="Google Shape;120;p4"/>
          <p:cNvSpPr/>
          <p:nvPr/>
        </p:nvSpPr>
        <p:spPr>
          <a:xfrm>
            <a:off x="54610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spTree>
  </p:cSld>
  <p:clrMapOvr>
    <a:masterClrMapping/>
  </p:clrMapOvr>
  <p:transition>
    <p:zoom dir="in"/>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5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500"/>
                                        <p:tgtEl>
                                          <p:spTgt spid="1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Effect filter="fade" transition="in">
                                      <p:cBhvr>
                                        <p:cTn dur="500"/>
                                        <p:tgtEl>
                                          <p:spTgt spid="1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4" st="4"/>
                                            </p:txEl>
                                          </p:spTgt>
                                        </p:tgtEl>
                                        <p:attrNameLst>
                                          <p:attrName>style.visibility</p:attrName>
                                        </p:attrNameLst>
                                      </p:cBhvr>
                                      <p:to>
                                        <p:strVal val="visible"/>
                                      </p:to>
                                    </p:set>
                                    <p:animEffect filter="fade" transition="in">
                                      <p:cBhvr>
                                        <p:cTn dur="500"/>
                                        <p:tgtEl>
                                          <p:spTgt spid="1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5" st="5"/>
                                            </p:txEl>
                                          </p:spTgt>
                                        </p:tgtEl>
                                        <p:attrNameLst>
                                          <p:attrName>style.visibility</p:attrName>
                                        </p:attrNameLst>
                                      </p:cBhvr>
                                      <p:to>
                                        <p:strVal val="visible"/>
                                      </p:to>
                                    </p:set>
                                    <p:animEffect filter="fade" transition="in">
                                      <p:cBhvr>
                                        <p:cTn dur="500"/>
                                        <p:tgtEl>
                                          <p:spTgt spid="11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nvSpPr>
        <p:spPr>
          <a:xfrm>
            <a:off x="2057400" y="5921375"/>
            <a:ext cx="7848600" cy="518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9900"/>
                </a:solidFill>
                <a:latin typeface="Times New Roman"/>
                <a:ea typeface="Times New Roman"/>
                <a:cs typeface="Times New Roman"/>
                <a:sym typeface="Times New Roman"/>
              </a:rPr>
              <a:t>Đoạn trích “Vĩnh biệt Cửu Trùng Đài”</a:t>
            </a:r>
            <a:endParaRPr b="0" i="0" sz="2800" u="none" cap="none" strike="noStrike">
              <a:solidFill>
                <a:srgbClr val="009900"/>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862965" y="233045"/>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i="1" lang="en-US" sz="2800">
                <a:solidFill>
                  <a:srgbClr val="C00000"/>
                </a:solidFill>
                <a:latin typeface="Times New Roman"/>
                <a:ea typeface="Times New Roman"/>
                <a:cs typeface="Times New Roman"/>
                <a:sym typeface="Times New Roman"/>
              </a:rPr>
              <a:t>VĨNH BIỆT</a:t>
            </a:r>
            <a:r>
              <a:rPr i="1" lang="en-US">
                <a:solidFill>
                  <a:srgbClr val="C00000"/>
                </a:solidFill>
                <a:latin typeface="Times New Roman"/>
                <a:ea typeface="Times New Roman"/>
                <a:cs typeface="Times New Roman"/>
                <a:sym typeface="Times New Roman"/>
              </a:rPr>
              <a:t> </a:t>
            </a:r>
            <a:r>
              <a:rPr i="1" lang="en-US" sz="2800">
                <a:solidFill>
                  <a:srgbClr val="C00000"/>
                </a:solidFill>
                <a:latin typeface="Times New Roman"/>
                <a:ea typeface="Times New Roman"/>
                <a:cs typeface="Times New Roman"/>
                <a:sym typeface="Times New Roman"/>
              </a:rPr>
              <a:t>CỬU TRÙNG ĐÀI</a:t>
            </a:r>
            <a:r>
              <a:rPr lang="en-US" sz="2800">
                <a:solidFill>
                  <a:srgbClr val="C00000"/>
                </a:solidFill>
                <a:latin typeface="Times New Roman"/>
                <a:ea typeface="Times New Roman"/>
                <a:cs typeface="Times New Roman"/>
                <a:sym typeface="Times New Roman"/>
              </a:rPr>
              <a:t>  (trích)-NGUYỄN HUY TƯỞNG</a:t>
            </a:r>
            <a:endParaRPr sz="2800">
              <a:solidFill>
                <a:srgbClr val="C00000"/>
              </a:solidFill>
              <a:latin typeface="Times New Roman"/>
              <a:ea typeface="Times New Roman"/>
              <a:cs typeface="Times New Roman"/>
              <a:sym typeface="Times New Roman"/>
            </a:endParaRPr>
          </a:p>
        </p:txBody>
      </p:sp>
      <p:sp>
        <p:nvSpPr>
          <p:cNvPr id="131" name="Google Shape;131;p6"/>
          <p:cNvSpPr txBox="1"/>
          <p:nvPr>
            <p:ph idx="1" type="body"/>
          </p:nvPr>
        </p:nvSpPr>
        <p:spPr>
          <a:xfrm>
            <a:off x="300355" y="956310"/>
            <a:ext cx="11428730" cy="57086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Arial"/>
              <a:buNone/>
            </a:pPr>
            <a:r>
              <a:rPr lang="en-US" sz="3600" u="sng">
                <a:solidFill>
                  <a:srgbClr val="FF0000"/>
                </a:solidFill>
              </a:rPr>
              <a:t>THẢO LUẬN NHÓM:</a:t>
            </a:r>
            <a:endParaRPr sz="3600" u="sng">
              <a:solidFill>
                <a:srgbClr val="FF0000"/>
              </a:solidFill>
            </a:endParaRPr>
          </a:p>
          <a:p>
            <a:pPr indent="0" lvl="0" marL="0" rtl="0" algn="ctr">
              <a:lnSpc>
                <a:spcPct val="100000"/>
              </a:lnSpc>
              <a:spcBef>
                <a:spcPts val="720"/>
              </a:spcBef>
              <a:spcAft>
                <a:spcPts val="0"/>
              </a:spcAft>
              <a:buClr>
                <a:schemeClr val="dk1"/>
              </a:buClr>
              <a:buSzPts val="3600"/>
              <a:buFont typeface="Arial"/>
              <a:buNone/>
            </a:pPr>
            <a:r>
              <a:t/>
            </a:r>
            <a:endParaRPr sz="3600" u="sng">
              <a:solidFill>
                <a:srgbClr val="FF0000"/>
              </a:solidFill>
            </a:endParaRPr>
          </a:p>
          <a:p>
            <a:pPr indent="0" lvl="0" marL="0" rtl="0" algn="just">
              <a:lnSpc>
                <a:spcPct val="100000"/>
              </a:lnSpc>
              <a:spcBef>
                <a:spcPts val="640"/>
              </a:spcBef>
              <a:spcAft>
                <a:spcPts val="0"/>
              </a:spcAft>
              <a:buClr>
                <a:srgbClr val="FF0000"/>
              </a:buClr>
              <a:buSzPts val="3200"/>
              <a:buFont typeface="Arial"/>
              <a:buNone/>
            </a:pPr>
            <a:r>
              <a:rPr lang="en-US" u="sng">
                <a:solidFill>
                  <a:srgbClr val="FF0000"/>
                </a:solidFill>
              </a:rPr>
              <a:t>Nhóm 1</a:t>
            </a:r>
            <a:r>
              <a:rPr lang="en-US"/>
              <a:t>: Vở kịch kết thúc như thế nào?</a:t>
            </a:r>
            <a:endParaRPr/>
          </a:p>
          <a:p>
            <a:pPr indent="0" lvl="0" marL="0" rtl="0" algn="just">
              <a:lnSpc>
                <a:spcPct val="100000"/>
              </a:lnSpc>
              <a:spcBef>
                <a:spcPts val="640"/>
              </a:spcBef>
              <a:spcAft>
                <a:spcPts val="0"/>
              </a:spcAft>
              <a:buClr>
                <a:srgbClr val="FF0000"/>
              </a:buClr>
              <a:buSzPts val="3200"/>
              <a:buFont typeface="Arial"/>
              <a:buNone/>
            </a:pPr>
            <a:r>
              <a:rPr lang="en-US" u="sng">
                <a:solidFill>
                  <a:srgbClr val="FF0000"/>
                </a:solidFill>
              </a:rPr>
              <a:t>Nhóm 2</a:t>
            </a:r>
            <a:r>
              <a:rPr lang="en-US"/>
              <a:t>: Các mâu thuẫn được giải quyết ra sao? Có triệt để không? Vì sao?</a:t>
            </a:r>
            <a:endParaRPr/>
          </a:p>
          <a:p>
            <a:pPr indent="0" lvl="0" marL="0" rtl="0" algn="just">
              <a:lnSpc>
                <a:spcPct val="100000"/>
              </a:lnSpc>
              <a:spcBef>
                <a:spcPts val="640"/>
              </a:spcBef>
              <a:spcAft>
                <a:spcPts val="0"/>
              </a:spcAft>
              <a:buClr>
                <a:srgbClr val="FF0000"/>
              </a:buClr>
              <a:buSzPts val="3200"/>
              <a:buFont typeface="Arial"/>
              <a:buNone/>
            </a:pPr>
            <a:r>
              <a:rPr lang="en-US" u="sng">
                <a:solidFill>
                  <a:srgbClr val="FF0000"/>
                </a:solidFill>
              </a:rPr>
              <a:t>Nhóm 3</a:t>
            </a:r>
            <a:r>
              <a:rPr lang="en-US"/>
              <a:t>: Thông điệp của đoạn trích là gì? Thông điệp ấy có còn phù hợp với hiện tại không?</a:t>
            </a:r>
            <a:endParaRPr/>
          </a:p>
          <a:p>
            <a:pPr indent="0" lvl="0" marL="0" rtl="0" algn="just">
              <a:lnSpc>
                <a:spcPct val="100000"/>
              </a:lnSpc>
              <a:spcBef>
                <a:spcPts val="640"/>
              </a:spcBef>
              <a:spcAft>
                <a:spcPts val="0"/>
              </a:spcAft>
              <a:buClr>
                <a:srgbClr val="FF0000"/>
              </a:buClr>
              <a:buSzPts val="3200"/>
              <a:buFont typeface="Arial"/>
              <a:buNone/>
            </a:pPr>
            <a:r>
              <a:rPr lang="en-US" u="sng">
                <a:solidFill>
                  <a:srgbClr val="FF0000"/>
                </a:solidFill>
              </a:rPr>
              <a:t>Nhóm 4</a:t>
            </a:r>
            <a:r>
              <a:rPr lang="en-US"/>
              <a:t>: Đánh giá những giá trị đặc sắc nghệ thuật trong đoạn trích.</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Effect filter="fade" transition="in">
                                      <p:cBhvr>
                                        <p:cTn dur="500"/>
                                        <p:tgtEl>
                                          <p:spTgt spid="1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Effect filter="fade" transition="in">
                                      <p:cBhvr>
                                        <p:cTn dur="500"/>
                                        <p:tgtEl>
                                          <p:spTgt spid="1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animEffect filter="fade" transition="in">
                                      <p:cBhvr>
                                        <p:cTn dur="500"/>
                                        <p:tgtEl>
                                          <p:spTgt spid="1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animEffect filter="fade" transition="in">
                                      <p:cBhvr>
                                        <p:cTn dur="500"/>
                                        <p:tgtEl>
                                          <p:spTgt spid="1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animEffect filter="fade" transition="in">
                                      <p:cBhvr>
                                        <p:cTn dur="500"/>
                                        <p:tgtEl>
                                          <p:spTgt spid="1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animEffect filter="fade" transition="in">
                                      <p:cBhvr>
                                        <p:cTn dur="500"/>
                                        <p:tgtEl>
                                          <p:spTgt spid="13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7"/>
          <p:cNvSpPr txBox="1"/>
          <p:nvPr>
            <p:ph idx="1" type="body"/>
          </p:nvPr>
        </p:nvSpPr>
        <p:spPr>
          <a:xfrm>
            <a:off x="410210" y="941705"/>
            <a:ext cx="11426190" cy="55187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Times New Roman"/>
              <a:buNone/>
            </a:pPr>
            <a:r>
              <a:rPr lang="en-US" u="sng">
                <a:latin typeface="Times New Roman"/>
                <a:ea typeface="Times New Roman"/>
                <a:cs typeface="Times New Roman"/>
                <a:sym typeface="Times New Roman"/>
              </a:rPr>
              <a:t>I. TÌM HIỂU CHUNG:</a:t>
            </a:r>
            <a:endParaRPr u="sng">
              <a:latin typeface="Times New Roman"/>
              <a:ea typeface="Times New Roman"/>
              <a:cs typeface="Times New Roman"/>
              <a:sym typeface="Times New Roman"/>
            </a:endParaRPr>
          </a:p>
          <a:p>
            <a:pPr indent="0" lvl="0" marL="0" rtl="0" algn="l">
              <a:lnSpc>
                <a:spcPct val="100000"/>
              </a:lnSpc>
              <a:spcBef>
                <a:spcPts val="640"/>
              </a:spcBef>
              <a:spcAft>
                <a:spcPts val="0"/>
              </a:spcAft>
              <a:buClr>
                <a:schemeClr val="dk1"/>
              </a:buClr>
              <a:buSzPts val="3200"/>
              <a:buFont typeface="Times New Roman"/>
              <a:buNone/>
            </a:pPr>
            <a:r>
              <a:rPr lang="en-US" u="sng">
                <a:latin typeface="Times New Roman"/>
                <a:ea typeface="Times New Roman"/>
                <a:cs typeface="Times New Roman"/>
                <a:sym typeface="Times New Roman"/>
              </a:rPr>
              <a:t>II. ĐỌC- HIỂU VĂN BẢN:</a:t>
            </a:r>
            <a:endParaRPr u="sng">
              <a:latin typeface="Times New Roman"/>
              <a:ea typeface="Times New Roman"/>
              <a:cs typeface="Times New Roman"/>
              <a:sym typeface="Times New Roman"/>
            </a:endParaRPr>
          </a:p>
          <a:p>
            <a:pPr indent="0" lvl="0" marL="0" rtl="0" algn="l">
              <a:lnSpc>
                <a:spcPct val="100000"/>
              </a:lnSpc>
              <a:spcBef>
                <a:spcPts val="640"/>
              </a:spcBef>
              <a:spcAft>
                <a:spcPts val="0"/>
              </a:spcAft>
              <a:buClr>
                <a:schemeClr val="dk1"/>
              </a:buClr>
              <a:buSzPts val="3200"/>
              <a:buFont typeface="Times New Roman"/>
              <a:buNone/>
            </a:pPr>
            <a:r>
              <a:rPr lang="en-US" u="sng">
                <a:latin typeface="Times New Roman"/>
                <a:ea typeface="Times New Roman"/>
                <a:cs typeface="Times New Roman"/>
                <a:sym typeface="Times New Roman"/>
              </a:rPr>
              <a:t>1. Các mâu thuẫn chính của kịch.</a:t>
            </a:r>
            <a:endParaRPr u="sng">
              <a:latin typeface="Times New Roman"/>
              <a:ea typeface="Times New Roman"/>
              <a:cs typeface="Times New Roman"/>
              <a:sym typeface="Times New Roman"/>
            </a:endParaRPr>
          </a:p>
          <a:p>
            <a:pPr indent="0" lvl="0" marL="0" rtl="0" algn="l">
              <a:lnSpc>
                <a:spcPct val="100000"/>
              </a:lnSpc>
              <a:spcBef>
                <a:spcPts val="640"/>
              </a:spcBef>
              <a:spcAft>
                <a:spcPts val="0"/>
              </a:spcAft>
              <a:buClr>
                <a:schemeClr val="dk1"/>
              </a:buClr>
              <a:buSzPts val="3200"/>
              <a:buFont typeface="Times New Roman"/>
              <a:buNone/>
            </a:pPr>
            <a:r>
              <a:rPr lang="en-US" u="sng">
                <a:latin typeface="Times New Roman"/>
                <a:ea typeface="Times New Roman"/>
                <a:cs typeface="Times New Roman"/>
                <a:sym typeface="Times New Roman"/>
              </a:rPr>
              <a:t>2. Tính cách, diễn biến tâm trạng của Vũ Như Tô và Đan Thiềm.</a:t>
            </a:r>
            <a:endParaRPr u="sng">
              <a:latin typeface="Times New Roman"/>
              <a:ea typeface="Times New Roman"/>
              <a:cs typeface="Times New Roman"/>
              <a:sym typeface="Times New Roman"/>
            </a:endParaRPr>
          </a:p>
          <a:p>
            <a:pPr indent="0" lvl="0" marL="0" rtl="0" algn="l">
              <a:lnSpc>
                <a:spcPct val="100000"/>
              </a:lnSpc>
              <a:spcBef>
                <a:spcPts val="640"/>
              </a:spcBef>
              <a:spcAft>
                <a:spcPts val="0"/>
              </a:spcAft>
              <a:buClr>
                <a:schemeClr val="dk1"/>
              </a:buClr>
              <a:buSzPts val="3200"/>
              <a:buFont typeface="Times New Roman"/>
              <a:buNone/>
            </a:pPr>
            <a:r>
              <a:rPr lang="en-US" u="sng">
                <a:latin typeface="Times New Roman"/>
                <a:ea typeface="Times New Roman"/>
                <a:cs typeface="Times New Roman"/>
                <a:sym typeface="Times New Roman"/>
              </a:rPr>
              <a:t>3. Kết thúc bi kịch:</a:t>
            </a:r>
            <a:endParaRPr u="sng">
              <a:latin typeface="Times New Roman"/>
              <a:ea typeface="Times New Roman"/>
              <a:cs typeface="Times New Roman"/>
              <a:sym typeface="Times New Roman"/>
            </a:endParaRPr>
          </a:p>
          <a:p>
            <a:pPr indent="0" lvl="0" marL="0" rtl="0" algn="just">
              <a:lnSpc>
                <a:spcPct val="100000"/>
              </a:lnSpc>
              <a:spcBef>
                <a:spcPts val="640"/>
              </a:spcBef>
              <a:spcAft>
                <a:spcPts val="0"/>
              </a:spcAft>
              <a:buClr>
                <a:schemeClr val="dk1"/>
              </a:buClr>
              <a:buSzPts val="3200"/>
              <a:buFont typeface="Arial"/>
              <a:buNone/>
            </a:pPr>
            <a:r>
              <a:rPr lang="en-US"/>
              <a:t>  </a:t>
            </a:r>
            <a:r>
              <a:rPr lang="en-US" sz="2800"/>
              <a:t>-Cửu Trùng Đài bị đốt, Vũ Như Tô bị đẩy ra pháp trường. Đây là nỗi đau của người nghệ sĩ có khát vọng.</a:t>
            </a:r>
            <a:endParaRPr sz="2800"/>
          </a:p>
          <a:p>
            <a:pPr indent="0" lvl="0" marL="0" rtl="0" algn="just">
              <a:lnSpc>
                <a:spcPct val="100000"/>
              </a:lnSpc>
              <a:spcBef>
                <a:spcPts val="560"/>
              </a:spcBef>
              <a:spcAft>
                <a:spcPts val="0"/>
              </a:spcAft>
              <a:buClr>
                <a:schemeClr val="dk1"/>
              </a:buClr>
              <a:buSzPts val="2800"/>
              <a:buFont typeface="Arial"/>
              <a:buNone/>
            </a:pPr>
            <a:r>
              <a:rPr lang="en-US" sz="2800"/>
              <a:t>- Mâu thuẫn thứ nhất đã được giải quyết: bạo chúa bị giết, Nguyễn Vũ tự sát, cung nữ bị bắt.</a:t>
            </a:r>
            <a:endParaRPr sz="2800"/>
          </a:p>
          <a:p>
            <a:pPr indent="0" lvl="0" marL="0" rtl="0" algn="just">
              <a:lnSpc>
                <a:spcPct val="100000"/>
              </a:lnSpc>
              <a:spcBef>
                <a:spcPts val="560"/>
              </a:spcBef>
              <a:spcAft>
                <a:spcPts val="0"/>
              </a:spcAft>
              <a:buClr>
                <a:schemeClr val="dk1"/>
              </a:buClr>
              <a:buSzPts val="2800"/>
              <a:buFont typeface="Arial"/>
              <a:buNone/>
            </a:pPr>
            <a:r>
              <a:rPr lang="en-US" sz="2800"/>
              <a:t>-Mâu thuẫn thứ hai: quan điểm nghệ thuật cao siêu, thuần túy &gt;&lt; lợi ích thiết thực của nhân dân-&gt; chưa được giải quyết triệt để.</a:t>
            </a:r>
            <a:endParaRPr sz="2800"/>
          </a:p>
          <a:p>
            <a:pPr indent="0" lvl="0" marL="0" rtl="0" algn="just">
              <a:lnSpc>
                <a:spcPct val="100000"/>
              </a:lnSpc>
              <a:spcBef>
                <a:spcPts val="560"/>
              </a:spcBef>
              <a:spcAft>
                <a:spcPts val="0"/>
              </a:spcAft>
              <a:buClr>
                <a:schemeClr val="dk1"/>
              </a:buClr>
              <a:buSzPts val="2800"/>
              <a:buFont typeface="Arial"/>
              <a:buNone/>
            </a:pPr>
            <a:r>
              <a:t/>
            </a:r>
            <a:endParaRPr sz="2800"/>
          </a:p>
        </p:txBody>
      </p:sp>
      <p:sp>
        <p:nvSpPr>
          <p:cNvPr id="138" name="Google Shape;138;p7"/>
          <p:cNvSpPr/>
          <p:nvPr/>
        </p:nvSpPr>
        <p:spPr>
          <a:xfrm>
            <a:off x="609600" y="190500"/>
            <a:ext cx="10972800" cy="582613"/>
          </a:xfrm>
          <a:prstGeom prst="rect">
            <a:avLst/>
          </a:prstGeom>
          <a:solidFill>
            <a:srgbClr val="D0D0D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rgbClr val="C00000"/>
                </a:solidFill>
                <a:latin typeface="Times New Roman"/>
                <a:ea typeface="Times New Roman"/>
                <a:cs typeface="Times New Roman"/>
                <a:sym typeface="Times New Roman"/>
              </a:rPr>
              <a:t>VĨNH BIỆT</a:t>
            </a:r>
            <a:r>
              <a:rPr b="0" i="1" lang="en-US" sz="3600" u="none" cap="none" strike="noStrike">
                <a:solidFill>
                  <a:srgbClr val="C00000"/>
                </a:solidFill>
                <a:latin typeface="Times New Roman"/>
                <a:ea typeface="Times New Roman"/>
                <a:cs typeface="Times New Roman"/>
                <a:sym typeface="Times New Roman"/>
              </a:rPr>
              <a:t> </a:t>
            </a:r>
            <a:r>
              <a:rPr b="0" i="1" lang="en-US" sz="2800" u="none" cap="none" strike="noStrike">
                <a:solidFill>
                  <a:srgbClr val="C00000"/>
                </a:solidFill>
                <a:latin typeface="Times New Roman"/>
                <a:ea typeface="Times New Roman"/>
                <a:cs typeface="Times New Roman"/>
                <a:sym typeface="Times New Roman"/>
              </a:rPr>
              <a:t>CỬU TRÙNG ĐÀI</a:t>
            </a:r>
            <a:r>
              <a:rPr b="0" i="0" lang="en-US" sz="2800" u="none" cap="none" strike="noStrike">
                <a:solidFill>
                  <a:srgbClr val="C00000"/>
                </a:solidFill>
                <a:latin typeface="Times New Roman"/>
                <a:ea typeface="Times New Roman"/>
                <a:cs typeface="Times New Roman"/>
                <a:sym typeface="Times New Roman"/>
              </a:rPr>
              <a:t>  (trích)-NGUYỄN HUY TƯỞNG</a:t>
            </a:r>
            <a:endParaRPr b="0" i="0" sz="2800" u="none" cap="none" strike="noStrike">
              <a:solidFill>
                <a:srgbClr val="C00000"/>
              </a:solidFill>
              <a:latin typeface="Times New Roman"/>
              <a:ea typeface="Times New Roman"/>
              <a:cs typeface="Times New Roman"/>
              <a:sym typeface="Times New Roman"/>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i="1" lang="en-US" sz="2800">
                <a:solidFill>
                  <a:srgbClr val="C00000"/>
                </a:solidFill>
                <a:latin typeface="Times New Roman"/>
                <a:ea typeface="Times New Roman"/>
                <a:cs typeface="Times New Roman"/>
                <a:sym typeface="Times New Roman"/>
              </a:rPr>
              <a:t>VĨNH BIỆT CỬU TRÙNG ĐÀ</a:t>
            </a:r>
            <a:r>
              <a:rPr lang="en-US" sz="2800">
                <a:solidFill>
                  <a:srgbClr val="C00000"/>
                </a:solidFill>
                <a:latin typeface="Times New Roman"/>
                <a:ea typeface="Times New Roman"/>
                <a:cs typeface="Times New Roman"/>
                <a:sym typeface="Times New Roman"/>
              </a:rPr>
              <a:t>I  (trích)-NGUYỄN HUY TƯỞNG</a:t>
            </a:r>
            <a:endParaRPr sz="2800"/>
          </a:p>
        </p:txBody>
      </p:sp>
      <p:sp>
        <p:nvSpPr>
          <p:cNvPr id="144" name="Google Shape;144;p8"/>
          <p:cNvSpPr txBox="1"/>
          <p:nvPr>
            <p:ph idx="1" type="body"/>
          </p:nvPr>
        </p:nvSpPr>
        <p:spPr>
          <a:xfrm>
            <a:off x="609600" y="774065"/>
            <a:ext cx="5384800" cy="535368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800"/>
              <a:buFont typeface="Arial"/>
              <a:buNone/>
            </a:pPr>
            <a:r>
              <a:rPr lang="en-US" sz="2800">
                <a:latin typeface="Arial"/>
                <a:ea typeface="Arial"/>
                <a:cs typeface="Arial"/>
                <a:sym typeface="Arial"/>
              </a:rPr>
              <a:t>+Vũ Như Tô không nhận ra sai lầm của mình, vẫn đinh ninh mình vô tội.</a:t>
            </a:r>
            <a:endParaRPr sz="2800">
              <a:latin typeface="Arial"/>
              <a:ea typeface="Arial"/>
              <a:cs typeface="Arial"/>
              <a:sym typeface="Arial"/>
            </a:endParaRPr>
          </a:p>
          <a:p>
            <a:pPr indent="0" lvl="0" marL="0" rtl="0" algn="just">
              <a:lnSpc>
                <a:spcPct val="100000"/>
              </a:lnSpc>
              <a:spcBef>
                <a:spcPts val="560"/>
              </a:spcBef>
              <a:spcAft>
                <a:spcPts val="0"/>
              </a:spcAft>
              <a:buClr>
                <a:schemeClr val="dk1"/>
              </a:buClr>
              <a:buSzPts val="2800"/>
              <a:buFont typeface="Arial"/>
              <a:buNone/>
            </a:pPr>
            <a:r>
              <a:rPr lang="en-US" sz="2800">
                <a:latin typeface="Arial"/>
                <a:ea typeface="Arial"/>
                <a:cs typeface="Arial"/>
                <a:sym typeface="Arial"/>
              </a:rPr>
              <a:t>+Vũ Như Tô khi thực hiện hoài bão đã vô tình gây tội ác cho nhân dân. Vũ Như Tô có tội hay có công? Vũ Như Tô phải hay những kẻ giết Vũ Như Tô phải? Cửu Trùng Đài bị đốt, nên mừng hay nên tiếc?... </a:t>
            </a:r>
            <a:r>
              <a:rPr lang="en-US" sz="2800">
                <a:solidFill>
                  <a:srgbClr val="FF0000"/>
                </a:solidFill>
                <a:latin typeface="Arial"/>
                <a:ea typeface="Arial"/>
                <a:cs typeface="Arial"/>
                <a:sym typeface="Arial"/>
              </a:rPr>
              <a:t>Đó là những câu hỏi lớn không thể giải quyết dứt khoát. Và đây là nỗi băn khoăn của tác giả.</a:t>
            </a:r>
            <a:endParaRPr sz="2800">
              <a:solidFill>
                <a:srgbClr val="FF0000"/>
              </a:solidFill>
              <a:latin typeface="Arial"/>
              <a:ea typeface="Arial"/>
              <a:cs typeface="Arial"/>
              <a:sym typeface="Arial"/>
            </a:endParaRPr>
          </a:p>
        </p:txBody>
      </p:sp>
      <p:pic>
        <p:nvPicPr>
          <p:cNvPr descr="download" id="145" name="Google Shape;145;p8"/>
          <p:cNvPicPr preferRelativeResize="0"/>
          <p:nvPr>
            <p:ph idx="2" type="body"/>
          </p:nvPr>
        </p:nvPicPr>
        <p:blipFill rotWithShape="1">
          <a:blip r:embed="rId3">
            <a:alphaModFix/>
          </a:blip>
          <a:srcRect b="0" l="0" r="0" t="0"/>
          <a:stretch/>
        </p:blipFill>
        <p:spPr>
          <a:xfrm>
            <a:off x="6657340" y="1043305"/>
            <a:ext cx="5397500" cy="3147060"/>
          </a:xfrm>
          <a:prstGeom prst="rect">
            <a:avLst/>
          </a:prstGeom>
          <a:noFill/>
          <a:ln>
            <a:noFill/>
          </a:ln>
        </p:spPr>
      </p:pic>
      <p:pic>
        <p:nvPicPr>
          <p:cNvPr descr="download (1)" id="146" name="Google Shape;146;p8"/>
          <p:cNvPicPr preferRelativeResize="0"/>
          <p:nvPr/>
        </p:nvPicPr>
        <p:blipFill rotWithShape="1">
          <a:blip r:embed="rId4">
            <a:alphaModFix/>
          </a:blip>
          <a:srcRect b="0" l="0" r="0" t="0"/>
          <a:stretch/>
        </p:blipFill>
        <p:spPr>
          <a:xfrm>
            <a:off x="6657340" y="4312285"/>
            <a:ext cx="5398135" cy="2379980"/>
          </a:xfrm>
          <a:prstGeom prst="rect">
            <a:avLst/>
          </a:prstGeom>
          <a:noFill/>
          <a:ln>
            <a:noFill/>
          </a:ln>
        </p:spPr>
      </p:pic>
    </p:spTree>
  </p:cSld>
  <p:clrMapOvr>
    <a:masterClrMapping/>
  </p:clrMapOvr>
  <p:transition>
    <p:wipe dir="u"/>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5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500"/>
                                        <p:tgtEl>
                                          <p:spTgt spid="14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een Color">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2019-11-24T21:32:00Z</dcterms:created>
  <dc:creator>asus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ies>
</file>