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68" r:id="rId3"/>
    <p:sldId id="257" r:id="rId4"/>
    <p:sldId id="266" r:id="rId5"/>
    <p:sldId id="256" r:id="rId6"/>
    <p:sldId id="269" r:id="rId7"/>
    <p:sldId id="270" r:id="rId8"/>
    <p:sldId id="262" r:id="rId9"/>
    <p:sldId id="271" r:id="rId10"/>
    <p:sldId id="258" r:id="rId11"/>
    <p:sldId id="259" r:id="rId12"/>
    <p:sldId id="260" r:id="rId13"/>
    <p:sldId id="261" r:id="rId14"/>
    <p:sldId id="272" r:id="rId15"/>
    <p:sldId id="263" r:id="rId16"/>
    <p:sldId id="273" r:id="rId17"/>
    <p:sldId id="264" r:id="rId18"/>
    <p:sldId id="265"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528"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B9FC04-D309-43BE-83DF-09004E39676E}" type="datetimeFigureOut">
              <a:rPr lang="en-US" smtClean="0"/>
              <a:t>8/21/2020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346DF-BAB2-45AB-91F5-C0C462BD9AD0}" type="slidenum">
              <a:rPr lang="en-US" smtClean="0"/>
              <a:t>‹#›</a:t>
            </a:fld>
            <a:endParaRPr lang="en-US"/>
          </a:p>
        </p:txBody>
      </p:sp>
    </p:spTree>
    <p:extLst>
      <p:ext uri="{BB962C8B-B14F-4D97-AF65-F5344CB8AC3E}">
        <p14:creationId xmlns:p14="http://schemas.microsoft.com/office/powerpoint/2010/main" val="404645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346DF-BAB2-45AB-91F5-C0C462BD9AD0}" type="slidenum">
              <a:rPr lang="en-US" smtClean="0"/>
              <a:t>5</a:t>
            </a:fld>
            <a:endParaRPr lang="en-US"/>
          </a:p>
        </p:txBody>
      </p:sp>
    </p:spTree>
    <p:extLst>
      <p:ext uri="{BB962C8B-B14F-4D97-AF65-F5344CB8AC3E}">
        <p14:creationId xmlns:p14="http://schemas.microsoft.com/office/powerpoint/2010/main" val="307882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E3B5DC-9520-4629-924D-E3C04C888945}"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77604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3B5DC-9520-4629-924D-E3C04C888945}"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265876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3B5DC-9520-4629-924D-E3C04C888945}"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105578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3B5DC-9520-4629-924D-E3C04C888945}"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293445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E3B5DC-9520-4629-924D-E3C04C888945}" type="datetimeFigureOut">
              <a:rPr lang="en-US" smtClean="0"/>
              <a:t>8/21/2020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399821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E3B5DC-9520-4629-924D-E3C04C888945}"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342204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E3B5DC-9520-4629-924D-E3C04C888945}" type="datetimeFigureOut">
              <a:rPr lang="en-US" smtClean="0"/>
              <a:t>8/21/2020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141983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E3B5DC-9520-4629-924D-E3C04C888945}" type="datetimeFigureOut">
              <a:rPr lang="en-US" smtClean="0"/>
              <a:t>8/21/2020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423333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E3B5DC-9520-4629-924D-E3C04C888945}" type="datetimeFigureOut">
              <a:rPr lang="en-US" smtClean="0"/>
              <a:t>8/21/2020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66826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3B5DC-9520-4629-924D-E3C04C888945}"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55665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3B5DC-9520-4629-924D-E3C04C888945}" type="datetimeFigureOut">
              <a:rPr lang="en-US" smtClean="0"/>
              <a:t>8/21/2020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8CBE3-0B44-491F-887D-8CB18AD4FB34}" type="slidenum">
              <a:rPr lang="en-US" smtClean="0"/>
              <a:t>‹#›</a:t>
            </a:fld>
            <a:endParaRPr lang="en-US"/>
          </a:p>
        </p:txBody>
      </p:sp>
    </p:spTree>
    <p:extLst>
      <p:ext uri="{BB962C8B-B14F-4D97-AF65-F5344CB8AC3E}">
        <p14:creationId xmlns:p14="http://schemas.microsoft.com/office/powerpoint/2010/main" val="77147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E3B5DC-9520-4629-924D-E3C04C888945}" type="datetimeFigureOut">
              <a:rPr lang="en-US" smtClean="0"/>
              <a:t>8/21/2020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778CBE3-0B44-491F-887D-8CB18AD4FB34}" type="slidenum">
              <a:rPr lang="en-US" smtClean="0"/>
              <a:t>‹#›</a:t>
            </a:fld>
            <a:endParaRPr lang="en-US"/>
          </a:p>
        </p:txBody>
      </p:sp>
    </p:spTree>
    <p:extLst>
      <p:ext uri="{BB962C8B-B14F-4D97-AF65-F5344CB8AC3E}">
        <p14:creationId xmlns:p14="http://schemas.microsoft.com/office/powerpoint/2010/main" val="2316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ọn bộ background powerpoint đẹp và chuyên nghiệp nhất cho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3291" y="817424"/>
            <a:ext cx="6343660"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Hát</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múa</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Em</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yêu</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trường</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em</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797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oái đầu nhìn lớp học trống vắng đến lạnh lẽo trước khi chia xa, học sinh  cấp 3 nghẹn ngào tự nhủ: Tất cả chỉ còn là kỷ niệ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3" y="61912"/>
            <a:ext cx="4635357" cy="31956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ong lớp học, những bề mặt nào có khả năng lưu trữ virus và mầm bệnh?  Chúng ta nên hạn chế tiếp xúc như thế nào cho hiệu qu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9" y="0"/>
            <a:ext cx="4114801" cy="3257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0" y="3409627"/>
            <a:ext cx="2514600" cy="584775"/>
          </a:xfrm>
          <a:prstGeom prst="rect">
            <a:avLst/>
          </a:prstGeom>
          <a:noFill/>
        </p:spPr>
        <p:txBody>
          <a:bodyPr wrap="square" rtlCol="0">
            <a:spAutoFit/>
          </a:bodyPr>
          <a:lstStyle/>
          <a:p>
            <a:pPr algn="ctr"/>
            <a:r>
              <a:rPr lang="en-US" sz="3200" dirty="0" err="1" smtClean="0">
                <a:solidFill>
                  <a:srgbClr val="0070C0"/>
                </a:solidFill>
                <a:latin typeface="Times New Roman" pitchFamily="18" charset="0"/>
                <a:cs typeface="Times New Roman" pitchFamily="18" charset="0"/>
              </a:rPr>
              <a:t>Lớp</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học</a:t>
            </a:r>
            <a:endParaRPr lang="en-US" sz="3200" dirty="0" smtClean="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91747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hòng mỹ thuật - âm nhạc Hồng Đức - noithathongduc.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1" y="21832"/>
            <a:ext cx="4419600" cy="27350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ong-am-nhac-cho-giao-vien-mam-n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916"/>
            <a:ext cx="419100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IẢI PHÁP THIẾT BỊ HOÀN THIỆN CHO NGÀNH GIÁO DỤ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735066"/>
            <a:ext cx="4375150" cy="2376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60314" y="2266950"/>
            <a:ext cx="2133600" cy="369332"/>
          </a:xfrm>
          <a:prstGeom prst="rect">
            <a:avLst/>
          </a:prstGeom>
          <a:solidFill>
            <a:schemeClr val="tx2">
              <a:lumMod val="60000"/>
              <a:lumOff val="40000"/>
            </a:schemeClr>
          </a:solidFill>
          <a:ln>
            <a:solidFill>
              <a:schemeClr val="accent1"/>
            </a:solidFill>
          </a:ln>
        </p:spPr>
        <p:txBody>
          <a:bodyPr wrap="square" rtlCol="0">
            <a:spAutoFit/>
          </a:bodyPr>
          <a:lstStyle/>
          <a:p>
            <a:r>
              <a:rPr lang="en-US" b="1" dirty="0" err="1" smtClean="0">
                <a:solidFill>
                  <a:srgbClr val="FF0000"/>
                </a:solidFill>
              </a:rPr>
              <a:t>Phòng</a:t>
            </a:r>
            <a:r>
              <a:rPr lang="en-US" b="1" dirty="0" smtClean="0">
                <a:solidFill>
                  <a:srgbClr val="FF0000"/>
                </a:solidFill>
              </a:rPr>
              <a:t> </a:t>
            </a:r>
            <a:r>
              <a:rPr lang="en-US" b="1" dirty="0" err="1" smtClean="0">
                <a:solidFill>
                  <a:srgbClr val="FF0000"/>
                </a:solidFill>
              </a:rPr>
              <a:t>mỹ</a:t>
            </a:r>
            <a:r>
              <a:rPr lang="en-US" b="1" dirty="0" smtClean="0">
                <a:solidFill>
                  <a:srgbClr val="FF0000"/>
                </a:solidFill>
              </a:rPr>
              <a:t> </a:t>
            </a:r>
            <a:r>
              <a:rPr lang="en-US" b="1" dirty="0" err="1" smtClean="0">
                <a:solidFill>
                  <a:srgbClr val="FF0000"/>
                </a:solidFill>
              </a:rPr>
              <a:t>thuật</a:t>
            </a:r>
            <a:endParaRPr lang="en-US" b="1" dirty="0">
              <a:solidFill>
                <a:srgbClr val="FF0000"/>
              </a:solidFill>
            </a:endParaRPr>
          </a:p>
        </p:txBody>
      </p:sp>
      <p:sp>
        <p:nvSpPr>
          <p:cNvPr id="10" name="TextBox 9"/>
          <p:cNvSpPr txBox="1"/>
          <p:nvPr/>
        </p:nvSpPr>
        <p:spPr>
          <a:xfrm>
            <a:off x="6781372" y="2636282"/>
            <a:ext cx="2133600" cy="369332"/>
          </a:xfrm>
          <a:prstGeom prst="rect">
            <a:avLst/>
          </a:prstGeom>
          <a:solidFill>
            <a:schemeClr val="tx2">
              <a:lumMod val="60000"/>
              <a:lumOff val="40000"/>
            </a:schemeClr>
          </a:solidFill>
          <a:ln>
            <a:solidFill>
              <a:schemeClr val="accent1"/>
            </a:solidFill>
          </a:ln>
        </p:spPr>
        <p:txBody>
          <a:bodyPr wrap="square" rtlCol="0">
            <a:spAutoFit/>
          </a:bodyPr>
          <a:lstStyle/>
          <a:p>
            <a:r>
              <a:rPr lang="en-US" b="1" dirty="0" err="1" smtClean="0">
                <a:solidFill>
                  <a:srgbClr val="FF0000"/>
                </a:solidFill>
              </a:rPr>
              <a:t>Phòng</a:t>
            </a:r>
            <a:r>
              <a:rPr lang="en-US" b="1" dirty="0" smtClean="0">
                <a:solidFill>
                  <a:srgbClr val="FF0000"/>
                </a:solidFill>
              </a:rPr>
              <a:t> </a:t>
            </a:r>
            <a:r>
              <a:rPr lang="en-US" b="1" dirty="0" err="1" smtClean="0">
                <a:solidFill>
                  <a:srgbClr val="FF0000"/>
                </a:solidFill>
              </a:rPr>
              <a:t>âm</a:t>
            </a:r>
            <a:r>
              <a:rPr lang="en-US" b="1" dirty="0" smtClean="0">
                <a:solidFill>
                  <a:srgbClr val="FF0000"/>
                </a:solidFill>
              </a:rPr>
              <a:t> </a:t>
            </a:r>
            <a:r>
              <a:rPr lang="en-US" b="1" dirty="0" err="1" smtClean="0">
                <a:solidFill>
                  <a:srgbClr val="FF0000"/>
                </a:solidFill>
              </a:rPr>
              <a:t>nhạc</a:t>
            </a:r>
            <a:endParaRPr lang="en-US" b="1" dirty="0">
              <a:solidFill>
                <a:srgbClr val="FF0000"/>
              </a:solidFill>
            </a:endParaRPr>
          </a:p>
        </p:txBody>
      </p:sp>
      <p:sp>
        <p:nvSpPr>
          <p:cNvPr id="11" name="TextBox 10"/>
          <p:cNvSpPr txBox="1"/>
          <p:nvPr/>
        </p:nvSpPr>
        <p:spPr>
          <a:xfrm>
            <a:off x="990600" y="4742222"/>
            <a:ext cx="2133600" cy="369332"/>
          </a:xfrm>
          <a:prstGeom prst="rect">
            <a:avLst/>
          </a:prstGeom>
          <a:solidFill>
            <a:schemeClr val="tx2">
              <a:lumMod val="60000"/>
              <a:lumOff val="40000"/>
            </a:schemeClr>
          </a:solidFill>
          <a:ln>
            <a:solidFill>
              <a:schemeClr val="accent1"/>
            </a:solidFill>
          </a:ln>
        </p:spPr>
        <p:txBody>
          <a:bodyPr wrap="square" rtlCol="0">
            <a:spAutoFit/>
          </a:bodyPr>
          <a:lstStyle/>
          <a:p>
            <a:r>
              <a:rPr lang="en-US" b="1" dirty="0" err="1" smtClean="0">
                <a:solidFill>
                  <a:srgbClr val="FF0000"/>
                </a:solidFill>
              </a:rPr>
              <a:t>Phòng</a:t>
            </a:r>
            <a:r>
              <a:rPr lang="en-US" b="1" dirty="0" smtClean="0">
                <a:solidFill>
                  <a:srgbClr val="FF0000"/>
                </a:solidFill>
              </a:rPr>
              <a:t> tin </a:t>
            </a:r>
            <a:r>
              <a:rPr lang="en-US" b="1" dirty="0" err="1" smtClean="0">
                <a:solidFill>
                  <a:srgbClr val="FF0000"/>
                </a:solidFill>
              </a:rPr>
              <a:t>học</a:t>
            </a:r>
            <a:endParaRPr lang="en-US" b="1" dirty="0">
              <a:solidFill>
                <a:srgbClr val="FF0000"/>
              </a:solidFill>
            </a:endParaRPr>
          </a:p>
        </p:txBody>
      </p:sp>
    </p:spTree>
    <p:extLst>
      <p:ext uri="{BB962C8B-B14F-4D97-AF65-F5344CB8AC3E}">
        <p14:creationId xmlns:p14="http://schemas.microsoft.com/office/powerpoint/2010/main" val="40554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additive="base">
                                        <p:cTn id="18" dur="500" fill="hold"/>
                                        <p:tgtEl>
                                          <p:spTgt spid="3076"/>
                                        </p:tgtEl>
                                        <p:attrNameLst>
                                          <p:attrName>ppt_x</p:attrName>
                                        </p:attrNameLst>
                                      </p:cBhvr>
                                      <p:tavLst>
                                        <p:tav tm="0">
                                          <p:val>
                                            <p:strVal val="#ppt_x"/>
                                          </p:val>
                                        </p:tav>
                                        <p:tav tm="100000">
                                          <p:val>
                                            <p:strVal val="#ppt_x"/>
                                          </p:val>
                                        </p:tav>
                                      </p:tavLst>
                                    </p:anim>
                                    <p:anim calcmode="lin" valueType="num">
                                      <p:cBhvr additive="base">
                                        <p:cTn id="19"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078"/>
                                        </p:tgtEl>
                                        <p:attrNameLst>
                                          <p:attrName>style.visibility</p:attrName>
                                        </p:attrNameLst>
                                      </p:cBhvr>
                                      <p:to>
                                        <p:strVal val="visible"/>
                                      </p:to>
                                    </p:set>
                                    <p:animEffect transition="in" filter="barn(inVertical)">
                                      <p:cBhvr>
                                        <p:cTn id="30" dur="500"/>
                                        <p:tgtEl>
                                          <p:spTgt spid="307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in tức giáo dục - Trường tiểu học Vân Quật Đ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52" y="90969"/>
            <a:ext cx="3754348" cy="24807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ạt động bán tr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355" y="81338"/>
            <a:ext cx="4375150" cy="24904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MT - QL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647950"/>
            <a:ext cx="38100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Thi công cỏ sân vuờn trường Tiểu Học Đan Phượng | GreenSpor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539" y="2767012"/>
            <a:ext cx="4375150" cy="222408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60314" y="2266950"/>
            <a:ext cx="1397286" cy="369332"/>
          </a:xfrm>
          <a:prstGeom prst="rect">
            <a:avLst/>
          </a:prstGeom>
          <a:solidFill>
            <a:schemeClr val="tx2">
              <a:lumMod val="60000"/>
              <a:lumOff val="40000"/>
            </a:schemeClr>
          </a:solidFill>
          <a:ln>
            <a:solidFill>
              <a:schemeClr val="accent1"/>
            </a:solidFill>
          </a:ln>
        </p:spPr>
        <p:txBody>
          <a:bodyPr wrap="square" rtlCol="0">
            <a:spAutoFit/>
          </a:bodyPr>
          <a:lstStyle/>
          <a:p>
            <a:r>
              <a:rPr lang="en-US" b="1" dirty="0" err="1" smtClean="0">
                <a:solidFill>
                  <a:srgbClr val="FF0000"/>
                </a:solidFill>
              </a:rPr>
              <a:t>Sân</a:t>
            </a:r>
            <a:r>
              <a:rPr lang="en-US" b="1" dirty="0" smtClean="0">
                <a:solidFill>
                  <a:srgbClr val="FF0000"/>
                </a:solidFill>
              </a:rPr>
              <a:t> </a:t>
            </a:r>
            <a:r>
              <a:rPr lang="en-US" b="1" dirty="0" err="1" smtClean="0">
                <a:solidFill>
                  <a:srgbClr val="FF0000"/>
                </a:solidFill>
              </a:rPr>
              <a:t>thể</a:t>
            </a:r>
            <a:r>
              <a:rPr lang="en-US" b="1" dirty="0" smtClean="0">
                <a:solidFill>
                  <a:srgbClr val="FF0000"/>
                </a:solidFill>
              </a:rPr>
              <a:t> </a:t>
            </a:r>
            <a:r>
              <a:rPr lang="en-US" b="1" dirty="0" err="1" smtClean="0">
                <a:solidFill>
                  <a:srgbClr val="FF0000"/>
                </a:solidFill>
              </a:rPr>
              <a:t>dục</a:t>
            </a:r>
            <a:endParaRPr lang="en-US" b="1" dirty="0">
              <a:solidFill>
                <a:srgbClr val="FF0000"/>
              </a:solidFill>
            </a:endParaRPr>
          </a:p>
        </p:txBody>
      </p:sp>
      <p:sp>
        <p:nvSpPr>
          <p:cNvPr id="10" name="TextBox 9"/>
          <p:cNvSpPr txBox="1"/>
          <p:nvPr/>
        </p:nvSpPr>
        <p:spPr>
          <a:xfrm>
            <a:off x="6715089" y="2202418"/>
            <a:ext cx="1066800" cy="369332"/>
          </a:xfrm>
          <a:prstGeom prst="rect">
            <a:avLst/>
          </a:prstGeom>
          <a:solidFill>
            <a:schemeClr val="tx2">
              <a:lumMod val="60000"/>
              <a:lumOff val="40000"/>
            </a:schemeClr>
          </a:solidFill>
          <a:ln>
            <a:solidFill>
              <a:schemeClr val="accent1"/>
            </a:solidFill>
          </a:ln>
        </p:spPr>
        <p:txBody>
          <a:bodyPr wrap="square" rtlCol="0">
            <a:spAutoFit/>
          </a:bodyPr>
          <a:lstStyle/>
          <a:p>
            <a:r>
              <a:rPr lang="en-US" b="1" dirty="0" err="1" smtClean="0">
                <a:solidFill>
                  <a:srgbClr val="FF0000"/>
                </a:solidFill>
              </a:rPr>
              <a:t>Nhà</a:t>
            </a:r>
            <a:r>
              <a:rPr lang="en-US" b="1" dirty="0" smtClean="0">
                <a:solidFill>
                  <a:srgbClr val="FF0000"/>
                </a:solidFill>
              </a:rPr>
              <a:t> </a:t>
            </a:r>
            <a:r>
              <a:rPr lang="en-US" b="1" dirty="0" err="1" smtClean="0">
                <a:solidFill>
                  <a:srgbClr val="FF0000"/>
                </a:solidFill>
              </a:rPr>
              <a:t>ăn</a:t>
            </a:r>
            <a:endParaRPr lang="en-US" b="1" dirty="0">
              <a:solidFill>
                <a:srgbClr val="FF0000"/>
              </a:solidFill>
            </a:endParaRPr>
          </a:p>
        </p:txBody>
      </p:sp>
      <p:sp>
        <p:nvSpPr>
          <p:cNvPr id="11" name="TextBox 10"/>
          <p:cNvSpPr txBox="1"/>
          <p:nvPr/>
        </p:nvSpPr>
        <p:spPr>
          <a:xfrm>
            <a:off x="2260314" y="4621768"/>
            <a:ext cx="1321086" cy="369332"/>
          </a:xfrm>
          <a:prstGeom prst="rect">
            <a:avLst/>
          </a:prstGeom>
          <a:solidFill>
            <a:schemeClr val="tx2">
              <a:lumMod val="60000"/>
              <a:lumOff val="40000"/>
            </a:schemeClr>
          </a:solidFill>
          <a:ln>
            <a:solidFill>
              <a:schemeClr val="accent1"/>
            </a:solidFill>
          </a:ln>
        </p:spPr>
        <p:txBody>
          <a:bodyPr wrap="square" rtlCol="0">
            <a:spAutoFit/>
          </a:bodyPr>
          <a:lstStyle/>
          <a:p>
            <a:r>
              <a:rPr lang="en-US" b="1" dirty="0" err="1" smtClean="0">
                <a:solidFill>
                  <a:srgbClr val="FF0000"/>
                </a:solidFill>
              </a:rPr>
              <a:t>Thư</a:t>
            </a:r>
            <a:r>
              <a:rPr lang="en-US" b="1" dirty="0" smtClean="0">
                <a:solidFill>
                  <a:srgbClr val="FF0000"/>
                </a:solidFill>
              </a:rPr>
              <a:t> </a:t>
            </a:r>
            <a:r>
              <a:rPr lang="en-US" b="1" dirty="0" err="1" smtClean="0">
                <a:solidFill>
                  <a:srgbClr val="FF0000"/>
                </a:solidFill>
              </a:rPr>
              <a:t>viện</a:t>
            </a:r>
            <a:endParaRPr lang="en-US" b="1" dirty="0">
              <a:solidFill>
                <a:srgbClr val="FF0000"/>
              </a:solidFill>
            </a:endParaRPr>
          </a:p>
        </p:txBody>
      </p:sp>
      <p:sp>
        <p:nvSpPr>
          <p:cNvPr id="12" name="TextBox 11"/>
          <p:cNvSpPr txBox="1"/>
          <p:nvPr/>
        </p:nvSpPr>
        <p:spPr>
          <a:xfrm>
            <a:off x="7924800" y="4621768"/>
            <a:ext cx="1066800" cy="369332"/>
          </a:xfrm>
          <a:prstGeom prst="rect">
            <a:avLst/>
          </a:prstGeom>
          <a:solidFill>
            <a:schemeClr val="tx2">
              <a:lumMod val="60000"/>
              <a:lumOff val="40000"/>
            </a:schemeClr>
          </a:solidFill>
          <a:ln>
            <a:solidFill>
              <a:schemeClr val="accent1"/>
            </a:solidFill>
          </a:ln>
        </p:spPr>
        <p:txBody>
          <a:bodyPr wrap="square" rtlCol="0">
            <a:spAutoFit/>
          </a:bodyPr>
          <a:lstStyle/>
          <a:p>
            <a:r>
              <a:rPr lang="en-US" b="1" dirty="0" err="1" smtClean="0">
                <a:solidFill>
                  <a:srgbClr val="FF0000"/>
                </a:solidFill>
              </a:rPr>
              <a:t>Sân</a:t>
            </a:r>
            <a:r>
              <a:rPr lang="en-US" b="1" dirty="0" smtClean="0">
                <a:solidFill>
                  <a:srgbClr val="FF0000"/>
                </a:solidFill>
              </a:rPr>
              <a:t> </a:t>
            </a:r>
            <a:r>
              <a:rPr lang="en-US" b="1" dirty="0" err="1" smtClean="0">
                <a:solidFill>
                  <a:srgbClr val="FF0000"/>
                </a:solidFill>
              </a:rPr>
              <a:t>chơi</a:t>
            </a:r>
            <a:endParaRPr lang="en-US" b="1" dirty="0">
              <a:solidFill>
                <a:srgbClr val="FF0000"/>
              </a:solidFill>
            </a:endParaRPr>
          </a:p>
        </p:txBody>
      </p:sp>
    </p:spTree>
    <p:extLst>
      <p:ext uri="{BB962C8B-B14F-4D97-AF65-F5344CB8AC3E}">
        <p14:creationId xmlns:p14="http://schemas.microsoft.com/office/powerpoint/2010/main" val="41489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wipe(down)">
                                      <p:cBhvr>
                                        <p:cTn id="30" dur="500"/>
                                        <p:tgtEl>
                                          <p:spTgt spid="410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104"/>
                                        </p:tgtEl>
                                        <p:attrNameLst>
                                          <p:attrName>style.visibility</p:attrName>
                                        </p:attrNameLst>
                                      </p:cBhvr>
                                      <p:to>
                                        <p:strVal val="visible"/>
                                      </p:to>
                                    </p:set>
                                    <p:animEffect transition="in" filter="circle(in)">
                                      <p:cBhvr>
                                        <p:cTn id="42" dur="2000"/>
                                        <p:tgtEl>
                                          <p:spTgt spid="410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00+ Hình nền Powerpoint đẹp và chất lượng nhấ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762125"/>
            <a:ext cx="8686800" cy="1619250"/>
          </a:xfrm>
        </p:spPr>
        <p:txBody>
          <a:bodyPr>
            <a:noAutofit/>
          </a:bodyPr>
          <a:lstStyle/>
          <a:p>
            <a:pPr fontAlgn="t"/>
            <a:r>
              <a:rPr lang="en-US" sz="4000" dirty="0" smtClean="0">
                <a:solidFill>
                  <a:srgbClr val="0070C0"/>
                </a:solidFill>
                <a:latin typeface="Times New Roman" pitchFamily="18" charset="0"/>
                <a:cs typeface="Times New Roman" pitchFamily="18" charset="0"/>
              </a:rPr>
              <a:t>        1. </a:t>
            </a:r>
            <a:r>
              <a:rPr lang="en-US" sz="4000" dirty="0" err="1">
                <a:solidFill>
                  <a:srgbClr val="0070C0"/>
                </a:solidFill>
                <a:latin typeface="Times New Roman" pitchFamily="18" charset="0"/>
                <a:cs typeface="Times New Roman" pitchFamily="18" charset="0"/>
              </a:rPr>
              <a:t>Trường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tiểu</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học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mới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của</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em</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có</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gì</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khác</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với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trường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mẫu</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giáo</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mà</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em</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đã</a:t>
            </a:r>
            <a:r>
              <a:rPr lang="en-US" sz="4000" dirty="0">
                <a:solidFill>
                  <a:srgbClr val="0070C0"/>
                </a:solidFill>
                <a:latin typeface="Times New Roman" pitchFamily="18" charset="0"/>
                <a:cs typeface="Times New Roman" pitchFamily="18" charset="0"/>
              </a:rPr>
              <a:t> </a:t>
            </a:r>
            <a:r>
              <a:rPr lang="en-US" sz="4000" dirty="0" err="1" smtClean="0">
                <a:solidFill>
                  <a:srgbClr val="0070C0"/>
                </a:solidFill>
                <a:latin typeface="Times New Roman" pitchFamily="18" charset="0"/>
                <a:cs typeface="Times New Roman" pitchFamily="18" charset="0"/>
              </a:rPr>
              <a:t>học</a:t>
            </a:r>
            <a:r>
              <a:rPr lang="en-US" sz="4000" dirty="0" smtClean="0">
                <a:solidFill>
                  <a:srgbClr val="0070C0"/>
                </a:solidFill>
                <a:latin typeface="Times New Roman" pitchFamily="18" charset="0"/>
                <a:cs typeface="Times New Roman" pitchFamily="18" charset="0"/>
              </a:rPr>
              <a:t>?</a:t>
            </a:r>
            <a:r>
              <a:rPr lang="en-US" sz="4000" dirty="0">
                <a:solidFill>
                  <a:srgbClr val="0070C0"/>
                </a:solidFill>
                <a:latin typeface="Times New Roman" pitchFamily="18" charset="0"/>
                <a:cs typeface="Times New Roman" pitchFamily="18" charset="0"/>
              </a:rPr>
              <a:t/>
            </a:r>
            <a:br>
              <a:rPr lang="en-US" sz="4000" dirty="0">
                <a:solidFill>
                  <a:srgbClr val="0070C0"/>
                </a:solidFill>
                <a:latin typeface="Times New Roman" pitchFamily="18" charset="0"/>
                <a:cs typeface="Times New Roman" pitchFamily="18" charset="0"/>
              </a:rPr>
            </a:br>
            <a:r>
              <a:rPr lang="en-US" sz="4000" dirty="0" smtClean="0">
                <a:solidFill>
                  <a:srgbClr val="0070C0"/>
                </a:solidFill>
                <a:latin typeface="Times New Roman" pitchFamily="18" charset="0"/>
                <a:cs typeface="Times New Roman" pitchFamily="18" charset="0"/>
              </a:rPr>
              <a:t>2. </a:t>
            </a:r>
            <a:r>
              <a:rPr lang="en-US" sz="4000" dirty="0" err="1">
                <a:solidFill>
                  <a:srgbClr val="0070C0"/>
                </a:solidFill>
                <a:latin typeface="Times New Roman" pitchFamily="18" charset="0"/>
                <a:cs typeface="Times New Roman" pitchFamily="18" charset="0"/>
              </a:rPr>
              <a:t>Em</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thích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nơi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nào</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nhất</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trường</a:t>
            </a:r>
            <a:r>
              <a:rPr lang="en-US" sz="4000" dirty="0">
                <a:solidFill>
                  <a:srgbClr val="0070C0"/>
                </a:solidFill>
                <a:latin typeface="Times New Roman" pitchFamily="18" charset="0"/>
                <a:cs typeface="Times New Roman" pitchFamily="18" charset="0"/>
              </a:rPr>
              <a:t>?</a:t>
            </a:r>
            <a:br>
              <a:rPr lang="en-US" sz="4000" dirty="0">
                <a:solidFill>
                  <a:srgbClr val="0070C0"/>
                </a:solidFill>
                <a:latin typeface="Times New Roman" pitchFamily="18" charset="0"/>
                <a:cs typeface="Times New Roman" pitchFamily="18" charset="0"/>
              </a:rPr>
            </a:br>
            <a:endParaRPr lang="en-US" sz="4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80833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ộ sưu tập hình nền powerpoint mầm non siêu dễ thương, đáng yêu mà bạn  không thể bỏ q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
            <a:ext cx="8991600" cy="51427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76400" y="209550"/>
            <a:ext cx="6172200" cy="3394472"/>
          </a:xfrm>
        </p:spPr>
        <p:txBody>
          <a:bodyPr/>
          <a:lstStyle/>
          <a:p>
            <a:r>
              <a:rPr lang="en-US" b="1" dirty="0" err="1">
                <a:solidFill>
                  <a:schemeClr val="tx1">
                    <a:lumMod val="95000"/>
                    <a:lumOff val="5000"/>
                  </a:schemeClr>
                </a:solidFill>
                <a:latin typeface="Times New Roman" pitchFamily="18" charset="0"/>
                <a:cs typeface="Times New Roman" pitchFamily="18" charset="0"/>
              </a:rPr>
              <a:t>Trường</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tiểu</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học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khác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xa</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với</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trường</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mẫu</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giáo</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các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em</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học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trước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đây</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có</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nhiều</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phòng</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học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phòng</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chức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năng</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và</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nhiều</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hoạt</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động</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học</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tập</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vui</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chơi</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đa</a:t>
            </a:r>
            <a:r>
              <a:rPr lang="en-US" b="1" dirty="0">
                <a:solidFill>
                  <a:schemeClr val="tx1">
                    <a:lumMod val="95000"/>
                    <a:lumOff val="5000"/>
                  </a:schemeClr>
                </a:solidFill>
                <a:latin typeface="Times New Roman" pitchFamily="18" charset="0"/>
                <a:cs typeface="Times New Roman" pitchFamily="18" charset="0"/>
              </a:rPr>
              <a:t> </a:t>
            </a:r>
            <a:r>
              <a:rPr lang="en-US" b="1" dirty="0" err="1">
                <a:solidFill>
                  <a:schemeClr val="tx1">
                    <a:lumMod val="95000"/>
                    <a:lumOff val="5000"/>
                  </a:schemeClr>
                </a:solidFill>
                <a:latin typeface="Times New Roman" pitchFamily="18" charset="0"/>
                <a:cs typeface="Times New Roman" pitchFamily="18" charset="0"/>
              </a:rPr>
              <a:t>dạng</a:t>
            </a:r>
            <a:endParaRPr lang="en-US" b="1" dirty="0">
              <a:solidFill>
                <a:schemeClr val="tx1">
                  <a:lumMod val="95000"/>
                  <a:lumOff val="5000"/>
                </a:schemeClr>
              </a:solidFill>
              <a:latin typeface="Times New Roman" pitchFamily="18" charset="0"/>
              <a:cs typeface="Times New Roman" pitchFamily="18" charset="0"/>
            </a:endParaRPr>
          </a:p>
          <a:p>
            <a:pPr marL="0" indent="0">
              <a:buNone/>
            </a:pPr>
            <a:endParaRPr lang="en-US"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1173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067800" cy="5143500"/>
          </a:xfrm>
        </p:spPr>
      </p:pic>
      <p:sp>
        <p:nvSpPr>
          <p:cNvPr id="5" name="Cloud 4"/>
          <p:cNvSpPr/>
          <p:nvPr/>
        </p:nvSpPr>
        <p:spPr>
          <a:xfrm>
            <a:off x="0" y="3257550"/>
            <a:ext cx="3429000" cy="10668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Thảo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luận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nhóm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đôi</a:t>
            </a:r>
            <a:endParaRPr lang="en-US" sz="2800" b="1" dirty="0">
              <a:solidFill>
                <a:srgbClr val="FF0000"/>
              </a:solidFill>
              <a:latin typeface="Times New Roman" pitchFamily="18" charset="0"/>
              <a:cs typeface="Times New Roman" pitchFamily="18" charset="0"/>
            </a:endParaRPr>
          </a:p>
        </p:txBody>
      </p:sp>
      <p:sp>
        <p:nvSpPr>
          <p:cNvPr id="6" name="Rectangle 5"/>
          <p:cNvSpPr/>
          <p:nvPr/>
        </p:nvSpPr>
        <p:spPr>
          <a:xfrm>
            <a:off x="62753" y="333934"/>
            <a:ext cx="4100803" cy="461665"/>
          </a:xfrm>
          <a:prstGeom prst="rect">
            <a:avLst/>
          </a:prstGeom>
          <a:solidFill>
            <a:schemeClr val="tx2">
              <a:lumMod val="60000"/>
              <a:lumOff val="40000"/>
            </a:schemeClr>
          </a:solidFill>
        </p:spPr>
        <p:txBody>
          <a:bodyPr wrap="none">
            <a:spAutoFit/>
          </a:bodyPr>
          <a:lstStyle/>
          <a:p>
            <a:r>
              <a:rPr lang="en-US" sz="2400" b="1" dirty="0" err="1" smtClean="0">
                <a:latin typeface="Times New Roman" pitchFamily="18" charset="0"/>
                <a:cs typeface="Times New Roman" pitchFamily="18" charset="0"/>
              </a:rPr>
              <a:t>Hoạt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2: Chia </a:t>
            </a:r>
            <a:r>
              <a:rPr lang="en-US" sz="2400" b="1" dirty="0" err="1" smtClean="0">
                <a:latin typeface="Times New Roman" pitchFamily="18" charset="0"/>
                <a:cs typeface="Times New Roman" pitchFamily="18" charset="0"/>
              </a:rPr>
              <a:t>sẻ</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xúc</a:t>
            </a:r>
            <a:endParaRPr lang="en-US" sz="24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31023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ình nền thiết kế giáo án điện tử Powerpoint (P2) | Hình nền, Thiết kế, H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09550"/>
            <a:ext cx="8229600" cy="3394472"/>
          </a:xfrm>
        </p:spPr>
        <p:txBody>
          <a:bodyPr/>
          <a:lstStyle/>
          <a:p>
            <a:pPr marL="0" indent="0">
              <a:buNone/>
            </a:pPr>
            <a:r>
              <a:rPr lang="vi-VN" dirty="0"/>
              <a:t>* Kết luận:</a:t>
            </a:r>
            <a:endParaRPr lang="en-US" dirty="0"/>
          </a:p>
          <a:p>
            <a:pPr marL="0" indent="0">
              <a:buNone/>
            </a:pPr>
            <a:r>
              <a:rPr lang="vi-VN" dirty="0"/>
              <a:t>Qua hoạt động này chúng ta biết cách làm việc tập thể hoặc làm việc theo nhóm trong các hoạt động chung của cả lớp. Chúng ta biết cách chia sẻ những cảm xúc của mình.</a:t>
            </a:r>
            <a:endParaRPr lang="en-US" dirty="0"/>
          </a:p>
          <a:p>
            <a:endParaRPr lang="en-US" dirty="0"/>
          </a:p>
        </p:txBody>
      </p:sp>
    </p:spTree>
    <p:extLst>
      <p:ext uri="{BB962C8B-B14F-4D97-AF65-F5344CB8AC3E}">
        <p14:creationId xmlns:p14="http://schemas.microsoft.com/office/powerpoint/2010/main" val="343557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600" y="391272"/>
            <a:ext cx="8382000" cy="2486620"/>
          </a:xfrm>
        </p:spPr>
      </p:pic>
      <p:sp>
        <p:nvSpPr>
          <p:cNvPr id="4" name="Rectangle 3"/>
          <p:cNvSpPr/>
          <p:nvPr/>
        </p:nvSpPr>
        <p:spPr>
          <a:xfrm>
            <a:off x="296600" y="0"/>
            <a:ext cx="7702172" cy="646331"/>
          </a:xfrm>
          <a:prstGeom prst="rect">
            <a:avLst/>
          </a:prstGeom>
          <a:solidFill>
            <a:srgbClr val="FFFF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Hoạt</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động</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3:Trò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chơi</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 </a:t>
            </a:r>
            <a:r>
              <a:rPr lang="en-US" sz="36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Cùng</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v</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ề</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đích</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76200" y="2742843"/>
            <a:ext cx="9220200" cy="2400657"/>
          </a:xfrm>
          <a:prstGeom prst="rect">
            <a:avLst/>
          </a:prstGeom>
        </p:spPr>
        <p:txBody>
          <a:bodyPr wrap="square">
            <a:spAutoFit/>
          </a:bodyPr>
          <a:lstStyle/>
          <a:p>
            <a:pPr fontAlgn="t"/>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Luật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chơi</a:t>
            </a:r>
            <a:r>
              <a:rPr lang="en-US" sz="3000" dirty="0" smtClean="0">
                <a:latin typeface="Times New Roman" pitchFamily="18" charset="0"/>
                <a:cs typeface="Times New Roman" pitchFamily="18" charset="0"/>
              </a:rPr>
              <a:t>: </a:t>
            </a:r>
            <a:r>
              <a:rPr lang="en-US" sz="3000" dirty="0" err="1">
                <a:latin typeface="Times New Roman" pitchFamily="18" charset="0"/>
                <a:cs typeface="Times New Roman" pitchFamily="18" charset="0"/>
              </a:rPr>
              <a:t>Mỗi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5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xếp</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thành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nắm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nhau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đứng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nghe</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lệnh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Xuất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bắt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đầu</a:t>
            </a:r>
            <a:r>
              <a:rPr lang="en-US" sz="3000" dirty="0">
                <a:latin typeface="Times New Roman" pitchFamily="18" charset="0"/>
                <a:cs typeface="Times New Roman" pitchFamily="18" charset="0"/>
              </a:rPr>
              <a:t> di </a:t>
            </a:r>
            <a:r>
              <a:rPr lang="en-US" sz="3000" dirty="0" err="1">
                <a:latin typeface="Times New Roman" pitchFamily="18" charset="0"/>
                <a:cs typeface="Times New Roman" pitchFamily="18" charset="0"/>
              </a:rPr>
              <a:t>chuyển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về</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đích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trước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vẫn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giữ</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nguyên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hàng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em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nào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bị</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tuột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thì</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đội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thắng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cuộc</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398830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ổng hợp một số hình nền Powerpoint đẹp cho máy tính vanhienblog.info"/>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Tổng hợp một số hình nền Powerpoint đẹp cho máy tính vanhienblog.info"/>
          <p:cNvSpPr>
            <a:spLocks noChangeAspect="1" noChangeArrowheads="1"/>
          </p:cNvSpPr>
          <p:nvPr/>
        </p:nvSpPr>
        <p:spPr bwMode="auto">
          <a:xfrm>
            <a:off x="307975" y="158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Tổng hợp một số hình nền Powerpoint đẹp cho máy tính vanhienblog.info"/>
          <p:cNvSpPr>
            <a:spLocks noChangeAspect="1" noChangeArrowheads="1"/>
          </p:cNvSpPr>
          <p:nvPr/>
        </p:nvSpPr>
        <p:spPr bwMode="auto">
          <a:xfrm>
            <a:off x="460375" y="16827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6" name="Picture 8" descr="Tổng hợp hình nền powerpoint đẹp mê ly cho máy tí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108074"/>
            <a:ext cx="9144000" cy="52515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81200" y="1809750"/>
            <a:ext cx="6934200" cy="3046988"/>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CỦNG CỐ:</a:t>
            </a:r>
          </a:p>
          <a:p>
            <a:endParaRPr lang="en-US" sz="3200" b="1" dirty="0">
              <a:solidFill>
                <a:srgbClr val="FF0000"/>
              </a:solidFill>
              <a:latin typeface="Times New Roman" pitchFamily="18" charset="0"/>
              <a:cs typeface="Times New Roman" pitchFamily="18" charset="0"/>
            </a:endParaRPr>
          </a:p>
          <a:p>
            <a:pPr lvl="0"/>
            <a:r>
              <a:rPr lang="en-US" sz="3200" b="1" dirty="0" smtClean="0">
                <a:solidFill>
                  <a:srgbClr val="FF0000"/>
                </a:solidFill>
                <a:latin typeface="Times New Roman" pitchFamily="18" charset="0"/>
                <a:cs typeface="Times New Roman" pitchFamily="18" charset="0"/>
              </a:rPr>
              <a:t>DẶN </a:t>
            </a:r>
            <a:r>
              <a:rPr lang="en-US" sz="3200" b="1" dirty="0" smtClean="0">
                <a:solidFill>
                  <a:srgbClr val="FF0000"/>
                </a:solidFill>
                <a:latin typeface="Times New Roman" pitchFamily="18" charset="0"/>
                <a:cs typeface="Times New Roman" pitchFamily="18" charset="0"/>
              </a:rPr>
              <a:t>DÒ:</a:t>
            </a:r>
            <a:r>
              <a:rPr lang="vi-VN" sz="3200" dirty="0"/>
              <a:t>Về nhà chia sẻ với người thân về cảnh quan và cảm nhận của mình về trường</a:t>
            </a:r>
            <a:endParaRPr lang="en-US" sz="3200" dirty="0"/>
          </a:p>
          <a:p>
            <a:r>
              <a:rPr lang="vi-VN" sz="3200" dirty="0"/>
              <a:t>tiểu học của chúng ta.</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3416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Ảnh Nền Powerpoint Đẹp ❤️ Background PPT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9144000" cy="523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971550"/>
            <a:ext cx="7010400"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1.Trong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yêu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trường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thế</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a:t>
            </a:r>
          </a:p>
        </p:txBody>
      </p:sp>
      <p:sp>
        <p:nvSpPr>
          <p:cNvPr id="5" name="Rectangle 4"/>
          <p:cNvSpPr/>
          <p:nvPr/>
        </p:nvSpPr>
        <p:spPr>
          <a:xfrm>
            <a:off x="457200" y="2387083"/>
            <a:ext cx="7106241" cy="646331"/>
          </a:xfrm>
          <a:prstGeom prst="rect">
            <a:avLst/>
          </a:prstGeom>
        </p:spPr>
        <p:txBody>
          <a:bodyPr wrap="none">
            <a:spAutoFit/>
          </a:bodyPr>
          <a:lstStyle/>
          <a:p>
            <a:r>
              <a:rPr lang="en-US" sz="3600" dirty="0">
                <a:latin typeface="Times New Roman" pitchFamily="18" charset="0"/>
                <a:cs typeface="Times New Roman" pitchFamily="18" charset="0"/>
              </a:rPr>
              <a:t>2.Trong </a:t>
            </a:r>
            <a:r>
              <a:rPr lang="en-US" sz="3600" dirty="0" err="1">
                <a:latin typeface="Times New Roman" pitchFamily="18" charset="0"/>
                <a:cs typeface="Times New Roman" pitchFamily="18" charset="0"/>
              </a:rPr>
              <a:t>trường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05809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220200" cy="5143500"/>
          </a:xfrm>
        </p:spPr>
      </p:pic>
    </p:spTree>
    <p:extLst>
      <p:ext uri="{BB962C8B-B14F-4D97-AF65-F5344CB8AC3E}">
        <p14:creationId xmlns:p14="http://schemas.microsoft.com/office/powerpoint/2010/main" val="1599043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ải +9999 Hình Nền Powerpoint Đẹp Nhất của năm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19200" y="1747907"/>
            <a:ext cx="8229600" cy="3394472"/>
          </a:xfrm>
        </p:spPr>
        <p:txBody>
          <a:bodyPr/>
          <a:lstStyle/>
          <a:p>
            <a:r>
              <a:rPr lang="en-US" dirty="0" err="1" smtClean="0">
                <a:solidFill>
                  <a:srgbClr val="0070C0"/>
                </a:solidFill>
              </a:rPr>
              <a:t>Hoạt</a:t>
            </a:r>
            <a:r>
              <a:rPr lang="en-US" dirty="0" smtClean="0">
                <a:solidFill>
                  <a:srgbClr val="0070C0"/>
                </a:solidFill>
              </a:rPr>
              <a:t> </a:t>
            </a:r>
            <a:r>
              <a:rPr lang="en-US" dirty="0" err="1" smtClean="0">
                <a:solidFill>
                  <a:srgbClr val="0070C0"/>
                </a:solidFill>
              </a:rPr>
              <a:t>động</a:t>
            </a:r>
            <a:r>
              <a:rPr lang="en-US" dirty="0" smtClean="0">
                <a:solidFill>
                  <a:srgbClr val="0070C0"/>
                </a:solidFill>
              </a:rPr>
              <a:t> 1: </a:t>
            </a:r>
            <a:r>
              <a:rPr lang="en-US" dirty="0" err="1" smtClean="0">
                <a:solidFill>
                  <a:srgbClr val="0070C0"/>
                </a:solidFill>
              </a:rPr>
              <a:t>Tham</a:t>
            </a:r>
            <a:r>
              <a:rPr lang="en-US" dirty="0" smtClean="0">
                <a:solidFill>
                  <a:srgbClr val="0070C0"/>
                </a:solidFill>
              </a:rPr>
              <a:t> </a:t>
            </a:r>
            <a:r>
              <a:rPr lang="en-US" dirty="0" err="1" smtClean="0">
                <a:solidFill>
                  <a:srgbClr val="0070C0"/>
                </a:solidFill>
              </a:rPr>
              <a:t>quan</a:t>
            </a:r>
            <a:r>
              <a:rPr lang="en-US" dirty="0" smtClean="0">
                <a:solidFill>
                  <a:srgbClr val="0070C0"/>
                </a:solidFill>
              </a:rPr>
              <a:t> </a:t>
            </a:r>
            <a:r>
              <a:rPr lang="en-US" dirty="0" err="1" smtClean="0">
                <a:solidFill>
                  <a:srgbClr val="0070C0"/>
                </a:solidFill>
              </a:rPr>
              <a:t>trường</a:t>
            </a:r>
            <a:r>
              <a:rPr lang="en-US" dirty="0" smtClean="0">
                <a:solidFill>
                  <a:srgbClr val="0070C0"/>
                </a:solidFill>
              </a:rPr>
              <a:t> </a:t>
            </a:r>
            <a:r>
              <a:rPr lang="en-US" dirty="0" err="1" smtClean="0">
                <a:solidFill>
                  <a:srgbClr val="0070C0"/>
                </a:solidFill>
              </a:rPr>
              <a:t>học</a:t>
            </a:r>
            <a:endParaRPr lang="en-US" dirty="0" smtClean="0">
              <a:solidFill>
                <a:srgbClr val="0070C0"/>
              </a:solidFill>
            </a:endParaRPr>
          </a:p>
          <a:p>
            <a:r>
              <a:rPr lang="en-US" dirty="0" err="1" smtClean="0">
                <a:solidFill>
                  <a:srgbClr val="0070C0"/>
                </a:solidFill>
              </a:rPr>
              <a:t>Hoạt</a:t>
            </a:r>
            <a:r>
              <a:rPr lang="en-US" dirty="0" smtClean="0">
                <a:solidFill>
                  <a:srgbClr val="0070C0"/>
                </a:solidFill>
              </a:rPr>
              <a:t> </a:t>
            </a:r>
            <a:r>
              <a:rPr lang="en-US" dirty="0" err="1" smtClean="0">
                <a:solidFill>
                  <a:srgbClr val="0070C0"/>
                </a:solidFill>
              </a:rPr>
              <a:t>động</a:t>
            </a:r>
            <a:r>
              <a:rPr lang="en-US" dirty="0" smtClean="0">
                <a:solidFill>
                  <a:srgbClr val="0070C0"/>
                </a:solidFill>
              </a:rPr>
              <a:t> 2: Chia </a:t>
            </a:r>
            <a:r>
              <a:rPr lang="en-US" dirty="0" err="1" smtClean="0">
                <a:solidFill>
                  <a:srgbClr val="0070C0"/>
                </a:solidFill>
              </a:rPr>
              <a:t>sẻ</a:t>
            </a:r>
            <a:r>
              <a:rPr lang="en-US" dirty="0" smtClean="0">
                <a:solidFill>
                  <a:srgbClr val="0070C0"/>
                </a:solidFill>
              </a:rPr>
              <a:t> </a:t>
            </a:r>
            <a:r>
              <a:rPr lang="en-US" dirty="0" err="1" smtClean="0">
                <a:solidFill>
                  <a:srgbClr val="0070C0"/>
                </a:solidFill>
              </a:rPr>
              <a:t>cảm</a:t>
            </a:r>
            <a:r>
              <a:rPr lang="en-US" dirty="0" smtClean="0">
                <a:solidFill>
                  <a:srgbClr val="0070C0"/>
                </a:solidFill>
              </a:rPr>
              <a:t> </a:t>
            </a:r>
            <a:r>
              <a:rPr lang="en-US" dirty="0" err="1" smtClean="0">
                <a:solidFill>
                  <a:srgbClr val="0070C0"/>
                </a:solidFill>
              </a:rPr>
              <a:t>xúc</a:t>
            </a:r>
            <a:endParaRPr lang="en-US" dirty="0" smtClean="0">
              <a:solidFill>
                <a:srgbClr val="0070C0"/>
              </a:solidFill>
            </a:endParaRPr>
          </a:p>
          <a:p>
            <a:r>
              <a:rPr lang="en-US" dirty="0" err="1" smtClean="0">
                <a:solidFill>
                  <a:srgbClr val="0070C0"/>
                </a:solidFill>
              </a:rPr>
              <a:t>Hoạt</a:t>
            </a:r>
            <a:r>
              <a:rPr lang="en-US" dirty="0" smtClean="0">
                <a:solidFill>
                  <a:srgbClr val="0070C0"/>
                </a:solidFill>
              </a:rPr>
              <a:t> </a:t>
            </a:r>
            <a:r>
              <a:rPr lang="en-US" dirty="0" err="1" smtClean="0">
                <a:solidFill>
                  <a:srgbClr val="0070C0"/>
                </a:solidFill>
              </a:rPr>
              <a:t>động</a:t>
            </a:r>
            <a:r>
              <a:rPr lang="en-US" dirty="0" smtClean="0">
                <a:solidFill>
                  <a:srgbClr val="0070C0"/>
                </a:solidFill>
              </a:rPr>
              <a:t> 3: </a:t>
            </a:r>
            <a:r>
              <a:rPr lang="en-US" dirty="0" err="1" smtClean="0">
                <a:solidFill>
                  <a:srgbClr val="0070C0"/>
                </a:solidFill>
              </a:rPr>
              <a:t>Trò</a:t>
            </a:r>
            <a:r>
              <a:rPr lang="en-US" dirty="0" smtClean="0">
                <a:solidFill>
                  <a:srgbClr val="0070C0"/>
                </a:solidFill>
              </a:rPr>
              <a:t> </a:t>
            </a:r>
            <a:r>
              <a:rPr lang="en-US" dirty="0" err="1" smtClean="0">
                <a:solidFill>
                  <a:srgbClr val="0070C0"/>
                </a:solidFill>
              </a:rPr>
              <a:t>chơi</a:t>
            </a:r>
            <a:r>
              <a:rPr lang="en-US" dirty="0" smtClean="0">
                <a:solidFill>
                  <a:srgbClr val="0070C0"/>
                </a:solidFill>
              </a:rPr>
              <a:t> “ </a:t>
            </a:r>
            <a:r>
              <a:rPr lang="en-US" dirty="0" err="1" smtClean="0">
                <a:solidFill>
                  <a:srgbClr val="0070C0"/>
                </a:solidFill>
              </a:rPr>
              <a:t>Cùng</a:t>
            </a:r>
            <a:r>
              <a:rPr lang="en-US" dirty="0" smtClean="0">
                <a:solidFill>
                  <a:srgbClr val="0070C0"/>
                </a:solidFill>
              </a:rPr>
              <a:t> </a:t>
            </a:r>
            <a:r>
              <a:rPr lang="en-US" dirty="0" err="1" smtClean="0">
                <a:solidFill>
                  <a:srgbClr val="0070C0"/>
                </a:solidFill>
              </a:rPr>
              <a:t>về</a:t>
            </a:r>
            <a:r>
              <a:rPr lang="en-US" dirty="0" smtClean="0">
                <a:solidFill>
                  <a:srgbClr val="0070C0"/>
                </a:solidFill>
              </a:rPr>
              <a:t> </a:t>
            </a:r>
            <a:r>
              <a:rPr lang="en-US" dirty="0" err="1" smtClean="0">
                <a:solidFill>
                  <a:srgbClr val="0070C0"/>
                </a:solidFill>
              </a:rPr>
              <a:t>đích</a:t>
            </a:r>
            <a:r>
              <a:rPr lang="en-US" dirty="0" smtClean="0">
                <a:solidFill>
                  <a:srgbClr val="0070C0"/>
                </a:solidFill>
              </a:rPr>
              <a:t>”</a:t>
            </a:r>
            <a:endParaRPr lang="en-US" dirty="0">
              <a:solidFill>
                <a:srgbClr val="0070C0"/>
              </a:solidFill>
            </a:endParaRPr>
          </a:p>
        </p:txBody>
      </p:sp>
      <p:sp>
        <p:nvSpPr>
          <p:cNvPr id="4" name="Title 1"/>
          <p:cNvSpPr>
            <a:spLocks noGrp="1"/>
          </p:cNvSpPr>
          <p:nvPr>
            <p:ph type="title"/>
          </p:nvPr>
        </p:nvSpPr>
        <p:spPr>
          <a:xfrm>
            <a:off x="762000" y="1047750"/>
            <a:ext cx="8229600" cy="857250"/>
          </a:xfrm>
        </p:spPr>
        <p:txBody>
          <a:bodyPr>
            <a:normAutofit/>
          </a:bodyPr>
          <a:lstStyle/>
          <a:p>
            <a:r>
              <a:rPr lang="en-US" sz="3200" b="1" dirty="0" err="1" smtClean="0">
                <a:solidFill>
                  <a:srgbClr val="FF0000"/>
                </a:solidFill>
                <a:latin typeface="Times New Roman" pitchFamily="18" charset="0"/>
                <a:cs typeface="Times New Roman" pitchFamily="18" charset="0"/>
              </a:rPr>
              <a:t>Trường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tiểu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học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em</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717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088" y="-74144"/>
            <a:ext cx="7772400" cy="685800"/>
          </a:xfrm>
        </p:spPr>
        <p:txBody>
          <a:bodyPr>
            <a:normAutofit/>
          </a:bodyPr>
          <a:lstStyle/>
          <a:p>
            <a:r>
              <a:rPr lang="en-US" sz="3200" b="1" dirty="0" err="1" smtClean="0">
                <a:solidFill>
                  <a:srgbClr val="FF0000"/>
                </a:solidFill>
                <a:latin typeface="Times New Roman" pitchFamily="18" charset="0"/>
                <a:cs typeface="Times New Roman" pitchFamily="18" charset="0"/>
              </a:rPr>
              <a:t>Trường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tiểu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học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em</a:t>
            </a:r>
            <a:endParaRPr lang="en-US" sz="3200"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1885950"/>
            <a:ext cx="6400800" cy="2343150"/>
          </a:xfrm>
        </p:spPr>
        <p:txBody>
          <a:bodyPr/>
          <a:lstStyle/>
          <a:p>
            <a:endParaRPr lang="en-US" dirty="0"/>
          </a:p>
        </p:txBody>
      </p:sp>
      <p:pic>
        <p:nvPicPr>
          <p:cNvPr id="5" name="Picture 9"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731781" y="4144370"/>
            <a:ext cx="13620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00" y="819947"/>
            <a:ext cx="8534400" cy="3324423"/>
          </a:xfrm>
          <a:prstGeom prst="rect">
            <a:avLst/>
          </a:prstGeom>
        </p:spPr>
      </p:pic>
      <p:sp>
        <p:nvSpPr>
          <p:cNvPr id="7" name="Rectangle 6"/>
          <p:cNvSpPr/>
          <p:nvPr/>
        </p:nvSpPr>
        <p:spPr>
          <a:xfrm>
            <a:off x="152399" y="3702350"/>
            <a:ext cx="8077201" cy="1569660"/>
          </a:xfrm>
          <a:prstGeom prst="rect">
            <a:avLst/>
          </a:prstGeom>
        </p:spPr>
        <p:txBody>
          <a:bodyPr wrap="square">
            <a:spAutoFit/>
          </a:bodyPr>
          <a:lstStyle/>
          <a:p>
            <a:pPr fontAlgn="t"/>
            <a:r>
              <a:rPr lang="en-US" sz="3200" dirty="0" smtClean="0">
                <a:solidFill>
                  <a:srgbClr val="0070C0"/>
                </a:solidFill>
                <a:latin typeface="Times New Roman" pitchFamily="18" charset="0"/>
                <a:cs typeface="Times New Roman" pitchFamily="18" charset="0"/>
              </a:rPr>
              <a:t>1.Bức </a:t>
            </a:r>
            <a:r>
              <a:rPr lang="en-US" sz="3200" dirty="0" err="1">
                <a:solidFill>
                  <a:srgbClr val="0070C0"/>
                </a:solidFill>
                <a:latin typeface="Times New Roman" pitchFamily="18" charset="0"/>
                <a:cs typeface="Times New Roman" pitchFamily="18" charset="0"/>
              </a:rPr>
              <a:t>tranh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này</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có</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đẹp</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không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Em</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thấy</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những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gì</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trong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bức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tranh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này</a:t>
            </a:r>
            <a:r>
              <a:rPr lang="en-US" sz="3200" dirty="0">
                <a:solidFill>
                  <a:srgbClr val="0070C0"/>
                </a:solidFill>
                <a:latin typeface="Times New Roman" pitchFamily="18" charset="0"/>
                <a:cs typeface="Times New Roman" pitchFamily="18" charset="0"/>
              </a:rPr>
              <a:t>?</a:t>
            </a:r>
          </a:p>
          <a:p>
            <a:pPr fontAlgn="t"/>
            <a:r>
              <a:rPr lang="en-US" sz="3200" dirty="0" smtClean="0">
                <a:solidFill>
                  <a:srgbClr val="0070C0"/>
                </a:solidFill>
                <a:latin typeface="Times New Roman" pitchFamily="18" charset="0"/>
                <a:cs typeface="Times New Roman" pitchFamily="18" charset="0"/>
              </a:rPr>
              <a:t>2. </a:t>
            </a:r>
            <a:r>
              <a:rPr lang="en-US" sz="3200" dirty="0" err="1">
                <a:solidFill>
                  <a:srgbClr val="0070C0"/>
                </a:solidFill>
                <a:latin typeface="Times New Roman" pitchFamily="18" charset="0"/>
                <a:cs typeface="Times New Roman" pitchFamily="18" charset="0"/>
              </a:rPr>
              <a:t>Em</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thích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những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gì</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có</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trong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các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bức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tranh</a:t>
            </a:r>
            <a:r>
              <a:rPr lang="en-US" sz="3200" dirty="0">
                <a:solidFill>
                  <a:srgbClr val="0070C0"/>
                </a:solidFill>
                <a:latin typeface="Times New Roman" pitchFamily="18" charset="0"/>
                <a:cs typeface="Times New Roman" pitchFamily="18" charset="0"/>
              </a:rPr>
              <a:t>?</a:t>
            </a:r>
          </a:p>
        </p:txBody>
      </p:sp>
      <p:sp>
        <p:nvSpPr>
          <p:cNvPr id="8" name="Rectangle 7"/>
          <p:cNvSpPr/>
          <p:nvPr/>
        </p:nvSpPr>
        <p:spPr>
          <a:xfrm>
            <a:off x="533399" y="470600"/>
            <a:ext cx="5639557" cy="523220"/>
          </a:xfrm>
          <a:prstGeom prst="rect">
            <a:avLst/>
          </a:prstGeom>
          <a:solidFill>
            <a:srgbClr val="FFFF00"/>
          </a:solidFill>
        </p:spPr>
        <p:txBody>
          <a:bodyPr wrap="none">
            <a:spAutoFit/>
          </a:bodyPr>
          <a:lstStyle/>
          <a:p>
            <a:r>
              <a:rPr lang="en-US" sz="2800" b="1" dirty="0" err="1" smtClean="0">
                <a:solidFill>
                  <a:srgbClr val="0070C0"/>
                </a:solidFill>
              </a:rPr>
              <a:t>Hoạt</a:t>
            </a:r>
            <a:r>
              <a:rPr lang="en-US" sz="2800" b="1" dirty="0" smtClean="0">
                <a:solidFill>
                  <a:srgbClr val="0070C0"/>
                </a:solidFill>
              </a:rPr>
              <a:t> </a:t>
            </a:r>
            <a:r>
              <a:rPr lang="en-US" sz="2800" b="1" dirty="0" err="1" smtClean="0">
                <a:solidFill>
                  <a:srgbClr val="0070C0"/>
                </a:solidFill>
              </a:rPr>
              <a:t>động</a:t>
            </a:r>
            <a:r>
              <a:rPr lang="en-US" sz="2800" b="1" dirty="0" smtClean="0">
                <a:solidFill>
                  <a:srgbClr val="0070C0"/>
                </a:solidFill>
              </a:rPr>
              <a:t> 1: </a:t>
            </a:r>
            <a:r>
              <a:rPr lang="en-US" sz="2800" b="1" dirty="0" err="1" smtClean="0">
                <a:solidFill>
                  <a:srgbClr val="0070C0"/>
                </a:solidFill>
              </a:rPr>
              <a:t>Tham</a:t>
            </a:r>
            <a:r>
              <a:rPr lang="en-US" sz="2800" b="1" dirty="0" smtClean="0">
                <a:solidFill>
                  <a:srgbClr val="0070C0"/>
                </a:solidFill>
              </a:rPr>
              <a:t> </a:t>
            </a:r>
            <a:r>
              <a:rPr lang="en-US" sz="2800" b="1" dirty="0" err="1" smtClean="0">
                <a:solidFill>
                  <a:srgbClr val="0070C0"/>
                </a:solidFill>
              </a:rPr>
              <a:t>quan</a:t>
            </a:r>
            <a:r>
              <a:rPr lang="en-US" sz="2800" b="1" dirty="0" smtClean="0">
                <a:solidFill>
                  <a:srgbClr val="0070C0"/>
                </a:solidFill>
              </a:rPr>
              <a:t> </a:t>
            </a:r>
            <a:r>
              <a:rPr lang="en-US" sz="2800" b="1" dirty="0" err="1" smtClean="0">
                <a:solidFill>
                  <a:srgbClr val="0070C0"/>
                </a:solidFill>
              </a:rPr>
              <a:t>trường</a:t>
            </a:r>
            <a:r>
              <a:rPr lang="en-US" sz="2800" b="1" dirty="0" smtClean="0">
                <a:solidFill>
                  <a:srgbClr val="0070C0"/>
                </a:solidFill>
              </a:rPr>
              <a:t> </a:t>
            </a:r>
            <a:r>
              <a:rPr lang="en-US" sz="2800" b="1" dirty="0" err="1" smtClean="0">
                <a:solidFill>
                  <a:srgbClr val="0070C0"/>
                </a:solidFill>
              </a:rPr>
              <a:t>học</a:t>
            </a:r>
            <a:endParaRPr lang="en-US" sz="2800" b="1" dirty="0" smtClean="0">
              <a:solidFill>
                <a:srgbClr val="0070C0"/>
              </a:solidFill>
            </a:endParaRPr>
          </a:p>
        </p:txBody>
      </p:sp>
      <p:pic>
        <p:nvPicPr>
          <p:cNvPr id="4" name="CloudBook_5.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9634" y="943394"/>
            <a:ext cx="609600" cy="609600"/>
          </a:xfrm>
          <a:prstGeom prst="rect">
            <a:avLst/>
          </a:prstGeom>
        </p:spPr>
      </p:pic>
    </p:spTree>
    <p:extLst>
      <p:ext uri="{BB962C8B-B14F-4D97-AF65-F5344CB8AC3E}">
        <p14:creationId xmlns:p14="http://schemas.microsoft.com/office/powerpoint/2010/main" val="271093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6825" fill="hold"/>
                                        <p:tgtEl>
                                          <p:spTgt spid="4"/>
                                        </p:tgtEl>
                                      </p:cBhvr>
                                    </p:cmd>
                                  </p:childTnLst>
                                </p:cTn>
                              </p:par>
                            </p:childTnLst>
                          </p:cTn>
                        </p:par>
                      </p:childTnLst>
                    </p:cTn>
                  </p:par>
                </p:childTnLst>
              </p:cTn>
              <p:nextCondLst>
                <p:cond evt="onClick" delay="0">
                  <p:tgtEl>
                    <p:spTgt spid="4"/>
                  </p:tgtEl>
                </p:cond>
              </p:nextCondLst>
            </p:seq>
            <p:audio>
              <p:cMediaNode vol="80000">
                <p:cTn id="29" fill="hold" display="0">
                  <p:stCondLst>
                    <p:cond delay="indefinite"/>
                  </p:stCondLst>
                  <p:endCondLst>
                    <p:cond evt="onStopAudio" delay="0">
                      <p:tgtEl>
                        <p:sldTgt/>
                      </p:tgtEl>
                    </p:cond>
                  </p:endCondLst>
                </p:cTn>
                <p:tgtEl>
                  <p:spTgt spid="4"/>
                </p:tgtEl>
              </p:cMediaNode>
            </p:audio>
          </p:childTnLst>
        </p:cTn>
      </p:par>
    </p:tnLst>
    <p:bldLst>
      <p:bldP spid="2" grpId="0"/>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itle 1"/>
          <p:cNvSpPr txBox="1">
            <a:spLocks/>
          </p:cNvSpPr>
          <p:nvPr/>
        </p:nvSpPr>
        <p:spPr>
          <a:xfrm>
            <a:off x="421088" y="-74144"/>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Times New Roman" pitchFamily="18" charset="0"/>
                <a:cs typeface="Times New Roman" pitchFamily="18" charset="0"/>
              </a:rPr>
              <a:t>Trường tiểu học của em</a:t>
            </a:r>
            <a:endParaRPr lang="en-US" sz="3200" b="1" dirty="0">
              <a:solidFill>
                <a:srgbClr val="FF0000"/>
              </a:solidFill>
              <a:latin typeface="Times New Roman" pitchFamily="18" charset="0"/>
              <a:cs typeface="Times New Roman" pitchFamily="18" charset="0"/>
            </a:endParaRPr>
          </a:p>
        </p:txBody>
      </p:sp>
      <p:pic>
        <p:nvPicPr>
          <p:cNvPr id="6" name="Picture 9"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731781" y="4144370"/>
            <a:ext cx="13620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00" y="819947"/>
            <a:ext cx="8534400" cy="3324423"/>
          </a:xfrm>
          <a:prstGeom prst="rect">
            <a:avLst/>
          </a:prstGeom>
        </p:spPr>
      </p:pic>
      <p:sp>
        <p:nvSpPr>
          <p:cNvPr id="8" name="Rectangle 7"/>
          <p:cNvSpPr/>
          <p:nvPr/>
        </p:nvSpPr>
        <p:spPr>
          <a:xfrm>
            <a:off x="152399" y="3702350"/>
            <a:ext cx="8077201" cy="1569660"/>
          </a:xfrm>
          <a:prstGeom prst="rect">
            <a:avLst/>
          </a:prstGeom>
        </p:spPr>
        <p:txBody>
          <a:bodyPr wrap="square">
            <a:spAutoFit/>
          </a:bodyPr>
          <a:lstStyle/>
          <a:p>
            <a:pPr fontAlgn="t"/>
            <a:r>
              <a:rPr lang="en-US" sz="3200" dirty="0" err="1" smtClean="0">
                <a:solidFill>
                  <a:srgbClr val="0070C0"/>
                </a:solidFill>
                <a:latin typeface="Times New Roman" pitchFamily="18" charset="0"/>
                <a:cs typeface="Times New Roman" pitchFamily="18" charset="0"/>
              </a:rPr>
              <a:t>Bức</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tranh</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vẽ</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cô</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giáo</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đang</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dẫn</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các</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em</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học</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sinh</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tham</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quan</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trường</a:t>
            </a:r>
            <a:r>
              <a:rPr lang="en-US" sz="3200" dirty="0" smtClean="0">
                <a:solidFill>
                  <a:srgbClr val="0070C0"/>
                </a:solidFill>
                <a:latin typeface="Times New Roman" pitchFamily="18" charset="0"/>
                <a:cs typeface="Times New Roman" pitchFamily="18" charset="0"/>
              </a:rPr>
              <a:t> </a:t>
            </a:r>
            <a:r>
              <a:rPr lang="en-US" sz="3200" dirty="0" err="1" smtClean="0">
                <a:solidFill>
                  <a:srgbClr val="0070C0"/>
                </a:solidFill>
                <a:latin typeface="Times New Roman" pitchFamily="18" charset="0"/>
                <a:cs typeface="Times New Roman" pitchFamily="18" charset="0"/>
              </a:rPr>
              <a:t>học</a:t>
            </a:r>
            <a:r>
              <a:rPr lang="en-US" sz="3200" dirty="0" smtClean="0">
                <a:solidFill>
                  <a:srgbClr val="0070C0"/>
                </a:solidFill>
                <a:latin typeface="Times New Roman" pitchFamily="18" charset="0"/>
                <a:cs typeface="Times New Roman" pitchFamily="18" charset="0"/>
              </a:rPr>
              <a:t>.</a:t>
            </a:r>
          </a:p>
          <a:p>
            <a:pPr fontAlgn="t"/>
            <a:endParaRPr lang="en-US" sz="3200" dirty="0">
              <a:solidFill>
                <a:srgbClr val="0070C0"/>
              </a:solidFill>
              <a:latin typeface="Times New Roman" pitchFamily="18" charset="0"/>
              <a:cs typeface="Times New Roman" pitchFamily="18" charset="0"/>
            </a:endParaRPr>
          </a:p>
        </p:txBody>
      </p:sp>
      <p:sp>
        <p:nvSpPr>
          <p:cNvPr id="9" name="Rectangle 8"/>
          <p:cNvSpPr/>
          <p:nvPr/>
        </p:nvSpPr>
        <p:spPr>
          <a:xfrm>
            <a:off x="533399" y="470600"/>
            <a:ext cx="5639557" cy="523220"/>
          </a:xfrm>
          <a:prstGeom prst="rect">
            <a:avLst/>
          </a:prstGeom>
          <a:solidFill>
            <a:srgbClr val="FFFF00"/>
          </a:solidFill>
        </p:spPr>
        <p:txBody>
          <a:bodyPr wrap="none">
            <a:spAutoFit/>
          </a:bodyPr>
          <a:lstStyle/>
          <a:p>
            <a:r>
              <a:rPr lang="en-US" sz="2800" b="1" dirty="0" err="1" smtClean="0">
                <a:solidFill>
                  <a:srgbClr val="0070C0"/>
                </a:solidFill>
              </a:rPr>
              <a:t>Hoạt</a:t>
            </a:r>
            <a:r>
              <a:rPr lang="en-US" sz="2800" b="1" dirty="0" smtClean="0">
                <a:solidFill>
                  <a:srgbClr val="0070C0"/>
                </a:solidFill>
              </a:rPr>
              <a:t> </a:t>
            </a:r>
            <a:r>
              <a:rPr lang="en-US" sz="2800" b="1" dirty="0" err="1" smtClean="0">
                <a:solidFill>
                  <a:srgbClr val="0070C0"/>
                </a:solidFill>
              </a:rPr>
              <a:t>động</a:t>
            </a:r>
            <a:r>
              <a:rPr lang="en-US" sz="2800" b="1" dirty="0" smtClean="0">
                <a:solidFill>
                  <a:srgbClr val="0070C0"/>
                </a:solidFill>
              </a:rPr>
              <a:t> 1: </a:t>
            </a:r>
            <a:r>
              <a:rPr lang="en-US" sz="2800" b="1" dirty="0" err="1" smtClean="0">
                <a:solidFill>
                  <a:srgbClr val="0070C0"/>
                </a:solidFill>
              </a:rPr>
              <a:t>Tham</a:t>
            </a:r>
            <a:r>
              <a:rPr lang="en-US" sz="2800" b="1" dirty="0" smtClean="0">
                <a:solidFill>
                  <a:srgbClr val="0070C0"/>
                </a:solidFill>
              </a:rPr>
              <a:t> </a:t>
            </a:r>
            <a:r>
              <a:rPr lang="en-US" sz="2800" b="1" dirty="0" err="1" smtClean="0">
                <a:solidFill>
                  <a:srgbClr val="0070C0"/>
                </a:solidFill>
              </a:rPr>
              <a:t>quan</a:t>
            </a:r>
            <a:r>
              <a:rPr lang="en-US" sz="2800" b="1" dirty="0" smtClean="0">
                <a:solidFill>
                  <a:srgbClr val="0070C0"/>
                </a:solidFill>
              </a:rPr>
              <a:t> </a:t>
            </a:r>
            <a:r>
              <a:rPr lang="en-US" sz="2800" b="1" dirty="0" err="1" smtClean="0">
                <a:solidFill>
                  <a:srgbClr val="0070C0"/>
                </a:solidFill>
              </a:rPr>
              <a:t>trường</a:t>
            </a:r>
            <a:r>
              <a:rPr lang="en-US" sz="2800" b="1" dirty="0" smtClean="0">
                <a:solidFill>
                  <a:srgbClr val="0070C0"/>
                </a:solidFill>
              </a:rPr>
              <a:t> </a:t>
            </a:r>
            <a:r>
              <a:rPr lang="en-US" sz="2800" b="1" dirty="0" err="1" smtClean="0">
                <a:solidFill>
                  <a:srgbClr val="0070C0"/>
                </a:solidFill>
              </a:rPr>
              <a:t>học</a:t>
            </a:r>
            <a:endParaRPr lang="en-US" sz="2800" b="1" dirty="0" smtClean="0">
              <a:solidFill>
                <a:srgbClr val="0070C0"/>
              </a:solidFill>
            </a:endParaRPr>
          </a:p>
        </p:txBody>
      </p:sp>
      <p:sp>
        <p:nvSpPr>
          <p:cNvPr id="11" name="Rectangle 10"/>
          <p:cNvSpPr/>
          <p:nvPr/>
        </p:nvSpPr>
        <p:spPr>
          <a:xfrm>
            <a:off x="40341" y="3867150"/>
            <a:ext cx="8077201" cy="1077218"/>
          </a:xfrm>
          <a:prstGeom prst="rect">
            <a:avLst/>
          </a:prstGeom>
        </p:spPr>
        <p:txBody>
          <a:bodyPr wrap="square">
            <a:spAutoFit/>
          </a:bodyPr>
          <a:lstStyle/>
          <a:p>
            <a:pPr fontAlgn="t"/>
            <a:r>
              <a:rPr lang="en-US" sz="3200" dirty="0" smtClean="0">
                <a:solidFill>
                  <a:srgbClr val="0070C0"/>
                </a:solidFill>
                <a:latin typeface="Times New Roman" pitchFamily="18" charset="0"/>
                <a:cs typeface="Times New Roman" pitchFamily="18" charset="0"/>
              </a:rPr>
              <a:t>1.Bức </a:t>
            </a:r>
            <a:r>
              <a:rPr lang="en-US" sz="3200" dirty="0" err="1">
                <a:solidFill>
                  <a:srgbClr val="0070C0"/>
                </a:solidFill>
                <a:latin typeface="Times New Roman" pitchFamily="18" charset="0"/>
                <a:cs typeface="Times New Roman" pitchFamily="18" charset="0"/>
              </a:rPr>
              <a:t>tranh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này</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có</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đẹp</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không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Em</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thấy</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những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gì</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trong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bức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tranh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này</a:t>
            </a:r>
            <a:r>
              <a:rPr lang="en-US" sz="3200" dirty="0" smtClean="0">
                <a:solidFill>
                  <a:srgbClr val="0070C0"/>
                </a:solidFill>
                <a:latin typeface="Times New Roman" pitchFamily="18" charset="0"/>
                <a:cs typeface="Times New Roman" pitchFamily="18" charset="0"/>
              </a:rPr>
              <a:t>?</a:t>
            </a:r>
            <a:endParaRPr lang="en-US" sz="32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48834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a:xfrm>
            <a:off x="421088" y="-74144"/>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rgbClr val="FF0000"/>
                </a:solidFill>
                <a:latin typeface="Times New Roman" pitchFamily="18" charset="0"/>
                <a:cs typeface="Times New Roman" pitchFamily="18" charset="0"/>
              </a:rPr>
              <a:t>Trường tiểu học của em</a:t>
            </a:r>
            <a:endParaRPr lang="en-US" sz="3200" b="1" dirty="0">
              <a:solidFill>
                <a:srgbClr val="FF0000"/>
              </a:solidFill>
              <a:latin typeface="Times New Roman" pitchFamily="18" charset="0"/>
              <a:cs typeface="Times New Roman" pitchFamily="18" charset="0"/>
            </a:endParaRPr>
          </a:p>
        </p:txBody>
      </p:sp>
      <p:pic>
        <p:nvPicPr>
          <p:cNvPr id="5" name="Picture 9"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7731781" y="4144370"/>
            <a:ext cx="13620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00" y="819947"/>
            <a:ext cx="8534400" cy="3324423"/>
          </a:xfrm>
          <a:prstGeom prst="rect">
            <a:avLst/>
          </a:prstGeom>
        </p:spPr>
      </p:pic>
      <p:sp>
        <p:nvSpPr>
          <p:cNvPr id="7" name="Rectangle 6"/>
          <p:cNvSpPr/>
          <p:nvPr/>
        </p:nvSpPr>
        <p:spPr>
          <a:xfrm>
            <a:off x="152399" y="3702350"/>
            <a:ext cx="8077201" cy="584775"/>
          </a:xfrm>
          <a:prstGeom prst="rect">
            <a:avLst/>
          </a:prstGeom>
        </p:spPr>
        <p:txBody>
          <a:bodyPr wrap="square">
            <a:spAutoFit/>
          </a:bodyPr>
          <a:lstStyle/>
          <a:p>
            <a:pPr fontAlgn="t"/>
            <a:r>
              <a:rPr lang="en-US" sz="3200" dirty="0" smtClean="0">
                <a:solidFill>
                  <a:srgbClr val="0070C0"/>
                </a:solidFill>
                <a:latin typeface="Times New Roman" pitchFamily="18" charset="0"/>
                <a:cs typeface="Times New Roman" pitchFamily="18" charset="0"/>
              </a:rPr>
              <a:t>2</a:t>
            </a:r>
            <a:r>
              <a:rPr lang="en-US" sz="3200" dirty="0" smtClean="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Em</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thích</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những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gì</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có</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trong</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các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bức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tranh</a:t>
            </a:r>
            <a:r>
              <a:rPr lang="en-US" sz="3200" dirty="0">
                <a:solidFill>
                  <a:srgbClr val="0070C0"/>
                </a:solidFill>
                <a:latin typeface="Times New Roman" pitchFamily="18" charset="0"/>
                <a:cs typeface="Times New Roman" pitchFamily="18" charset="0"/>
              </a:rPr>
              <a:t>?</a:t>
            </a:r>
          </a:p>
        </p:txBody>
      </p:sp>
      <p:sp>
        <p:nvSpPr>
          <p:cNvPr id="8" name="Rectangle 7"/>
          <p:cNvSpPr/>
          <p:nvPr/>
        </p:nvSpPr>
        <p:spPr>
          <a:xfrm>
            <a:off x="533399" y="470600"/>
            <a:ext cx="5639557" cy="523220"/>
          </a:xfrm>
          <a:prstGeom prst="rect">
            <a:avLst/>
          </a:prstGeom>
          <a:solidFill>
            <a:srgbClr val="FFFF00"/>
          </a:solidFill>
        </p:spPr>
        <p:txBody>
          <a:bodyPr wrap="none">
            <a:spAutoFit/>
          </a:bodyPr>
          <a:lstStyle/>
          <a:p>
            <a:r>
              <a:rPr lang="en-US" sz="2800" b="1" dirty="0" err="1" smtClean="0">
                <a:solidFill>
                  <a:srgbClr val="0070C0"/>
                </a:solidFill>
              </a:rPr>
              <a:t>Hoạt</a:t>
            </a:r>
            <a:r>
              <a:rPr lang="en-US" sz="2800" b="1" dirty="0" smtClean="0">
                <a:solidFill>
                  <a:srgbClr val="0070C0"/>
                </a:solidFill>
              </a:rPr>
              <a:t> </a:t>
            </a:r>
            <a:r>
              <a:rPr lang="en-US" sz="2800" b="1" dirty="0" err="1" smtClean="0">
                <a:solidFill>
                  <a:srgbClr val="0070C0"/>
                </a:solidFill>
              </a:rPr>
              <a:t>động</a:t>
            </a:r>
            <a:r>
              <a:rPr lang="en-US" sz="2800" b="1" dirty="0" smtClean="0">
                <a:solidFill>
                  <a:srgbClr val="0070C0"/>
                </a:solidFill>
              </a:rPr>
              <a:t> 1: </a:t>
            </a:r>
            <a:r>
              <a:rPr lang="en-US" sz="2800" b="1" dirty="0" err="1" smtClean="0">
                <a:solidFill>
                  <a:srgbClr val="0070C0"/>
                </a:solidFill>
              </a:rPr>
              <a:t>Tham</a:t>
            </a:r>
            <a:r>
              <a:rPr lang="en-US" sz="2800" b="1" dirty="0" smtClean="0">
                <a:solidFill>
                  <a:srgbClr val="0070C0"/>
                </a:solidFill>
              </a:rPr>
              <a:t> </a:t>
            </a:r>
            <a:r>
              <a:rPr lang="en-US" sz="2800" b="1" dirty="0" err="1" smtClean="0">
                <a:solidFill>
                  <a:srgbClr val="0070C0"/>
                </a:solidFill>
              </a:rPr>
              <a:t>quan</a:t>
            </a:r>
            <a:r>
              <a:rPr lang="en-US" sz="2800" b="1" dirty="0" smtClean="0">
                <a:solidFill>
                  <a:srgbClr val="0070C0"/>
                </a:solidFill>
              </a:rPr>
              <a:t> </a:t>
            </a:r>
            <a:r>
              <a:rPr lang="en-US" sz="2800" b="1" dirty="0" err="1" smtClean="0">
                <a:solidFill>
                  <a:srgbClr val="0070C0"/>
                </a:solidFill>
              </a:rPr>
              <a:t>trường</a:t>
            </a:r>
            <a:r>
              <a:rPr lang="en-US" sz="2800" b="1" dirty="0" smtClean="0">
                <a:solidFill>
                  <a:srgbClr val="0070C0"/>
                </a:solidFill>
              </a:rPr>
              <a:t> </a:t>
            </a:r>
            <a:r>
              <a:rPr lang="en-US" sz="2800" b="1" dirty="0" err="1" smtClean="0">
                <a:solidFill>
                  <a:srgbClr val="0070C0"/>
                </a:solidFill>
              </a:rPr>
              <a:t>học</a:t>
            </a:r>
            <a:endParaRPr lang="en-US" sz="2800" b="1" dirty="0" smtClean="0">
              <a:solidFill>
                <a:srgbClr val="0070C0"/>
              </a:solidFill>
            </a:endParaRPr>
          </a:p>
        </p:txBody>
      </p:sp>
    </p:spTree>
    <p:extLst>
      <p:ext uri="{BB962C8B-B14F-4D97-AF65-F5344CB8AC3E}">
        <p14:creationId xmlns:p14="http://schemas.microsoft.com/office/powerpoint/2010/main" val="281804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ổng hợp 100+ những hình nền động powerpoint đẹp nhất - Meohaya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44"/>
            <a:ext cx="9144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2800" y="29135"/>
            <a:ext cx="5791200" cy="3970318"/>
          </a:xfrm>
          <a:prstGeom prst="rect">
            <a:avLst/>
          </a:prstGeom>
        </p:spPr>
        <p:txBody>
          <a:bodyPr wrap="square">
            <a:spAutoFit/>
          </a:bodyPr>
          <a:lstStyle/>
          <a:p>
            <a:pPr fontAlgn="t"/>
            <a:r>
              <a:rPr lang="en-US" sz="3600" b="1" dirty="0" err="1" smtClean="0"/>
              <a:t>Vào</a:t>
            </a:r>
            <a:r>
              <a:rPr lang="en-US" sz="3600" b="1" dirty="0" smtClean="0"/>
              <a:t> </a:t>
            </a:r>
            <a:r>
              <a:rPr lang="en-US" sz="3600" b="1" dirty="0" err="1"/>
              <a:t>học</a:t>
            </a:r>
            <a:r>
              <a:rPr lang="en-US" sz="3600" b="1" dirty="0"/>
              <a:t> </a:t>
            </a:r>
            <a:r>
              <a:rPr lang="en-US" sz="3600" b="1" dirty="0" err="1"/>
              <a:t>lớp</a:t>
            </a:r>
            <a:r>
              <a:rPr lang="en-US" sz="3600" b="1" dirty="0"/>
              <a:t> 1 </a:t>
            </a:r>
            <a:r>
              <a:rPr lang="en-US" sz="3600" b="1" dirty="0" err="1"/>
              <a:t>rồi</a:t>
            </a:r>
            <a:r>
              <a:rPr lang="en-US" sz="3600" b="1" dirty="0"/>
              <a:t>, </a:t>
            </a:r>
            <a:r>
              <a:rPr lang="en-US" sz="3600" b="1" dirty="0" err="1"/>
              <a:t>em</a:t>
            </a:r>
            <a:r>
              <a:rPr lang="en-US" sz="3600" b="1" dirty="0"/>
              <a:t> </a:t>
            </a:r>
            <a:r>
              <a:rPr lang="en-US" sz="3600" b="1" dirty="0" err="1"/>
              <a:t>cũng</a:t>
            </a:r>
            <a:r>
              <a:rPr lang="en-US" sz="3600" b="1" dirty="0"/>
              <a:t> </a:t>
            </a:r>
            <a:r>
              <a:rPr lang="en-US" sz="3600" b="1" dirty="0" err="1"/>
              <a:t>sẽ</a:t>
            </a:r>
            <a:r>
              <a:rPr lang="en-US" sz="3600" b="1" dirty="0"/>
              <a:t> </a:t>
            </a:r>
            <a:r>
              <a:rPr lang="en-US" sz="3600" b="1" dirty="0" err="1"/>
              <a:t>được</a:t>
            </a:r>
            <a:r>
              <a:rPr lang="en-US" sz="3600" b="1" dirty="0"/>
              <a:t> </a:t>
            </a:r>
            <a:r>
              <a:rPr lang="en-US" sz="3600" b="1" dirty="0" err="1"/>
              <a:t>tham</a:t>
            </a:r>
            <a:r>
              <a:rPr lang="en-US" sz="3600" b="1" dirty="0"/>
              <a:t> </a:t>
            </a:r>
            <a:r>
              <a:rPr lang="en-US" sz="3600" b="1" dirty="0" err="1"/>
              <a:t>gia</a:t>
            </a:r>
            <a:r>
              <a:rPr lang="en-US" sz="3600" b="1" dirty="0"/>
              <a:t> </a:t>
            </a:r>
            <a:r>
              <a:rPr lang="en-US" sz="3600" b="1" dirty="0" err="1"/>
              <a:t>nhiều</a:t>
            </a:r>
            <a:r>
              <a:rPr lang="en-US" sz="3600" b="1" dirty="0"/>
              <a:t> </a:t>
            </a:r>
            <a:r>
              <a:rPr lang="en-US" sz="3600" b="1" dirty="0" err="1"/>
              <a:t>hoạt</a:t>
            </a:r>
            <a:r>
              <a:rPr lang="en-US" sz="3600" b="1" dirty="0"/>
              <a:t> </a:t>
            </a:r>
            <a:r>
              <a:rPr lang="en-US" sz="3600" b="1" dirty="0" err="1"/>
              <a:t>động</a:t>
            </a:r>
            <a:r>
              <a:rPr lang="en-US" sz="3600" b="1" dirty="0"/>
              <a:t> </a:t>
            </a:r>
            <a:r>
              <a:rPr lang="en-US" sz="3600" b="1" dirty="0" err="1"/>
              <a:t>như</a:t>
            </a:r>
            <a:r>
              <a:rPr lang="en-US" sz="3600" b="1" dirty="0"/>
              <a:t> </a:t>
            </a:r>
            <a:r>
              <a:rPr lang="en-US" sz="3600" b="1" dirty="0" err="1"/>
              <a:t>các</a:t>
            </a:r>
            <a:r>
              <a:rPr lang="en-US" sz="3600" b="1" dirty="0"/>
              <a:t> </a:t>
            </a:r>
            <a:r>
              <a:rPr lang="en-US" sz="3600" b="1" dirty="0" err="1"/>
              <a:t>bạn</a:t>
            </a:r>
            <a:r>
              <a:rPr lang="en-US" sz="3600" b="1" dirty="0"/>
              <a:t> </a:t>
            </a:r>
            <a:r>
              <a:rPr lang="en-US" sz="3600" b="1" dirty="0" err="1"/>
              <a:t>trong</a:t>
            </a:r>
            <a:r>
              <a:rPr lang="en-US" sz="3600" b="1" dirty="0"/>
              <a:t> </a:t>
            </a:r>
            <a:r>
              <a:rPr lang="en-US" sz="3600" b="1" dirty="0" err="1"/>
              <a:t>tranh</a:t>
            </a:r>
            <a:r>
              <a:rPr lang="en-US" sz="3600" b="1" dirty="0"/>
              <a:t>. </a:t>
            </a:r>
            <a:r>
              <a:rPr lang="en-US" sz="3600" b="1" dirty="0" err="1"/>
              <a:t>Em</a:t>
            </a:r>
            <a:r>
              <a:rPr lang="en-US" sz="3600" b="1" dirty="0"/>
              <a:t> </a:t>
            </a:r>
            <a:r>
              <a:rPr lang="en-US" sz="3600" b="1" dirty="0" err="1"/>
              <a:t>có</a:t>
            </a:r>
            <a:r>
              <a:rPr lang="en-US" sz="3600" b="1" dirty="0"/>
              <a:t> </a:t>
            </a:r>
            <a:r>
              <a:rPr lang="en-US" sz="3600" b="1" dirty="0" err="1"/>
              <a:t>muốn</a:t>
            </a:r>
            <a:r>
              <a:rPr lang="en-US" sz="3600" b="1" dirty="0"/>
              <a:t> </a:t>
            </a:r>
            <a:r>
              <a:rPr lang="en-US" sz="3600" b="1" dirty="0" err="1"/>
              <a:t>được</a:t>
            </a:r>
            <a:r>
              <a:rPr lang="en-US" sz="3600" b="1" dirty="0"/>
              <a:t> </a:t>
            </a:r>
            <a:r>
              <a:rPr lang="en-US" sz="3600" b="1" dirty="0" err="1"/>
              <a:t>tham</a:t>
            </a:r>
            <a:r>
              <a:rPr lang="en-US" sz="3600" b="1" dirty="0"/>
              <a:t> </a:t>
            </a:r>
            <a:r>
              <a:rPr lang="en-US" sz="3600" b="1" dirty="0" err="1"/>
              <a:t>gia</a:t>
            </a:r>
            <a:r>
              <a:rPr lang="en-US" sz="3600" b="1" dirty="0"/>
              <a:t> </a:t>
            </a:r>
            <a:r>
              <a:rPr lang="en-US" sz="3600" b="1" dirty="0" err="1"/>
              <a:t>hoạt</a:t>
            </a:r>
            <a:r>
              <a:rPr lang="en-US" sz="3600" b="1" dirty="0"/>
              <a:t> </a:t>
            </a:r>
            <a:r>
              <a:rPr lang="en-US" sz="3600" b="1" dirty="0" err="1"/>
              <a:t>động</a:t>
            </a:r>
            <a:r>
              <a:rPr lang="en-US" sz="3600" b="1" dirty="0"/>
              <a:t> </a:t>
            </a:r>
            <a:r>
              <a:rPr lang="en-US" sz="3600" b="1" dirty="0" err="1"/>
              <a:t>với</a:t>
            </a:r>
            <a:r>
              <a:rPr lang="en-US" sz="3600" b="1" dirty="0"/>
              <a:t> </a:t>
            </a:r>
            <a:r>
              <a:rPr lang="en-US" sz="3600" b="1" dirty="0" err="1"/>
              <a:t>các</a:t>
            </a:r>
            <a:r>
              <a:rPr lang="en-US" sz="3600" b="1" dirty="0"/>
              <a:t> </a:t>
            </a:r>
            <a:r>
              <a:rPr lang="en-US" sz="3600" b="1" dirty="0" err="1"/>
              <a:t>bạn</a:t>
            </a:r>
            <a:r>
              <a:rPr lang="en-US" sz="3600" b="1" dirty="0"/>
              <a:t> </a:t>
            </a:r>
            <a:r>
              <a:rPr lang="en-US" sz="3600" b="1" dirty="0" err="1"/>
              <a:t>không</a:t>
            </a:r>
            <a:r>
              <a:rPr lang="en-US" sz="3600" b="1" dirty="0"/>
              <a:t>? </a:t>
            </a:r>
            <a:r>
              <a:rPr lang="en-US" sz="3600" b="1" dirty="0" err="1"/>
              <a:t>Em</a:t>
            </a:r>
            <a:r>
              <a:rPr lang="en-US" sz="3600" b="1" dirty="0"/>
              <a:t> </a:t>
            </a:r>
            <a:r>
              <a:rPr lang="en-US" sz="3600" b="1" dirty="0" err="1"/>
              <a:t>thích</a:t>
            </a:r>
            <a:r>
              <a:rPr lang="en-US" sz="3600" b="1" dirty="0"/>
              <a:t> </a:t>
            </a:r>
            <a:r>
              <a:rPr lang="en-US" sz="3600" b="1" dirty="0" err="1"/>
              <a:t>hoạt</a:t>
            </a:r>
            <a:r>
              <a:rPr lang="en-US" sz="3600" b="1" dirty="0"/>
              <a:t> </a:t>
            </a:r>
            <a:r>
              <a:rPr lang="en-US" sz="3600" b="1" dirty="0" err="1"/>
              <a:t>động</a:t>
            </a:r>
            <a:r>
              <a:rPr lang="en-US" sz="3600" b="1" dirty="0"/>
              <a:t> </a:t>
            </a:r>
            <a:r>
              <a:rPr lang="en-US" sz="3600" b="1" dirty="0" err="1"/>
              <a:t>nào</a:t>
            </a:r>
            <a:r>
              <a:rPr lang="en-US" sz="3600" b="1" dirty="0"/>
              <a:t> </a:t>
            </a:r>
            <a:r>
              <a:rPr lang="en-US" sz="3600" b="1" dirty="0" err="1"/>
              <a:t>nhất</a:t>
            </a:r>
            <a:r>
              <a:rPr lang="en-US" sz="3600" b="1" dirty="0"/>
              <a:t>? </a:t>
            </a:r>
            <a:r>
              <a:rPr lang="en-US" sz="3600" b="1" dirty="0" err="1"/>
              <a:t>Vì</a:t>
            </a:r>
            <a:r>
              <a:rPr lang="en-US" sz="3600" b="1" dirty="0"/>
              <a:t> </a:t>
            </a:r>
            <a:r>
              <a:rPr lang="en-US" sz="3600" b="1" dirty="0" err="1"/>
              <a:t>sao</a:t>
            </a:r>
            <a:r>
              <a:rPr lang="en-US" sz="3600" b="1" dirty="0"/>
              <a:t>?</a:t>
            </a:r>
          </a:p>
        </p:txBody>
      </p:sp>
    </p:spTree>
    <p:extLst>
      <p:ext uri="{BB962C8B-B14F-4D97-AF65-F5344CB8AC3E}">
        <p14:creationId xmlns:p14="http://schemas.microsoft.com/office/powerpoint/2010/main" val="130039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Trọn bộ 50 phông nền powerpoint dễ thương, ấn tượng | ADV Solu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819150"/>
            <a:ext cx="4724400" cy="584775"/>
          </a:xfrm>
          <a:prstGeom prst="rect">
            <a:avLst/>
          </a:prstGeom>
          <a:noFill/>
        </p:spPr>
        <p:txBody>
          <a:bodyPr wrap="square" rtlCol="0">
            <a:spAutoFit/>
          </a:bodyPr>
          <a:lstStyle/>
          <a:p>
            <a:r>
              <a:rPr lang="en-US" sz="3200" dirty="0" err="1" smtClean="0">
                <a:solidFill>
                  <a:srgbClr val="FF0000"/>
                </a:solidFill>
                <a:latin typeface="Times New Roman" pitchFamily="18" charset="0"/>
                <a:cs typeface="Times New Roman" pitchFamily="18" charset="0"/>
              </a:rPr>
              <a:t>Học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sinh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tham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quan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trường</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40587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TotalTime>
  <Words>455</Words>
  <Application>Microsoft Office PowerPoint</Application>
  <PresentationFormat>On-screen Show (16:9)</PresentationFormat>
  <Paragraphs>42</Paragraphs>
  <Slides>18</Slides>
  <Notes>1</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Trường tiểu học của em</vt:lpstr>
      <vt:lpstr>Trường tiểu học của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 Trường tiểu học mới của em có gì khác với trường mẫu giáo mà em đã học? 2. Em thích nơi nào nhất trường?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dc:creator>
  <cp:lastModifiedBy>TH</cp:lastModifiedBy>
  <cp:revision>29</cp:revision>
  <dcterms:created xsi:type="dcterms:W3CDTF">2020-08-18T05:53:59Z</dcterms:created>
  <dcterms:modified xsi:type="dcterms:W3CDTF">2020-08-21T03:32:01Z</dcterms:modified>
</cp:coreProperties>
</file>