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0" r:id="rId2"/>
    <p:sldId id="376" r:id="rId3"/>
    <p:sldId id="302" r:id="rId4"/>
    <p:sldId id="292" r:id="rId5"/>
    <p:sldId id="399" r:id="rId6"/>
    <p:sldId id="400" r:id="rId7"/>
    <p:sldId id="334" r:id="rId8"/>
    <p:sldId id="346" r:id="rId9"/>
    <p:sldId id="360" r:id="rId10"/>
    <p:sldId id="393" r:id="rId11"/>
    <p:sldId id="394" r:id="rId12"/>
    <p:sldId id="345" r:id="rId13"/>
    <p:sldId id="395" r:id="rId14"/>
    <p:sldId id="397" r:id="rId15"/>
    <p:sldId id="396" r:id="rId16"/>
    <p:sldId id="347" r:id="rId17"/>
    <p:sldId id="398" r:id="rId18"/>
    <p:sldId id="391" r:id="rId19"/>
    <p:sldId id="315" r:id="rId20"/>
    <p:sldId id="380" r:id="rId21"/>
    <p:sldId id="331" r:id="rId22"/>
    <p:sldId id="295" r:id="rId23"/>
    <p:sldId id="329" r:id="rId24"/>
    <p:sldId id="330" r:id="rId2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RPV"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009900"/>
    <a:srgbClr val="FFFFCC"/>
    <a:srgbClr val="99FF66"/>
    <a:srgbClr val="66FFFF"/>
    <a:srgbClr val="9900CC"/>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1128"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5436AD2-B9F2-486F-BA3D-082E0DB65575}" type="datetimeFigureOut">
              <a:rPr lang="en-US"/>
              <a:pPr>
                <a:defRPr/>
              </a:pPr>
              <a:t>12/21/2022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FC17A26-134A-4866-8DF9-5BDFB346212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8B863D-CDA9-471B-9323-FF796A7D4C76}" type="slidenum">
              <a:rPr lang="en-US">
                <a:cs typeface="Arial" charset="0"/>
              </a:rPr>
              <a:pPr fontAlgn="base">
                <a:spcBef>
                  <a:spcPct val="0"/>
                </a:spcBef>
                <a:spcAft>
                  <a:spcPct val="0"/>
                </a:spcAft>
              </a:pPr>
              <a:t>16</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srcRect/>
          <a:stretch>
            <a:fillRect/>
          </a:stretch>
        </p:blipFill>
        <p:spPr bwMode="auto">
          <a:xfrm>
            <a:off x="-22225" y="0"/>
            <a:ext cx="12214225" cy="6850063"/>
          </a:xfrm>
          <a:prstGeom prst="rect">
            <a:avLst/>
          </a:prstGeom>
          <a:noFill/>
          <a:ln w="9525">
            <a:noFill/>
            <a:miter lim="800000"/>
            <a:headEnd/>
            <a:tailEnd/>
          </a:ln>
        </p:spPr>
      </p:pic>
      <p:pic>
        <p:nvPicPr>
          <p:cNvPr id="3" name="Picture 7">
            <a:hlinkClick r:id="" action="ppaction://hlinkshowjump?jump=firstslide"/>
          </p:cNvPr>
          <p:cNvPicPr>
            <a:picLocks noChangeAspect="1"/>
          </p:cNvPicPr>
          <p:nvPr userDrawn="1"/>
        </p:nvPicPr>
        <p:blipFill>
          <a:blip r:embed="rId3"/>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4" name="Picture 8">
            <a:hlinkClick r:id="" action="ppaction://hlinkshowjump?jump=nextslide"/>
          </p:cNvPr>
          <p:cNvPicPr>
            <a:picLocks noChangeAspect="1"/>
          </p:cNvPicPr>
          <p:nvPr userDrawn="1"/>
        </p:nvPicPr>
        <p:blipFill>
          <a:blip r:embed="rId4"/>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5" name="Picture 9">
            <a:hlinkClick r:id="" action="ppaction://hlinkshowjump?jump=previousslide"/>
          </p:cNvPr>
          <p:cNvPicPr>
            <a:picLocks noChangeAspect="1"/>
          </p:cNvPicPr>
          <p:nvPr userDrawn="1"/>
        </p:nvPicPr>
        <p:blipFill>
          <a:blip r:embed="rId5"/>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6"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Tiếng Anh 7 Right On! </a:t>
            </a:r>
          </a:p>
        </p:txBody>
      </p:sp>
      <p:pic>
        <p:nvPicPr>
          <p:cNvPr id="7" name="Picture 14"/>
          <p:cNvPicPr>
            <a:picLocks noChangeAspect="1"/>
          </p:cNvPicPr>
          <p:nvPr userDrawn="1"/>
        </p:nvPicPr>
        <p:blipFill>
          <a:blip r:embed="rId6"/>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8"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2" name="TextBox 11">
            <a:extLst>
              <a:ext uri="{FF2B5EF4-FFF2-40B4-BE49-F238E27FC236}">
                <a16:creationId xmlns:a16="http://schemas.microsoft.com/office/drawing/2014/main" id="{1856D8BB-6EC8-A8D9-967A-89FFD2BCD29C}"/>
              </a:ext>
            </a:extLst>
          </p:cNvPr>
          <p:cNvSpPr txBox="1"/>
          <p:nvPr userDrawn="1"/>
        </p:nvSpPr>
        <p:spPr>
          <a:xfrm>
            <a:off x="39688" y="9723"/>
            <a:ext cx="676788" cy="307777"/>
          </a:xfrm>
          <a:prstGeom prst="rect">
            <a:avLst/>
          </a:prstGeom>
          <a:noFill/>
          <a:effectLst>
            <a:outerShdw blurRad="50800" dist="38100" dir="2700000" algn="tl" rotWithShape="0">
              <a:prstClr val="black">
                <a:alpha val="40000"/>
              </a:prstClr>
            </a:outerShdw>
          </a:effectLst>
        </p:spPr>
        <p:txBody>
          <a:bodyPr wrap="none">
            <a:spAutoFit/>
          </a:bodyPr>
          <a:lstStyle/>
          <a:p>
            <a:r>
              <a:rPr lang="en-US" sz="1400" b="1" dirty="0">
                <a:solidFill>
                  <a:schemeClr val="bg1"/>
                </a:solidFill>
                <a:latin typeface="Calibri" pitchFamily="34" charset="0"/>
              </a:rPr>
              <a:t>Unit 2</a:t>
            </a:r>
            <a:r>
              <a:rPr lang="en-US" sz="1400" dirty="0">
                <a:solidFill>
                  <a:schemeClr val="bg1"/>
                </a:solidFill>
                <a:latin typeface="Calibri" pitchFamily="34" charset="0"/>
              </a:rPr>
              <a:t> </a:t>
            </a:r>
          </a:p>
        </p:txBody>
      </p:sp>
      <p:sp>
        <p:nvSpPr>
          <p:cNvPr id="9" name="TextBox 8">
            <a:extLst>
              <a:ext uri="{FF2B5EF4-FFF2-40B4-BE49-F238E27FC236}">
                <a16:creationId xmlns:a16="http://schemas.microsoft.com/office/drawing/2014/main" id="{81144E28-70FA-F381-7B0B-3A559DC19E7E}"/>
              </a:ext>
            </a:extLst>
          </p:cNvPr>
          <p:cNvSpPr txBox="1"/>
          <p:nvPr userDrawn="1"/>
        </p:nvSpPr>
        <p:spPr>
          <a:xfrm>
            <a:off x="10393363" y="12700"/>
            <a:ext cx="1930913" cy="307777"/>
          </a:xfrm>
          <a:prstGeom prst="rect">
            <a:avLst/>
          </a:prstGeom>
          <a:noFill/>
          <a:effectLst>
            <a:outerShdw blurRad="50800" dist="38100" dir="2700000" algn="tl" rotWithShape="0">
              <a:prstClr val="black">
                <a:alpha val="40000"/>
              </a:prstClr>
            </a:outerShdw>
          </a:effectLst>
        </p:spPr>
        <p:txBody>
          <a:bodyPr wrap="none">
            <a:spAutoFit/>
          </a:bodyPr>
          <a:lstStyle/>
          <a:p>
            <a:r>
              <a:rPr lang="en-US" sz="1400" b="1" dirty="0">
                <a:solidFill>
                  <a:schemeClr val="bg1"/>
                </a:solidFill>
                <a:latin typeface="Calibri" pitchFamily="34" charset="0"/>
              </a:rPr>
              <a:t>Progress Check (Cont.) </a:t>
            </a:r>
            <a:r>
              <a:rPr lang="en-US" sz="1400" dirty="0">
                <a:solidFill>
                  <a:schemeClr val="bg1"/>
                </a:solidFill>
                <a:latin typeface="Calibri" pitchFamily="34" charset="0"/>
              </a:rPr>
              <a:t> </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8"/>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9"/>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10"/>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11"/>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Tiếng Anh 7 Right On! </a:t>
            </a:r>
          </a:p>
        </p:txBody>
      </p:sp>
      <p:pic>
        <p:nvPicPr>
          <p:cNvPr id="15" name="Picture 14"/>
          <p:cNvPicPr>
            <a:picLocks noChangeAspect="1"/>
          </p:cNvPicPr>
          <p:nvPr userDrawn="1"/>
        </p:nvPicPr>
        <p:blipFill>
          <a:blip r:embed="rId12"/>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p:nvPr userDrawn="1"/>
        </p:nvSpPr>
        <p:spPr>
          <a:xfrm>
            <a:off x="39688" y="9723"/>
            <a:ext cx="676788" cy="307777"/>
          </a:xfrm>
          <a:prstGeom prst="rect">
            <a:avLst/>
          </a:prstGeom>
          <a:noFill/>
          <a:effectLst>
            <a:outerShdw blurRad="50800" dist="38100" dir="2700000" algn="tl" rotWithShape="0">
              <a:prstClr val="black">
                <a:alpha val="40000"/>
              </a:prstClr>
            </a:outerShdw>
          </a:effectLst>
        </p:spPr>
        <p:txBody>
          <a:bodyPr wrap="none">
            <a:spAutoFit/>
          </a:bodyPr>
          <a:lstStyle/>
          <a:p>
            <a:r>
              <a:rPr lang="en-US" sz="1400" b="1" dirty="0">
                <a:solidFill>
                  <a:schemeClr val="bg1"/>
                </a:solidFill>
                <a:latin typeface="Calibri" pitchFamily="34" charset="0"/>
              </a:rPr>
              <a:t>Unit 2</a:t>
            </a:r>
            <a:r>
              <a:rPr lang="en-US" sz="1400" dirty="0">
                <a:solidFill>
                  <a:schemeClr val="bg1"/>
                </a:solidFill>
                <a:latin typeface="Calibri" pitchFamily="34" charset="0"/>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393363" y="12700"/>
            <a:ext cx="1930913" cy="307777"/>
          </a:xfrm>
          <a:prstGeom prst="rect">
            <a:avLst/>
          </a:prstGeom>
          <a:noFill/>
          <a:effectLst>
            <a:outerShdw blurRad="50800" dist="38100" dir="2700000" algn="tl" rotWithShape="0">
              <a:prstClr val="black">
                <a:alpha val="40000"/>
              </a:prstClr>
            </a:outerShdw>
          </a:effectLst>
        </p:spPr>
        <p:txBody>
          <a:bodyPr wrap="none">
            <a:spAutoFit/>
          </a:bodyPr>
          <a:lstStyle/>
          <a:p>
            <a:r>
              <a:rPr lang="en-US" sz="1400" b="1" dirty="0">
                <a:solidFill>
                  <a:schemeClr val="bg1"/>
                </a:solidFill>
                <a:latin typeface="Calibri" pitchFamily="34" charset="0"/>
              </a:rPr>
              <a:t>Progress Check (Cont.) </a:t>
            </a:r>
            <a:r>
              <a:rPr lang="en-US" sz="1400" dirty="0">
                <a:solidFill>
                  <a:schemeClr val="bg1"/>
                </a:solidFill>
                <a:latin typeface="Calibri" pitchFamily="34" charset="0"/>
              </a:rPr>
              <a:t> </a:t>
            </a:r>
          </a:p>
        </p:txBody>
      </p:sp>
    </p:spTree>
  </p:cSld>
  <p:clrMap bg1="lt1" tx1="dk1" bg2="lt2" tx2="dk2" accent1="accent1" accent2="accent2" accent3="accent3" accent4="accent4" accent5="accent5" accent6="accent6" hlink="hlink" folHlink="folHlink"/>
  <p:sldLayoutIdLst>
    <p:sldLayoutId id="2147483651" r:id="rId1"/>
    <p:sldLayoutId id="2147483655" r:id="rId2"/>
    <p:sldLayoutId id="2147483650" r:id="rId3"/>
    <p:sldLayoutId id="2147483652" r:id="rId4"/>
    <p:sldLayoutId id="2147483653" r:id="rId5"/>
    <p:sldLayoutId id="2147483654"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6146" name="TextBox 4"/>
          <p:cNvSpPr txBox="1">
            <a:spLocks noChangeArrowheads="1"/>
          </p:cNvSpPr>
          <p:nvPr/>
        </p:nvSpPr>
        <p:spPr bwMode="auto">
          <a:xfrm>
            <a:off x="5185930" y="1992313"/>
            <a:ext cx="6343650" cy="2523768"/>
          </a:xfrm>
          <a:prstGeom prst="rect">
            <a:avLst/>
          </a:prstGeom>
          <a:noFill/>
          <a:ln w="9525">
            <a:noFill/>
            <a:miter lim="800000"/>
            <a:headEnd/>
            <a:tailEnd/>
          </a:ln>
        </p:spPr>
        <p:txBody>
          <a:bodyPr>
            <a:spAutoFit/>
          </a:bodyPr>
          <a:lstStyle/>
          <a:p>
            <a:pPr algn="ctr"/>
            <a:r>
              <a:rPr lang="en-US" sz="5400" b="1" dirty="0">
                <a:solidFill>
                  <a:srgbClr val="FF0000"/>
                </a:solidFill>
                <a:latin typeface="Calibri" pitchFamily="34" charset="0"/>
              </a:rPr>
              <a:t>Unit 2: Fit for life</a:t>
            </a:r>
          </a:p>
          <a:p>
            <a:pPr algn="ctr"/>
            <a:r>
              <a:rPr lang="en-US" sz="4400" b="1" dirty="0">
                <a:solidFill>
                  <a:srgbClr val="00B050"/>
                </a:solidFill>
                <a:latin typeface="Calibri" pitchFamily="34" charset="0"/>
              </a:rPr>
              <a:t>Progress Check (Cont.)</a:t>
            </a:r>
          </a:p>
          <a:p>
            <a:pPr algn="ctr"/>
            <a:r>
              <a:rPr lang="en-US" sz="5400" b="1" dirty="0">
                <a:solidFill>
                  <a:srgbClr val="0070C0"/>
                </a:solidFill>
                <a:latin typeface="Calibri" pitchFamily="34" charset="0"/>
              </a:rPr>
              <a:t>Page 43</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3" y="333436"/>
            <a:ext cx="11028218" cy="492443"/>
          </a:xfrm>
          <a:prstGeom prst="rect">
            <a:avLst/>
          </a:prstGeom>
        </p:spPr>
        <p:txBody>
          <a:bodyPr wrap="square">
            <a:spAutoFit/>
          </a:bodyPr>
          <a:lstStyle/>
          <a:p>
            <a:r>
              <a:rPr lang="en-US" sz="2600" b="1" dirty="0">
                <a:latin typeface="+mn-lt"/>
              </a:rPr>
              <a:t>7. Read the text and decide if the statements are </a:t>
            </a:r>
            <a:r>
              <a:rPr lang="en-US" sz="2600" i="1" dirty="0">
                <a:latin typeface="+mn-lt"/>
              </a:rPr>
              <a:t>R </a:t>
            </a:r>
            <a:r>
              <a:rPr lang="en-US" sz="2600" b="1" dirty="0">
                <a:latin typeface="+mn-lt"/>
              </a:rPr>
              <a:t>(right) or </a:t>
            </a:r>
            <a:r>
              <a:rPr lang="en-US" sz="2600" i="1" dirty="0">
                <a:latin typeface="+mn-lt"/>
              </a:rPr>
              <a:t>W </a:t>
            </a:r>
            <a:r>
              <a:rPr lang="en-US" sz="2600" b="1" dirty="0">
                <a:latin typeface="+mn-lt"/>
              </a:rPr>
              <a:t>(wrong). </a:t>
            </a:r>
            <a:endParaRPr lang="en-US" sz="2600" dirty="0">
              <a:latin typeface="+mn-lt"/>
            </a:endParaRPr>
          </a:p>
        </p:txBody>
      </p:sp>
      <p:sp>
        <p:nvSpPr>
          <p:cNvPr id="3" name="Rectangle 2"/>
          <p:cNvSpPr/>
          <p:nvPr/>
        </p:nvSpPr>
        <p:spPr>
          <a:xfrm>
            <a:off x="207818" y="825879"/>
            <a:ext cx="11817927" cy="3631763"/>
          </a:xfrm>
          <a:prstGeom prst="rect">
            <a:avLst/>
          </a:prstGeom>
        </p:spPr>
        <p:txBody>
          <a:bodyPr wrap="square">
            <a:spAutoFit/>
          </a:bodyPr>
          <a:lstStyle/>
          <a:p>
            <a:pPr algn="ctr"/>
            <a:r>
              <a:rPr lang="en-US" sz="2300" b="1" dirty="0">
                <a:solidFill>
                  <a:srgbClr val="FF0000"/>
                </a:solidFill>
                <a:latin typeface="+mn-lt"/>
              </a:rPr>
              <a:t>A Glass of Water, please.</a:t>
            </a:r>
          </a:p>
          <a:p>
            <a:pPr algn="just"/>
            <a:r>
              <a:rPr lang="en-US" sz="2300" dirty="0">
                <a:solidFill>
                  <a:srgbClr val="0033CC"/>
                </a:solidFill>
                <a:latin typeface="+mn-lt"/>
              </a:rPr>
              <a:t>Hi, I’m Alex. I used to drink lots of fizzy drinks like cola and soda, but last year I changed my habit. I started drinking lots of water because it is important to our bodies. </a:t>
            </a:r>
          </a:p>
          <a:p>
            <a:pPr algn="just"/>
            <a:r>
              <a:rPr lang="en-US" sz="2300" dirty="0">
                <a:solidFill>
                  <a:srgbClr val="0033CC"/>
                </a:solidFill>
                <a:latin typeface="+mn-lt"/>
              </a:rPr>
              <a:t>Our bodies are about 60% water. That means we have more water than bone. When we exercise, our bodies lose up to 10% of their water. We need to drink more to replace that water and perform well. Drinking water also helps our brain work better. Also, our skin looks brighter and our body temperature stays the same even on a hot day, all because of the water inside us. </a:t>
            </a:r>
          </a:p>
          <a:p>
            <a:pPr algn="just"/>
            <a:r>
              <a:rPr lang="en-US" sz="2300" dirty="0">
                <a:solidFill>
                  <a:srgbClr val="0033CC"/>
                </a:solidFill>
                <a:latin typeface="+mn-lt"/>
              </a:rPr>
              <a:t>So how much water should we drink? Most experts suggest around eight glasses a day. Other drinks such as tea, milk and fresh fruit juice are OK too. What about you? Do you drink enough water? </a:t>
            </a:r>
          </a:p>
        </p:txBody>
      </p:sp>
      <p:sp>
        <p:nvSpPr>
          <p:cNvPr id="4" name="Rectangle 3"/>
          <p:cNvSpPr/>
          <p:nvPr/>
        </p:nvSpPr>
        <p:spPr>
          <a:xfrm>
            <a:off x="1977797" y="4370992"/>
            <a:ext cx="9078125" cy="1862048"/>
          </a:xfrm>
          <a:prstGeom prst="rect">
            <a:avLst/>
          </a:prstGeom>
        </p:spPr>
        <p:txBody>
          <a:bodyPr wrap="square">
            <a:spAutoFit/>
          </a:bodyPr>
          <a:lstStyle/>
          <a:p>
            <a:r>
              <a:rPr lang="en-US" sz="2300" b="1" dirty="0">
                <a:latin typeface="+mn-lt"/>
              </a:rPr>
              <a:t>1 </a:t>
            </a:r>
            <a:r>
              <a:rPr lang="en-US" sz="2300" dirty="0">
                <a:latin typeface="+mn-lt"/>
              </a:rPr>
              <a:t>Alex started drinking fizzy drinks last year.                   		</a:t>
            </a:r>
          </a:p>
          <a:p>
            <a:r>
              <a:rPr lang="en-US" sz="2300" b="1" dirty="0">
                <a:latin typeface="+mn-lt"/>
              </a:rPr>
              <a:t>2 </a:t>
            </a:r>
            <a:r>
              <a:rPr lang="en-US" sz="2300" dirty="0">
                <a:latin typeface="+mn-lt"/>
              </a:rPr>
              <a:t>Our bodies have more bone than water. 			</a:t>
            </a:r>
            <a:r>
              <a:rPr lang="en-US" sz="2300" dirty="0">
                <a:sym typeface="Wingdings" panose="05000000000000000000" pitchFamily="2" charset="2"/>
              </a:rPr>
              <a:t> 	</a:t>
            </a:r>
            <a:endParaRPr lang="en-US" sz="2300" dirty="0">
              <a:latin typeface="+mn-lt"/>
            </a:endParaRPr>
          </a:p>
          <a:p>
            <a:r>
              <a:rPr lang="en-US" sz="2300" b="1" dirty="0">
                <a:latin typeface="+mn-lt"/>
              </a:rPr>
              <a:t>3 </a:t>
            </a:r>
            <a:r>
              <a:rPr lang="en-US" sz="2300" dirty="0">
                <a:latin typeface="+mn-lt"/>
              </a:rPr>
              <a:t>We lose a lot of our water when we exercise. 			</a:t>
            </a:r>
          </a:p>
          <a:p>
            <a:r>
              <a:rPr lang="en-US" sz="2300" b="1" dirty="0">
                <a:latin typeface="+mn-lt"/>
              </a:rPr>
              <a:t>4 </a:t>
            </a:r>
            <a:r>
              <a:rPr lang="en-US" sz="2300" dirty="0">
                <a:latin typeface="+mn-lt"/>
              </a:rPr>
              <a:t>Our skin doesn’t change when we drink water. 			</a:t>
            </a:r>
          </a:p>
          <a:p>
            <a:r>
              <a:rPr lang="en-US" sz="2300" b="1" dirty="0">
                <a:latin typeface="+mn-lt"/>
              </a:rPr>
              <a:t>5 </a:t>
            </a:r>
            <a:r>
              <a:rPr lang="en-US" sz="2300" dirty="0">
                <a:latin typeface="+mn-lt"/>
              </a:rPr>
              <a:t>Experts think eight glasses of water per day is too much. 		</a:t>
            </a:r>
          </a:p>
        </p:txBody>
      </p:sp>
      <p:cxnSp>
        <p:nvCxnSpPr>
          <p:cNvPr id="6" name="Straight Connector 5"/>
          <p:cNvCxnSpPr/>
          <p:nvPr/>
        </p:nvCxnSpPr>
        <p:spPr>
          <a:xfrm>
            <a:off x="415638" y="1884217"/>
            <a:ext cx="34913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310260" y="4319092"/>
            <a:ext cx="1717963" cy="461665"/>
          </a:xfrm>
          <a:prstGeom prst="rect">
            <a:avLst/>
          </a:prstGeom>
          <a:noFill/>
        </p:spPr>
        <p:txBody>
          <a:bodyPr wrap="square" rtlCol="0">
            <a:spAutoFit/>
          </a:bodyPr>
          <a:lstStyle/>
          <a:p>
            <a:r>
              <a:rPr lang="en-US" sz="2400" dirty="0">
                <a:solidFill>
                  <a:srgbClr val="FF0000"/>
                </a:solidFill>
                <a:latin typeface="+mn-lt"/>
              </a:rPr>
              <a:t>W (wrong)</a:t>
            </a:r>
          </a:p>
        </p:txBody>
      </p:sp>
      <p:cxnSp>
        <p:nvCxnSpPr>
          <p:cNvPr id="8" name="Straight Connector 7"/>
          <p:cNvCxnSpPr/>
          <p:nvPr/>
        </p:nvCxnSpPr>
        <p:spPr>
          <a:xfrm>
            <a:off x="3726874" y="4727646"/>
            <a:ext cx="34913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3679148" y="5086793"/>
            <a:ext cx="32635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6227545" y="2232888"/>
            <a:ext cx="3373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37959" y="4705325"/>
            <a:ext cx="1717963" cy="461665"/>
          </a:xfrm>
          <a:prstGeom prst="rect">
            <a:avLst/>
          </a:prstGeom>
          <a:noFill/>
        </p:spPr>
        <p:txBody>
          <a:bodyPr wrap="square" rtlCol="0">
            <a:spAutoFit/>
          </a:bodyPr>
          <a:lstStyle/>
          <a:p>
            <a:r>
              <a:rPr lang="en-US" sz="2400" dirty="0">
                <a:solidFill>
                  <a:srgbClr val="FF0000"/>
                </a:solidFill>
                <a:latin typeface="+mn-lt"/>
              </a:rPr>
              <a:t>W (wrong)</a:t>
            </a:r>
          </a:p>
        </p:txBody>
      </p:sp>
      <p:cxnSp>
        <p:nvCxnSpPr>
          <p:cNvPr id="13" name="Straight Connector 12"/>
          <p:cNvCxnSpPr>
            <a:cxnSpLocks/>
          </p:cNvCxnSpPr>
          <p:nvPr/>
        </p:nvCxnSpPr>
        <p:spPr>
          <a:xfrm>
            <a:off x="2715493" y="5432538"/>
            <a:ext cx="25954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1693333" y="2587127"/>
            <a:ext cx="37792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57194" y="5045233"/>
            <a:ext cx="1717963" cy="461665"/>
          </a:xfrm>
          <a:prstGeom prst="rect">
            <a:avLst/>
          </a:prstGeom>
          <a:noFill/>
        </p:spPr>
        <p:txBody>
          <a:bodyPr wrap="square" rtlCol="0">
            <a:spAutoFit/>
          </a:bodyPr>
          <a:lstStyle/>
          <a:p>
            <a:r>
              <a:rPr lang="en-US" sz="2400" dirty="0">
                <a:solidFill>
                  <a:srgbClr val="FF0000"/>
                </a:solidFill>
                <a:latin typeface="+mn-lt"/>
              </a:rPr>
              <a:t>R (right)</a:t>
            </a:r>
          </a:p>
        </p:txBody>
      </p:sp>
      <p:cxnSp>
        <p:nvCxnSpPr>
          <p:cNvPr id="19" name="Straight Connector 18"/>
          <p:cNvCxnSpPr/>
          <p:nvPr/>
        </p:nvCxnSpPr>
        <p:spPr>
          <a:xfrm>
            <a:off x="2327562" y="5779654"/>
            <a:ext cx="27709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625994" y="2934084"/>
            <a:ext cx="27709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51809" y="5398172"/>
            <a:ext cx="1717963" cy="461665"/>
          </a:xfrm>
          <a:prstGeom prst="rect">
            <a:avLst/>
          </a:prstGeom>
          <a:noFill/>
        </p:spPr>
        <p:txBody>
          <a:bodyPr wrap="square" rtlCol="0">
            <a:spAutoFit/>
          </a:bodyPr>
          <a:lstStyle/>
          <a:p>
            <a:r>
              <a:rPr lang="en-US" sz="2400" dirty="0">
                <a:solidFill>
                  <a:srgbClr val="FF0000"/>
                </a:solidFill>
                <a:latin typeface="+mn-lt"/>
              </a:rPr>
              <a:t>W (wrong)</a:t>
            </a:r>
          </a:p>
        </p:txBody>
      </p:sp>
      <p:cxnSp>
        <p:nvCxnSpPr>
          <p:cNvPr id="22" name="Straight Connector 21"/>
          <p:cNvCxnSpPr/>
          <p:nvPr/>
        </p:nvCxnSpPr>
        <p:spPr>
          <a:xfrm>
            <a:off x="3906983" y="6134483"/>
            <a:ext cx="34913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5813659" y="3643743"/>
            <a:ext cx="52838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351809" y="5766797"/>
            <a:ext cx="1717963" cy="461665"/>
          </a:xfrm>
          <a:prstGeom prst="rect">
            <a:avLst/>
          </a:prstGeom>
          <a:noFill/>
        </p:spPr>
        <p:txBody>
          <a:bodyPr wrap="square" rtlCol="0">
            <a:spAutoFit/>
          </a:bodyPr>
          <a:lstStyle/>
          <a:p>
            <a:r>
              <a:rPr lang="en-US" sz="2400" dirty="0">
                <a:solidFill>
                  <a:srgbClr val="FF0000"/>
                </a:solidFill>
                <a:latin typeface="+mn-lt"/>
              </a:rPr>
              <a:t>W (wrong)</a:t>
            </a:r>
          </a:p>
        </p:txBody>
      </p:sp>
      <p:cxnSp>
        <p:nvCxnSpPr>
          <p:cNvPr id="26" name="Straight Connector 25">
            <a:extLst>
              <a:ext uri="{FF2B5EF4-FFF2-40B4-BE49-F238E27FC236}">
                <a16:creationId xmlns:a16="http://schemas.microsoft.com/office/drawing/2014/main" id="{EE4AE8FE-CB9A-A5FA-E128-FFC2BFCABCC7}"/>
              </a:ext>
            </a:extLst>
          </p:cNvPr>
          <p:cNvCxnSpPr>
            <a:cxnSpLocks/>
          </p:cNvCxnSpPr>
          <p:nvPr/>
        </p:nvCxnSpPr>
        <p:spPr>
          <a:xfrm>
            <a:off x="10955023" y="2232888"/>
            <a:ext cx="922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D258E7-88CE-8A91-034A-AA85A9978A4D}"/>
              </a:ext>
            </a:extLst>
          </p:cNvPr>
          <p:cNvCxnSpPr>
            <a:cxnSpLocks/>
          </p:cNvCxnSpPr>
          <p:nvPr/>
        </p:nvCxnSpPr>
        <p:spPr>
          <a:xfrm>
            <a:off x="7770083" y="6134483"/>
            <a:ext cx="10947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AF476D-0A5B-C27B-30DA-27A83B88E012}"/>
              </a:ext>
            </a:extLst>
          </p:cNvPr>
          <p:cNvCxnSpPr>
            <a:cxnSpLocks/>
          </p:cNvCxnSpPr>
          <p:nvPr/>
        </p:nvCxnSpPr>
        <p:spPr>
          <a:xfrm>
            <a:off x="6598821" y="5432538"/>
            <a:ext cx="922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par>
                                <p:cTn id="74" presetID="16" presetClass="entr" presetSubtype="21"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411739"/>
            <a:ext cx="2286000" cy="523220"/>
          </a:xfrm>
          <a:prstGeom prst="rect">
            <a:avLst/>
          </a:prstGeom>
          <a:solidFill>
            <a:srgbClr val="009900"/>
          </a:solidFill>
          <a:ln w="9525">
            <a:noFill/>
            <a:miter lim="800000"/>
            <a:headEnd/>
            <a:tailEnd/>
          </a:ln>
          <a:effectLst/>
        </p:spPr>
        <p:txBody>
          <a:bodyPr wrap="square">
            <a:spAutoFit/>
          </a:bodyPr>
          <a:lstStyle/>
          <a:p>
            <a:pPr>
              <a:spcBef>
                <a:spcPct val="50000"/>
              </a:spcBef>
            </a:pPr>
            <a:r>
              <a:rPr lang="en-US" sz="2800" dirty="0">
                <a:solidFill>
                  <a:schemeClr val="bg1"/>
                </a:solidFill>
                <a:latin typeface="Calibri" pitchFamily="34" charset="0"/>
              </a:rPr>
              <a:t>More Practice</a:t>
            </a:r>
          </a:p>
        </p:txBody>
      </p:sp>
      <p:sp>
        <p:nvSpPr>
          <p:cNvPr id="3" name="TextBox 2"/>
          <p:cNvSpPr txBox="1"/>
          <p:nvPr/>
        </p:nvSpPr>
        <p:spPr>
          <a:xfrm>
            <a:off x="2743200" y="411739"/>
            <a:ext cx="7952509" cy="523220"/>
          </a:xfrm>
          <a:prstGeom prst="rect">
            <a:avLst/>
          </a:prstGeom>
          <a:noFill/>
        </p:spPr>
        <p:txBody>
          <a:bodyPr wrap="square" rtlCol="0">
            <a:spAutoFit/>
          </a:bodyPr>
          <a:lstStyle/>
          <a:p>
            <a:r>
              <a:rPr lang="en-US" sz="2800" b="1" dirty="0">
                <a:latin typeface="+mn-lt"/>
              </a:rPr>
              <a:t>Read the text again and circle the correct answer:</a:t>
            </a:r>
          </a:p>
        </p:txBody>
      </p:sp>
      <p:sp>
        <p:nvSpPr>
          <p:cNvPr id="4" name="Rectangle 3"/>
          <p:cNvSpPr/>
          <p:nvPr/>
        </p:nvSpPr>
        <p:spPr>
          <a:xfrm>
            <a:off x="347008" y="1179731"/>
            <a:ext cx="6158417" cy="523220"/>
          </a:xfrm>
          <a:prstGeom prst="rect">
            <a:avLst/>
          </a:prstGeom>
        </p:spPr>
        <p:txBody>
          <a:bodyPr wrap="none">
            <a:spAutoFit/>
          </a:bodyPr>
          <a:lstStyle/>
          <a:p>
            <a:r>
              <a:rPr lang="en-US" sz="2800" dirty="0">
                <a:solidFill>
                  <a:srgbClr val="0033CC"/>
                </a:solidFill>
                <a:latin typeface="+mj-lt"/>
              </a:rPr>
              <a:t>1. Alex often drank lots of ___________ .</a:t>
            </a:r>
            <a:endParaRPr lang="en-US" sz="2800" dirty="0">
              <a:latin typeface="+mj-lt"/>
            </a:endParaRPr>
          </a:p>
        </p:txBody>
      </p:sp>
      <p:sp>
        <p:nvSpPr>
          <p:cNvPr id="5" name="Rectangle 4"/>
          <p:cNvSpPr/>
          <p:nvPr/>
        </p:nvSpPr>
        <p:spPr>
          <a:xfrm>
            <a:off x="347008" y="3107026"/>
            <a:ext cx="6089424" cy="523220"/>
          </a:xfrm>
          <a:prstGeom prst="rect">
            <a:avLst/>
          </a:prstGeom>
        </p:spPr>
        <p:txBody>
          <a:bodyPr wrap="none">
            <a:spAutoFit/>
          </a:bodyPr>
          <a:lstStyle/>
          <a:p>
            <a:r>
              <a:rPr lang="en-US" sz="2800" dirty="0">
                <a:solidFill>
                  <a:srgbClr val="0033CC"/>
                </a:solidFill>
                <a:latin typeface="+mj-lt"/>
              </a:rPr>
              <a:t>3. Water is ____________ to our bodies.</a:t>
            </a:r>
            <a:endParaRPr lang="en-US" sz="2800" dirty="0">
              <a:latin typeface="+mj-lt"/>
            </a:endParaRPr>
          </a:p>
        </p:txBody>
      </p:sp>
      <p:sp>
        <p:nvSpPr>
          <p:cNvPr id="6" name="Rectangle 5"/>
          <p:cNvSpPr/>
          <p:nvPr/>
        </p:nvSpPr>
        <p:spPr>
          <a:xfrm>
            <a:off x="345644" y="4020149"/>
            <a:ext cx="7260770" cy="1233727"/>
          </a:xfrm>
          <a:prstGeom prst="rect">
            <a:avLst/>
          </a:prstGeom>
        </p:spPr>
        <p:txBody>
          <a:bodyPr wrap="none">
            <a:spAutoFit/>
          </a:bodyPr>
          <a:lstStyle/>
          <a:p>
            <a:r>
              <a:rPr lang="en-US" sz="2800" dirty="0">
                <a:solidFill>
                  <a:srgbClr val="0033CC"/>
                </a:solidFill>
                <a:latin typeface="+mj-lt"/>
              </a:rPr>
              <a:t>4. What should we do to replace the lost water? </a:t>
            </a:r>
            <a:endParaRPr lang="en-US" sz="2800" dirty="0">
              <a:latin typeface="+mj-lt"/>
            </a:endParaRPr>
          </a:p>
        </p:txBody>
      </p:sp>
      <p:sp>
        <p:nvSpPr>
          <p:cNvPr id="7" name="Rectangle 6"/>
          <p:cNvSpPr/>
          <p:nvPr/>
        </p:nvSpPr>
        <p:spPr>
          <a:xfrm>
            <a:off x="355179" y="4928042"/>
            <a:ext cx="8113631" cy="523220"/>
          </a:xfrm>
          <a:prstGeom prst="rect">
            <a:avLst/>
          </a:prstGeom>
        </p:spPr>
        <p:txBody>
          <a:bodyPr wrap="none">
            <a:spAutoFit/>
          </a:bodyPr>
          <a:lstStyle/>
          <a:p>
            <a:r>
              <a:rPr lang="en-US" sz="2800" dirty="0">
                <a:solidFill>
                  <a:srgbClr val="0033CC"/>
                </a:solidFill>
                <a:latin typeface="+mj-lt"/>
              </a:rPr>
              <a:t>5. Drinking water also helps our brain ____________ . </a:t>
            </a:r>
            <a:endParaRPr lang="en-US" sz="2800" dirty="0">
              <a:latin typeface="+mj-lt"/>
            </a:endParaRPr>
          </a:p>
        </p:txBody>
      </p:sp>
      <p:sp>
        <p:nvSpPr>
          <p:cNvPr id="8" name="Rectangle 7"/>
          <p:cNvSpPr/>
          <p:nvPr/>
        </p:nvSpPr>
        <p:spPr>
          <a:xfrm>
            <a:off x="347008" y="2152903"/>
            <a:ext cx="6125459" cy="523220"/>
          </a:xfrm>
          <a:prstGeom prst="rect">
            <a:avLst/>
          </a:prstGeom>
        </p:spPr>
        <p:txBody>
          <a:bodyPr wrap="none">
            <a:spAutoFit/>
          </a:bodyPr>
          <a:lstStyle/>
          <a:p>
            <a:r>
              <a:rPr lang="en-US" sz="2800" dirty="0">
                <a:solidFill>
                  <a:srgbClr val="0033CC"/>
                </a:solidFill>
                <a:latin typeface="+mj-lt"/>
              </a:rPr>
              <a:t>2. Our bodies are about ____________ . </a:t>
            </a:r>
            <a:endParaRPr lang="en-US" sz="2800" dirty="0">
              <a:latin typeface="+mj-lt"/>
            </a:endParaRPr>
          </a:p>
        </p:txBody>
      </p:sp>
      <p:sp>
        <p:nvSpPr>
          <p:cNvPr id="9" name="Rectangle 8"/>
          <p:cNvSpPr/>
          <p:nvPr/>
        </p:nvSpPr>
        <p:spPr>
          <a:xfrm>
            <a:off x="347008" y="1654285"/>
            <a:ext cx="11121571" cy="696406"/>
          </a:xfrm>
          <a:prstGeom prst="rect">
            <a:avLst/>
          </a:prstGeom>
        </p:spPr>
        <p:txBody>
          <a:bodyPr wrap="none">
            <a:spAutoFit/>
          </a:bodyPr>
          <a:lstStyle/>
          <a:p>
            <a:pPr lvl="0"/>
            <a:r>
              <a:rPr lang="en-US" sz="2800" dirty="0">
                <a:solidFill>
                  <a:srgbClr val="0033CC"/>
                </a:solidFill>
                <a:latin typeface="Calibri"/>
              </a:rPr>
              <a:t>A. cola and soda	B. tea			C. milk		D. water and juice</a:t>
            </a:r>
            <a:endParaRPr lang="en-US" sz="2800" dirty="0">
              <a:solidFill>
                <a:prstClr val="black"/>
              </a:solidFill>
              <a:latin typeface="Calibri"/>
            </a:endParaRPr>
          </a:p>
        </p:txBody>
      </p:sp>
      <p:sp>
        <p:nvSpPr>
          <p:cNvPr id="11" name="Rectangle 10"/>
          <p:cNvSpPr/>
          <p:nvPr/>
        </p:nvSpPr>
        <p:spPr>
          <a:xfrm>
            <a:off x="347008" y="2615813"/>
            <a:ext cx="10424264" cy="926917"/>
          </a:xfrm>
          <a:prstGeom prst="rect">
            <a:avLst/>
          </a:prstGeom>
        </p:spPr>
        <p:txBody>
          <a:bodyPr wrap="none">
            <a:spAutoFit/>
          </a:bodyPr>
          <a:lstStyle/>
          <a:p>
            <a:r>
              <a:rPr lang="en-US" sz="2800" dirty="0">
                <a:solidFill>
                  <a:srgbClr val="0033CC"/>
                </a:solidFill>
                <a:latin typeface="Calibri"/>
              </a:rPr>
              <a:t>A. 40% water	B. 80% water	C. 60% water	D. 10% water</a:t>
            </a:r>
            <a:endParaRPr lang="en-US" dirty="0"/>
          </a:p>
        </p:txBody>
      </p:sp>
      <p:sp>
        <p:nvSpPr>
          <p:cNvPr id="12" name="Rectangle 11"/>
          <p:cNvSpPr/>
          <p:nvPr/>
        </p:nvSpPr>
        <p:spPr>
          <a:xfrm>
            <a:off x="345644" y="3565894"/>
            <a:ext cx="10346037" cy="1121570"/>
          </a:xfrm>
          <a:prstGeom prst="rect">
            <a:avLst/>
          </a:prstGeom>
        </p:spPr>
        <p:txBody>
          <a:bodyPr wrap="none">
            <a:spAutoFit/>
          </a:bodyPr>
          <a:lstStyle/>
          <a:p>
            <a:r>
              <a:rPr lang="en-US" sz="2800" dirty="0">
                <a:solidFill>
                  <a:srgbClr val="0033CC"/>
                </a:solidFill>
                <a:latin typeface="Calibri"/>
              </a:rPr>
              <a:t>A. harmful		B. fresh		C. interesting	D. important</a:t>
            </a:r>
            <a:endParaRPr lang="en-US" dirty="0"/>
          </a:p>
        </p:txBody>
      </p:sp>
      <p:sp>
        <p:nvSpPr>
          <p:cNvPr id="13" name="Rectangle 12"/>
          <p:cNvSpPr/>
          <p:nvPr/>
        </p:nvSpPr>
        <p:spPr>
          <a:xfrm>
            <a:off x="324855" y="4468795"/>
            <a:ext cx="10550902" cy="523220"/>
          </a:xfrm>
          <a:prstGeom prst="rect">
            <a:avLst/>
          </a:prstGeom>
        </p:spPr>
        <p:txBody>
          <a:bodyPr wrap="none">
            <a:spAutoFit/>
          </a:bodyPr>
          <a:lstStyle/>
          <a:p>
            <a:r>
              <a:rPr lang="en-US" sz="2800" dirty="0">
                <a:solidFill>
                  <a:srgbClr val="0033CC"/>
                </a:solidFill>
                <a:latin typeface="Calibri"/>
              </a:rPr>
              <a:t>A. do exercise	B. drink beer	C. eat meat		D. drink water</a:t>
            </a:r>
            <a:endParaRPr lang="en-US" dirty="0"/>
          </a:p>
        </p:txBody>
      </p:sp>
      <p:sp>
        <p:nvSpPr>
          <p:cNvPr id="15" name="Rectangle 14"/>
          <p:cNvSpPr/>
          <p:nvPr/>
        </p:nvSpPr>
        <p:spPr>
          <a:xfrm>
            <a:off x="333363" y="5379772"/>
            <a:ext cx="10573344" cy="523220"/>
          </a:xfrm>
          <a:prstGeom prst="rect">
            <a:avLst/>
          </a:prstGeom>
        </p:spPr>
        <p:txBody>
          <a:bodyPr wrap="none">
            <a:spAutoFit/>
          </a:bodyPr>
          <a:lstStyle/>
          <a:p>
            <a:r>
              <a:rPr lang="en-US" sz="2800" dirty="0">
                <a:solidFill>
                  <a:srgbClr val="0033CC"/>
                </a:solidFill>
                <a:latin typeface="Calibri"/>
              </a:rPr>
              <a:t>A. become lazy	B. work better	C. look brighter	D. work worse</a:t>
            </a:r>
            <a:endParaRPr lang="en-US" dirty="0"/>
          </a:p>
        </p:txBody>
      </p:sp>
      <p:sp>
        <p:nvSpPr>
          <p:cNvPr id="16" name="Oval 15"/>
          <p:cNvSpPr/>
          <p:nvPr/>
        </p:nvSpPr>
        <p:spPr>
          <a:xfrm>
            <a:off x="324855" y="1702951"/>
            <a:ext cx="464854" cy="4499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00060" y="2664230"/>
            <a:ext cx="464854" cy="4499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524393" y="3613770"/>
            <a:ext cx="464854" cy="4499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43804" y="4533764"/>
            <a:ext cx="464854" cy="4499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36025" y="5444850"/>
            <a:ext cx="464854" cy="4499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2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srcRect/>
          <a:stretch>
            <a:fillRect/>
          </a:stretch>
        </p:blipFill>
        <p:spPr bwMode="auto">
          <a:xfrm>
            <a:off x="1593273" y="429491"/>
            <a:ext cx="8851668" cy="5863111"/>
          </a:xfrm>
          <a:prstGeom prst="rect">
            <a:avLst/>
          </a:prstGeom>
          <a:noFill/>
          <a:ln w="9525">
            <a:noFill/>
            <a:miter lim="800000"/>
            <a:headEnd/>
            <a:tailEnd/>
          </a:ln>
        </p:spPr>
      </p:pic>
      <p:sp>
        <p:nvSpPr>
          <p:cNvPr id="36866" name="TextBox 2"/>
          <p:cNvSpPr txBox="1">
            <a:spLocks noChangeArrowheads="1"/>
          </p:cNvSpPr>
          <p:nvPr/>
        </p:nvSpPr>
        <p:spPr bwMode="auto">
          <a:xfrm>
            <a:off x="4996295" y="2945547"/>
            <a:ext cx="2457449" cy="830997"/>
          </a:xfrm>
          <a:prstGeom prst="rect">
            <a:avLst/>
          </a:prstGeom>
          <a:noFill/>
          <a:ln w="9525">
            <a:noFill/>
            <a:miter lim="800000"/>
            <a:headEnd/>
            <a:tailEnd/>
          </a:ln>
        </p:spPr>
        <p:txBody>
          <a:bodyPr wrap="square">
            <a:spAutoFit/>
          </a:bodyPr>
          <a:lstStyle/>
          <a:p>
            <a:r>
              <a:rPr lang="en-US" sz="4800" dirty="0">
                <a:solidFill>
                  <a:schemeClr val="bg1"/>
                </a:solidFill>
                <a:latin typeface="Calibri" pitchFamily="34" charset="0"/>
              </a:rPr>
              <a:t>Listening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9" y="1107804"/>
            <a:ext cx="10834255" cy="523220"/>
          </a:xfrm>
          <a:prstGeom prst="rect">
            <a:avLst/>
          </a:prstGeom>
        </p:spPr>
        <p:txBody>
          <a:bodyPr wrap="square">
            <a:spAutoFit/>
          </a:bodyPr>
          <a:lstStyle/>
          <a:p>
            <a:r>
              <a:rPr lang="en-US" sz="2800" b="1" dirty="0">
                <a:latin typeface="+mn-lt"/>
              </a:rPr>
              <a:t>8. Listen to a radio advertisement and fill in the gaps (1-5) in the advert. </a:t>
            </a:r>
            <a:endParaRPr lang="en-US" sz="2800" dirty="0">
              <a:latin typeface="+mn-l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64" y="324184"/>
            <a:ext cx="4417212" cy="783620"/>
          </a:xfrm>
          <a:prstGeom prst="rect">
            <a:avLst/>
          </a:prstGeom>
        </p:spPr>
      </p:pic>
      <p:pic>
        <p:nvPicPr>
          <p:cNvPr id="5" name="TA7 RIGHT ON - CD1 - TRACK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3745" y="1146115"/>
            <a:ext cx="484909" cy="484909"/>
          </a:xfrm>
          <a:prstGeom prst="rect">
            <a:avLst/>
          </a:prstGeom>
        </p:spPr>
      </p:pic>
      <p:pic>
        <p:nvPicPr>
          <p:cNvPr id="6" name="Picture 5"/>
          <p:cNvPicPr>
            <a:picLocks noChangeAspect="1"/>
          </p:cNvPicPr>
          <p:nvPr/>
        </p:nvPicPr>
        <p:blipFill>
          <a:blip r:embed="rId6"/>
          <a:stretch>
            <a:fillRect/>
          </a:stretch>
        </p:blipFill>
        <p:spPr>
          <a:xfrm>
            <a:off x="1367311" y="2016119"/>
            <a:ext cx="9141778" cy="4173759"/>
          </a:xfrm>
          <a:prstGeom prst="rect">
            <a:avLst/>
          </a:prstGeom>
        </p:spPr>
      </p:pic>
      <p:sp>
        <p:nvSpPr>
          <p:cNvPr id="7" name="Rectangle 6"/>
          <p:cNvSpPr/>
          <p:nvPr/>
        </p:nvSpPr>
        <p:spPr>
          <a:xfrm>
            <a:off x="4795003" y="2948607"/>
            <a:ext cx="1542602" cy="584775"/>
          </a:xfrm>
          <a:prstGeom prst="rect">
            <a:avLst/>
          </a:prstGeom>
        </p:spPr>
        <p:txBody>
          <a:bodyPr wrap="none">
            <a:spAutoFit/>
          </a:bodyPr>
          <a:lstStyle/>
          <a:p>
            <a:r>
              <a:rPr lang="en-US" sz="3200" dirty="0">
                <a:solidFill>
                  <a:srgbClr val="FF0000"/>
                </a:solidFill>
                <a:latin typeface="+mn-lt"/>
              </a:rPr>
              <a:t>outdoor</a:t>
            </a:r>
          </a:p>
        </p:txBody>
      </p:sp>
      <p:sp>
        <p:nvSpPr>
          <p:cNvPr id="8" name="Rectangle 7"/>
          <p:cNvSpPr/>
          <p:nvPr/>
        </p:nvSpPr>
        <p:spPr>
          <a:xfrm>
            <a:off x="3672782" y="3473436"/>
            <a:ext cx="1931939" cy="584775"/>
          </a:xfrm>
          <a:prstGeom prst="rect">
            <a:avLst/>
          </a:prstGeom>
        </p:spPr>
        <p:txBody>
          <a:bodyPr wrap="none">
            <a:spAutoFit/>
          </a:bodyPr>
          <a:lstStyle/>
          <a:p>
            <a:r>
              <a:rPr lang="en-US" sz="3200" dirty="0">
                <a:solidFill>
                  <a:srgbClr val="FF0000"/>
                </a:solidFill>
                <a:latin typeface="+mn-lt"/>
              </a:rPr>
              <a:t>kickboxing</a:t>
            </a:r>
          </a:p>
        </p:txBody>
      </p:sp>
      <p:sp>
        <p:nvSpPr>
          <p:cNvPr id="9" name="Rectangle 8"/>
          <p:cNvSpPr/>
          <p:nvPr/>
        </p:nvSpPr>
        <p:spPr>
          <a:xfrm>
            <a:off x="7011731" y="4036945"/>
            <a:ext cx="809837" cy="584775"/>
          </a:xfrm>
          <a:prstGeom prst="rect">
            <a:avLst/>
          </a:prstGeom>
        </p:spPr>
        <p:txBody>
          <a:bodyPr wrap="none">
            <a:spAutoFit/>
          </a:bodyPr>
          <a:lstStyle/>
          <a:p>
            <a:r>
              <a:rPr lang="en-US" sz="3200" dirty="0">
                <a:solidFill>
                  <a:srgbClr val="FF0000"/>
                </a:solidFill>
                <a:latin typeface="+mn-lt"/>
              </a:rPr>
              <a:t>200</a:t>
            </a:r>
          </a:p>
        </p:txBody>
      </p:sp>
      <p:sp>
        <p:nvSpPr>
          <p:cNvPr id="10" name="Rectangle 9"/>
          <p:cNvSpPr/>
          <p:nvPr/>
        </p:nvSpPr>
        <p:spPr>
          <a:xfrm>
            <a:off x="6296040" y="4569481"/>
            <a:ext cx="1943353" cy="584775"/>
          </a:xfrm>
          <a:prstGeom prst="rect">
            <a:avLst/>
          </a:prstGeom>
        </p:spPr>
        <p:txBody>
          <a:bodyPr wrap="none">
            <a:spAutoFit/>
          </a:bodyPr>
          <a:lstStyle/>
          <a:p>
            <a:r>
              <a:rPr lang="en-US" sz="3200" dirty="0">
                <a:solidFill>
                  <a:srgbClr val="FF0000"/>
                </a:solidFill>
                <a:latin typeface="+mn-lt"/>
              </a:rPr>
              <a:t>16/sixteen</a:t>
            </a:r>
          </a:p>
        </p:txBody>
      </p:sp>
      <p:sp>
        <p:nvSpPr>
          <p:cNvPr id="11" name="Rectangle 10"/>
          <p:cNvSpPr/>
          <p:nvPr/>
        </p:nvSpPr>
        <p:spPr>
          <a:xfrm>
            <a:off x="5110116" y="5080879"/>
            <a:ext cx="1218988" cy="584775"/>
          </a:xfrm>
          <a:prstGeom prst="rect">
            <a:avLst/>
          </a:prstGeom>
        </p:spPr>
        <p:txBody>
          <a:bodyPr wrap="none">
            <a:spAutoFit/>
          </a:bodyPr>
          <a:lstStyle/>
          <a:p>
            <a:r>
              <a:rPr lang="en-US" sz="3200" dirty="0">
                <a:solidFill>
                  <a:srgbClr val="FF0000"/>
                </a:solidFill>
                <a:latin typeface="+mn-lt"/>
              </a:rPr>
              <a:t>Forest</a:t>
            </a:r>
          </a:p>
        </p:txBody>
      </p:sp>
    </p:spTree>
    <p:extLst>
      <p:ext uri="{BB962C8B-B14F-4D97-AF65-F5344CB8AC3E}">
        <p14:creationId xmlns:p14="http://schemas.microsoft.com/office/powerpoint/2010/main" val="12928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2" y="1623628"/>
            <a:ext cx="11679382" cy="3970318"/>
          </a:xfrm>
          <a:prstGeom prst="rect">
            <a:avLst/>
          </a:prstGeom>
        </p:spPr>
        <p:txBody>
          <a:bodyPr wrap="square">
            <a:spAutoFit/>
          </a:bodyPr>
          <a:lstStyle/>
          <a:p>
            <a:pPr algn="just"/>
            <a:r>
              <a:rPr lang="en-US" sz="2800" dirty="0">
                <a:solidFill>
                  <a:srgbClr val="0033CC"/>
                </a:solidFill>
                <a:latin typeface="+mn-lt"/>
              </a:rPr>
              <a:t>Hello. I’m Gary Haven, the manager of Croft Sports Centre and I want to invite all the listeners to come along and try all the sports we have. We offer a variety of indoor and outdoor sports. We also offer kickboxing lessons from a famous champion! The cost depends on the sport, ranging from 5 to 25 pounds per day, but we also offer a special yearly membership that covers all sports for just 200 pounds. A lot of the sports here are not for young children, so members must be at least 16. However, we have a play park for children up to 12. You can find us just outside of town near </a:t>
            </a:r>
            <a:r>
              <a:rPr lang="en-US" sz="2800" dirty="0" err="1">
                <a:solidFill>
                  <a:srgbClr val="0033CC"/>
                </a:solidFill>
                <a:latin typeface="+mn-lt"/>
              </a:rPr>
              <a:t>Bute</a:t>
            </a:r>
            <a:r>
              <a:rPr lang="en-US" sz="2800" dirty="0">
                <a:solidFill>
                  <a:srgbClr val="0033CC"/>
                </a:solidFill>
                <a:latin typeface="+mn-lt"/>
              </a:rPr>
              <a:t> Forest. For more information, check ghaven@croftsportscentre.com.</a:t>
            </a:r>
          </a:p>
        </p:txBody>
      </p:sp>
      <p:sp>
        <p:nvSpPr>
          <p:cNvPr id="3" name="Rectangle 2"/>
          <p:cNvSpPr/>
          <p:nvPr/>
        </p:nvSpPr>
        <p:spPr>
          <a:xfrm>
            <a:off x="516011" y="792079"/>
            <a:ext cx="2145331" cy="523220"/>
          </a:xfrm>
          <a:prstGeom prst="rect">
            <a:avLst/>
          </a:prstGeom>
        </p:spPr>
        <p:txBody>
          <a:bodyPr wrap="none">
            <a:spAutoFit/>
          </a:bodyPr>
          <a:lstStyle/>
          <a:p>
            <a:r>
              <a:rPr lang="en-US" sz="2800" b="1" dirty="0">
                <a:latin typeface="+mn-lt"/>
              </a:rPr>
              <a:t>Audio Scripts</a:t>
            </a:r>
            <a:endParaRPr lang="en-US" sz="2800" dirty="0">
              <a:latin typeface="+mn-lt"/>
            </a:endParaRPr>
          </a:p>
        </p:txBody>
      </p:sp>
      <p:pic>
        <p:nvPicPr>
          <p:cNvPr id="4" name="TA7 RIGHT ON - CD1 - TRACK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52363" y="830390"/>
            <a:ext cx="484909" cy="484909"/>
          </a:xfrm>
          <a:prstGeom prst="rect">
            <a:avLst/>
          </a:prstGeom>
        </p:spPr>
      </p:pic>
    </p:spTree>
    <p:extLst>
      <p:ext uri="{BB962C8B-B14F-4D97-AF65-F5344CB8AC3E}">
        <p14:creationId xmlns:p14="http://schemas.microsoft.com/office/powerpoint/2010/main" val="839878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1309" y="362744"/>
            <a:ext cx="9033164" cy="584775"/>
          </a:xfrm>
          <a:prstGeom prst="rect">
            <a:avLst/>
          </a:prstGeom>
        </p:spPr>
        <p:txBody>
          <a:bodyPr wrap="square">
            <a:spAutoFit/>
          </a:bodyPr>
          <a:lstStyle/>
          <a:p>
            <a:r>
              <a:rPr lang="en-US" sz="3200" b="1" dirty="0">
                <a:latin typeface="+mn-lt"/>
              </a:rPr>
              <a:t>5 </a:t>
            </a:r>
            <a:r>
              <a:rPr lang="en-US" sz="3200" dirty="0">
                <a:latin typeface="+mn-lt"/>
              </a:rPr>
              <a:t>★★ </a:t>
            </a:r>
            <a:r>
              <a:rPr lang="en-US" sz="3200" b="1" dirty="0">
                <a:latin typeface="+mn-lt"/>
              </a:rPr>
              <a:t>Listen to an advert and complete the leaflet. </a:t>
            </a:r>
            <a:endParaRPr lang="en-US" sz="3200" dirty="0">
              <a:latin typeface="+mn-lt"/>
            </a:endParaRPr>
          </a:p>
        </p:txBody>
      </p:sp>
      <p:sp>
        <p:nvSpPr>
          <p:cNvPr id="3" name="Text Box 4"/>
          <p:cNvSpPr txBox="1">
            <a:spLocks noChangeArrowheads="1"/>
          </p:cNvSpPr>
          <p:nvPr/>
        </p:nvSpPr>
        <p:spPr bwMode="auto">
          <a:xfrm>
            <a:off x="55416" y="412345"/>
            <a:ext cx="2050473" cy="830997"/>
          </a:xfrm>
          <a:prstGeom prst="rect">
            <a:avLst/>
          </a:prstGeom>
          <a:solidFill>
            <a:srgbClr val="009900"/>
          </a:solidFill>
          <a:ln w="9525">
            <a:noFill/>
            <a:miter lim="800000"/>
            <a:headEnd/>
            <a:tailEnd/>
          </a:ln>
          <a:effectLst/>
        </p:spPr>
        <p:txBody>
          <a:bodyPr wrap="square">
            <a:spAutoFit/>
          </a:bodyPr>
          <a:lstStyle/>
          <a:p>
            <a:pPr>
              <a:spcBef>
                <a:spcPts val="0"/>
              </a:spcBef>
            </a:pPr>
            <a:r>
              <a:rPr lang="en-US" sz="2400" b="1" dirty="0">
                <a:solidFill>
                  <a:schemeClr val="bg1"/>
                </a:solidFill>
                <a:latin typeface="Calibri" pitchFamily="34" charset="0"/>
              </a:rPr>
              <a:t>More Practice</a:t>
            </a:r>
          </a:p>
          <a:p>
            <a:pPr>
              <a:spcBef>
                <a:spcPts val="0"/>
              </a:spcBef>
            </a:pPr>
            <a:r>
              <a:rPr lang="en-US" sz="2400" b="1" dirty="0">
                <a:solidFill>
                  <a:schemeClr val="bg1"/>
                </a:solidFill>
                <a:latin typeface="Calibri" pitchFamily="34" charset="0"/>
              </a:rPr>
              <a:t>WB p. 25</a:t>
            </a:r>
          </a:p>
        </p:txBody>
      </p:sp>
      <p:sp>
        <p:nvSpPr>
          <p:cNvPr id="4" name="Rectangle 3"/>
          <p:cNvSpPr/>
          <p:nvPr/>
        </p:nvSpPr>
        <p:spPr>
          <a:xfrm>
            <a:off x="665019" y="932160"/>
            <a:ext cx="10931236" cy="5509200"/>
          </a:xfrm>
          <a:prstGeom prst="rect">
            <a:avLst/>
          </a:prstGeom>
        </p:spPr>
        <p:txBody>
          <a:bodyPr wrap="square">
            <a:spAutoFit/>
          </a:bodyPr>
          <a:lstStyle/>
          <a:p>
            <a:pPr algn="ctr"/>
            <a:r>
              <a:rPr lang="en-US" sz="3200" b="1" dirty="0">
                <a:solidFill>
                  <a:srgbClr val="0033CC"/>
                </a:solidFill>
                <a:latin typeface="+mn-lt"/>
              </a:rPr>
              <a:t>Bluebird Snack Bar</a:t>
            </a:r>
          </a:p>
          <a:p>
            <a:pPr algn="ctr"/>
            <a:r>
              <a:rPr lang="en-US" sz="3200" b="1" dirty="0">
                <a:solidFill>
                  <a:srgbClr val="0033CC"/>
                </a:solidFill>
                <a:latin typeface="+mn-lt"/>
              </a:rPr>
              <a:t>Open 7:00 a.m. to 1) </a:t>
            </a:r>
            <a:r>
              <a:rPr lang="en-US" sz="3200" dirty="0">
                <a:solidFill>
                  <a:srgbClr val="0033CC"/>
                </a:solidFill>
                <a:latin typeface="+mn-lt"/>
              </a:rPr>
              <a:t>______ </a:t>
            </a:r>
            <a:r>
              <a:rPr lang="en-US" sz="3200" b="1" dirty="0">
                <a:solidFill>
                  <a:srgbClr val="0033CC"/>
                </a:solidFill>
                <a:latin typeface="+mn-lt"/>
              </a:rPr>
              <a:t>p.m.</a:t>
            </a:r>
            <a:endParaRPr lang="en-US" sz="3200" dirty="0">
              <a:solidFill>
                <a:srgbClr val="0033CC"/>
              </a:solidFill>
              <a:latin typeface="+mn-lt"/>
            </a:endParaRPr>
          </a:p>
          <a:p>
            <a:pPr algn="ctr"/>
            <a:r>
              <a:rPr lang="en-US" sz="3200" b="1" i="1" dirty="0">
                <a:solidFill>
                  <a:srgbClr val="0033CC"/>
                </a:solidFill>
                <a:latin typeface="+mn-lt"/>
              </a:rPr>
              <a:t>We serve traditional English food! </a:t>
            </a:r>
            <a:endParaRPr lang="en-US" sz="3200" dirty="0">
              <a:solidFill>
                <a:srgbClr val="0033CC"/>
              </a:solidFill>
              <a:latin typeface="+mn-lt"/>
            </a:endParaRPr>
          </a:p>
          <a:p>
            <a:r>
              <a:rPr lang="en-US" sz="3200" dirty="0">
                <a:solidFill>
                  <a:srgbClr val="0033CC"/>
                </a:solidFill>
                <a:latin typeface="+mn-lt"/>
              </a:rPr>
              <a:t>Breakfast:</a:t>
            </a:r>
          </a:p>
          <a:p>
            <a:r>
              <a:rPr lang="en-US" sz="3200" b="1" dirty="0">
                <a:solidFill>
                  <a:srgbClr val="0033CC"/>
                </a:solidFill>
                <a:latin typeface="+mn-lt"/>
              </a:rPr>
              <a:t>2) </a:t>
            </a:r>
            <a:r>
              <a:rPr lang="en-US" sz="3200" dirty="0">
                <a:solidFill>
                  <a:srgbClr val="0033CC"/>
                </a:solidFill>
                <a:latin typeface="+mn-lt"/>
              </a:rPr>
              <a:t>_______, bread, orange juice or </a:t>
            </a:r>
            <a:r>
              <a:rPr lang="en-US" sz="3200" b="1" dirty="0">
                <a:solidFill>
                  <a:srgbClr val="0033CC"/>
                </a:solidFill>
                <a:latin typeface="+mn-lt"/>
              </a:rPr>
              <a:t>3) </a:t>
            </a:r>
            <a:r>
              <a:rPr lang="en-US" sz="3200" dirty="0">
                <a:solidFill>
                  <a:srgbClr val="0033CC"/>
                </a:solidFill>
                <a:latin typeface="+mn-lt"/>
              </a:rPr>
              <a:t>______ OR a cooked breakfast (weekends only).</a:t>
            </a:r>
          </a:p>
          <a:p>
            <a:r>
              <a:rPr lang="en-US" sz="3200" dirty="0">
                <a:solidFill>
                  <a:srgbClr val="0033CC"/>
                </a:solidFill>
                <a:latin typeface="+mn-lt"/>
              </a:rPr>
              <a:t>Lunch: </a:t>
            </a:r>
          </a:p>
          <a:p>
            <a:r>
              <a:rPr lang="en-US" sz="3200" dirty="0">
                <a:solidFill>
                  <a:srgbClr val="0033CC"/>
                </a:solidFill>
                <a:latin typeface="+mn-lt"/>
              </a:rPr>
              <a:t>Ploughman’s lunch of </a:t>
            </a:r>
            <a:r>
              <a:rPr lang="en-US" sz="3200" b="1" dirty="0">
                <a:solidFill>
                  <a:srgbClr val="0033CC"/>
                </a:solidFill>
                <a:latin typeface="+mn-lt"/>
              </a:rPr>
              <a:t>4) </a:t>
            </a:r>
            <a:r>
              <a:rPr lang="en-US" sz="3200" dirty="0">
                <a:solidFill>
                  <a:srgbClr val="0033CC"/>
                </a:solidFill>
                <a:latin typeface="+mn-lt"/>
              </a:rPr>
              <a:t>________, cold meat and salad OR a wide range of sandwiches and </a:t>
            </a:r>
            <a:r>
              <a:rPr lang="en-US" sz="3200" b="1" dirty="0">
                <a:solidFill>
                  <a:srgbClr val="0033CC"/>
                </a:solidFill>
                <a:latin typeface="+mn-lt"/>
              </a:rPr>
              <a:t>5) </a:t>
            </a:r>
            <a:r>
              <a:rPr lang="en-US" sz="3200" dirty="0">
                <a:solidFill>
                  <a:srgbClr val="0033CC"/>
                </a:solidFill>
                <a:latin typeface="+mn-lt"/>
              </a:rPr>
              <a:t>________. </a:t>
            </a:r>
          </a:p>
          <a:p>
            <a:r>
              <a:rPr lang="en-US" sz="3200" dirty="0">
                <a:solidFill>
                  <a:srgbClr val="0033CC"/>
                </a:solidFill>
                <a:latin typeface="+mn-lt"/>
              </a:rPr>
              <a:t>Dinner:</a:t>
            </a:r>
          </a:p>
          <a:p>
            <a:r>
              <a:rPr lang="en-US" sz="3200" b="1" dirty="0">
                <a:solidFill>
                  <a:srgbClr val="0033CC"/>
                </a:solidFill>
                <a:latin typeface="+mn-lt"/>
              </a:rPr>
              <a:t>6) </a:t>
            </a:r>
            <a:r>
              <a:rPr lang="en-US" sz="3200" dirty="0">
                <a:solidFill>
                  <a:srgbClr val="0033CC"/>
                </a:solidFill>
                <a:latin typeface="+mn-lt"/>
              </a:rPr>
              <a:t>________ or beef with vegetables. </a:t>
            </a:r>
          </a:p>
        </p:txBody>
      </p:sp>
      <p:pic>
        <p:nvPicPr>
          <p:cNvPr id="5" name="TA7 RIGHT ON - WB - TRACK 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4472" y="799121"/>
            <a:ext cx="626647" cy="626647"/>
          </a:xfrm>
          <a:prstGeom prst="rect">
            <a:avLst/>
          </a:prstGeom>
        </p:spPr>
      </p:pic>
      <p:sp>
        <p:nvSpPr>
          <p:cNvPr id="6" name="Rectangle 5"/>
          <p:cNvSpPr/>
          <p:nvPr/>
        </p:nvSpPr>
        <p:spPr>
          <a:xfrm>
            <a:off x="6928381" y="1425769"/>
            <a:ext cx="914033" cy="584775"/>
          </a:xfrm>
          <a:prstGeom prst="rect">
            <a:avLst/>
          </a:prstGeom>
        </p:spPr>
        <p:txBody>
          <a:bodyPr wrap="none">
            <a:spAutoFit/>
          </a:bodyPr>
          <a:lstStyle/>
          <a:p>
            <a:r>
              <a:rPr lang="en-US" sz="3200" dirty="0">
                <a:solidFill>
                  <a:srgbClr val="FF0000"/>
                </a:solidFill>
                <a:latin typeface="Calibri"/>
              </a:rPr>
              <a:t>3.00</a:t>
            </a:r>
            <a:endParaRPr lang="en-US" dirty="0">
              <a:solidFill>
                <a:srgbClr val="FF0000"/>
              </a:solidFill>
            </a:endParaRPr>
          </a:p>
        </p:txBody>
      </p:sp>
      <p:sp>
        <p:nvSpPr>
          <p:cNvPr id="7" name="Rectangle 6"/>
          <p:cNvSpPr/>
          <p:nvPr/>
        </p:nvSpPr>
        <p:spPr>
          <a:xfrm>
            <a:off x="1261870" y="2882679"/>
            <a:ext cx="1333442" cy="584775"/>
          </a:xfrm>
          <a:prstGeom prst="rect">
            <a:avLst/>
          </a:prstGeom>
        </p:spPr>
        <p:txBody>
          <a:bodyPr wrap="none">
            <a:spAutoFit/>
          </a:bodyPr>
          <a:lstStyle/>
          <a:p>
            <a:r>
              <a:rPr lang="en-US" sz="3200" dirty="0">
                <a:solidFill>
                  <a:srgbClr val="FF0000"/>
                </a:solidFill>
                <a:latin typeface="Calibri"/>
              </a:rPr>
              <a:t>Cereal </a:t>
            </a:r>
            <a:endParaRPr lang="en-US" dirty="0">
              <a:solidFill>
                <a:srgbClr val="FF0000"/>
              </a:solidFill>
            </a:endParaRPr>
          </a:p>
        </p:txBody>
      </p:sp>
      <p:sp>
        <p:nvSpPr>
          <p:cNvPr id="8" name="Rectangle 7"/>
          <p:cNvSpPr/>
          <p:nvPr/>
        </p:nvSpPr>
        <p:spPr>
          <a:xfrm>
            <a:off x="7233181" y="2882679"/>
            <a:ext cx="811825" cy="584775"/>
          </a:xfrm>
          <a:prstGeom prst="rect">
            <a:avLst/>
          </a:prstGeom>
        </p:spPr>
        <p:txBody>
          <a:bodyPr wrap="none">
            <a:spAutoFit/>
          </a:bodyPr>
          <a:lstStyle/>
          <a:p>
            <a:r>
              <a:rPr lang="en-US" sz="3200" dirty="0">
                <a:solidFill>
                  <a:srgbClr val="FF0000"/>
                </a:solidFill>
                <a:latin typeface="Calibri"/>
              </a:rPr>
              <a:t>tea </a:t>
            </a:r>
            <a:endParaRPr lang="en-US" dirty="0">
              <a:solidFill>
                <a:srgbClr val="FF0000"/>
              </a:solidFill>
            </a:endParaRPr>
          </a:p>
        </p:txBody>
      </p:sp>
      <p:sp>
        <p:nvSpPr>
          <p:cNvPr id="10" name="Rectangle 9"/>
          <p:cNvSpPr/>
          <p:nvPr/>
        </p:nvSpPr>
        <p:spPr>
          <a:xfrm>
            <a:off x="4857354" y="4356490"/>
            <a:ext cx="1345240" cy="584775"/>
          </a:xfrm>
          <a:prstGeom prst="rect">
            <a:avLst/>
          </a:prstGeom>
        </p:spPr>
        <p:txBody>
          <a:bodyPr wrap="none">
            <a:spAutoFit/>
          </a:bodyPr>
          <a:lstStyle/>
          <a:p>
            <a:r>
              <a:rPr lang="en-US" sz="3200" dirty="0">
                <a:solidFill>
                  <a:srgbClr val="FF0000"/>
                </a:solidFill>
                <a:latin typeface="Calibri"/>
              </a:rPr>
              <a:t>cheese</a:t>
            </a:r>
            <a:endParaRPr lang="en-US" dirty="0">
              <a:solidFill>
                <a:srgbClr val="FF0000"/>
              </a:solidFill>
            </a:endParaRPr>
          </a:p>
        </p:txBody>
      </p:sp>
      <p:sp>
        <p:nvSpPr>
          <p:cNvPr id="11" name="Rectangle 10"/>
          <p:cNvSpPr/>
          <p:nvPr/>
        </p:nvSpPr>
        <p:spPr>
          <a:xfrm>
            <a:off x="6644910" y="4838115"/>
            <a:ext cx="994183" cy="584775"/>
          </a:xfrm>
          <a:prstGeom prst="rect">
            <a:avLst/>
          </a:prstGeom>
        </p:spPr>
        <p:txBody>
          <a:bodyPr wrap="none">
            <a:spAutoFit/>
          </a:bodyPr>
          <a:lstStyle/>
          <a:p>
            <a:r>
              <a:rPr lang="en-US" sz="3200" dirty="0">
                <a:solidFill>
                  <a:srgbClr val="FF0000"/>
                </a:solidFill>
                <a:latin typeface="Calibri"/>
              </a:rPr>
              <a:t>fruit </a:t>
            </a:r>
            <a:endParaRPr lang="en-US" dirty="0">
              <a:solidFill>
                <a:srgbClr val="FF0000"/>
              </a:solidFill>
            </a:endParaRPr>
          </a:p>
        </p:txBody>
      </p:sp>
      <p:sp>
        <p:nvSpPr>
          <p:cNvPr id="12" name="Rectangle 11"/>
          <p:cNvSpPr/>
          <p:nvPr/>
        </p:nvSpPr>
        <p:spPr>
          <a:xfrm>
            <a:off x="1300392" y="5803802"/>
            <a:ext cx="1574085" cy="584775"/>
          </a:xfrm>
          <a:prstGeom prst="rect">
            <a:avLst/>
          </a:prstGeom>
        </p:spPr>
        <p:txBody>
          <a:bodyPr wrap="none">
            <a:spAutoFit/>
          </a:bodyPr>
          <a:lstStyle/>
          <a:p>
            <a:r>
              <a:rPr lang="en-US" sz="3200" dirty="0">
                <a:solidFill>
                  <a:srgbClr val="FF0000"/>
                </a:solidFill>
                <a:latin typeface="Calibri"/>
              </a:rPr>
              <a:t>Chicken </a:t>
            </a:r>
            <a:endParaRPr lang="en-US" dirty="0">
              <a:solidFill>
                <a:srgbClr val="FF0000"/>
              </a:solidFill>
            </a:endParaRPr>
          </a:p>
        </p:txBody>
      </p:sp>
    </p:spTree>
    <p:extLst>
      <p:ext uri="{BB962C8B-B14F-4D97-AF65-F5344CB8AC3E}">
        <p14:creationId xmlns:p14="http://schemas.microsoft.com/office/powerpoint/2010/main" val="292210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6" grpId="0"/>
      <p:bldP spid="7" grpId="0"/>
      <p:bldP spid="8"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3"/>
          <a:srcRect b="4123"/>
          <a:stretch>
            <a:fillRect/>
          </a:stretch>
        </p:blipFill>
        <p:spPr bwMode="auto">
          <a:xfrm>
            <a:off x="1468581" y="493824"/>
            <a:ext cx="9658349" cy="5491340"/>
          </a:xfrm>
          <a:prstGeom prst="rect">
            <a:avLst/>
          </a:prstGeom>
          <a:noFill/>
          <a:ln w="9525">
            <a:noFill/>
            <a:miter lim="800000"/>
            <a:headEnd/>
            <a:tailEnd/>
          </a:ln>
        </p:spPr>
      </p:pic>
      <p:sp>
        <p:nvSpPr>
          <p:cNvPr id="40962" name="TextBox 2"/>
          <p:cNvSpPr txBox="1">
            <a:spLocks noChangeArrowheads="1"/>
          </p:cNvSpPr>
          <p:nvPr/>
        </p:nvSpPr>
        <p:spPr bwMode="auto">
          <a:xfrm>
            <a:off x="4325938" y="3627005"/>
            <a:ext cx="2687637" cy="922338"/>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Writing</a:t>
            </a:r>
            <a:endParaRPr lang="en-US" sz="2400" dirty="0">
              <a:solidFill>
                <a:schemeClr val="bg1"/>
              </a:solidFill>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546" y="1996030"/>
            <a:ext cx="10432472" cy="1384995"/>
          </a:xfrm>
          <a:prstGeom prst="rect">
            <a:avLst/>
          </a:prstGeom>
        </p:spPr>
        <p:txBody>
          <a:bodyPr wrap="square">
            <a:spAutoFit/>
          </a:bodyPr>
          <a:lstStyle/>
          <a:p>
            <a:pPr algn="just"/>
            <a:r>
              <a:rPr lang="en-US" sz="2800" b="1" dirty="0">
                <a:latin typeface="+mn-lt"/>
              </a:rPr>
              <a:t>9. You attended a special sports event at your school. Write a paragraph describing it (about 60-80 words). Include </a:t>
            </a:r>
            <a:r>
              <a:rPr lang="en-US" sz="2800" b="1" i="1" dirty="0">
                <a:latin typeface="+mn-lt"/>
              </a:rPr>
              <a:t>its name, the place, the date </a:t>
            </a:r>
            <a:r>
              <a:rPr lang="en-US" sz="2800" b="1" dirty="0">
                <a:latin typeface="+mn-lt"/>
              </a:rPr>
              <a:t>and </a:t>
            </a:r>
            <a:r>
              <a:rPr lang="en-US" sz="2800" b="1" i="1" dirty="0">
                <a:latin typeface="+mn-lt"/>
              </a:rPr>
              <a:t>the activities</a:t>
            </a:r>
            <a:r>
              <a:rPr lang="en-US" sz="2800" b="1" dirty="0">
                <a:latin typeface="+mn-lt"/>
              </a:rPr>
              <a:t>. </a:t>
            </a:r>
            <a:endParaRPr lang="en-US" sz="2800" dirty="0">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539"/>
            <a:ext cx="4726447" cy="838479"/>
          </a:xfrm>
          <a:prstGeom prst="rect">
            <a:avLst/>
          </a:prstGeom>
        </p:spPr>
      </p:pic>
      <p:cxnSp>
        <p:nvCxnSpPr>
          <p:cNvPr id="7" name="Straight Connector 6"/>
          <p:cNvCxnSpPr>
            <a:cxnSpLocks/>
          </p:cNvCxnSpPr>
          <p:nvPr/>
        </p:nvCxnSpPr>
        <p:spPr>
          <a:xfrm>
            <a:off x="3768436" y="2424546"/>
            <a:ext cx="34790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467600" y="2424546"/>
            <a:ext cx="22721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39091" y="2854035"/>
            <a:ext cx="14408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9150926" y="2854035"/>
            <a:ext cx="13392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39091" y="3269673"/>
            <a:ext cx="6927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2479964" y="3283526"/>
            <a:ext cx="6527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4478867" y="3269673"/>
            <a:ext cx="13400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3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5"/>
          <p:cNvSpPr txBox="1">
            <a:spLocks noChangeArrowheads="1"/>
          </p:cNvSpPr>
          <p:nvPr/>
        </p:nvSpPr>
        <p:spPr bwMode="auto">
          <a:xfrm>
            <a:off x="4965700" y="595313"/>
            <a:ext cx="2830763" cy="579437"/>
          </a:xfrm>
          <a:prstGeom prst="rect">
            <a:avLst/>
          </a:prstGeom>
          <a:solidFill>
            <a:srgbClr val="FFFF00"/>
          </a:solidFill>
          <a:ln w="9525">
            <a:noFill/>
            <a:miter lim="800000"/>
            <a:headEnd/>
            <a:tailEnd/>
          </a:ln>
          <a:effectLst/>
        </p:spPr>
        <p:txBody>
          <a:bodyPr wrap="square">
            <a:spAutoFit/>
          </a:bodyPr>
          <a:lstStyle/>
          <a:p>
            <a:pPr>
              <a:spcBef>
                <a:spcPct val="50000"/>
              </a:spcBef>
            </a:pPr>
            <a:r>
              <a:rPr lang="en-US" sz="3200" dirty="0">
                <a:latin typeface="Calibri" pitchFamily="34" charset="0"/>
              </a:rPr>
              <a:t>Peer-correction</a:t>
            </a:r>
          </a:p>
        </p:txBody>
      </p:sp>
      <p:graphicFrame>
        <p:nvGraphicFramePr>
          <p:cNvPr id="68663" name="Group 55"/>
          <p:cNvGraphicFramePr>
            <a:graphicFrameLocks noGrp="1"/>
          </p:cNvGraphicFramePr>
          <p:nvPr>
            <p:ph/>
            <p:extLst>
              <p:ext uri="{D42A27DB-BD31-4B8C-83A1-F6EECF244321}">
                <p14:modId xmlns:p14="http://schemas.microsoft.com/office/powerpoint/2010/main" val="2959254971"/>
              </p:ext>
            </p:extLst>
          </p:nvPr>
        </p:nvGraphicFramePr>
        <p:xfrm>
          <a:off x="748146" y="1722006"/>
          <a:ext cx="10667999" cy="3962401"/>
        </p:xfrm>
        <a:graphic>
          <a:graphicData uri="http://schemas.openxmlformats.org/drawingml/2006/table">
            <a:tbl>
              <a:tblPr/>
              <a:tblGrid>
                <a:gridCol w="6081623">
                  <a:extLst>
                    <a:ext uri="{9D8B030D-6E8A-4147-A177-3AD203B41FA5}">
                      <a16:colId xmlns:a16="http://schemas.microsoft.com/office/drawing/2014/main" val="20000"/>
                    </a:ext>
                  </a:extLst>
                </a:gridCol>
                <a:gridCol w="2244921">
                  <a:extLst>
                    <a:ext uri="{9D8B030D-6E8A-4147-A177-3AD203B41FA5}">
                      <a16:colId xmlns:a16="http://schemas.microsoft.com/office/drawing/2014/main" val="20001"/>
                    </a:ext>
                  </a:extLst>
                </a:gridCol>
                <a:gridCol w="2341455">
                  <a:extLst>
                    <a:ext uri="{9D8B030D-6E8A-4147-A177-3AD203B41FA5}">
                      <a16:colId xmlns:a16="http://schemas.microsoft.com/office/drawing/2014/main" val="20002"/>
                    </a:ext>
                  </a:extLst>
                </a:gridCol>
              </a:tblGrid>
              <a:tr h="6429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Criteria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Yes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No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extLst>
                  <a:ext uri="{0D108BD9-81ED-4DB2-BD59-A6C34878D82A}">
                    <a16:rowId xmlns:a16="http://schemas.microsoft.com/office/drawing/2014/main" val="10000"/>
                  </a:ext>
                </a:extLst>
              </a:tr>
              <a:tr h="6651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Opening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1" i="0" u="none" strike="noStrike" cap="none" normalizeH="0" baseline="0" dirty="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Body (name, place, date, activities)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1" i="0" u="none" strike="noStrike" cap="none" normalizeH="0" baseline="0" dirty="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Ending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1" i="0" u="none" strike="noStrike" cap="none" normalizeH="0" baseline="0" dirty="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Grammar mistakes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Underline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extLst>
                  <a:ext uri="{0D108BD9-81ED-4DB2-BD59-A6C34878D82A}">
                    <a16:rowId xmlns:a16="http://schemas.microsoft.com/office/drawing/2014/main" val="10004"/>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Spelling mistakes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rPr>
                        <a:t>Circle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7938" y="1427163"/>
            <a:ext cx="3255962" cy="663575"/>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77938" y="2266950"/>
            <a:ext cx="3255962" cy="663575"/>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Reading  </a:t>
            </a:r>
            <a:endParaRPr lang="en-US" b="1" dirty="0"/>
          </a:p>
        </p:txBody>
      </p:sp>
      <p:sp>
        <p:nvSpPr>
          <p:cNvPr id="9" name="Rounded Rectangle 8"/>
          <p:cNvSpPr/>
          <p:nvPr/>
        </p:nvSpPr>
        <p:spPr>
          <a:xfrm>
            <a:off x="1284288" y="4802188"/>
            <a:ext cx="3255962" cy="661987"/>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96988" y="5599113"/>
            <a:ext cx="3255962" cy="661987"/>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sp>
        <p:nvSpPr>
          <p:cNvPr id="11" name="Rounded Rectangle 10"/>
          <p:cNvSpPr/>
          <p:nvPr/>
        </p:nvSpPr>
        <p:spPr>
          <a:xfrm>
            <a:off x="1290638" y="3128963"/>
            <a:ext cx="3255962" cy="661987"/>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  </a:t>
            </a:r>
            <a:endParaRPr lang="en-US" b="1" dirty="0"/>
          </a:p>
        </p:txBody>
      </p:sp>
      <p:sp>
        <p:nvSpPr>
          <p:cNvPr id="12" name="Rounded Rectangle 11"/>
          <p:cNvSpPr/>
          <p:nvPr/>
        </p:nvSpPr>
        <p:spPr>
          <a:xfrm>
            <a:off x="1247775" y="3971925"/>
            <a:ext cx="3255963" cy="661988"/>
          </a:xfrm>
          <a:prstGeom prst="roundRect">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Writing  </a:t>
            </a:r>
            <a:endParaRPr lang="en-US" b="1" dirty="0"/>
          </a:p>
        </p:txBody>
      </p:sp>
      <p:pic>
        <p:nvPicPr>
          <p:cNvPr id="4" name="Picture 3"/>
          <p:cNvPicPr>
            <a:picLocks noChangeAspect="1"/>
          </p:cNvPicPr>
          <p:nvPr/>
        </p:nvPicPr>
        <p:blipFill>
          <a:blip r:embed="rId2"/>
          <a:stretch>
            <a:fillRect/>
          </a:stretch>
        </p:blipFill>
        <p:spPr>
          <a:xfrm>
            <a:off x="6482719" y="494145"/>
            <a:ext cx="4227771" cy="586971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4"/>
          <p:cNvSpPr txBox="1">
            <a:spLocks noChangeArrowheads="1"/>
          </p:cNvSpPr>
          <p:nvPr/>
        </p:nvSpPr>
        <p:spPr bwMode="auto">
          <a:xfrm>
            <a:off x="639128" y="1286540"/>
            <a:ext cx="4600575" cy="1920875"/>
          </a:xfrm>
          <a:prstGeom prst="rect">
            <a:avLst/>
          </a:prstGeom>
          <a:noFill/>
          <a:ln w="9525">
            <a:noFill/>
            <a:miter lim="800000"/>
            <a:headEnd/>
            <a:tailEnd/>
          </a:ln>
          <a:effectLst/>
        </p:spPr>
        <p:txBody>
          <a:bodyPr>
            <a:spAutoFit/>
          </a:bodyPr>
          <a:lstStyle/>
          <a:p>
            <a:pPr>
              <a:spcBef>
                <a:spcPct val="50000"/>
              </a:spcBef>
            </a:pPr>
            <a:r>
              <a:rPr lang="en-US" sz="3000" i="1" dirty="0" err="1">
                <a:solidFill>
                  <a:schemeClr val="hlink"/>
                </a:solidFill>
                <a:latin typeface="Calibri" pitchFamily="34" charset="0"/>
              </a:rPr>
              <a:t>Colour</a:t>
            </a:r>
            <a:r>
              <a:rPr lang="en-US" sz="3000" i="1" dirty="0">
                <a:solidFill>
                  <a:schemeClr val="hlink"/>
                </a:solidFill>
                <a:latin typeface="Calibri" pitchFamily="34" charset="0"/>
              </a:rPr>
              <a:t> the number of stars if you are good or very good or excellent at what you have learnt in Unit 2.</a:t>
            </a:r>
          </a:p>
        </p:txBody>
      </p:sp>
      <p:pic>
        <p:nvPicPr>
          <p:cNvPr id="2" name="Picture 1"/>
          <p:cNvPicPr>
            <a:picLocks noChangeAspect="1"/>
          </p:cNvPicPr>
          <p:nvPr/>
        </p:nvPicPr>
        <p:blipFill>
          <a:blip r:embed="rId2"/>
          <a:stretch>
            <a:fillRect/>
          </a:stretch>
        </p:blipFill>
        <p:spPr>
          <a:xfrm>
            <a:off x="5597236" y="362327"/>
            <a:ext cx="4350328" cy="609511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p:cNvPicPr>
          <p:nvPr/>
        </p:nvPicPr>
        <p:blipFill>
          <a:blip r:embed="rId2"/>
          <a:srcRect/>
          <a:stretch>
            <a:fillRect/>
          </a:stretch>
        </p:blipFill>
        <p:spPr bwMode="auto">
          <a:xfrm>
            <a:off x="1553555" y="443345"/>
            <a:ext cx="8778241" cy="5985164"/>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Today’s lesson</a:t>
            </a:r>
          </a:p>
        </p:txBody>
      </p:sp>
      <p:sp>
        <p:nvSpPr>
          <p:cNvPr id="6" name="Rectangle 5"/>
          <p:cNvSpPr/>
          <p:nvPr/>
        </p:nvSpPr>
        <p:spPr>
          <a:xfrm>
            <a:off x="1524000" y="1817688"/>
            <a:ext cx="10148888" cy="233910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800" i="1">
                <a:solidFill>
                  <a:srgbClr val="FF0000"/>
                </a:solidFill>
                <a:latin typeface="Calibri" pitchFamily="34" charset="0"/>
              </a:rPr>
              <a:t>Skills:</a:t>
            </a:r>
            <a:endParaRPr lang="en-US" sz="3600" i="1" dirty="0">
              <a:solidFill>
                <a:srgbClr val="FF0000"/>
              </a:solidFill>
              <a:latin typeface="Calibri" pitchFamily="34" charset="0"/>
            </a:endParaRPr>
          </a:p>
          <a:p>
            <a:pPr marL="571500" indent="-571500">
              <a:buFont typeface="Arial" panose="020B0604020202020204" pitchFamily="34" charset="0"/>
              <a:buChar char="•"/>
            </a:pPr>
            <a:r>
              <a:rPr lang="en-US" sz="3600" i="1" dirty="0">
                <a:solidFill>
                  <a:srgbClr val="FF0000"/>
                </a:solidFill>
                <a:latin typeface="Calibri" pitchFamily="34" charset="0"/>
              </a:rPr>
              <a:t>Reading: </a:t>
            </a:r>
            <a:r>
              <a:rPr lang="en-US" sz="3600" i="1" dirty="0">
                <a:solidFill>
                  <a:srgbClr val="0033CC"/>
                </a:solidFill>
                <a:latin typeface="Calibri" pitchFamily="34" charset="0"/>
              </a:rPr>
              <a:t>the importance of water</a:t>
            </a:r>
          </a:p>
          <a:p>
            <a:pPr marL="571500" indent="-571500">
              <a:buFont typeface="Arial" panose="020B0604020202020204" pitchFamily="34" charset="0"/>
              <a:buChar char="•"/>
            </a:pPr>
            <a:r>
              <a:rPr lang="en-US" sz="3600" i="1" dirty="0">
                <a:solidFill>
                  <a:srgbClr val="FF0000"/>
                </a:solidFill>
                <a:latin typeface="Calibri" pitchFamily="34" charset="0"/>
              </a:rPr>
              <a:t>Listening: </a:t>
            </a:r>
            <a:r>
              <a:rPr lang="en-US" sz="3600" i="1" dirty="0">
                <a:solidFill>
                  <a:srgbClr val="0033CC"/>
                </a:solidFill>
                <a:latin typeface="Calibri" pitchFamily="34" charset="0"/>
              </a:rPr>
              <a:t>a radio advertisement</a:t>
            </a:r>
          </a:p>
          <a:p>
            <a:pPr marL="571500" indent="-571500">
              <a:buFont typeface="Arial" panose="020B0604020202020204" pitchFamily="34" charset="0"/>
              <a:buChar char="•"/>
            </a:pPr>
            <a:r>
              <a:rPr lang="en-US" sz="3600" i="1" dirty="0">
                <a:solidFill>
                  <a:srgbClr val="FF0000"/>
                </a:solidFill>
                <a:latin typeface="Calibri" pitchFamily="34" charset="0"/>
              </a:rPr>
              <a:t>Writing:</a:t>
            </a:r>
            <a:r>
              <a:rPr lang="en-US" sz="3600" i="1" dirty="0">
                <a:solidFill>
                  <a:srgbClr val="0033CC"/>
                </a:solidFill>
                <a:latin typeface="Calibri" pitchFamily="34" charset="0"/>
              </a:rPr>
              <a:t> a sports event</a:t>
            </a:r>
          </a:p>
        </p:txBody>
      </p:sp>
    </p:spTree>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Homework</a:t>
            </a:r>
          </a:p>
        </p:txBody>
      </p:sp>
      <p:sp>
        <p:nvSpPr>
          <p:cNvPr id="5" name="Rectangle 4"/>
          <p:cNvSpPr/>
          <p:nvPr/>
        </p:nvSpPr>
        <p:spPr>
          <a:xfrm>
            <a:off x="1" y="1744229"/>
            <a:ext cx="12192000" cy="293926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33CC"/>
                </a:solidFill>
                <a:latin typeface="Calibri" pitchFamily="34" charset="0"/>
              </a:rPr>
              <a:t>Review the vocabularies and grammar and make sentences using them. </a:t>
            </a:r>
          </a:p>
          <a:p>
            <a:pPr marL="571500" lvl="0" indent="-571500">
              <a:spcBef>
                <a:spcPts val="600"/>
              </a:spcBef>
              <a:buFontTx/>
              <a:buChar char="-"/>
            </a:pPr>
            <a:r>
              <a:rPr lang="en-US" sz="3600" i="1" dirty="0">
                <a:solidFill>
                  <a:srgbClr val="0033CC"/>
                </a:solidFill>
                <a:latin typeface="Calibri"/>
                <a:ea typeface="Times New Roman" panose="02020603050405020304" pitchFamily="18" charset="0"/>
              </a:rPr>
              <a:t>Do exercises in workbook on pages 24 &amp; 25.</a:t>
            </a:r>
            <a:endParaRPr lang="en-US" sz="3600" i="1" dirty="0">
              <a:solidFill>
                <a:srgbClr val="0033CC"/>
              </a:solidFill>
              <a:latin typeface="Calibri" pitchFamily="34" charset="0"/>
            </a:endParaRPr>
          </a:p>
          <a:p>
            <a:pPr marL="571500" indent="-571500">
              <a:buFontTx/>
              <a:buChar char="-"/>
            </a:pPr>
            <a:r>
              <a:rPr lang="en-US" sz="3600" i="1" dirty="0">
                <a:solidFill>
                  <a:srgbClr val="0033CC"/>
                </a:solidFill>
                <a:latin typeface="Calibri" pitchFamily="34" charset="0"/>
              </a:rPr>
              <a:t>Prepare the next lesson (page 44 SB)</a:t>
            </a:r>
          </a:p>
          <a:p>
            <a:pPr marL="571500" indent="-571500">
              <a:buFontTx/>
              <a:buChar char="-"/>
            </a:pPr>
            <a:r>
              <a:rPr lang="en-US" sz="3600" i="1" dirty="0">
                <a:solidFill>
                  <a:srgbClr val="0033CC"/>
                </a:solidFill>
                <a:latin typeface="+mj-lt"/>
              </a:rPr>
              <a:t>Do </a:t>
            </a:r>
            <a:r>
              <a:rPr lang="en-US" sz="3600" i="1" dirty="0">
                <a:solidFill>
                  <a:srgbClr val="FF0000"/>
                </a:solidFill>
                <a:latin typeface="+mj-lt"/>
              </a:rPr>
              <a:t>Unit 2 Test 2 </a:t>
            </a:r>
            <a:r>
              <a:rPr lang="en-US" sz="3600" i="1" dirty="0">
                <a:solidFill>
                  <a:srgbClr val="0033CC"/>
                </a:solidFill>
                <a:latin typeface="+mj-lt"/>
              </a:rPr>
              <a:t>in </a:t>
            </a:r>
            <a:r>
              <a:rPr lang="en-US" sz="3600" i="1" dirty="0" err="1">
                <a:solidFill>
                  <a:srgbClr val="FF0000"/>
                </a:solidFill>
                <a:latin typeface="+mj-lt"/>
              </a:rPr>
              <a:t>Bài</a:t>
            </a:r>
            <a:r>
              <a:rPr lang="en-US" sz="3600" i="1" dirty="0">
                <a:solidFill>
                  <a:srgbClr val="FF0000"/>
                </a:solidFill>
                <a:latin typeface="+mj-lt"/>
              </a:rPr>
              <a:t> </a:t>
            </a:r>
            <a:r>
              <a:rPr lang="en-US" sz="3600" i="1" dirty="0" err="1">
                <a:solidFill>
                  <a:srgbClr val="FF0000"/>
                </a:solidFill>
                <a:latin typeface="+mj-lt"/>
              </a:rPr>
              <a:t>Tập</a:t>
            </a:r>
            <a:r>
              <a:rPr lang="en-US" sz="3600" i="1" dirty="0">
                <a:solidFill>
                  <a:srgbClr val="FF0000"/>
                </a:solidFill>
                <a:latin typeface="+mj-lt"/>
              </a:rPr>
              <a:t> </a:t>
            </a:r>
            <a:r>
              <a:rPr lang="en-US" sz="3600" i="1" dirty="0" err="1">
                <a:solidFill>
                  <a:srgbClr val="FF0000"/>
                </a:solidFill>
                <a:latin typeface="+mj-lt"/>
              </a:rPr>
              <a:t>Bổ</a:t>
            </a:r>
            <a:r>
              <a:rPr lang="en-US" sz="3600" i="1" dirty="0">
                <a:solidFill>
                  <a:srgbClr val="FF0000"/>
                </a:solidFill>
                <a:latin typeface="+mj-lt"/>
              </a:rPr>
              <a:t> </a:t>
            </a:r>
            <a:r>
              <a:rPr lang="en-US" sz="3600" i="1" dirty="0" err="1">
                <a:solidFill>
                  <a:srgbClr val="FF0000"/>
                </a:solidFill>
                <a:latin typeface="+mj-lt"/>
              </a:rPr>
              <a:t>Trợ</a:t>
            </a:r>
            <a:r>
              <a:rPr lang="en-US" sz="3600" i="1" dirty="0">
                <a:solidFill>
                  <a:srgbClr val="FF0000"/>
                </a:solidFill>
                <a:latin typeface="+mj-lt"/>
              </a:rPr>
              <a:t> TA 7 Right on </a:t>
            </a:r>
            <a:r>
              <a:rPr lang="en-US" sz="3600" i="1" dirty="0">
                <a:solidFill>
                  <a:srgbClr val="0033CC"/>
                </a:solidFill>
                <a:latin typeface="+mj-lt"/>
              </a:rPr>
              <a:t>(pp. 24 &amp; 25)</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88" y="-52388"/>
            <a:ext cx="996950" cy="368301"/>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3</a:t>
            </a:r>
          </a:p>
        </p:txBody>
      </p:sp>
      <p:pic>
        <p:nvPicPr>
          <p:cNvPr id="56322" name="Picture 1"/>
          <p:cNvPicPr>
            <a:picLocks noChangeAspect="1"/>
          </p:cNvPicPr>
          <p:nvPr/>
        </p:nvPicPr>
        <p:blipFill>
          <a:blip r:embed="rId2"/>
          <a:srcRect t="6805" b="7188"/>
          <a:stretch>
            <a:fillRect/>
          </a:stretch>
        </p:blipFill>
        <p:spPr bwMode="auto">
          <a:xfrm>
            <a:off x="0" y="-52388"/>
            <a:ext cx="12382500" cy="7099301"/>
          </a:xfrm>
          <a:prstGeom prst="rect">
            <a:avLst/>
          </a:prstGeom>
          <a:noFill/>
          <a:ln w="9525">
            <a:noFill/>
            <a:miter lim="800000"/>
            <a:headEnd/>
            <a:tailEnd/>
          </a:ln>
        </p:spPr>
      </p:pic>
      <p:sp>
        <p:nvSpPr>
          <p:cNvPr id="56323" name="TextBox 5"/>
          <p:cNvSpPr txBox="1">
            <a:spLocks noChangeArrowheads="1"/>
          </p:cNvSpPr>
          <p:nvPr/>
        </p:nvSpPr>
        <p:spPr bwMode="auto">
          <a:xfrm>
            <a:off x="3111500" y="5575300"/>
            <a:ext cx="6451600" cy="646113"/>
          </a:xfrm>
          <a:prstGeom prst="rect">
            <a:avLst/>
          </a:prstGeom>
          <a:noFill/>
          <a:ln w="9525">
            <a:noFill/>
            <a:miter lim="800000"/>
            <a:headEnd/>
            <a:tailEnd/>
          </a:ln>
        </p:spPr>
        <p:txBody>
          <a:bodyPr>
            <a:spAutoFit/>
          </a:bodyPr>
          <a:lstStyle/>
          <a:p>
            <a:r>
              <a:rPr lang="en-US" sz="3600" dirty="0">
                <a:solidFill>
                  <a:srgbClr val="0070C0"/>
                </a:solidFill>
                <a:latin typeface="Calibri" pitchFamily="34" charset="0"/>
              </a:rPr>
              <a:t>Stay positive and have a nice day!</a:t>
            </a:r>
            <a:endParaRPr lang="en-US" dirty="0">
              <a:solidFill>
                <a:srgbClr val="0070C0"/>
              </a:solidFill>
              <a:latin typeface="Calibri" pitchFamily="34" charset="0"/>
            </a:endParaRPr>
          </a:p>
        </p:txBody>
      </p:sp>
    </p:spTree>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24578" name="TextBox 2"/>
          <p:cNvSpPr txBox="1">
            <a:spLocks noChangeArrowheads="1"/>
          </p:cNvSpPr>
          <p:nvPr/>
        </p:nvSpPr>
        <p:spPr bwMode="auto">
          <a:xfrm>
            <a:off x="914400" y="1381125"/>
            <a:ext cx="10833100" cy="1739900"/>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i="1" dirty="0">
                <a:solidFill>
                  <a:srgbClr val="0070C0"/>
                </a:solidFill>
                <a:latin typeface="Calibri" pitchFamily="34" charset="0"/>
              </a:rPr>
              <a:t>- </a:t>
            </a:r>
            <a:r>
              <a:rPr lang="en-US" sz="3600" i="1" dirty="0" err="1">
                <a:solidFill>
                  <a:srgbClr val="0070C0"/>
                </a:solidFill>
                <a:latin typeface="Calibri" pitchFamily="34" charset="0"/>
              </a:rPr>
              <a:t>practise</a:t>
            </a:r>
            <a:r>
              <a:rPr lang="en-US" sz="3600" i="1" dirty="0">
                <a:solidFill>
                  <a:srgbClr val="0070C0"/>
                </a:solidFill>
                <a:latin typeface="Calibri" pitchFamily="34" charset="0"/>
              </a:rPr>
              <a:t> test-taking skills (Reading, Listening, Writing).</a:t>
            </a:r>
            <a:r>
              <a:rPr lang="en-US" sz="3600" dirty="0">
                <a:solidFill>
                  <a:srgbClr val="0070C0"/>
                </a:solidFill>
                <a:latin typeface="Calibri" pitchFamily="34" charset="0"/>
              </a:rPr>
              <a:t> </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81969-7280-F480-5364-800D74642969}"/>
              </a:ext>
            </a:extLst>
          </p:cNvPr>
          <p:cNvSpPr txBox="1"/>
          <p:nvPr/>
        </p:nvSpPr>
        <p:spPr>
          <a:xfrm>
            <a:off x="225288" y="424070"/>
            <a:ext cx="11286550" cy="1077218"/>
          </a:xfrm>
          <a:prstGeom prst="rect">
            <a:avLst/>
          </a:prstGeom>
          <a:noFill/>
        </p:spPr>
        <p:txBody>
          <a:bodyPr wrap="square" rtlCol="0">
            <a:spAutoFit/>
          </a:bodyPr>
          <a:lstStyle/>
          <a:p>
            <a:r>
              <a:rPr lang="en-US" sz="3200" dirty="0">
                <a:latin typeface="+mj-lt"/>
              </a:rPr>
              <a:t>Choose the word whose underlined part is pronounced differently from that of the others.</a:t>
            </a:r>
            <a:endParaRPr lang="vi-VN" sz="3200" dirty="0">
              <a:latin typeface="+mj-lt"/>
            </a:endParaRPr>
          </a:p>
        </p:txBody>
      </p:sp>
      <p:sp>
        <p:nvSpPr>
          <p:cNvPr id="4" name="TextBox 3">
            <a:extLst>
              <a:ext uri="{FF2B5EF4-FFF2-40B4-BE49-F238E27FC236}">
                <a16:creationId xmlns:a16="http://schemas.microsoft.com/office/drawing/2014/main" id="{90762776-3E16-9A40-B41D-C34606BA0467}"/>
              </a:ext>
            </a:extLst>
          </p:cNvPr>
          <p:cNvSpPr txBox="1"/>
          <p:nvPr/>
        </p:nvSpPr>
        <p:spPr>
          <a:xfrm>
            <a:off x="243840" y="1841931"/>
            <a:ext cx="11704319" cy="3199274"/>
          </a:xfrm>
          <a:prstGeom prst="rect">
            <a:avLst/>
          </a:prstGeom>
          <a:noFill/>
        </p:spPr>
        <p:txBody>
          <a:bodyPr wrap="square">
            <a:spAutoFit/>
          </a:bodyPr>
          <a:lstStyle/>
          <a:p>
            <a:pPr algn="just">
              <a:lnSpc>
                <a:spcPct val="107000"/>
              </a:lnSpc>
              <a:spcBef>
                <a:spcPts val="300"/>
              </a:spcBef>
              <a:spcAft>
                <a:spcPts val="300"/>
              </a:spcAft>
            </a:pPr>
            <a:r>
              <a:rPr lang="en-US" sz="3400" dirty="0">
                <a:solidFill>
                  <a:srgbClr val="009900"/>
                </a:solidFill>
                <a:effectLst/>
                <a:latin typeface="+mj-lt"/>
                <a:ea typeface="Arial" panose="020B0604020202020204" pitchFamily="34" charset="0"/>
                <a:cs typeface="Times New Roman" panose="02020603050405020304" pitchFamily="18" charset="0"/>
              </a:rPr>
              <a:t>1. A. </a:t>
            </a:r>
            <a:r>
              <a:rPr lang="en-US" sz="3400" dirty="0">
                <a:solidFill>
                  <a:srgbClr val="009900"/>
                </a:solidFill>
                <a:latin typeface="+mj-lt"/>
                <a:ea typeface="Arial" panose="020B0604020202020204" pitchFamily="34" charset="0"/>
                <a:cs typeface="Times New Roman" panose="02020603050405020304" pitchFamily="18" charset="0"/>
              </a:rPr>
              <a:t>f</a:t>
            </a:r>
            <a:r>
              <a:rPr lang="en-US" sz="3400" u="sng" dirty="0">
                <a:solidFill>
                  <a:srgbClr val="009900"/>
                </a:solidFill>
                <a:latin typeface="+mj-lt"/>
                <a:ea typeface="Arial" panose="020B0604020202020204" pitchFamily="34" charset="0"/>
                <a:cs typeface="Times New Roman" panose="02020603050405020304" pitchFamily="18" charset="0"/>
              </a:rPr>
              <a:t>a</a:t>
            </a:r>
            <a:r>
              <a:rPr lang="en-US" sz="3400" dirty="0">
                <a:solidFill>
                  <a:srgbClr val="009900"/>
                </a:solidFill>
                <a:latin typeface="+mj-lt"/>
                <a:ea typeface="Arial" panose="020B0604020202020204" pitchFamily="34" charset="0"/>
                <a:cs typeface="Times New Roman" panose="02020603050405020304" pitchFamily="18" charset="0"/>
              </a:rPr>
              <a:t>t</a:t>
            </a:r>
            <a:r>
              <a:rPr lang="en-US" sz="3400" dirty="0">
                <a:solidFill>
                  <a:srgbClr val="009900"/>
                </a:solidFill>
                <a:effectLst/>
                <a:latin typeface="+mj-lt"/>
                <a:ea typeface="Arial" panose="020B0604020202020204" pitchFamily="34" charset="0"/>
                <a:cs typeface="Times New Roman" panose="02020603050405020304" pitchFamily="18" charset="0"/>
              </a:rPr>
              <a:t>  			B. </a:t>
            </a:r>
            <a:r>
              <a:rPr lang="en-US" sz="3400" u="sng" dirty="0">
                <a:solidFill>
                  <a:srgbClr val="009900"/>
                </a:solidFill>
                <a:latin typeface="+mj-lt"/>
                <a:ea typeface="Arial" panose="020B0604020202020204" pitchFamily="34" charset="0"/>
                <a:cs typeface="Times New Roman" panose="02020603050405020304" pitchFamily="18" charset="0"/>
              </a:rPr>
              <a:t>a</a:t>
            </a:r>
            <a:r>
              <a:rPr lang="en-US" sz="3400" dirty="0">
                <a:solidFill>
                  <a:srgbClr val="009900"/>
                </a:solidFill>
                <a:latin typeface="+mj-lt"/>
                <a:ea typeface="Arial" panose="020B0604020202020204" pitchFamily="34" charset="0"/>
                <a:cs typeface="Times New Roman" panose="02020603050405020304" pitchFamily="18" charset="0"/>
              </a:rPr>
              <a:t>rt</a:t>
            </a:r>
            <a:r>
              <a:rPr lang="en-US" sz="3400" dirty="0">
                <a:solidFill>
                  <a:srgbClr val="009900"/>
                </a:solidFill>
                <a:effectLst/>
                <a:latin typeface="+mj-lt"/>
                <a:ea typeface="Arial" panose="020B0604020202020204" pitchFamily="34" charset="0"/>
                <a:cs typeface="Times New Roman" panose="02020603050405020304" pitchFamily="18" charset="0"/>
              </a:rPr>
              <a:t> 		C. m</a:t>
            </a:r>
            <a:r>
              <a:rPr lang="en-US" sz="3400" u="sng" dirty="0">
                <a:solidFill>
                  <a:srgbClr val="009900"/>
                </a:solidFill>
                <a:effectLst/>
                <a:latin typeface="+mj-lt"/>
                <a:ea typeface="Arial" panose="020B0604020202020204" pitchFamily="34" charset="0"/>
                <a:cs typeface="Times New Roman" panose="02020603050405020304" pitchFamily="18" charset="0"/>
              </a:rPr>
              <a:t>a</a:t>
            </a:r>
            <a:r>
              <a:rPr lang="en-US" sz="3400" dirty="0">
                <a:solidFill>
                  <a:srgbClr val="009900"/>
                </a:solidFill>
                <a:effectLst/>
                <a:latin typeface="+mj-lt"/>
                <a:ea typeface="Arial" panose="020B0604020202020204" pitchFamily="34" charset="0"/>
                <a:cs typeface="Times New Roman" panose="02020603050405020304" pitchFamily="18" charset="0"/>
              </a:rPr>
              <a:t>t   		D. </a:t>
            </a:r>
            <a:r>
              <a:rPr lang="en-US" sz="3400" dirty="0">
                <a:solidFill>
                  <a:srgbClr val="009900"/>
                </a:solidFill>
                <a:latin typeface="+mj-lt"/>
                <a:ea typeface="Arial" panose="020B0604020202020204" pitchFamily="34" charset="0"/>
                <a:cs typeface="Times New Roman" panose="02020603050405020304" pitchFamily="18" charset="0"/>
              </a:rPr>
              <a:t>p</a:t>
            </a:r>
            <a:r>
              <a:rPr lang="en-US" sz="3400" u="sng" dirty="0">
                <a:solidFill>
                  <a:srgbClr val="009900"/>
                </a:solidFill>
                <a:latin typeface="+mj-lt"/>
                <a:ea typeface="Arial" panose="020B0604020202020204" pitchFamily="34" charset="0"/>
                <a:cs typeface="Times New Roman" panose="02020603050405020304" pitchFamily="18" charset="0"/>
              </a:rPr>
              <a:t>a</a:t>
            </a:r>
            <a:r>
              <a:rPr lang="en-US" sz="3400" dirty="0">
                <a:solidFill>
                  <a:srgbClr val="009900"/>
                </a:solidFill>
                <a:latin typeface="+mj-lt"/>
                <a:ea typeface="Arial" panose="020B0604020202020204" pitchFamily="34" charset="0"/>
                <a:cs typeface="Times New Roman" panose="02020603050405020304" pitchFamily="18" charset="0"/>
              </a:rPr>
              <a:t>d</a:t>
            </a:r>
          </a:p>
          <a:p>
            <a:pPr marL="514350" indent="-514350" algn="just">
              <a:lnSpc>
                <a:spcPct val="107000"/>
              </a:lnSpc>
              <a:spcBef>
                <a:spcPts val="300"/>
              </a:spcBef>
              <a:spcAft>
                <a:spcPts val="300"/>
              </a:spcAft>
              <a:buAutoNum type="arabicPeriod"/>
            </a:pPr>
            <a:endParaRPr lang="vi-VN" sz="3400" dirty="0">
              <a:solidFill>
                <a:srgbClr val="009900"/>
              </a:solidFill>
              <a:effectLst/>
              <a:latin typeface="+mj-lt"/>
              <a:ea typeface="Arial" panose="020B0604020202020204" pitchFamily="34" charset="0"/>
              <a:cs typeface="Times New Roman" panose="02020603050405020304" pitchFamily="18" charset="0"/>
            </a:endParaRPr>
          </a:p>
          <a:p>
            <a:pPr algn="just">
              <a:lnSpc>
                <a:spcPct val="107000"/>
              </a:lnSpc>
              <a:spcBef>
                <a:spcPts val="300"/>
              </a:spcBef>
              <a:spcAft>
                <a:spcPts val="300"/>
              </a:spcAft>
            </a:pPr>
            <a:r>
              <a:rPr lang="en-US" sz="3400" dirty="0">
                <a:solidFill>
                  <a:srgbClr val="009900"/>
                </a:solidFill>
                <a:effectLst/>
                <a:latin typeface="+mj-lt"/>
                <a:ea typeface="Arial" panose="020B0604020202020204" pitchFamily="34" charset="0"/>
                <a:cs typeface="Times New Roman" panose="02020603050405020304" pitchFamily="18" charset="0"/>
              </a:rPr>
              <a:t>2. A. </a:t>
            </a:r>
            <a:r>
              <a:rPr lang="en-US" sz="3400" dirty="0">
                <a:solidFill>
                  <a:srgbClr val="009900"/>
                </a:solidFill>
                <a:latin typeface="+mj-lt"/>
                <a:ea typeface="Arial" panose="020B0604020202020204" pitchFamily="34" charset="0"/>
                <a:cs typeface="Times New Roman" panose="02020603050405020304" pitchFamily="18" charset="0"/>
              </a:rPr>
              <a:t>st</a:t>
            </a:r>
            <a:r>
              <a:rPr lang="en-US" sz="3400" u="sng" dirty="0">
                <a:solidFill>
                  <a:srgbClr val="009900"/>
                </a:solidFill>
                <a:latin typeface="+mj-lt"/>
                <a:ea typeface="Arial" panose="020B0604020202020204" pitchFamily="34" charset="0"/>
                <a:cs typeface="Times New Roman" panose="02020603050405020304" pitchFamily="18" charset="0"/>
              </a:rPr>
              <a:t>ea</a:t>
            </a:r>
            <a:r>
              <a:rPr lang="en-US" sz="3400" dirty="0">
                <a:solidFill>
                  <a:srgbClr val="009900"/>
                </a:solidFill>
                <a:latin typeface="+mj-lt"/>
                <a:ea typeface="Arial" panose="020B0604020202020204" pitchFamily="34" charset="0"/>
                <a:cs typeface="Times New Roman" panose="02020603050405020304" pitchFamily="18" charset="0"/>
              </a:rPr>
              <a:t>k</a:t>
            </a:r>
            <a:r>
              <a:rPr lang="en-US" sz="3400" dirty="0">
                <a:solidFill>
                  <a:srgbClr val="009900"/>
                </a:solidFill>
                <a:effectLst/>
                <a:latin typeface="+mj-lt"/>
                <a:ea typeface="Arial" panose="020B0604020202020204" pitchFamily="34" charset="0"/>
                <a:cs typeface="Times New Roman" panose="02020603050405020304" pitchFamily="18" charset="0"/>
              </a:rPr>
              <a:t>  		B. </a:t>
            </a:r>
            <a:r>
              <a:rPr lang="en-US" sz="3400" dirty="0">
                <a:solidFill>
                  <a:srgbClr val="009900"/>
                </a:solidFill>
                <a:latin typeface="+mj-lt"/>
                <a:ea typeface="Arial" panose="020B0604020202020204" pitchFamily="34" charset="0"/>
                <a:cs typeface="Times New Roman" panose="02020603050405020304" pitchFamily="18" charset="0"/>
              </a:rPr>
              <a:t>m</a:t>
            </a:r>
            <a:r>
              <a:rPr lang="en-US" sz="3400" u="sng" dirty="0">
                <a:solidFill>
                  <a:srgbClr val="009900"/>
                </a:solidFill>
                <a:latin typeface="+mj-lt"/>
                <a:ea typeface="Arial" panose="020B0604020202020204" pitchFamily="34" charset="0"/>
                <a:cs typeface="Times New Roman" panose="02020603050405020304" pitchFamily="18" charset="0"/>
              </a:rPr>
              <a:t>ea</a:t>
            </a:r>
            <a:r>
              <a:rPr lang="en-US" sz="3400" dirty="0">
                <a:solidFill>
                  <a:srgbClr val="009900"/>
                </a:solidFill>
                <a:latin typeface="+mj-lt"/>
                <a:ea typeface="Arial" panose="020B0604020202020204" pitchFamily="34" charset="0"/>
                <a:cs typeface="Times New Roman" panose="02020603050405020304" pitchFamily="18" charset="0"/>
              </a:rPr>
              <a:t>t</a:t>
            </a:r>
            <a:r>
              <a:rPr lang="en-US" sz="3400" dirty="0">
                <a:solidFill>
                  <a:srgbClr val="009900"/>
                </a:solidFill>
                <a:effectLst/>
                <a:latin typeface="+mj-lt"/>
                <a:ea typeface="Arial" panose="020B0604020202020204" pitchFamily="34" charset="0"/>
                <a:cs typeface="Times New Roman" panose="02020603050405020304" pitchFamily="18" charset="0"/>
              </a:rPr>
              <a:t> 		C. </a:t>
            </a:r>
            <a:r>
              <a:rPr lang="en-US" sz="3400" dirty="0">
                <a:solidFill>
                  <a:srgbClr val="009900"/>
                </a:solidFill>
                <a:latin typeface="+mj-lt"/>
                <a:ea typeface="Arial" panose="020B0604020202020204" pitchFamily="34" charset="0"/>
                <a:cs typeface="Times New Roman" panose="02020603050405020304" pitchFamily="18" charset="0"/>
              </a:rPr>
              <a:t>t</a:t>
            </a:r>
            <a:r>
              <a:rPr lang="en-US" sz="3400" u="sng" dirty="0">
                <a:solidFill>
                  <a:srgbClr val="009900"/>
                </a:solidFill>
                <a:latin typeface="+mj-lt"/>
                <a:ea typeface="Arial" panose="020B0604020202020204" pitchFamily="34" charset="0"/>
                <a:cs typeface="Times New Roman" panose="02020603050405020304" pitchFamily="18" charset="0"/>
              </a:rPr>
              <a:t>ea</a:t>
            </a:r>
            <a:r>
              <a:rPr lang="en-US" sz="3400" dirty="0">
                <a:solidFill>
                  <a:srgbClr val="009900"/>
                </a:solidFill>
                <a:latin typeface="+mj-lt"/>
                <a:ea typeface="Arial" panose="020B0604020202020204" pitchFamily="34" charset="0"/>
                <a:cs typeface="Times New Roman" panose="02020603050405020304" pitchFamily="18" charset="0"/>
              </a:rPr>
              <a:t>m</a:t>
            </a:r>
            <a:r>
              <a:rPr lang="en-US" sz="3400" dirty="0">
                <a:solidFill>
                  <a:srgbClr val="009900"/>
                </a:solidFill>
                <a:effectLst/>
                <a:latin typeface="+mj-lt"/>
                <a:ea typeface="Arial" panose="020B0604020202020204" pitchFamily="34" charset="0"/>
                <a:cs typeface="Times New Roman" panose="02020603050405020304" pitchFamily="18" charset="0"/>
              </a:rPr>
              <a:t> 		D. </a:t>
            </a:r>
            <a:r>
              <a:rPr lang="en-US" sz="3400" dirty="0">
                <a:solidFill>
                  <a:srgbClr val="009900"/>
                </a:solidFill>
                <a:latin typeface="+mj-lt"/>
                <a:ea typeface="Arial" panose="020B0604020202020204" pitchFamily="34" charset="0"/>
                <a:cs typeface="Times New Roman" panose="02020603050405020304" pitchFamily="18" charset="0"/>
              </a:rPr>
              <a:t>s</a:t>
            </a:r>
            <a:r>
              <a:rPr lang="en-US" sz="3400" u="sng" dirty="0">
                <a:solidFill>
                  <a:srgbClr val="009900"/>
                </a:solidFill>
                <a:latin typeface="+mj-lt"/>
                <a:ea typeface="Arial" panose="020B0604020202020204" pitchFamily="34" charset="0"/>
                <a:cs typeface="Times New Roman" panose="02020603050405020304" pitchFamily="18" charset="0"/>
              </a:rPr>
              <a:t>ea</a:t>
            </a:r>
            <a:r>
              <a:rPr lang="en-US" sz="3400" dirty="0">
                <a:solidFill>
                  <a:srgbClr val="009900"/>
                </a:solidFill>
                <a:latin typeface="+mj-lt"/>
                <a:ea typeface="Arial" panose="020B0604020202020204" pitchFamily="34" charset="0"/>
                <a:cs typeface="Times New Roman" panose="02020603050405020304" pitchFamily="18" charset="0"/>
              </a:rPr>
              <a:t>t</a:t>
            </a:r>
            <a:endParaRPr lang="en-US" sz="3400" dirty="0">
              <a:solidFill>
                <a:srgbClr val="009900"/>
              </a:solidFill>
              <a:effectLst/>
              <a:latin typeface="+mj-lt"/>
              <a:ea typeface="Arial" panose="020B0604020202020204" pitchFamily="34" charset="0"/>
              <a:cs typeface="Times New Roman" panose="02020603050405020304" pitchFamily="18" charset="0"/>
            </a:endParaRPr>
          </a:p>
          <a:p>
            <a:pPr algn="just">
              <a:lnSpc>
                <a:spcPct val="107000"/>
              </a:lnSpc>
              <a:spcBef>
                <a:spcPts val="300"/>
              </a:spcBef>
              <a:spcAft>
                <a:spcPts val="300"/>
              </a:spcAft>
            </a:pPr>
            <a:endParaRPr lang="vi-VN" sz="3400" dirty="0">
              <a:solidFill>
                <a:srgbClr val="009900"/>
              </a:solidFill>
              <a:effectLst/>
              <a:latin typeface="+mj-lt"/>
              <a:ea typeface="Arial" panose="020B0604020202020204" pitchFamily="34" charset="0"/>
              <a:cs typeface="Times New Roman" panose="02020603050405020304" pitchFamily="18" charset="0"/>
            </a:endParaRPr>
          </a:p>
          <a:p>
            <a:pPr algn="just">
              <a:lnSpc>
                <a:spcPct val="107000"/>
              </a:lnSpc>
              <a:spcBef>
                <a:spcPts val="300"/>
              </a:spcBef>
              <a:spcAft>
                <a:spcPts val="300"/>
              </a:spcAft>
            </a:pPr>
            <a:r>
              <a:rPr lang="en-US" sz="3400" dirty="0">
                <a:solidFill>
                  <a:srgbClr val="009900"/>
                </a:solidFill>
                <a:effectLst/>
                <a:latin typeface="+mj-lt"/>
                <a:ea typeface="Arial" panose="020B0604020202020204" pitchFamily="34" charset="0"/>
                <a:cs typeface="Times New Roman" panose="02020603050405020304" pitchFamily="18" charset="0"/>
              </a:rPr>
              <a:t>3. A. </a:t>
            </a:r>
            <a:r>
              <a:rPr lang="en-US" sz="3400" dirty="0">
                <a:solidFill>
                  <a:srgbClr val="009900"/>
                </a:solidFill>
                <a:latin typeface="+mj-lt"/>
                <a:ea typeface="Arial" panose="020B0604020202020204" pitchFamily="34" charset="0"/>
                <a:cs typeface="Times New Roman" panose="02020603050405020304" pitchFamily="18" charset="0"/>
              </a:rPr>
              <a:t>rush</a:t>
            </a:r>
            <a:r>
              <a:rPr lang="en-US" sz="3400" u="sng" dirty="0">
                <a:solidFill>
                  <a:srgbClr val="009900"/>
                </a:solidFill>
                <a:latin typeface="+mj-lt"/>
                <a:ea typeface="Arial" panose="020B0604020202020204" pitchFamily="34" charset="0"/>
                <a:cs typeface="Times New Roman" panose="02020603050405020304" pitchFamily="18" charset="0"/>
              </a:rPr>
              <a:t>ed</a:t>
            </a:r>
            <a:r>
              <a:rPr lang="en-US" sz="3400" dirty="0">
                <a:solidFill>
                  <a:srgbClr val="009900"/>
                </a:solidFill>
                <a:effectLst/>
                <a:latin typeface="+mj-lt"/>
                <a:ea typeface="Arial" panose="020B0604020202020204" pitchFamily="34" charset="0"/>
                <a:cs typeface="Times New Roman" panose="02020603050405020304" pitchFamily="18" charset="0"/>
              </a:rPr>
              <a:t>		B. </a:t>
            </a:r>
            <a:r>
              <a:rPr lang="en-US" sz="3400" dirty="0">
                <a:solidFill>
                  <a:srgbClr val="009900"/>
                </a:solidFill>
                <a:latin typeface="+mj-lt"/>
                <a:ea typeface="Arial" panose="020B0604020202020204" pitchFamily="34" charset="0"/>
                <a:cs typeface="Times New Roman" panose="02020603050405020304" pitchFamily="18" charset="0"/>
              </a:rPr>
              <a:t>watch</a:t>
            </a:r>
            <a:r>
              <a:rPr lang="en-US" sz="3400" u="sng" dirty="0">
                <a:solidFill>
                  <a:srgbClr val="009900"/>
                </a:solidFill>
                <a:latin typeface="+mj-lt"/>
                <a:ea typeface="Arial" panose="020B0604020202020204" pitchFamily="34" charset="0"/>
                <a:cs typeface="Times New Roman" panose="02020603050405020304" pitchFamily="18" charset="0"/>
              </a:rPr>
              <a:t>ed</a:t>
            </a:r>
            <a:r>
              <a:rPr lang="en-US" sz="3400" dirty="0">
                <a:solidFill>
                  <a:srgbClr val="009900"/>
                </a:solidFill>
                <a:effectLst/>
                <a:latin typeface="+mj-lt"/>
                <a:ea typeface="Arial" panose="020B0604020202020204" pitchFamily="34" charset="0"/>
                <a:cs typeface="Times New Roman" panose="02020603050405020304" pitchFamily="18" charset="0"/>
              </a:rPr>
              <a:t>	C. </a:t>
            </a:r>
            <a:r>
              <a:rPr lang="en-US" sz="3400" dirty="0">
                <a:solidFill>
                  <a:srgbClr val="009900"/>
                </a:solidFill>
                <a:latin typeface="+mj-lt"/>
                <a:ea typeface="Arial" panose="020B0604020202020204" pitchFamily="34" charset="0"/>
                <a:cs typeface="Times New Roman" panose="02020603050405020304" pitchFamily="18" charset="0"/>
              </a:rPr>
              <a:t>play</a:t>
            </a:r>
            <a:r>
              <a:rPr lang="en-US" sz="3400" u="sng" dirty="0">
                <a:solidFill>
                  <a:srgbClr val="009900"/>
                </a:solidFill>
                <a:latin typeface="+mj-lt"/>
                <a:ea typeface="Arial" panose="020B0604020202020204" pitchFamily="34" charset="0"/>
                <a:cs typeface="Times New Roman" panose="02020603050405020304" pitchFamily="18" charset="0"/>
              </a:rPr>
              <a:t>ed</a:t>
            </a:r>
            <a:r>
              <a:rPr lang="en-US" sz="3400" dirty="0">
                <a:solidFill>
                  <a:srgbClr val="009900"/>
                </a:solidFill>
                <a:effectLst/>
                <a:latin typeface="+mj-lt"/>
                <a:ea typeface="Arial" panose="020B0604020202020204" pitchFamily="34" charset="0"/>
                <a:cs typeface="Times New Roman" panose="02020603050405020304" pitchFamily="18" charset="0"/>
              </a:rPr>
              <a:t> 		D. </a:t>
            </a:r>
            <a:r>
              <a:rPr lang="en-US" sz="3400" dirty="0">
                <a:solidFill>
                  <a:srgbClr val="009900"/>
                </a:solidFill>
                <a:latin typeface="+mj-lt"/>
                <a:ea typeface="Arial" panose="020B0604020202020204" pitchFamily="34" charset="0"/>
                <a:cs typeface="Times New Roman" panose="02020603050405020304" pitchFamily="18" charset="0"/>
              </a:rPr>
              <a:t>park</a:t>
            </a:r>
            <a:r>
              <a:rPr lang="en-US" sz="3400" u="sng" dirty="0">
                <a:solidFill>
                  <a:srgbClr val="009900"/>
                </a:solidFill>
                <a:latin typeface="+mj-lt"/>
                <a:ea typeface="Arial" panose="020B0604020202020204" pitchFamily="34" charset="0"/>
                <a:cs typeface="Times New Roman" panose="02020603050405020304" pitchFamily="18" charset="0"/>
              </a:rPr>
              <a:t>ed</a:t>
            </a:r>
            <a:endParaRPr lang="vi-VN" sz="3400" u="sng" dirty="0">
              <a:solidFill>
                <a:srgbClr val="009900"/>
              </a:solidFill>
              <a:effectLst/>
              <a:latin typeface="+mj-lt"/>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59AF83C-5330-8CA5-5249-453B44729E2D}"/>
              </a:ext>
            </a:extLst>
          </p:cNvPr>
          <p:cNvSpPr txBox="1"/>
          <p:nvPr/>
        </p:nvSpPr>
        <p:spPr>
          <a:xfrm>
            <a:off x="860849" y="2460202"/>
            <a:ext cx="1715829"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fæt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4126E2A-4679-25AC-F928-E7F40CE03264}"/>
              </a:ext>
            </a:extLst>
          </p:cNvPr>
          <p:cNvSpPr txBox="1"/>
          <p:nvPr/>
        </p:nvSpPr>
        <p:spPr>
          <a:xfrm>
            <a:off x="4166619" y="2460202"/>
            <a:ext cx="2912509"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ɑːt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8719DA4-A730-DD29-A2AE-DB42406F2A61}"/>
              </a:ext>
            </a:extLst>
          </p:cNvPr>
          <p:cNvSpPr txBox="1"/>
          <p:nvPr/>
        </p:nvSpPr>
        <p:spPr>
          <a:xfrm>
            <a:off x="6839481" y="2460202"/>
            <a:ext cx="2578143"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mæt</a:t>
            </a:r>
            <a:r>
              <a:rPr lang="en-US"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F7FBA32-325D-7E80-250A-F87C065B7008}"/>
              </a:ext>
            </a:extLst>
          </p:cNvPr>
          <p:cNvSpPr txBox="1"/>
          <p:nvPr/>
        </p:nvSpPr>
        <p:spPr>
          <a:xfrm>
            <a:off x="9655223" y="2377867"/>
            <a:ext cx="1856614"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pæd</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7FBB1F7-9E3F-94EA-BDF0-1C845C2F4279}"/>
              </a:ext>
            </a:extLst>
          </p:cNvPr>
          <p:cNvSpPr txBox="1"/>
          <p:nvPr/>
        </p:nvSpPr>
        <p:spPr>
          <a:xfrm>
            <a:off x="766688" y="3750914"/>
            <a:ext cx="2912509"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steɪk</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8E4B9D-7280-EEF9-7A2E-9620178070A7}"/>
              </a:ext>
            </a:extLst>
          </p:cNvPr>
          <p:cNvSpPr txBox="1"/>
          <p:nvPr/>
        </p:nvSpPr>
        <p:spPr>
          <a:xfrm>
            <a:off x="4213274" y="3750914"/>
            <a:ext cx="2912509"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miːt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3C06452-2E28-47CF-943F-EB5C69C1F113}"/>
              </a:ext>
            </a:extLst>
          </p:cNvPr>
          <p:cNvSpPr txBox="1"/>
          <p:nvPr/>
        </p:nvSpPr>
        <p:spPr>
          <a:xfrm>
            <a:off x="9888490" y="3722921"/>
            <a:ext cx="1960097" cy="553998"/>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000" b="0" i="0" dirty="0" err="1">
                <a:solidFill>
                  <a:srgbClr val="FF0000"/>
                </a:solidFill>
                <a:effectLst/>
                <a:latin typeface="Calibri" panose="020F0502020204030204" pitchFamily="34" charset="0"/>
                <a:cs typeface="Calibri" panose="020F0502020204030204" pitchFamily="34" charset="0"/>
              </a:rPr>
              <a:t>si:t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D4227E49-BDEC-2D77-9D9C-0C9B5D39FF87}"/>
              </a:ext>
            </a:extLst>
          </p:cNvPr>
          <p:cNvSpPr txBox="1"/>
          <p:nvPr/>
        </p:nvSpPr>
        <p:spPr>
          <a:xfrm>
            <a:off x="7125287" y="3750914"/>
            <a:ext cx="1505530" cy="584775"/>
          </a:xfrm>
          <a:prstGeom prst="rect">
            <a:avLst/>
          </a:prstGeom>
          <a:noFill/>
        </p:spPr>
        <p:txBody>
          <a:bodyPr wrap="square">
            <a:spAutoFit/>
          </a:bodyPr>
          <a:lstStyle/>
          <a:p>
            <a:r>
              <a:rPr lang="vi-VN" sz="300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ti:m</a:t>
            </a:r>
            <a:r>
              <a:rPr lang="vi-VN" sz="300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9867971-2E99-8564-B6FC-00902D73B6C2}"/>
              </a:ext>
            </a:extLst>
          </p:cNvPr>
          <p:cNvSpPr txBox="1"/>
          <p:nvPr/>
        </p:nvSpPr>
        <p:spPr>
          <a:xfrm>
            <a:off x="1031889" y="4958594"/>
            <a:ext cx="3317269"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rʌʃt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A77DC93-53F2-2814-FBD3-CE1A6B6DB538}"/>
              </a:ext>
            </a:extLst>
          </p:cNvPr>
          <p:cNvSpPr txBox="1"/>
          <p:nvPr/>
        </p:nvSpPr>
        <p:spPr>
          <a:xfrm>
            <a:off x="4332561" y="4958594"/>
            <a:ext cx="1513447"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wɒtʃt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A3E5984-F0D6-0498-4CC9-887CC341572B}"/>
              </a:ext>
            </a:extLst>
          </p:cNvPr>
          <p:cNvSpPr txBox="1"/>
          <p:nvPr/>
        </p:nvSpPr>
        <p:spPr>
          <a:xfrm>
            <a:off x="7066078" y="4958594"/>
            <a:ext cx="1670371"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pleɪd</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39968CE-CFE9-8C8A-A31A-CCFB97591683}"/>
              </a:ext>
            </a:extLst>
          </p:cNvPr>
          <p:cNvSpPr txBox="1"/>
          <p:nvPr/>
        </p:nvSpPr>
        <p:spPr>
          <a:xfrm>
            <a:off x="9673885" y="4958594"/>
            <a:ext cx="1513447"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pɑːkt</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F801C847-0B2C-64ED-9A63-FB26D167E56E}"/>
              </a:ext>
            </a:extLst>
          </p:cNvPr>
          <p:cNvSpPr/>
          <p:nvPr/>
        </p:nvSpPr>
        <p:spPr>
          <a:xfrm>
            <a:off x="3816753" y="1907847"/>
            <a:ext cx="573516"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a:extLst>
              <a:ext uri="{FF2B5EF4-FFF2-40B4-BE49-F238E27FC236}">
                <a16:creationId xmlns:a16="http://schemas.microsoft.com/office/drawing/2014/main" id="{A2258B3E-5C06-E24B-9D0C-59E2F46540E7}"/>
              </a:ext>
            </a:extLst>
          </p:cNvPr>
          <p:cNvSpPr/>
          <p:nvPr/>
        </p:nvSpPr>
        <p:spPr>
          <a:xfrm>
            <a:off x="659219" y="3165736"/>
            <a:ext cx="499730"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F78E2F49-B12C-F135-F0C5-B5B3BFB46FE1}"/>
              </a:ext>
            </a:extLst>
          </p:cNvPr>
          <p:cNvSpPr/>
          <p:nvPr/>
        </p:nvSpPr>
        <p:spPr>
          <a:xfrm>
            <a:off x="6567446" y="4419597"/>
            <a:ext cx="573516"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2886782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barn(inVertical)">
                                      <p:cBhvr>
                                        <p:cTn id="32" dur="500"/>
                                        <p:tgtEl>
                                          <p:spTgt spid="20">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barn(inVertical)">
                                      <p:cBhvr>
                                        <p:cTn id="35" dur="500"/>
                                        <p:tgtEl>
                                          <p:spTgt spid="1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inVertical)">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4" grpId="0"/>
      <p:bldP spid="16" grpId="0"/>
      <p:bldP spid="22" grpId="0"/>
      <p:bldP spid="24" grpId="0"/>
      <p:bldP spid="26" grpId="0"/>
      <p:bldP spid="28" grpId="0"/>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01092-4CCD-BC36-5E65-2B0B7F59D6D3}"/>
              </a:ext>
            </a:extLst>
          </p:cNvPr>
          <p:cNvSpPr txBox="1"/>
          <p:nvPr/>
        </p:nvSpPr>
        <p:spPr>
          <a:xfrm>
            <a:off x="337931" y="477643"/>
            <a:ext cx="11516138" cy="1077218"/>
          </a:xfrm>
          <a:prstGeom prst="rect">
            <a:avLst/>
          </a:prstGeom>
          <a:noFill/>
        </p:spPr>
        <p:txBody>
          <a:bodyPr wrap="square" rtlCol="0">
            <a:spAutoFit/>
          </a:bodyPr>
          <a:lstStyle/>
          <a:p>
            <a:r>
              <a:rPr lang="en-US" sz="3200" dirty="0">
                <a:latin typeface="+mj-lt"/>
              </a:rPr>
              <a:t>Choose the word whose main stress is placed differently from that of the others.</a:t>
            </a:r>
            <a:endParaRPr lang="vi-VN" sz="3200" dirty="0">
              <a:latin typeface="+mj-lt"/>
            </a:endParaRPr>
          </a:p>
        </p:txBody>
      </p:sp>
      <p:sp>
        <p:nvSpPr>
          <p:cNvPr id="4" name="TextBox 3">
            <a:extLst>
              <a:ext uri="{FF2B5EF4-FFF2-40B4-BE49-F238E27FC236}">
                <a16:creationId xmlns:a16="http://schemas.microsoft.com/office/drawing/2014/main" id="{DB630B36-AF72-5B76-766A-50885BE63342}"/>
              </a:ext>
            </a:extLst>
          </p:cNvPr>
          <p:cNvSpPr txBox="1"/>
          <p:nvPr/>
        </p:nvSpPr>
        <p:spPr>
          <a:xfrm>
            <a:off x="337931" y="1833645"/>
            <a:ext cx="11718080" cy="3008837"/>
          </a:xfrm>
          <a:prstGeom prst="rect">
            <a:avLst/>
          </a:prstGeom>
          <a:noFill/>
        </p:spPr>
        <p:txBody>
          <a:bodyPr wrap="square">
            <a:spAutoFit/>
          </a:bodyPr>
          <a:lstStyle/>
          <a:p>
            <a:pPr algn="just">
              <a:lnSpc>
                <a:spcPct val="107000"/>
              </a:lnSpc>
              <a:spcBef>
                <a:spcPts val="300"/>
              </a:spcBef>
              <a:spcAft>
                <a:spcPts val="300"/>
              </a:spcAft>
            </a:pPr>
            <a:r>
              <a:rPr lang="en-US" sz="3200" dirty="0">
                <a:solidFill>
                  <a:srgbClr val="009900"/>
                </a:solidFill>
                <a:effectLst/>
                <a:latin typeface="+mj-lt"/>
                <a:ea typeface="Arial" panose="020B0604020202020204" pitchFamily="34" charset="0"/>
                <a:cs typeface="Times New Roman" panose="02020603050405020304" pitchFamily="18" charset="0"/>
              </a:rPr>
              <a:t>1. A. </a:t>
            </a:r>
            <a:r>
              <a:rPr lang="en-US" sz="3200" dirty="0">
                <a:solidFill>
                  <a:srgbClr val="009900"/>
                </a:solidFill>
                <a:latin typeface="+mj-lt"/>
                <a:ea typeface="Arial" panose="020B0604020202020204" pitchFamily="34" charset="0"/>
                <a:cs typeface="Times New Roman" panose="02020603050405020304" pitchFamily="18" charset="0"/>
              </a:rPr>
              <a:t>famous</a:t>
            </a:r>
            <a:r>
              <a:rPr lang="en-US" sz="3200" dirty="0">
                <a:solidFill>
                  <a:srgbClr val="009900"/>
                </a:solidFill>
                <a:effectLst/>
                <a:latin typeface="+mj-lt"/>
                <a:ea typeface="Arial" panose="020B0604020202020204" pitchFamily="34" charset="0"/>
                <a:cs typeface="Times New Roman" panose="02020603050405020304" pitchFamily="18" charset="0"/>
              </a:rPr>
              <a:t>		B. </a:t>
            </a:r>
            <a:r>
              <a:rPr lang="en-US" sz="3200" dirty="0">
                <a:solidFill>
                  <a:srgbClr val="009900"/>
                </a:solidFill>
                <a:latin typeface="+mj-lt"/>
                <a:ea typeface="Arial" panose="020B0604020202020204" pitchFamily="34" charset="0"/>
                <a:cs typeface="Times New Roman" panose="02020603050405020304" pitchFamily="18" charset="0"/>
              </a:rPr>
              <a:t>special</a:t>
            </a:r>
            <a:r>
              <a:rPr lang="en-US" sz="3200" dirty="0">
                <a:solidFill>
                  <a:srgbClr val="009900"/>
                </a:solidFill>
                <a:effectLst/>
                <a:latin typeface="+mj-lt"/>
                <a:ea typeface="Arial" panose="020B0604020202020204" pitchFamily="34" charset="0"/>
                <a:cs typeface="Times New Roman" panose="02020603050405020304" pitchFamily="18" charset="0"/>
              </a:rPr>
              <a:t> 		C. </a:t>
            </a:r>
            <a:r>
              <a:rPr lang="en-US" sz="3200" dirty="0">
                <a:solidFill>
                  <a:srgbClr val="009900"/>
                </a:solidFill>
                <a:latin typeface="+mj-lt"/>
                <a:ea typeface="Arial" panose="020B0604020202020204" pitchFamily="34" charset="0"/>
                <a:cs typeface="Times New Roman" panose="02020603050405020304" pitchFamily="18" charset="0"/>
              </a:rPr>
              <a:t>stressful</a:t>
            </a:r>
            <a:r>
              <a:rPr lang="en-US" sz="3200" dirty="0">
                <a:solidFill>
                  <a:srgbClr val="009900"/>
                </a:solidFill>
                <a:effectLst/>
                <a:latin typeface="+mj-lt"/>
                <a:ea typeface="Arial" panose="020B0604020202020204" pitchFamily="34" charset="0"/>
                <a:cs typeface="Times New Roman" panose="02020603050405020304" pitchFamily="18" charset="0"/>
              </a:rPr>
              <a:t> 	D. polite</a:t>
            </a:r>
          </a:p>
          <a:p>
            <a:pPr algn="just">
              <a:lnSpc>
                <a:spcPct val="107000"/>
              </a:lnSpc>
              <a:spcBef>
                <a:spcPts val="300"/>
              </a:spcBef>
              <a:spcAft>
                <a:spcPts val="300"/>
              </a:spcAft>
            </a:pPr>
            <a:endParaRPr lang="vi-VN" sz="3200" dirty="0">
              <a:solidFill>
                <a:srgbClr val="009900"/>
              </a:solidFill>
              <a:effectLst/>
              <a:latin typeface="+mj-lt"/>
              <a:ea typeface="Arial" panose="020B0604020202020204" pitchFamily="34" charset="0"/>
              <a:cs typeface="Times New Roman" panose="02020603050405020304" pitchFamily="18" charset="0"/>
            </a:endParaRPr>
          </a:p>
          <a:p>
            <a:pPr algn="just">
              <a:lnSpc>
                <a:spcPct val="107000"/>
              </a:lnSpc>
              <a:spcBef>
                <a:spcPts val="300"/>
              </a:spcBef>
              <a:spcAft>
                <a:spcPts val="300"/>
              </a:spcAft>
            </a:pPr>
            <a:r>
              <a:rPr lang="en-US" sz="3200" dirty="0">
                <a:solidFill>
                  <a:srgbClr val="009900"/>
                </a:solidFill>
                <a:effectLst/>
                <a:latin typeface="+mj-lt"/>
                <a:ea typeface="Arial" panose="020B0604020202020204" pitchFamily="34" charset="0"/>
                <a:cs typeface="Times New Roman" panose="02020603050405020304" pitchFamily="18" charset="0"/>
              </a:rPr>
              <a:t>2. A. </a:t>
            </a:r>
            <a:r>
              <a:rPr lang="en-US" sz="3200" dirty="0">
                <a:solidFill>
                  <a:srgbClr val="009900"/>
                </a:solidFill>
                <a:latin typeface="+mj-lt"/>
                <a:ea typeface="Arial" panose="020B0604020202020204" pitchFamily="34" charset="0"/>
                <a:cs typeface="Times New Roman" panose="02020603050405020304" pitchFamily="18" charset="0"/>
              </a:rPr>
              <a:t>martial </a:t>
            </a:r>
            <a:r>
              <a:rPr lang="en-US" sz="3200" dirty="0">
                <a:solidFill>
                  <a:srgbClr val="009900"/>
                </a:solidFill>
                <a:effectLst/>
                <a:latin typeface="+mj-lt"/>
                <a:ea typeface="Arial" panose="020B0604020202020204" pitchFamily="34" charset="0"/>
                <a:cs typeface="Times New Roman" panose="02020603050405020304" pitchFamily="18" charset="0"/>
              </a:rPr>
              <a:t>  		B. </a:t>
            </a:r>
            <a:r>
              <a:rPr lang="en-US" sz="3200" dirty="0">
                <a:solidFill>
                  <a:srgbClr val="009900"/>
                </a:solidFill>
                <a:latin typeface="+mj-lt"/>
                <a:ea typeface="Arial" panose="020B0604020202020204" pitchFamily="34" charset="0"/>
                <a:cs typeface="Times New Roman" panose="02020603050405020304" pitchFamily="18" charset="0"/>
              </a:rPr>
              <a:t>lesson</a:t>
            </a:r>
            <a:r>
              <a:rPr lang="en-US" sz="3200" dirty="0">
                <a:solidFill>
                  <a:srgbClr val="009900"/>
                </a:solidFill>
                <a:effectLst/>
                <a:latin typeface="+mj-lt"/>
                <a:ea typeface="Arial" panose="020B0604020202020204" pitchFamily="34" charset="0"/>
                <a:cs typeface="Times New Roman" panose="02020603050405020304" pitchFamily="18" charset="0"/>
              </a:rPr>
              <a:t>    		C. </a:t>
            </a:r>
            <a:r>
              <a:rPr lang="en-US" sz="3200" dirty="0">
                <a:solidFill>
                  <a:srgbClr val="009900"/>
                </a:solidFill>
                <a:latin typeface="+mj-lt"/>
                <a:ea typeface="Arial" panose="020B0604020202020204" pitchFamily="34" charset="0"/>
                <a:cs typeface="Times New Roman" panose="02020603050405020304" pitchFamily="18" charset="0"/>
              </a:rPr>
              <a:t>advice</a:t>
            </a:r>
            <a:r>
              <a:rPr lang="en-US" sz="3200" dirty="0">
                <a:solidFill>
                  <a:srgbClr val="009900"/>
                </a:solidFill>
                <a:effectLst/>
                <a:latin typeface="+mj-lt"/>
                <a:ea typeface="Arial" panose="020B0604020202020204" pitchFamily="34" charset="0"/>
                <a:cs typeface="Times New Roman" panose="02020603050405020304" pitchFamily="18" charset="0"/>
              </a:rPr>
              <a:t>  		D. </a:t>
            </a:r>
            <a:r>
              <a:rPr lang="en-US" sz="3200" dirty="0">
                <a:solidFill>
                  <a:srgbClr val="009900"/>
                </a:solidFill>
                <a:latin typeface="+mj-lt"/>
                <a:ea typeface="Arial" panose="020B0604020202020204" pitchFamily="34" charset="0"/>
                <a:cs typeface="Times New Roman" panose="02020603050405020304" pitchFamily="18" charset="0"/>
              </a:rPr>
              <a:t>jogging</a:t>
            </a:r>
            <a:r>
              <a:rPr lang="en-US" sz="3200" dirty="0">
                <a:solidFill>
                  <a:srgbClr val="009900"/>
                </a:solidFill>
                <a:effectLst/>
                <a:latin typeface="+mj-lt"/>
                <a:ea typeface="Arial" panose="020B0604020202020204" pitchFamily="34" charset="0"/>
                <a:cs typeface="Times New Roman" panose="02020603050405020304" pitchFamily="18" charset="0"/>
              </a:rPr>
              <a:t> </a:t>
            </a:r>
          </a:p>
          <a:p>
            <a:pPr algn="just">
              <a:lnSpc>
                <a:spcPct val="107000"/>
              </a:lnSpc>
              <a:spcBef>
                <a:spcPts val="300"/>
              </a:spcBef>
              <a:spcAft>
                <a:spcPts val="300"/>
              </a:spcAft>
            </a:pPr>
            <a:r>
              <a:rPr lang="en-US" sz="3200" dirty="0">
                <a:solidFill>
                  <a:srgbClr val="009900"/>
                </a:solidFill>
                <a:effectLst/>
                <a:latin typeface="+mj-lt"/>
                <a:ea typeface="Arial" panose="020B0604020202020204" pitchFamily="34" charset="0"/>
                <a:cs typeface="Times New Roman" panose="02020603050405020304" pitchFamily="18" charset="0"/>
              </a:rPr>
              <a:t> </a:t>
            </a:r>
            <a:endParaRPr lang="vi-VN" sz="3200" dirty="0">
              <a:solidFill>
                <a:srgbClr val="009900"/>
              </a:solidFill>
              <a:effectLst/>
              <a:latin typeface="+mj-lt"/>
              <a:ea typeface="Arial" panose="020B0604020202020204" pitchFamily="34" charset="0"/>
              <a:cs typeface="Times New Roman" panose="02020603050405020304" pitchFamily="18" charset="0"/>
            </a:endParaRPr>
          </a:p>
          <a:p>
            <a:pPr algn="just">
              <a:lnSpc>
                <a:spcPct val="107000"/>
              </a:lnSpc>
              <a:spcBef>
                <a:spcPts val="300"/>
              </a:spcBef>
              <a:spcAft>
                <a:spcPts val="300"/>
              </a:spcAft>
            </a:pPr>
            <a:r>
              <a:rPr lang="en-US" sz="3200" dirty="0">
                <a:solidFill>
                  <a:srgbClr val="009900"/>
                </a:solidFill>
                <a:effectLst/>
                <a:latin typeface="+mj-lt"/>
                <a:ea typeface="Arial" panose="020B0604020202020204" pitchFamily="34" charset="0"/>
                <a:cs typeface="Times New Roman" panose="02020603050405020304" pitchFamily="18" charset="0"/>
              </a:rPr>
              <a:t>3. A. </a:t>
            </a:r>
            <a:r>
              <a:rPr lang="en-US" sz="3200" dirty="0" err="1">
                <a:solidFill>
                  <a:srgbClr val="009900"/>
                </a:solidFill>
                <a:latin typeface="+mj-lt"/>
                <a:ea typeface="Arial" panose="020B0604020202020204" pitchFamily="34" charset="0"/>
                <a:cs typeface="Times New Roman" panose="02020603050405020304" pitchFamily="18" charset="0"/>
              </a:rPr>
              <a:t>snorkelling</a:t>
            </a:r>
            <a:r>
              <a:rPr lang="en-US" sz="3200" dirty="0">
                <a:solidFill>
                  <a:srgbClr val="009900"/>
                </a:solidFill>
                <a:effectLst/>
                <a:latin typeface="+mj-lt"/>
                <a:ea typeface="Arial" panose="020B0604020202020204" pitchFamily="34" charset="0"/>
                <a:cs typeface="Times New Roman" panose="02020603050405020304" pitchFamily="18" charset="0"/>
              </a:rPr>
              <a:t>  	B. </a:t>
            </a:r>
            <a:r>
              <a:rPr lang="en-US" sz="3200" dirty="0">
                <a:solidFill>
                  <a:srgbClr val="009900"/>
                </a:solidFill>
                <a:latin typeface="+mj-lt"/>
                <a:ea typeface="Arial" panose="020B0604020202020204" pitchFamily="34" charset="0"/>
                <a:cs typeface="Times New Roman" panose="02020603050405020304" pitchFamily="18" charset="0"/>
              </a:rPr>
              <a:t>protection</a:t>
            </a:r>
            <a:r>
              <a:rPr lang="en-US" sz="3200" dirty="0">
                <a:solidFill>
                  <a:srgbClr val="009900"/>
                </a:solidFill>
                <a:effectLst/>
                <a:latin typeface="+mj-lt"/>
                <a:ea typeface="Arial" panose="020B0604020202020204" pitchFamily="34" charset="0"/>
                <a:cs typeface="Times New Roman" panose="02020603050405020304" pitchFamily="18" charset="0"/>
              </a:rPr>
              <a:t>   	C. </a:t>
            </a:r>
            <a:r>
              <a:rPr lang="en-US" sz="3200" dirty="0">
                <a:solidFill>
                  <a:srgbClr val="009900"/>
                </a:solidFill>
                <a:latin typeface="+mj-lt"/>
                <a:ea typeface="Arial" panose="020B0604020202020204" pitchFamily="34" charset="0"/>
                <a:cs typeface="Times New Roman" panose="02020603050405020304" pitchFamily="18" charset="0"/>
              </a:rPr>
              <a:t>rollerblades</a:t>
            </a:r>
            <a:r>
              <a:rPr lang="en-US" sz="3200" dirty="0">
                <a:solidFill>
                  <a:srgbClr val="009900"/>
                </a:solidFill>
                <a:effectLst/>
                <a:latin typeface="+mj-lt"/>
                <a:ea typeface="Arial" panose="020B0604020202020204" pitchFamily="34" charset="0"/>
                <a:cs typeface="Times New Roman" panose="02020603050405020304" pitchFamily="18" charset="0"/>
              </a:rPr>
              <a:t>    	D. </a:t>
            </a:r>
            <a:r>
              <a:rPr lang="en-US" sz="3200" dirty="0">
                <a:solidFill>
                  <a:srgbClr val="009900"/>
                </a:solidFill>
                <a:latin typeface="+mj-lt"/>
                <a:ea typeface="Arial" panose="020B0604020202020204" pitchFamily="34" charset="0"/>
                <a:cs typeface="Times New Roman" panose="02020603050405020304" pitchFamily="18" charset="0"/>
              </a:rPr>
              <a:t>badminton</a:t>
            </a:r>
            <a:r>
              <a:rPr lang="en-US" sz="3200" dirty="0">
                <a:solidFill>
                  <a:srgbClr val="009900"/>
                </a:solidFill>
                <a:effectLst/>
                <a:latin typeface="+mj-lt"/>
                <a:ea typeface="Arial" panose="020B0604020202020204" pitchFamily="34" charset="0"/>
                <a:cs typeface="Times New Roman" panose="02020603050405020304" pitchFamily="18" charset="0"/>
              </a:rPr>
              <a:t> </a:t>
            </a:r>
            <a:endParaRPr lang="vi-VN" sz="3200" dirty="0">
              <a:solidFill>
                <a:srgbClr val="009900"/>
              </a:solidFill>
              <a:effectLst/>
              <a:latin typeface="+mj-lt"/>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D16AFC2-9E4A-AA97-B0AE-5E770A1B636E}"/>
              </a:ext>
            </a:extLst>
          </p:cNvPr>
          <p:cNvSpPr txBox="1"/>
          <p:nvPr/>
        </p:nvSpPr>
        <p:spPr>
          <a:xfrm>
            <a:off x="938948" y="2408523"/>
            <a:ext cx="2954626" cy="584775"/>
          </a:xfrm>
          <a:prstGeom prst="rect">
            <a:avLst/>
          </a:prstGeom>
          <a:noFill/>
        </p:spPr>
        <p:txBody>
          <a:bodyPr wrap="square">
            <a:spAutoFit/>
          </a:bodyPr>
          <a:lstStyle/>
          <a:p>
            <a:r>
              <a:rPr lang="vi-VN" sz="32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feɪməs</a:t>
            </a:r>
            <a:r>
              <a:rPr lang="vi-VN" sz="3200" b="0" i="0" dirty="0">
                <a:solidFill>
                  <a:srgbClr val="FF0000"/>
                </a:solidFill>
                <a:effectLst/>
                <a:latin typeface="Calibri" panose="020F0502020204030204" pitchFamily="34" charset="0"/>
                <a:cs typeface="Calibri" panose="020F0502020204030204" pitchFamily="34" charset="0"/>
              </a:rPr>
              <a:t>/</a:t>
            </a:r>
            <a:endParaRPr lang="vi-VN" sz="3200"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9E6AA11-2EB7-EBA4-73EA-D597AEBBA7B7}"/>
              </a:ext>
            </a:extLst>
          </p:cNvPr>
          <p:cNvSpPr txBox="1"/>
          <p:nvPr/>
        </p:nvSpPr>
        <p:spPr>
          <a:xfrm>
            <a:off x="4036199" y="2406737"/>
            <a:ext cx="2975143" cy="584775"/>
          </a:xfrm>
          <a:prstGeom prst="rect">
            <a:avLst/>
          </a:prstGeom>
          <a:noFill/>
        </p:spPr>
        <p:txBody>
          <a:bodyPr wrap="square">
            <a:spAutoFit/>
          </a:bodyPr>
          <a:lstStyle/>
          <a:p>
            <a:r>
              <a:rPr lang="vi-VN" sz="32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speʃəl</a:t>
            </a:r>
            <a:r>
              <a:rPr lang="vi-VN" sz="3200" b="0" i="0" dirty="0">
                <a:solidFill>
                  <a:srgbClr val="FF0000"/>
                </a:solidFill>
                <a:effectLst/>
                <a:latin typeface="Calibri" panose="020F0502020204030204" pitchFamily="34" charset="0"/>
                <a:cs typeface="Calibri" panose="020F0502020204030204" pitchFamily="34" charset="0"/>
              </a:rPr>
              <a:t>/</a:t>
            </a:r>
            <a:endParaRPr lang="vi-VN" sz="3200"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4B3B635-AA38-ECA7-B0E0-7766A3C31E8C}"/>
              </a:ext>
            </a:extLst>
          </p:cNvPr>
          <p:cNvSpPr txBox="1"/>
          <p:nvPr/>
        </p:nvSpPr>
        <p:spPr>
          <a:xfrm>
            <a:off x="6913766" y="2406737"/>
            <a:ext cx="3590690" cy="584775"/>
          </a:xfrm>
          <a:prstGeom prst="rect">
            <a:avLst/>
          </a:prstGeom>
          <a:noFill/>
        </p:spPr>
        <p:txBody>
          <a:bodyPr wrap="square">
            <a:spAutoFit/>
          </a:bodyPr>
          <a:lstStyle/>
          <a:p>
            <a:r>
              <a:rPr lang="vi-VN" sz="32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stresfəl</a:t>
            </a:r>
            <a:r>
              <a:rPr lang="vi-VN" sz="3200" b="0" i="0" dirty="0">
                <a:solidFill>
                  <a:srgbClr val="FF0000"/>
                </a:solidFill>
                <a:effectLst/>
                <a:latin typeface="Calibri" panose="020F0502020204030204" pitchFamily="34" charset="0"/>
                <a:cs typeface="Calibri" panose="020F0502020204030204" pitchFamily="34" charset="0"/>
              </a:rPr>
              <a:t>/</a:t>
            </a:r>
            <a:endParaRPr lang="vi-VN" sz="3200"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F73AC77-8EC2-1C45-EEA8-43F536F52ADC}"/>
              </a:ext>
            </a:extLst>
          </p:cNvPr>
          <p:cNvSpPr txBox="1"/>
          <p:nvPr/>
        </p:nvSpPr>
        <p:spPr>
          <a:xfrm>
            <a:off x="9656097" y="2408523"/>
            <a:ext cx="1596955" cy="584775"/>
          </a:xfrm>
          <a:prstGeom prst="rect">
            <a:avLst/>
          </a:prstGeom>
          <a:noFill/>
        </p:spPr>
        <p:txBody>
          <a:bodyPr wrap="square">
            <a:spAutoFit/>
          </a:bodyPr>
          <a:lstStyle/>
          <a:p>
            <a:r>
              <a:rPr lang="vi-VN" sz="32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pəˈlaɪt</a:t>
            </a:r>
            <a:r>
              <a:rPr lang="vi-VN" sz="3200" b="0" i="0" dirty="0">
                <a:solidFill>
                  <a:srgbClr val="FF0000"/>
                </a:solidFill>
                <a:effectLst/>
                <a:latin typeface="Calibri" panose="020F0502020204030204" pitchFamily="34" charset="0"/>
                <a:cs typeface="Calibri" panose="020F0502020204030204" pitchFamily="34" charset="0"/>
              </a:rPr>
              <a:t>/</a:t>
            </a:r>
            <a:endParaRPr lang="vi-VN"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30572C0-F41B-AD24-B3A9-0F1FF4F16772}"/>
              </a:ext>
            </a:extLst>
          </p:cNvPr>
          <p:cNvSpPr txBox="1"/>
          <p:nvPr/>
        </p:nvSpPr>
        <p:spPr>
          <a:xfrm>
            <a:off x="811616" y="3615708"/>
            <a:ext cx="2585297"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mɑːʃəl</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15DBD50-2E65-FBD2-440F-DFF37DE9848B}"/>
              </a:ext>
            </a:extLst>
          </p:cNvPr>
          <p:cNvSpPr txBox="1"/>
          <p:nvPr/>
        </p:nvSpPr>
        <p:spPr>
          <a:xfrm>
            <a:off x="4037151" y="3619746"/>
            <a:ext cx="2318558"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lesən</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A43A4F6-51D2-5A81-A770-6DFC998705C2}"/>
              </a:ext>
            </a:extLst>
          </p:cNvPr>
          <p:cNvSpPr txBox="1"/>
          <p:nvPr/>
        </p:nvSpPr>
        <p:spPr>
          <a:xfrm>
            <a:off x="6841313" y="3624917"/>
            <a:ext cx="3180770"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ədˈvaɪs</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C4D5C5F-D885-AA35-398F-E007D489B60A}"/>
              </a:ext>
            </a:extLst>
          </p:cNvPr>
          <p:cNvSpPr txBox="1"/>
          <p:nvPr/>
        </p:nvSpPr>
        <p:spPr>
          <a:xfrm>
            <a:off x="9482016" y="3626703"/>
            <a:ext cx="3652245"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dʒɒɡɪŋ</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8C12F9A3-20F4-8402-BBF1-8A9151CFB7D5}"/>
              </a:ext>
            </a:extLst>
          </p:cNvPr>
          <p:cNvSpPr txBox="1"/>
          <p:nvPr/>
        </p:nvSpPr>
        <p:spPr>
          <a:xfrm>
            <a:off x="3914052" y="4796741"/>
            <a:ext cx="3832765"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prəˈtekʃən</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A887AE2-1673-36B4-1D06-08D4A29BF43B}"/>
              </a:ext>
            </a:extLst>
          </p:cNvPr>
          <p:cNvSpPr txBox="1"/>
          <p:nvPr/>
        </p:nvSpPr>
        <p:spPr>
          <a:xfrm>
            <a:off x="6579878" y="4796741"/>
            <a:ext cx="2534574"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rəʊləbleɪdz</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919A4E9A-CF46-41A1-9938-0D4A3F6B6CED}"/>
              </a:ext>
            </a:extLst>
          </p:cNvPr>
          <p:cNvSpPr txBox="1"/>
          <p:nvPr/>
        </p:nvSpPr>
        <p:spPr>
          <a:xfrm>
            <a:off x="9428585" y="4796741"/>
            <a:ext cx="3585490"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bædmɪntən</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29F0607-8343-8836-3F41-6E6078BD9235}"/>
              </a:ext>
            </a:extLst>
          </p:cNvPr>
          <p:cNvSpPr txBox="1"/>
          <p:nvPr/>
        </p:nvSpPr>
        <p:spPr>
          <a:xfrm>
            <a:off x="970670" y="4801761"/>
            <a:ext cx="2645845" cy="584775"/>
          </a:xfrm>
          <a:prstGeom prst="rect">
            <a:avLst/>
          </a:prstGeom>
          <a:noFill/>
        </p:spPr>
        <p:txBody>
          <a:bodyPr wrap="square">
            <a:spAutoFit/>
          </a:bodyPr>
          <a:lstStyle/>
          <a:p>
            <a:r>
              <a:rPr lang="vi-VN" sz="3000" b="0" i="0" dirty="0">
                <a:solidFill>
                  <a:srgbClr val="FF0000"/>
                </a:solidFill>
                <a:effectLst/>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snɔːkəlɪŋ</a:t>
            </a:r>
            <a:r>
              <a:rPr lang="vi-VN" sz="3000" b="0" i="0" dirty="0">
                <a:solidFill>
                  <a:srgbClr val="FF0000"/>
                </a:solidFill>
                <a:effectLst/>
                <a:latin typeface="Calibri" panose="020F0502020204030204" pitchFamily="34" charset="0"/>
                <a:cs typeface="Calibri" panose="020F0502020204030204" pitchFamily="34" charset="0"/>
              </a:rPr>
              <a:t>/</a:t>
            </a:r>
            <a:endParaRPr lang="vi-VN" sz="3000" dirty="0">
              <a:solidFill>
                <a:srgbClr val="FF0000"/>
              </a:solidFill>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52375572-4516-ABB6-8176-566A92236CCC}"/>
              </a:ext>
            </a:extLst>
          </p:cNvPr>
          <p:cNvSpPr/>
          <p:nvPr/>
        </p:nvSpPr>
        <p:spPr>
          <a:xfrm>
            <a:off x="9428585" y="1869489"/>
            <a:ext cx="573516"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Oval 31">
            <a:extLst>
              <a:ext uri="{FF2B5EF4-FFF2-40B4-BE49-F238E27FC236}">
                <a16:creationId xmlns:a16="http://schemas.microsoft.com/office/drawing/2014/main" id="{B9FA2A54-09B5-CDFF-AED8-7CF7BF415E83}"/>
              </a:ext>
            </a:extLst>
          </p:cNvPr>
          <p:cNvSpPr/>
          <p:nvPr/>
        </p:nvSpPr>
        <p:spPr>
          <a:xfrm>
            <a:off x="6719776" y="3083091"/>
            <a:ext cx="480747"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Oval 32">
            <a:extLst>
              <a:ext uri="{FF2B5EF4-FFF2-40B4-BE49-F238E27FC236}">
                <a16:creationId xmlns:a16="http://schemas.microsoft.com/office/drawing/2014/main" id="{A7C22DD5-78F4-9F15-ABB8-B4D61D7F8097}"/>
              </a:ext>
            </a:extLst>
          </p:cNvPr>
          <p:cNvSpPr/>
          <p:nvPr/>
        </p:nvSpPr>
        <p:spPr>
          <a:xfrm>
            <a:off x="3920235" y="4288484"/>
            <a:ext cx="573516"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986154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barn(inVertical)">
                                      <p:cBhvr>
                                        <p:cTn id="45" dur="500"/>
                                        <p:tgtEl>
                                          <p:spTgt spid="30">
                                            <p:txEl>
                                              <p:pRg st="0" end="0"/>
                                            </p:tx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inVertical)">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0" grpId="0"/>
      <p:bldP spid="24" grpId="0"/>
      <p:bldP spid="26" grpId="0"/>
      <p:bldP spid="28" grpId="0"/>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srcRect/>
          <a:stretch>
            <a:fillRect/>
          </a:stretch>
        </p:blipFill>
        <p:spPr bwMode="auto">
          <a:xfrm>
            <a:off x="1849865" y="591723"/>
            <a:ext cx="7455389" cy="5674553"/>
          </a:xfrm>
          <a:prstGeom prst="rect">
            <a:avLst/>
          </a:prstGeom>
          <a:noFill/>
          <a:ln w="9525">
            <a:noFill/>
            <a:miter lim="800000"/>
            <a:headEnd/>
            <a:tailEnd/>
          </a:ln>
        </p:spPr>
      </p:pic>
      <p:sp>
        <p:nvSpPr>
          <p:cNvPr id="38914" name="TextBox 2"/>
          <p:cNvSpPr txBox="1">
            <a:spLocks noChangeArrowheads="1"/>
          </p:cNvSpPr>
          <p:nvPr/>
        </p:nvSpPr>
        <p:spPr bwMode="auto">
          <a:xfrm>
            <a:off x="4133850" y="3602173"/>
            <a:ext cx="2686050" cy="922337"/>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Reading</a:t>
            </a:r>
            <a:endParaRPr lang="en-US" sz="2400" dirty="0">
              <a:solidFill>
                <a:schemeClr val="bg1"/>
              </a:solidFill>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3" y="333436"/>
            <a:ext cx="11028218" cy="492443"/>
          </a:xfrm>
          <a:prstGeom prst="rect">
            <a:avLst/>
          </a:prstGeom>
        </p:spPr>
        <p:txBody>
          <a:bodyPr wrap="square">
            <a:spAutoFit/>
          </a:bodyPr>
          <a:lstStyle/>
          <a:p>
            <a:r>
              <a:rPr lang="en-US" sz="2600" b="1" dirty="0">
                <a:latin typeface="+mn-lt"/>
              </a:rPr>
              <a:t>7. Read the text and decide if the statements are </a:t>
            </a:r>
            <a:r>
              <a:rPr lang="en-US" sz="2600" i="1" dirty="0">
                <a:latin typeface="+mn-lt"/>
              </a:rPr>
              <a:t>R </a:t>
            </a:r>
            <a:r>
              <a:rPr lang="en-US" sz="2600" b="1" dirty="0">
                <a:latin typeface="+mn-lt"/>
              </a:rPr>
              <a:t>(right) or </a:t>
            </a:r>
            <a:r>
              <a:rPr lang="en-US" sz="2600" i="1" dirty="0">
                <a:latin typeface="+mn-lt"/>
              </a:rPr>
              <a:t>W </a:t>
            </a:r>
            <a:r>
              <a:rPr lang="en-US" sz="2600" b="1" dirty="0">
                <a:latin typeface="+mn-lt"/>
              </a:rPr>
              <a:t>(wrong). </a:t>
            </a:r>
            <a:endParaRPr lang="en-US" sz="2600" dirty="0">
              <a:latin typeface="+mn-lt"/>
            </a:endParaRPr>
          </a:p>
        </p:txBody>
      </p:sp>
      <p:sp>
        <p:nvSpPr>
          <p:cNvPr id="3" name="Rectangle 2"/>
          <p:cNvSpPr/>
          <p:nvPr/>
        </p:nvSpPr>
        <p:spPr>
          <a:xfrm>
            <a:off x="207818" y="825879"/>
            <a:ext cx="11817927" cy="3631763"/>
          </a:xfrm>
          <a:prstGeom prst="rect">
            <a:avLst/>
          </a:prstGeom>
        </p:spPr>
        <p:txBody>
          <a:bodyPr wrap="square">
            <a:spAutoFit/>
          </a:bodyPr>
          <a:lstStyle/>
          <a:p>
            <a:pPr algn="ctr"/>
            <a:r>
              <a:rPr lang="en-US" sz="2300" b="1" dirty="0">
                <a:solidFill>
                  <a:srgbClr val="FF0000"/>
                </a:solidFill>
                <a:latin typeface="+mn-lt"/>
              </a:rPr>
              <a:t>A Glass of Water, please.</a:t>
            </a:r>
          </a:p>
          <a:p>
            <a:pPr algn="just"/>
            <a:r>
              <a:rPr lang="en-US" sz="2300" dirty="0">
                <a:solidFill>
                  <a:srgbClr val="0033CC"/>
                </a:solidFill>
                <a:latin typeface="+mn-lt"/>
              </a:rPr>
              <a:t>Hi, I’m Alex. I used to drink lots of fizzy drinks like cola and soda, but last year I changed my habit. I started drinking lots of water because it is important to our bodies. </a:t>
            </a:r>
          </a:p>
          <a:p>
            <a:pPr algn="just"/>
            <a:r>
              <a:rPr lang="en-US" sz="2300" dirty="0">
                <a:solidFill>
                  <a:srgbClr val="0033CC"/>
                </a:solidFill>
                <a:latin typeface="+mn-lt"/>
              </a:rPr>
              <a:t>Our bodies are about 60% water. That means we have more water than bone. When we exercise, our bodies lose up to 10% of their water. We need to drink more to replace that water and perform well. Drinking water also helps our brain work better. Also, our skin looks brighter and our body temperature stays the same even on a hot day, all because of the water inside us. </a:t>
            </a:r>
          </a:p>
          <a:p>
            <a:pPr algn="just"/>
            <a:r>
              <a:rPr lang="en-US" sz="2300" dirty="0">
                <a:solidFill>
                  <a:srgbClr val="0033CC"/>
                </a:solidFill>
                <a:latin typeface="+mn-lt"/>
              </a:rPr>
              <a:t>So how much water should we drink? Most experts suggest around eight glasses a day. Other drinks such as tea, milk and fresh fruit juice are OK too. What about you? Do you drink enough water? </a:t>
            </a:r>
          </a:p>
        </p:txBody>
      </p:sp>
      <p:sp>
        <p:nvSpPr>
          <p:cNvPr id="4" name="Rectangle 3"/>
          <p:cNvSpPr/>
          <p:nvPr/>
        </p:nvSpPr>
        <p:spPr>
          <a:xfrm>
            <a:off x="1977797" y="4370992"/>
            <a:ext cx="9078125" cy="1862048"/>
          </a:xfrm>
          <a:prstGeom prst="rect">
            <a:avLst/>
          </a:prstGeom>
        </p:spPr>
        <p:txBody>
          <a:bodyPr wrap="square">
            <a:spAutoFit/>
          </a:bodyPr>
          <a:lstStyle/>
          <a:p>
            <a:r>
              <a:rPr lang="en-US" sz="2300" b="1" dirty="0">
                <a:latin typeface="+mn-lt"/>
              </a:rPr>
              <a:t>1 </a:t>
            </a:r>
            <a:r>
              <a:rPr lang="en-US" sz="2300" dirty="0">
                <a:latin typeface="+mn-lt"/>
              </a:rPr>
              <a:t>Alex started drinking fizzy drinks last year.                   		</a:t>
            </a:r>
            <a:r>
              <a:rPr lang="en-US" sz="2300" dirty="0">
                <a:latin typeface="+mn-lt"/>
                <a:sym typeface="Wingdings" panose="05000000000000000000" pitchFamily="2" charset="2"/>
              </a:rPr>
              <a:t></a:t>
            </a:r>
            <a:endParaRPr lang="en-US" sz="2300" dirty="0">
              <a:latin typeface="+mn-lt"/>
            </a:endParaRPr>
          </a:p>
          <a:p>
            <a:r>
              <a:rPr lang="en-US" sz="2300" b="1" dirty="0">
                <a:latin typeface="+mn-lt"/>
              </a:rPr>
              <a:t>2 </a:t>
            </a:r>
            <a:r>
              <a:rPr lang="en-US" sz="2300" dirty="0">
                <a:latin typeface="+mn-lt"/>
              </a:rPr>
              <a:t>Our bodies have more bone than water. 			</a:t>
            </a:r>
            <a:r>
              <a:rPr lang="en-US" sz="2300" dirty="0">
                <a:sym typeface="Wingdings" panose="05000000000000000000" pitchFamily="2" charset="2"/>
              </a:rPr>
              <a:t> 	</a:t>
            </a:r>
            <a:endParaRPr lang="en-US" sz="2300" dirty="0">
              <a:latin typeface="+mn-lt"/>
            </a:endParaRPr>
          </a:p>
          <a:p>
            <a:r>
              <a:rPr lang="en-US" sz="2300" b="1" dirty="0">
                <a:latin typeface="+mn-lt"/>
              </a:rPr>
              <a:t>3 </a:t>
            </a:r>
            <a:r>
              <a:rPr lang="en-US" sz="2300" dirty="0">
                <a:latin typeface="+mn-lt"/>
              </a:rPr>
              <a:t>We lose a lot of our water when we exercise. 			</a:t>
            </a:r>
            <a:r>
              <a:rPr lang="en-US" sz="2300" dirty="0">
                <a:sym typeface="Wingdings" panose="05000000000000000000" pitchFamily="2" charset="2"/>
              </a:rPr>
              <a:t></a:t>
            </a:r>
            <a:endParaRPr lang="en-US" sz="2300" dirty="0">
              <a:latin typeface="+mn-lt"/>
            </a:endParaRPr>
          </a:p>
          <a:p>
            <a:r>
              <a:rPr lang="en-US" sz="2300" b="1" dirty="0">
                <a:latin typeface="+mn-lt"/>
              </a:rPr>
              <a:t>4 </a:t>
            </a:r>
            <a:r>
              <a:rPr lang="en-US" sz="2300" dirty="0">
                <a:latin typeface="+mn-lt"/>
              </a:rPr>
              <a:t>Our skin doesn’t change when we drink water. 			</a:t>
            </a:r>
            <a:r>
              <a:rPr lang="en-US" sz="2300" dirty="0">
                <a:sym typeface="Wingdings" panose="05000000000000000000" pitchFamily="2" charset="2"/>
              </a:rPr>
              <a:t></a:t>
            </a:r>
            <a:endParaRPr lang="en-US" sz="2300" dirty="0">
              <a:latin typeface="+mn-lt"/>
            </a:endParaRPr>
          </a:p>
          <a:p>
            <a:r>
              <a:rPr lang="en-US" sz="2300" b="1" dirty="0">
                <a:latin typeface="+mn-lt"/>
              </a:rPr>
              <a:t>5 </a:t>
            </a:r>
            <a:r>
              <a:rPr lang="en-US" sz="2300" dirty="0">
                <a:latin typeface="+mn-lt"/>
              </a:rPr>
              <a:t>Experts think eight glasses of water per day is too much. 		</a:t>
            </a:r>
            <a:r>
              <a:rPr lang="en-US" sz="2300" dirty="0">
                <a:sym typeface="Wingdings" panose="05000000000000000000" pitchFamily="2" charset="2"/>
              </a:rPr>
              <a:t></a:t>
            </a:r>
            <a:endParaRPr lang="en-US" sz="2300" dirty="0">
              <a:latin typeface="+mn-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9306</TotalTime>
  <Words>1429</Words>
  <Application>Microsoft Office PowerPoint</Application>
  <PresentationFormat>Widescreen</PresentationFormat>
  <Paragraphs>146</Paragraphs>
  <Slides>24</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195</cp:revision>
  <dcterms:created xsi:type="dcterms:W3CDTF">2020-12-08T03:17:05Z</dcterms:created>
  <dcterms:modified xsi:type="dcterms:W3CDTF">2022-12-21T03:25:51Z</dcterms:modified>
</cp:coreProperties>
</file>