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5" r:id="rId2"/>
    <p:sldId id="308" r:id="rId3"/>
    <p:sldId id="306" r:id="rId4"/>
    <p:sldId id="307" r:id="rId5"/>
    <p:sldId id="297" r:id="rId6"/>
    <p:sldId id="309" r:id="rId7"/>
    <p:sldId id="272" r:id="rId8"/>
    <p:sldId id="275" r:id="rId9"/>
    <p:sldId id="305" r:id="rId10"/>
    <p:sldId id="285" r:id="rId11"/>
    <p:sldId id="310" r:id="rId12"/>
    <p:sldId id="311" r:id="rId13"/>
    <p:sldId id="267" r:id="rId14"/>
    <p:sldId id="268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6" d="100"/>
          <a:sy n="46" d="100"/>
        </p:scale>
        <p:origin x="-5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DDFC6-03FF-4072-A334-6CE9804DB26F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6C6CF-AEAA-446D-8A55-CE1CCD4FE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6C6CF-AEAA-446D-8A55-CE1CCD4FE7C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6C6CF-AEAA-446D-8A55-CE1CCD4FE7C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4EE11E-63D5-4987-BAE1-62B4BA4C63E4}" type="slidenum">
              <a:rPr lang="en-US"/>
              <a:pPr/>
              <a:t>14</a:t>
            </a:fld>
            <a:endParaRPr lang="en-US"/>
          </a:p>
        </p:txBody>
      </p:sp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A63237C-B54F-44FD-BE76-F461C8A809FD}" type="slidenum">
              <a:rPr lang="en-US" sz="1200">
                <a:latin typeface="+mn-lt"/>
              </a:rPr>
              <a:pPr algn="r">
                <a:defRPr/>
              </a:pPr>
              <a:t>14</a:t>
            </a:fld>
            <a:endParaRPr lang="en-US" sz="1200">
              <a:latin typeface="+mn-lt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B8A4-68AB-4FBB-A9D3-248006F51D8B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7BD1-2C58-4881-9659-3337FB689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B8A4-68AB-4FBB-A9D3-248006F51D8B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7BD1-2C58-4881-9659-3337FB689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B8A4-68AB-4FBB-A9D3-248006F51D8B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7BD1-2C58-4881-9659-3337FB689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B8A4-68AB-4FBB-A9D3-248006F51D8B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7BD1-2C58-4881-9659-3337FB689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B8A4-68AB-4FBB-A9D3-248006F51D8B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7BD1-2C58-4881-9659-3337FB689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B8A4-68AB-4FBB-A9D3-248006F51D8B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7BD1-2C58-4881-9659-3337FB689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B8A4-68AB-4FBB-A9D3-248006F51D8B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7BD1-2C58-4881-9659-3337FB689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B8A4-68AB-4FBB-A9D3-248006F51D8B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7BD1-2C58-4881-9659-3337FB689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B8A4-68AB-4FBB-A9D3-248006F51D8B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7BD1-2C58-4881-9659-3337FB689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B8A4-68AB-4FBB-A9D3-248006F51D8B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7BD1-2C58-4881-9659-3337FB689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B8A4-68AB-4FBB-A9D3-248006F51D8B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7BD1-2C58-4881-9659-3337FB689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BB8A4-68AB-4FBB-A9D3-248006F51D8B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F7BD1-2C58-4881-9659-3337FB689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5.jpeg"/><Relationship Id="rId7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1.jpeg"/><Relationship Id="rId4" Type="http://schemas.openxmlformats.org/officeDocument/2006/relationships/image" Target="../media/image26.jpeg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4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Desktop\ThuyAV\90%20-%20Auld%20Lang%20Syne%20-%20Kids.mp3" TargetMode="External"/><Relationship Id="rId6" Type="http://schemas.openxmlformats.org/officeDocument/2006/relationships/image" Target="../media/image33.png"/><Relationship Id="rId5" Type="http://schemas.openxmlformats.org/officeDocument/2006/relationships/image" Target="../media/image32.gif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96312247200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" descr="Picture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614363"/>
            <a:ext cx="75438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685800" y="685800"/>
            <a:ext cx="6858000" cy="24314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 dirty="0">
                <a:latin typeface="Times New Roman" pitchFamily="18" charset="0"/>
                <a:cs typeface="Arial" pitchFamily="34" charset="0"/>
              </a:rPr>
              <a:t>English 8</a:t>
            </a:r>
          </a:p>
          <a:p>
            <a:pPr algn="ctr" eaLnBrk="0" hangingPunct="0">
              <a:spcBef>
                <a:spcPct val="50000"/>
              </a:spcBef>
              <a:defRPr/>
            </a:pPr>
            <a:endParaRPr lang="en-US" sz="2400" b="1" dirty="0" smtClean="0">
              <a:latin typeface="Times New Roman" pitchFamily="18" charset="0"/>
              <a:cs typeface="Arial" pitchFamily="34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dirty="0" smtClean="0">
                <a:latin typeface="Times New Roman" pitchFamily="18" charset="0"/>
                <a:cs typeface="Arial" pitchFamily="34" charset="0"/>
              </a:rPr>
              <a:t>PERIOD 34: REVISION OF  UNITS 3,4</a:t>
            </a:r>
            <a:endParaRPr lang="en-US" sz="2400" b="1" dirty="0">
              <a:latin typeface="Times New Roman" pitchFamily="18" charset="0"/>
              <a:cs typeface="Arial" pitchFamily="34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endParaRPr lang="en-US" sz="3200" b="1" dirty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1981200" y="3733800"/>
            <a:ext cx="4953000" cy="1524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463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Welcome to our class</a:t>
            </a:r>
          </a:p>
        </p:txBody>
      </p:sp>
      <p:sp>
        <p:nvSpPr>
          <p:cNvPr id="2054" name="Text Box 3"/>
          <p:cNvSpPr txBox="1">
            <a:spLocks noChangeArrowheads="1"/>
          </p:cNvSpPr>
          <p:nvPr/>
        </p:nvSpPr>
        <p:spPr bwMode="auto">
          <a:xfrm>
            <a:off x="2057400" y="4572000"/>
            <a:ext cx="428307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609600" y="304800"/>
            <a:ext cx="7543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D. WRITING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1828800"/>
            <a:ext cx="8915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waterwheel  is used to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get water to the fields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( make the question with underlined part).</a:t>
            </a:r>
          </a:p>
          <a:p>
            <a:pPr marL="457200" indent="-457200">
              <a:buAutoNum type="arabicPeriod"/>
            </a:pP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→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 The communal house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is.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( make the question with the answer).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→</a:t>
            </a:r>
          </a:p>
          <a:p>
            <a:pPr marL="342900" indent="-34290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 You / should / respect / old people . 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complete sentence)</a:t>
            </a:r>
          </a:p>
          <a:p>
            <a:pPr marL="342900" indent="-34290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endParaRPr lang="vi-VN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-5029200" y="1600200"/>
            <a:ext cx="50027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i="1" dirty="0" smtClean="0">
                <a:solidFill>
                  <a:srgbClr val="FF0000"/>
                </a:solidFill>
                <a:latin typeface="+mj-lt"/>
              </a:rPr>
              <a:t> What is the waterwheel used for ?</a:t>
            </a:r>
            <a:endParaRPr lang="vi-VN" sz="26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8763000" y="40386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Which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the biggest house in this village ?</a:t>
            </a:r>
            <a:endParaRPr lang="vi-VN" sz="2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7696200" y="5715000"/>
            <a:ext cx="621247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i="1" dirty="0" smtClean="0">
                <a:solidFill>
                  <a:srgbClr val="FF0000"/>
                </a:solidFill>
                <a:latin typeface="+mj-lt"/>
              </a:rPr>
              <a:t>You should respect old people.</a:t>
            </a:r>
            <a:endParaRPr lang="vi-VN" sz="26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9144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*  Rewrite these sentences with the cues given or directed in the brackets.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0.69306 0.14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1.06666 0.061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L 0.94358 0.04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1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52400"/>
            <a:ext cx="4187108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Writing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How to make yellow sticky rice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143000"/>
            <a:ext cx="6852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4. Read the notes on how to make yellow sticky rice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1524000"/>
            <a:ext cx="3961918" cy="19389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Ingredients:</a:t>
            </a:r>
          </a:p>
          <a:p>
            <a:r>
              <a:rPr lang="en-US" sz="2400" dirty="0" smtClean="0"/>
              <a:t>-Sticky rice   : 500g</a:t>
            </a:r>
          </a:p>
          <a:p>
            <a:pPr>
              <a:buFontTx/>
              <a:buChar char="-"/>
            </a:pPr>
            <a:r>
              <a:rPr lang="en-US" sz="2400" dirty="0" smtClean="0"/>
              <a:t>Turmeric     : three </a:t>
            </a:r>
            <a:r>
              <a:rPr lang="en-US" sz="2400" dirty="0" err="1" smtClean="0"/>
              <a:t>sbsp</a:t>
            </a:r>
            <a:r>
              <a:rPr lang="en-US" sz="2400" dirty="0" smtClean="0"/>
              <a:t> extra </a:t>
            </a:r>
          </a:p>
          <a:p>
            <a:pPr>
              <a:buFontTx/>
              <a:buChar char="-"/>
            </a:pPr>
            <a:r>
              <a:rPr lang="en-US" sz="2400" dirty="0" smtClean="0"/>
              <a:t> shredded coconut  : one cup</a:t>
            </a:r>
          </a:p>
          <a:p>
            <a:pPr>
              <a:buFontTx/>
              <a:buChar char="-"/>
            </a:pPr>
            <a:r>
              <a:rPr lang="en-US" sz="2400" dirty="0" smtClean="0"/>
              <a:t>Salt           : ¼  tsp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600200" y="3429000"/>
            <a:ext cx="1088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Notes: 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3886200"/>
            <a:ext cx="5410200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i="1" dirty="0" smtClean="0"/>
              <a:t>Soak sticky rice – water-five hours +</a:t>
            </a:r>
          </a:p>
          <a:p>
            <a:pPr marL="342900" indent="-342900">
              <a:buAutoNum type="arabicPeriod"/>
            </a:pPr>
            <a:r>
              <a:rPr lang="en-US" sz="2400" i="1" dirty="0"/>
              <a:t> </a:t>
            </a:r>
            <a:r>
              <a:rPr lang="en-US" sz="2400" i="1" dirty="0" smtClean="0"/>
              <a:t>rinse rice –drain </a:t>
            </a:r>
          </a:p>
          <a:p>
            <a:pPr marL="342900" indent="-342900">
              <a:buAutoNum type="arabicPeriod"/>
            </a:pPr>
            <a:r>
              <a:rPr lang="en-US" sz="2400" i="1" dirty="0"/>
              <a:t> </a:t>
            </a:r>
            <a:r>
              <a:rPr lang="en-US" sz="2400" i="1" dirty="0" smtClean="0"/>
              <a:t>Mix well w/ turmeric extract , wait- 10 </a:t>
            </a:r>
            <a:r>
              <a:rPr lang="en-US" sz="2400" i="1" dirty="0" err="1" smtClean="0"/>
              <a:t>mins</a:t>
            </a:r>
            <a:r>
              <a:rPr lang="en-US" sz="2400" i="1" dirty="0" smtClean="0"/>
              <a:t> </a:t>
            </a:r>
          </a:p>
          <a:p>
            <a:pPr marL="342900" indent="-342900"/>
            <a:r>
              <a:rPr lang="en-US" sz="2400" i="1" dirty="0" smtClean="0"/>
              <a:t>4. Add coconut + salt – mix well</a:t>
            </a:r>
          </a:p>
          <a:p>
            <a:pPr marL="342900" indent="-342900"/>
            <a:r>
              <a:rPr lang="en-US" sz="2400" i="1" dirty="0" smtClean="0"/>
              <a:t>5. Steam – 30mins – check cooked </a:t>
            </a:r>
          </a:p>
          <a:p>
            <a:pPr marL="342900" indent="-342900"/>
            <a:r>
              <a:rPr lang="en-US" sz="2400" i="1" dirty="0" smtClean="0"/>
              <a:t>6. Serve </a:t>
            </a:r>
          </a:p>
        </p:txBody>
      </p:sp>
      <p:pic>
        <p:nvPicPr>
          <p:cNvPr id="10" name="Picture 2" descr="C:\Users\Admin\Pictures\image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600200"/>
            <a:ext cx="2476500" cy="2438400"/>
          </a:xfrm>
          <a:prstGeom prst="rect">
            <a:avLst/>
          </a:prstGeom>
          <a:noFill/>
        </p:spPr>
      </p:pic>
      <p:pic>
        <p:nvPicPr>
          <p:cNvPr id="3074" name="Picture 2" descr="C:\Users\Admin\Pictures\tải xuống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819400"/>
            <a:ext cx="1219200" cy="1219200"/>
          </a:xfrm>
          <a:prstGeom prst="rect">
            <a:avLst/>
          </a:prstGeom>
          <a:noFill/>
        </p:spPr>
      </p:pic>
      <p:pic>
        <p:nvPicPr>
          <p:cNvPr id="3075" name="Picture 3" descr="C:\Users\Admin\Pictures\images (6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114800"/>
            <a:ext cx="1676400" cy="174307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-76200" y="0"/>
            <a:ext cx="762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V="1">
            <a:off x="0" y="6857999"/>
            <a:ext cx="9144000" cy="4571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9143996" y="0"/>
            <a:ext cx="45719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2000" y="297359"/>
            <a:ext cx="4114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D. WRITING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78601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First , then , next , after that , finally , remember ……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62000"/>
            <a:ext cx="8610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   </a:t>
            </a:r>
            <a:r>
              <a:rPr lang="en-US" sz="2400" b="1" dirty="0" smtClean="0"/>
              <a:t>1. </a:t>
            </a:r>
            <a:r>
              <a:rPr lang="en-US" sz="2400" b="1" i="1" dirty="0" smtClean="0">
                <a:solidFill>
                  <a:srgbClr val="FF0000"/>
                </a:solidFill>
              </a:rPr>
              <a:t>This  </a:t>
            </a:r>
            <a:r>
              <a:rPr lang="en-US" sz="2400" b="1" i="1" dirty="0" smtClean="0">
                <a:solidFill>
                  <a:srgbClr val="FF0000"/>
                </a:solidFill>
              </a:rPr>
              <a:t>delicious dish is very easy to make .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First</a:t>
            </a:r>
            <a:r>
              <a:rPr lang="en-US" sz="2400" b="1" i="1" dirty="0" smtClean="0">
                <a:solidFill>
                  <a:srgbClr val="FF0000"/>
                </a:solidFill>
              </a:rPr>
              <a:t> , you need to soak the sticky rice in water for at least five hours …………… 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min\Pictures\images (2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914400" cy="943429"/>
          </a:xfrm>
          <a:prstGeom prst="rect">
            <a:avLst/>
          </a:prstGeom>
          <a:noFill/>
        </p:spPr>
      </p:pic>
      <p:pic>
        <p:nvPicPr>
          <p:cNvPr id="1027" name="Picture 3" descr="C:\Users\Admin\Pictures\images (2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1" y="1752600"/>
            <a:ext cx="1661746" cy="9906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810000" y="1752600"/>
            <a:ext cx="354712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342900" indent="-342900"/>
            <a:r>
              <a:rPr lang="en-US" sz="2400" b="1" i="1" dirty="0" smtClean="0"/>
              <a:t>1.  rinse rice –drain /well </a:t>
            </a:r>
            <a:r>
              <a:rPr lang="en-US" sz="2400" i="1" dirty="0" smtClean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43000" y="1905001"/>
            <a:ext cx="453084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4800" dirty="0" smtClean="0">
                <a:solidFill>
                  <a:prstClr val="black"/>
                </a:solidFill>
              </a:rPr>
              <a:t>+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1" y="1828801"/>
            <a:ext cx="5181600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2</a:t>
            </a:r>
            <a:r>
              <a:rPr lang="en-US" sz="2400" b="1" i="1" dirty="0" smtClean="0">
                <a:solidFill>
                  <a:srgbClr val="FF0000"/>
                </a:solidFill>
              </a:rPr>
              <a:t>. </a:t>
            </a:r>
            <a:r>
              <a:rPr lang="en-US" sz="2400" b="1" i="1" dirty="0" smtClean="0">
                <a:solidFill>
                  <a:srgbClr val="FF0000"/>
                </a:solidFill>
              </a:rPr>
              <a:t>Then rinse (</a:t>
            </a:r>
            <a:r>
              <a:rPr lang="en-US" sz="2400" b="1" i="1" dirty="0" err="1" smtClean="0">
                <a:solidFill>
                  <a:srgbClr val="FF0000"/>
                </a:solidFill>
              </a:rPr>
              <a:t>vo</a:t>
            </a:r>
            <a:r>
              <a:rPr lang="en-US" sz="2400" b="1" i="1" dirty="0" smtClean="0">
                <a:solidFill>
                  <a:srgbClr val="FF0000"/>
                </a:solidFill>
              </a:rPr>
              <a:t>) the rice and drain (</a:t>
            </a:r>
            <a:r>
              <a:rPr lang="en-US" sz="2400" b="1" i="1" dirty="0" err="1" smtClean="0">
                <a:solidFill>
                  <a:srgbClr val="FF0000"/>
                </a:solidFill>
              </a:rPr>
              <a:t>làm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khô</a:t>
            </a:r>
            <a:r>
              <a:rPr lang="en-US" sz="2400" b="1" i="1" dirty="0" smtClean="0">
                <a:solidFill>
                  <a:srgbClr val="FF0000"/>
                </a:solidFill>
              </a:rPr>
              <a:t>) it well . 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Users\Admin\Pictures\images (2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2743200"/>
            <a:ext cx="1143000" cy="914400"/>
          </a:xfrm>
          <a:prstGeom prst="rect">
            <a:avLst/>
          </a:prstGeom>
          <a:noFill/>
        </p:spPr>
      </p:pic>
      <p:pic>
        <p:nvPicPr>
          <p:cNvPr id="1029" name="Picture 5" descr="C:\Users\Admin\Pictures\image(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2743200"/>
            <a:ext cx="1409700" cy="9144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391400" y="2743200"/>
            <a:ext cx="49084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800" dirty="0" smtClean="0"/>
              <a:t>+</a:t>
            </a:r>
            <a:endParaRPr lang="en-US" sz="480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2819400"/>
            <a:ext cx="56388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2. Add/ turmeric / mix/well . Wait /10 minutes   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2743200"/>
            <a:ext cx="55626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</a:rPr>
              <a:t>3. </a:t>
            </a:r>
            <a:r>
              <a:rPr lang="en-US" sz="2400" b="1" dirty="0" smtClean="0">
                <a:solidFill>
                  <a:srgbClr val="FF0000"/>
                </a:solidFill>
              </a:rPr>
              <a:t>Next , add the turmeric and  mix it well . Then wait for 10 minutes.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flipV="1">
            <a:off x="3581400" y="1981198"/>
            <a:ext cx="228600" cy="2286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Arrow 20"/>
          <p:cNvSpPr/>
          <p:nvPr/>
        </p:nvSpPr>
        <p:spPr>
          <a:xfrm>
            <a:off x="5562600" y="2971800"/>
            <a:ext cx="5334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1" name="Picture 7" descr="C:\Users\Admin\Pictures\images (26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3733800"/>
            <a:ext cx="1752600" cy="762000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1447800" y="3657600"/>
            <a:ext cx="49084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en-US" sz="4800" dirty="0" smtClean="0">
                <a:solidFill>
                  <a:prstClr val="black"/>
                </a:solidFill>
              </a:rPr>
              <a:t>+</a:t>
            </a:r>
            <a:endParaRPr lang="en-US" sz="4800" dirty="0">
              <a:solidFill>
                <a:prstClr val="black"/>
              </a:solidFill>
            </a:endParaRPr>
          </a:p>
        </p:txBody>
      </p:sp>
      <p:pic>
        <p:nvPicPr>
          <p:cNvPr id="1034" name="Picture 10" descr="C:\Users\Admin\Pictures\images (64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657600"/>
            <a:ext cx="1219200" cy="83820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3886200" y="3810000"/>
            <a:ext cx="41848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3. Add coconut + salt – mix well</a:t>
            </a:r>
            <a:endParaRPr lang="en-US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886200" y="3657600"/>
            <a:ext cx="52578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4</a:t>
            </a:r>
            <a:r>
              <a:rPr lang="en-US" sz="2400" b="1" i="1" dirty="0" smtClean="0">
                <a:solidFill>
                  <a:srgbClr val="FF0000"/>
                </a:solidFill>
              </a:rPr>
              <a:t>. </a:t>
            </a:r>
            <a:r>
              <a:rPr lang="en-US" sz="2400" b="1" i="1" dirty="0" smtClean="0">
                <a:solidFill>
                  <a:srgbClr val="FF0000"/>
                </a:solidFill>
              </a:rPr>
              <a:t>After that add the coconut and salt . Remember to  mix it well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1" name="Right Arrow 30"/>
          <p:cNvSpPr/>
          <p:nvPr/>
        </p:nvSpPr>
        <p:spPr>
          <a:xfrm flipV="1">
            <a:off x="3657600" y="3886200"/>
            <a:ext cx="228600" cy="3810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C:\Users\Admin\Pictures\images (9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86600" y="4495800"/>
            <a:ext cx="1743075" cy="1219200"/>
          </a:xfrm>
          <a:prstGeom prst="rect">
            <a:avLst/>
          </a:prstGeom>
          <a:noFill/>
        </p:spPr>
      </p:pic>
      <p:sp>
        <p:nvSpPr>
          <p:cNvPr id="35" name="Rectangle 34"/>
          <p:cNvSpPr/>
          <p:nvPr/>
        </p:nvSpPr>
        <p:spPr>
          <a:xfrm>
            <a:off x="228600" y="4724400"/>
            <a:ext cx="68580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4. Steam / rice/ 30minutes . check  that it/ fully cooked </a:t>
            </a:r>
            <a:endParaRPr lang="en-US" sz="2400" b="1" dirty="0"/>
          </a:p>
        </p:txBody>
      </p:sp>
      <p:sp>
        <p:nvSpPr>
          <p:cNvPr id="37" name="Left Arrow 36"/>
          <p:cNvSpPr/>
          <p:nvPr/>
        </p:nvSpPr>
        <p:spPr>
          <a:xfrm>
            <a:off x="6553200" y="5029200"/>
            <a:ext cx="5334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28600" y="4648200"/>
            <a:ext cx="6477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     </a:t>
            </a:r>
            <a:r>
              <a:rPr lang="en-US" sz="2400" b="1" i="1" dirty="0" smtClean="0">
                <a:solidFill>
                  <a:srgbClr val="FF0000"/>
                </a:solidFill>
              </a:rPr>
              <a:t>5. </a:t>
            </a:r>
            <a:r>
              <a:rPr lang="en-US" sz="2400" b="1" i="1" dirty="0" smtClean="0">
                <a:solidFill>
                  <a:srgbClr val="FF0000"/>
                </a:solidFill>
              </a:rPr>
              <a:t>Finally ,steam the rice for about 30 minutes. Check  that it is fully cooked .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67000" y="5715000"/>
            <a:ext cx="382598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5.</a:t>
            </a:r>
            <a:r>
              <a:rPr lang="en-US" sz="2400" b="1" i="1" dirty="0" smtClean="0"/>
              <a:t> you/ serve /dish /chicken </a:t>
            </a:r>
            <a:r>
              <a:rPr lang="en-US" i="1" dirty="0" smtClean="0"/>
              <a:t>.</a:t>
            </a:r>
            <a:endParaRPr lang="en-US" dirty="0"/>
          </a:p>
        </p:txBody>
      </p:sp>
      <p:pic>
        <p:nvPicPr>
          <p:cNvPr id="1038" name="Picture 14" descr="C:\Users\Admin\Pictures\images (31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" y="5410200"/>
            <a:ext cx="2209800" cy="1295400"/>
          </a:xfrm>
          <a:prstGeom prst="rect">
            <a:avLst/>
          </a:prstGeom>
          <a:noFill/>
        </p:spPr>
      </p:pic>
      <p:sp>
        <p:nvSpPr>
          <p:cNvPr id="42" name="Right Arrow 41"/>
          <p:cNvSpPr/>
          <p:nvPr/>
        </p:nvSpPr>
        <p:spPr>
          <a:xfrm flipV="1">
            <a:off x="2438400" y="5715000"/>
            <a:ext cx="228600" cy="3810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2590800" y="5638800"/>
            <a:ext cx="514147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6</a:t>
            </a:r>
            <a:r>
              <a:rPr lang="en-US" sz="2400" b="1" smtClean="0">
                <a:solidFill>
                  <a:srgbClr val="FF0000"/>
                </a:solidFill>
              </a:rPr>
              <a:t>.</a:t>
            </a:r>
            <a:r>
              <a:rPr lang="en-US" sz="2400" b="1" i="1" smtClean="0">
                <a:solidFill>
                  <a:srgbClr val="FF0000"/>
                </a:solidFill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You can serve this dish with chicken </a:t>
            </a:r>
            <a:r>
              <a:rPr lang="en-US" sz="2400" i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400" i="1" dirty="0" smtClean="0">
                <a:solidFill>
                  <a:srgbClr val="FF0000"/>
                </a:solidFill>
              </a:rPr>
              <a:t> Remember to serve it hot.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2" grpId="0" animBg="1"/>
      <p:bldP spid="15" grpId="0" animBg="1"/>
      <p:bldP spid="17" grpId="0" animBg="1"/>
      <p:bldP spid="17" grpId="1" animBg="1"/>
      <p:bldP spid="19" grpId="0" animBg="1"/>
      <p:bldP spid="20" grpId="0" animBg="1"/>
      <p:bldP spid="21" grpId="0" animBg="1"/>
      <p:bldP spid="26" grpId="0" animBg="1"/>
      <p:bldP spid="29" grpId="0" animBg="1"/>
      <p:bldP spid="29" grpId="1" animBg="1"/>
      <p:bldP spid="30" grpId="0" animBg="1"/>
      <p:bldP spid="31" grpId="0" animBg="1"/>
      <p:bldP spid="35" grpId="0" animBg="1"/>
      <p:bldP spid="35" grpId="1" animBg="1"/>
      <p:bldP spid="35" grpId="2" animBg="1"/>
      <p:bldP spid="37" grpId="0" animBg="1"/>
      <p:bldP spid="37" grpId="1" animBg="1"/>
      <p:bldP spid="38" grpId="0" animBg="1"/>
      <p:bldP spid="39" grpId="0" animBg="1"/>
      <p:bldP spid="39" grpId="1" animBg="1"/>
      <p:bldP spid="42" grpId="0" animBg="1"/>
      <p:bldP spid="42" grpId="1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62000" y="1676400"/>
            <a:ext cx="8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FF0000"/>
              </a:buClr>
              <a:buBlip>
                <a:blip r:embed="rId3"/>
              </a:buBlip>
            </a:pPr>
            <a:r>
              <a:rPr lang="en-US" sz="4000" dirty="0" smtClean="0"/>
              <a:t>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Review all the vocabularies and structures.</a:t>
            </a:r>
          </a:p>
          <a:p>
            <a:pPr lvl="0">
              <a:buClr>
                <a:srgbClr val="FF0000"/>
              </a:buClr>
              <a:buBlip>
                <a:blip r:embed="rId3"/>
              </a:buBlip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Write a short paragraph about how to make yellow sticky rice</a:t>
            </a:r>
          </a:p>
          <a:p>
            <a:pPr lvl="0">
              <a:buClr>
                <a:srgbClr val="FF0000"/>
              </a:buClr>
              <a:buBlip>
                <a:blip r:embed="rId3"/>
              </a:buBlip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Be ready for TEST 2.</a:t>
            </a:r>
            <a:r>
              <a:rPr lang="en-US" sz="4000" dirty="0" smtClean="0"/>
              <a:t> </a:t>
            </a:r>
          </a:p>
          <a:p>
            <a:pPr lvl="0">
              <a:buClr>
                <a:srgbClr val="FF0000"/>
              </a:buClr>
            </a:pPr>
            <a:endParaRPr lang="en-US" sz="4000" dirty="0"/>
          </a:p>
        </p:txBody>
      </p:sp>
      <p:sp>
        <p:nvSpPr>
          <p:cNvPr id="16" name="Rectangle 15"/>
          <p:cNvSpPr/>
          <p:nvPr/>
        </p:nvSpPr>
        <p:spPr>
          <a:xfrm>
            <a:off x="762000" y="381000"/>
            <a:ext cx="75438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E. AT HOME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1" descr="FRA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96838"/>
            <a:ext cx="9144000" cy="693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18" descr="goodby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609600"/>
            <a:ext cx="7696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75" name="90 - Auld Lang Syne - Kids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0" descr="STT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34200" y="5302250"/>
            <a:ext cx="14478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606" fill="hold"/>
                                        <p:tgtEl>
                                          <p:spTgt spid="1730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307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Warm up.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1676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A. Vocabulary.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15" y="111456"/>
            <a:ext cx="7460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.VnTime" pitchFamily="34" charset="0"/>
              </a:rPr>
              <a:t>The </a:t>
            </a:r>
            <a:r>
              <a:rPr lang="en-US" sz="2000" b="1" dirty="0" err="1" smtClean="0">
                <a:latin typeface=".VnTime" pitchFamily="34" charset="0"/>
              </a:rPr>
              <a:t>Kinh</a:t>
            </a:r>
            <a:r>
              <a:rPr lang="en-US" sz="2000" b="1" dirty="0" smtClean="0">
                <a:latin typeface=".VnTime" pitchFamily="34" charset="0"/>
              </a:rPr>
              <a:t>       The Ede      The Khmer       The red Yao      The </a:t>
            </a:r>
            <a:r>
              <a:rPr lang="en-US" sz="2000" b="1" dirty="0" err="1" smtClean="0">
                <a:latin typeface=".VnTime" pitchFamily="34" charset="0"/>
              </a:rPr>
              <a:t>Tay</a:t>
            </a:r>
            <a:endParaRPr lang="en-US" sz="2000" b="1" dirty="0" smtClean="0">
              <a:latin typeface=".VnTime" pitchFamily="34" charset="0"/>
            </a:endParaRPr>
          </a:p>
          <a:p>
            <a:r>
              <a:rPr lang="en-US" sz="2000" b="1" dirty="0" smtClean="0">
                <a:latin typeface=".VnTime" pitchFamily="34" charset="0"/>
              </a:rPr>
              <a:t>The Thai             The Cham              The </a:t>
            </a:r>
            <a:r>
              <a:rPr lang="en-US" sz="2000" b="1" dirty="0" err="1" smtClean="0">
                <a:latin typeface=".VnTime" pitchFamily="34" charset="0"/>
              </a:rPr>
              <a:t>H’Mong</a:t>
            </a:r>
            <a:r>
              <a:rPr lang="en-US" sz="2000" b="1" dirty="0" smtClean="0">
                <a:latin typeface=".VnTime" pitchFamily="34" charset="0"/>
              </a:rPr>
              <a:t>           The </a:t>
            </a:r>
            <a:r>
              <a:rPr lang="en-US" sz="2000" b="1" dirty="0" err="1" smtClean="0">
                <a:latin typeface=".VnTime" pitchFamily="34" charset="0"/>
              </a:rPr>
              <a:t>Muong</a:t>
            </a:r>
            <a:endParaRPr lang="en-US" sz="2000" b="1" dirty="0">
              <a:latin typeface=".VnTime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4228" y="903739"/>
            <a:ext cx="8498157" cy="5455696"/>
            <a:chOff x="334228" y="903739"/>
            <a:chExt cx="8498157" cy="5455696"/>
          </a:xfrm>
        </p:grpSpPr>
        <p:pic>
          <p:nvPicPr>
            <p:cNvPr id="1029" name="Picture 5" descr="D:\Users\Administrator\Desktop\tải xuống (2)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4259" y="903739"/>
              <a:ext cx="2642121" cy="1544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D:\Users\Administrator\Desktop\tải xuống (3)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1585" y="2994738"/>
              <a:ext cx="2590800" cy="1416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D:\Users\Administrator\Desktop\tải xuống (5)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1584" y="4925704"/>
              <a:ext cx="2590800" cy="1433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5" name="Picture 11" descr="D:\Users\Administrator\Desktop\dan-toc-muong-nguoi-muong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1584" y="906693"/>
              <a:ext cx="2590800" cy="1571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D:\Users\Administrator\Desktop\tải xuống (8)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228" y="2977488"/>
              <a:ext cx="2619375" cy="1433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D:\Users\Administrator\Desktop\tải xuống (1)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012" y="4925704"/>
              <a:ext cx="2619376" cy="1433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7" descr="D:\Users\Administrator\Desktop\tải xuống (4)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4259" y="4925704"/>
              <a:ext cx="2656906" cy="1433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9" descr="D:\Users\Administrator\Desktop\tải xuống (6)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8706" y="3024664"/>
              <a:ext cx="2642121" cy="1416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0" descr="D:\Users\Administrator\Desktop\tải xuống (7)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74" y="936295"/>
              <a:ext cx="2619375" cy="1530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402608" y="2106304"/>
              <a:ext cx="381000" cy="333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.VnTifani HeavyH" pitchFamily="34" charset="0"/>
                </a:rPr>
                <a:t>1</a:t>
              </a:r>
              <a:endParaRPr lang="en-US" dirty="0">
                <a:solidFill>
                  <a:srgbClr val="FF0000"/>
                </a:solidFill>
                <a:latin typeface=".VnTifani HeavyH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6241585" y="6019441"/>
              <a:ext cx="381000" cy="333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.VnTifani HeavyH" pitchFamily="34" charset="0"/>
                </a:rPr>
                <a:t>9</a:t>
              </a:r>
              <a:endParaRPr lang="en-US" dirty="0">
                <a:solidFill>
                  <a:srgbClr val="FF0000"/>
                </a:solidFill>
                <a:latin typeface=".VnTifani HeavyH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53704" y="4062663"/>
              <a:ext cx="381000" cy="333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.VnTifani HeavyH" pitchFamily="34" charset="0"/>
                </a:rPr>
                <a:t>4</a:t>
              </a:r>
              <a:endParaRPr lang="en-US" dirty="0">
                <a:solidFill>
                  <a:srgbClr val="FF0000"/>
                </a:solidFill>
                <a:latin typeface=".VnTifani HeavyH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3286763" y="6026265"/>
              <a:ext cx="381000" cy="333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.VnTifani HeavyH" pitchFamily="34" charset="0"/>
                </a:rPr>
                <a:t>8</a:t>
              </a:r>
              <a:endParaRPr lang="en-US" dirty="0">
                <a:solidFill>
                  <a:srgbClr val="FF0000"/>
                </a:solidFill>
                <a:latin typeface=".VnTifani HeavyH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363938" y="6026265"/>
              <a:ext cx="381000" cy="333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.VnTifani HeavyH" pitchFamily="34" charset="0"/>
                </a:rPr>
                <a:t>7</a:t>
              </a:r>
              <a:endParaRPr lang="en-US" dirty="0">
                <a:solidFill>
                  <a:srgbClr val="FF0000"/>
                </a:solidFill>
                <a:latin typeface=".VnTifani HeavyH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300411" y="4093974"/>
              <a:ext cx="381000" cy="333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.VnTifani HeavyH" pitchFamily="34" charset="0"/>
                </a:rPr>
                <a:t>5</a:t>
              </a:r>
              <a:endParaRPr lang="en-US" dirty="0">
                <a:solidFill>
                  <a:srgbClr val="FF0000"/>
                </a:solidFill>
                <a:latin typeface=".VnTifani HeavyH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268881" y="4064401"/>
              <a:ext cx="381000" cy="333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.VnTifani HeavyH" pitchFamily="34" charset="0"/>
                </a:rPr>
                <a:t>6</a:t>
              </a:r>
              <a:endParaRPr lang="en-US" dirty="0">
                <a:solidFill>
                  <a:srgbClr val="FF0000"/>
                </a:solidFill>
                <a:latin typeface=".VnTifani HeavyH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268881" y="2118878"/>
              <a:ext cx="381000" cy="333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.VnTifani HeavyH" pitchFamily="34" charset="0"/>
                </a:rPr>
                <a:t>3</a:t>
              </a:r>
              <a:endParaRPr lang="en-US" dirty="0">
                <a:solidFill>
                  <a:srgbClr val="FF0000"/>
                </a:solidFill>
                <a:latin typeface=".VnTifani HeavyH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257762" y="2099843"/>
              <a:ext cx="381000" cy="333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.VnTifani HeavyH" pitchFamily="34" charset="0"/>
                </a:rPr>
                <a:t>2</a:t>
              </a:r>
              <a:endParaRPr lang="en-US" dirty="0">
                <a:solidFill>
                  <a:srgbClr val="FF0000"/>
                </a:solidFill>
                <a:latin typeface=".VnTifani HeavyH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0" y="111456"/>
            <a:ext cx="1676400" cy="5743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.VnMysticalH" pitchFamily="34" charset="0"/>
              </a:rPr>
              <a:t>a.Matching</a:t>
            </a:r>
            <a:endParaRPr lang="en-US" sz="2000" dirty="0">
              <a:solidFill>
                <a:srgbClr val="FF0000"/>
              </a:solidFill>
              <a:latin typeface=".VnMysticalH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9168" y="2507714"/>
            <a:ext cx="2084696" cy="428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.VnTime" pitchFamily="34" charset="0"/>
              </a:rPr>
              <a:t>The Thai</a:t>
            </a:r>
            <a:endParaRPr lang="en-US" sz="20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527049" y="6401874"/>
            <a:ext cx="2084696" cy="428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.VnTime" pitchFamily="34" charset="0"/>
              </a:rPr>
              <a:t>The Khmer</a:t>
            </a:r>
            <a:endParaRPr lang="en-US" sz="20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536189" y="6396725"/>
            <a:ext cx="2084696" cy="428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.VnTime" pitchFamily="34" charset="0"/>
              </a:rPr>
              <a:t>The </a:t>
            </a:r>
            <a:r>
              <a:rPr lang="en-US" sz="2000" b="1" dirty="0" err="1" smtClean="0">
                <a:solidFill>
                  <a:srgbClr val="FF0000"/>
                </a:solidFill>
                <a:latin typeface=".VnTime" pitchFamily="34" charset="0"/>
              </a:rPr>
              <a:t>Tay</a:t>
            </a:r>
            <a:endParaRPr lang="en-US" sz="20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02772" y="6401874"/>
            <a:ext cx="2084696" cy="428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.VnTime" pitchFamily="34" charset="0"/>
              </a:rPr>
              <a:t>The Ede</a:t>
            </a:r>
            <a:endParaRPr lang="en-US" sz="20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557660" y="4479752"/>
            <a:ext cx="2084696" cy="428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.VnTime" pitchFamily="34" charset="0"/>
              </a:rPr>
              <a:t>The King</a:t>
            </a:r>
            <a:endParaRPr lang="en-US" sz="20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540697" y="4440792"/>
            <a:ext cx="2084696" cy="428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.VnTime" pitchFamily="34" charset="0"/>
              </a:rPr>
              <a:t>The Cham</a:t>
            </a:r>
            <a:endParaRPr lang="en-US" sz="20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02704" y="4452456"/>
            <a:ext cx="2084696" cy="428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.VnTime" pitchFamily="34" charset="0"/>
              </a:rPr>
              <a:t>The red Yao</a:t>
            </a:r>
            <a:endParaRPr lang="en-US" sz="20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527621" y="2524964"/>
            <a:ext cx="2084696" cy="428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.VnTime" pitchFamily="34" charset="0"/>
              </a:rPr>
              <a:t>The </a:t>
            </a:r>
            <a:r>
              <a:rPr lang="en-US" sz="2000" b="1" dirty="0" err="1" smtClean="0">
                <a:solidFill>
                  <a:srgbClr val="FF0000"/>
                </a:solidFill>
                <a:latin typeface=".VnTime" pitchFamily="34" charset="0"/>
              </a:rPr>
              <a:t>Muong</a:t>
            </a:r>
            <a:endParaRPr lang="en-US" sz="20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518207" y="2494066"/>
            <a:ext cx="2084696" cy="428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.VnTime" pitchFamily="34" charset="0"/>
              </a:rPr>
              <a:t>The </a:t>
            </a:r>
            <a:r>
              <a:rPr lang="en-US" sz="2000" b="1" dirty="0" err="1" smtClean="0">
                <a:solidFill>
                  <a:srgbClr val="FF0000"/>
                </a:solidFill>
                <a:latin typeface=".VnTime" pitchFamily="34" charset="0"/>
              </a:rPr>
              <a:t>H’Mong</a:t>
            </a:r>
            <a:endParaRPr lang="en-US" sz="2000" b="1" dirty="0">
              <a:solidFill>
                <a:srgbClr val="FF0000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56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33" name="Group 81"/>
          <p:cNvGraphicFramePr>
            <a:graphicFrameLocks noGrp="1"/>
          </p:cNvGraphicFramePr>
          <p:nvPr/>
        </p:nvGraphicFramePr>
        <p:xfrm>
          <a:off x="2411413" y="692150"/>
          <a:ext cx="4032250" cy="5551170"/>
        </p:xfrm>
        <a:graphic>
          <a:graphicData uri="http://schemas.openxmlformats.org/drawingml/2006/table">
            <a:tbl>
              <a:tblPr/>
              <a:tblGrid>
                <a:gridCol w="752475"/>
                <a:gridCol w="3279775"/>
              </a:tblGrid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kumimoji="0" lang="vi-V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smiling to accept a compliment</a:t>
                      </a: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kumimoji="0" lang="vi-V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worshipping ancestors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kumimoji="0" lang="vi-V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wrapping gifts in colourful paper</a:t>
                      </a: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endParaRPr kumimoji="0" lang="vi-V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having lunch together on the second day of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  <a:endParaRPr kumimoji="0" lang="vi-V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placing the chopsticks on top of the rice bowl when finishing a meal</a:t>
                      </a: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</a:t>
                      </a:r>
                      <a:endParaRPr kumimoji="0" lang="vi-V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children in the family standing in a row to greet guests</a:t>
                      </a: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</a:t>
                      </a:r>
                      <a:endParaRPr kumimoji="0" lang="vi-V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wearing 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ao dai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on special occasions</a:t>
                      </a: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8.</a:t>
                      </a:r>
                      <a:endParaRPr kumimoji="0" lang="vi-V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giving children lucky money at Tet</a:t>
                      </a: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6613"/>
            <a:ext cx="2016125" cy="136048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76475"/>
            <a:ext cx="2016125" cy="13589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16338"/>
            <a:ext cx="2016125" cy="13589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157788"/>
            <a:ext cx="2016125" cy="13589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48488" y="846138"/>
            <a:ext cx="2016125" cy="13589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48488" y="2286000"/>
            <a:ext cx="2016125" cy="13589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48488" y="3654425"/>
            <a:ext cx="2016125" cy="13589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48488" y="5094288"/>
            <a:ext cx="2016125" cy="13589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76375" y="1685925"/>
            <a:ext cx="509588" cy="5191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.VnCooper" pitchFamily="34" charset="0"/>
              </a:rPr>
              <a:t>a.</a:t>
            </a:r>
            <a:endParaRPr lang="vi-VN" sz="2800">
              <a:solidFill>
                <a:schemeClr val="bg1"/>
              </a:solidFill>
              <a:latin typeface=".VnCooper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476375" y="3125788"/>
            <a:ext cx="533400" cy="5191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.VnCooper" pitchFamily="34" charset="0"/>
              </a:rPr>
              <a:t>b.</a:t>
            </a:r>
            <a:endParaRPr lang="vi-VN" sz="2800">
              <a:solidFill>
                <a:schemeClr val="bg1"/>
              </a:solidFill>
              <a:latin typeface=".VnCooper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547813" y="4581525"/>
            <a:ext cx="493712" cy="5191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.VnCooper" pitchFamily="34" charset="0"/>
              </a:rPr>
              <a:t>c.</a:t>
            </a:r>
            <a:endParaRPr lang="vi-VN" sz="2800">
              <a:solidFill>
                <a:schemeClr val="bg1"/>
              </a:solidFill>
              <a:latin typeface=".VnCooper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476375" y="6005513"/>
            <a:ext cx="539750" cy="5191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.VnCooper" pitchFamily="34" charset="0"/>
              </a:rPr>
              <a:t>d.</a:t>
            </a:r>
            <a:endParaRPr lang="vi-VN" sz="2800">
              <a:solidFill>
                <a:schemeClr val="bg1"/>
              </a:solidFill>
              <a:latin typeface=".VnCooper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948488" y="1685925"/>
            <a:ext cx="495300" cy="5191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.VnCooper" pitchFamily="34" charset="0"/>
              </a:rPr>
              <a:t>e.</a:t>
            </a:r>
            <a:endParaRPr lang="vi-VN" sz="2800">
              <a:solidFill>
                <a:schemeClr val="bg1"/>
              </a:solidFill>
              <a:latin typeface=".VnCooper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948488" y="5995988"/>
            <a:ext cx="498475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.VnCooper" pitchFamily="34" charset="0"/>
              </a:rPr>
              <a:t>h.</a:t>
            </a:r>
            <a:endParaRPr lang="vi-VN" sz="2400">
              <a:solidFill>
                <a:schemeClr val="bg1"/>
              </a:solidFill>
              <a:latin typeface=".VnCooper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948488" y="4494213"/>
            <a:ext cx="512762" cy="5191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.VnCooper" pitchFamily="34" charset="0"/>
              </a:rPr>
              <a:t>g.</a:t>
            </a:r>
            <a:endParaRPr lang="vi-VN" sz="2800">
              <a:solidFill>
                <a:schemeClr val="bg1"/>
              </a:solidFill>
              <a:latin typeface=".VnCooper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948488" y="3125788"/>
            <a:ext cx="455612" cy="5191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.VnCooper" pitchFamily="34" charset="0"/>
              </a:rPr>
              <a:t>f.</a:t>
            </a:r>
            <a:endParaRPr lang="vi-VN" sz="2800">
              <a:solidFill>
                <a:schemeClr val="bg1"/>
              </a:solidFill>
              <a:latin typeface=".VnCooper" pitchFamily="34" charset="0"/>
            </a:endParaRPr>
          </a:p>
        </p:txBody>
      </p:sp>
      <p:sp>
        <p:nvSpPr>
          <p:cNvPr id="2" name="TextBox 20"/>
          <p:cNvSpPr txBox="1">
            <a:spLocks noChangeArrowheads="1"/>
          </p:cNvSpPr>
          <p:nvPr/>
        </p:nvSpPr>
        <p:spPr bwMode="auto">
          <a:xfrm>
            <a:off x="2700338" y="908050"/>
            <a:ext cx="417512" cy="3968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.VnCooper" pitchFamily="34" charset="0"/>
              </a:rPr>
              <a:t>g.</a:t>
            </a:r>
            <a:endParaRPr lang="vi-VN" sz="2000">
              <a:solidFill>
                <a:schemeClr val="bg1"/>
              </a:solidFill>
              <a:latin typeface=".VnCooper" pitchFamily="34" charset="0"/>
            </a:endParaRPr>
          </a:p>
        </p:txBody>
      </p:sp>
      <p:sp>
        <p:nvSpPr>
          <p:cNvPr id="3" name="TextBox 16"/>
          <p:cNvSpPr txBox="1">
            <a:spLocks noChangeArrowheads="1"/>
          </p:cNvSpPr>
          <p:nvPr/>
        </p:nvSpPr>
        <p:spPr bwMode="auto">
          <a:xfrm>
            <a:off x="2700338" y="1341438"/>
            <a:ext cx="403225" cy="3968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.VnCooper" pitchFamily="34" charset="0"/>
              </a:rPr>
              <a:t>c.</a:t>
            </a:r>
            <a:endParaRPr lang="vi-VN" sz="2000">
              <a:solidFill>
                <a:schemeClr val="bg1"/>
              </a:solidFill>
              <a:latin typeface=".VnCooper" pitchFamily="34" charset="0"/>
            </a:endParaRPr>
          </a:p>
        </p:txBody>
      </p:sp>
      <p:sp>
        <p:nvSpPr>
          <p:cNvPr id="4" name="TextBox 21"/>
          <p:cNvSpPr txBox="1">
            <a:spLocks noChangeArrowheads="1"/>
          </p:cNvSpPr>
          <p:nvPr/>
        </p:nvSpPr>
        <p:spPr bwMode="auto">
          <a:xfrm>
            <a:off x="2700338" y="1916113"/>
            <a:ext cx="376237" cy="3968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.VnCooper" pitchFamily="34" charset="0"/>
              </a:rPr>
              <a:t>f.</a:t>
            </a:r>
            <a:endParaRPr lang="vi-VN" sz="2000">
              <a:solidFill>
                <a:schemeClr val="bg1"/>
              </a:solidFill>
              <a:latin typeface=".VnCooper" pitchFamily="34" charset="0"/>
            </a:endParaRPr>
          </a:p>
        </p:txBody>
      </p:sp>
      <p:sp>
        <p:nvSpPr>
          <p:cNvPr id="5" name="TextBox 19"/>
          <p:cNvSpPr txBox="1">
            <a:spLocks noChangeArrowheads="1"/>
          </p:cNvSpPr>
          <p:nvPr/>
        </p:nvSpPr>
        <p:spPr bwMode="auto">
          <a:xfrm>
            <a:off x="2700338" y="2565400"/>
            <a:ext cx="444500" cy="3968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.VnCooper" pitchFamily="34" charset="0"/>
              </a:rPr>
              <a:t>h.</a:t>
            </a:r>
            <a:endParaRPr lang="vi-VN" sz="2000">
              <a:solidFill>
                <a:schemeClr val="bg1"/>
              </a:solidFill>
              <a:latin typeface=".VnCooper" pitchFamily="34" charset="0"/>
            </a:endParaRP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2700338" y="3500438"/>
            <a:ext cx="404812" cy="3968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.VnCooper" pitchFamily="34" charset="0"/>
              </a:rPr>
              <a:t>e.</a:t>
            </a:r>
            <a:endParaRPr lang="vi-VN" sz="2000">
              <a:solidFill>
                <a:schemeClr val="bg1"/>
              </a:solidFill>
              <a:latin typeface=".VnCooper" pitchFamily="34" charset="0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717800" y="4545013"/>
            <a:ext cx="414338" cy="3968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.VnCooper" pitchFamily="34" charset="0"/>
              </a:rPr>
              <a:t>a.</a:t>
            </a:r>
            <a:endParaRPr lang="vi-VN" sz="2000">
              <a:solidFill>
                <a:schemeClr val="bg1"/>
              </a:solidFill>
              <a:latin typeface=".VnCooper" pitchFamily="34" charset="0"/>
            </a:endParaRP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2700338" y="5192713"/>
            <a:ext cx="431800" cy="3968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.VnCooper" pitchFamily="34" charset="0"/>
              </a:rPr>
              <a:t>b.</a:t>
            </a:r>
            <a:endParaRPr lang="vi-VN" sz="2000">
              <a:solidFill>
                <a:schemeClr val="bg1"/>
              </a:solidFill>
              <a:latin typeface=".VnCooper" pitchFamily="34" charset="0"/>
            </a:endParaRPr>
          </a:p>
        </p:txBody>
      </p:sp>
      <p:sp>
        <p:nvSpPr>
          <p:cNvPr id="10" name="TextBox 17"/>
          <p:cNvSpPr txBox="1">
            <a:spLocks noChangeArrowheads="1"/>
          </p:cNvSpPr>
          <p:nvPr/>
        </p:nvSpPr>
        <p:spPr bwMode="auto">
          <a:xfrm>
            <a:off x="2695575" y="5840413"/>
            <a:ext cx="436563" cy="3968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.VnCooper" pitchFamily="34" charset="0"/>
              </a:rPr>
              <a:t>d.</a:t>
            </a:r>
            <a:endParaRPr lang="vi-VN" sz="2000">
              <a:solidFill>
                <a:schemeClr val="bg1"/>
              </a:solidFill>
              <a:latin typeface=".VnCooper" pitchFamily="34" charset="0"/>
            </a:endParaRPr>
          </a:p>
        </p:txBody>
      </p:sp>
      <p:sp>
        <p:nvSpPr>
          <p:cNvPr id="28" name="TextBox 17"/>
          <p:cNvSpPr txBox="1">
            <a:spLocks noChangeArrowheads="1"/>
          </p:cNvSpPr>
          <p:nvPr/>
        </p:nvSpPr>
        <p:spPr bwMode="auto">
          <a:xfrm>
            <a:off x="6102350" y="703263"/>
            <a:ext cx="534988" cy="523875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17"/>
          <p:cNvSpPr txBox="1">
            <a:spLocks noChangeArrowheads="1"/>
          </p:cNvSpPr>
          <p:nvPr/>
        </p:nvSpPr>
        <p:spPr bwMode="auto">
          <a:xfrm>
            <a:off x="6096000" y="1336675"/>
            <a:ext cx="955675" cy="522288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/ T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17"/>
          <p:cNvSpPr txBox="1">
            <a:spLocks noChangeArrowheads="1"/>
          </p:cNvSpPr>
          <p:nvPr/>
        </p:nvSpPr>
        <p:spPr bwMode="auto">
          <a:xfrm>
            <a:off x="6178550" y="1854200"/>
            <a:ext cx="534988" cy="523875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17"/>
          <p:cNvSpPr txBox="1">
            <a:spLocks noChangeArrowheads="1"/>
          </p:cNvSpPr>
          <p:nvPr/>
        </p:nvSpPr>
        <p:spPr bwMode="auto">
          <a:xfrm>
            <a:off x="6172200" y="2555875"/>
            <a:ext cx="506413" cy="522288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17"/>
          <p:cNvSpPr txBox="1">
            <a:spLocks noChangeArrowheads="1"/>
          </p:cNvSpPr>
          <p:nvPr/>
        </p:nvSpPr>
        <p:spPr bwMode="auto">
          <a:xfrm>
            <a:off x="6186488" y="3348038"/>
            <a:ext cx="444500" cy="522287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17"/>
          <p:cNvSpPr txBox="1">
            <a:spLocks noChangeArrowheads="1"/>
          </p:cNvSpPr>
          <p:nvPr/>
        </p:nvSpPr>
        <p:spPr bwMode="auto">
          <a:xfrm>
            <a:off x="6178550" y="4254500"/>
            <a:ext cx="444500" cy="523875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17"/>
          <p:cNvSpPr txBox="1">
            <a:spLocks noChangeArrowheads="1"/>
          </p:cNvSpPr>
          <p:nvPr/>
        </p:nvSpPr>
        <p:spPr bwMode="auto">
          <a:xfrm>
            <a:off x="6194425" y="4978400"/>
            <a:ext cx="423863" cy="523875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17"/>
          <p:cNvSpPr txBox="1">
            <a:spLocks noChangeArrowheads="1"/>
          </p:cNvSpPr>
          <p:nvPr/>
        </p:nvSpPr>
        <p:spPr bwMode="auto">
          <a:xfrm>
            <a:off x="6003925" y="6067425"/>
            <a:ext cx="782638" cy="523875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C/T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"/>
          <p:cNvSpPr txBox="1">
            <a:spLocks noChangeArrowheads="1"/>
          </p:cNvSpPr>
          <p:nvPr/>
        </p:nvSpPr>
        <p:spPr bwMode="auto">
          <a:xfrm>
            <a:off x="0" y="76200"/>
            <a:ext cx="9144000" cy="46166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.VnVogue" pitchFamily="34" charset="0"/>
                <a:cs typeface="Arial" charset="0"/>
              </a:rPr>
              <a:t>b. Match the pictures with the customs and traditions in the box</a:t>
            </a:r>
            <a:endParaRPr lang="vi-VN" sz="2400" dirty="0">
              <a:solidFill>
                <a:srgbClr val="FF0000"/>
              </a:solidFill>
              <a:latin typeface=".VnVogue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0" y="-304800"/>
            <a:ext cx="9144000" cy="7162800"/>
          </a:xfrm>
          <a:prstGeom prst="flowChartProcess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9600" y="-228600"/>
            <a:ext cx="7543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B. LANGUAGE FOCUS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3048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Choose the best answer.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914400"/>
            <a:ext cx="8991600" cy="649408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1. You should ________  information about a custom or tradition.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A. finds		       B. find	              C. finding	         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2. A custom is something that has become an ____________ way of doing things.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A. to be accept                B. to accept           C.  accepted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3. In the UK, there are lots of customs for table manners. For example, We ____________ use a knife and fork at dinner.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A. have to                     B. are having	   C. has to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4.In Viet Nam, you____________  use only the first name to  address people older than you.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A. should                        B. must                  C. shouldn’t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5. At the Mid-Autumn Festival, kids can sing, dance, and enjoy moon-cakes ; ____________, every child likes it very much.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A. Therefore    B. Moreover                            C. Because                        . </a:t>
            </a:r>
          </a:p>
          <a:p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1371600"/>
            <a:ext cx="381000" cy="381000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715000" y="2438400"/>
            <a:ext cx="457200" cy="533400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3657600"/>
            <a:ext cx="457200" cy="533400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715000" y="4800600"/>
            <a:ext cx="457200" cy="533400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0" y="6096000"/>
            <a:ext cx="457200" cy="533400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0" y="-304800"/>
            <a:ext cx="9144000" cy="7162800"/>
          </a:xfrm>
          <a:prstGeom prst="flowChartProcess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76200"/>
            <a:ext cx="8991600" cy="907940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6. In 2010, Ha </a:t>
            </a:r>
            <a:r>
              <a:rPr lang="en-US" sz="2800" dirty="0" err="1" smtClean="0"/>
              <a:t>Noi</a:t>
            </a:r>
            <a:r>
              <a:rPr lang="en-US" sz="2800" dirty="0" smtClean="0"/>
              <a:t>____________  its 1000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anniversary.</a:t>
            </a:r>
          </a:p>
          <a:p>
            <a:r>
              <a:rPr lang="en-US" sz="2800" dirty="0" smtClean="0"/>
              <a:t>A. celebrated            B. commemorated              C. worshipped</a:t>
            </a:r>
          </a:p>
          <a:p>
            <a:r>
              <a:rPr lang="en-US" sz="2800" dirty="0" smtClean="0"/>
              <a:t>7. </a:t>
            </a:r>
            <a:r>
              <a:rPr lang="en-US" sz="2800" dirty="0" err="1" smtClean="0"/>
              <a:t>Tet</a:t>
            </a:r>
            <a:r>
              <a:rPr lang="en-US" sz="2800" dirty="0" smtClean="0"/>
              <a:t> is an occasion for family____________ in Viet Nam.</a:t>
            </a:r>
          </a:p>
          <a:p>
            <a:r>
              <a:rPr lang="en-US" sz="2800" dirty="0" smtClean="0"/>
              <a:t>A. </a:t>
            </a:r>
            <a:r>
              <a:rPr lang="en-US" sz="2800" dirty="0" err="1" smtClean="0"/>
              <a:t>visitings</a:t>
            </a:r>
            <a:r>
              <a:rPr lang="en-US" sz="2800" dirty="0" smtClean="0"/>
              <a:t>               B. Meeting                    C. reunions</a:t>
            </a:r>
          </a:p>
          <a:p>
            <a:r>
              <a:rPr lang="en-US" sz="2800" dirty="0" smtClean="0"/>
              <a:t>8. ____________ spring comes, many Vietnamese villages prepare for a new festival season.</a:t>
            </a:r>
          </a:p>
          <a:p>
            <a:pPr marL="514350" indent="-514350">
              <a:buAutoNum type="alphaUcPeriod"/>
            </a:pPr>
            <a:r>
              <a:rPr lang="en-US" sz="2800" dirty="0" smtClean="0"/>
              <a:t>While                   B. When                      C. Nevertheless</a:t>
            </a:r>
          </a:p>
          <a:p>
            <a:pPr marL="514350" indent="-514350">
              <a:buAutoNum type="alphaUcPeriod"/>
            </a:pPr>
            <a:endParaRPr lang="en-US" sz="2800" dirty="0" smtClean="0"/>
          </a:p>
          <a:p>
            <a:pPr marL="514350" indent="-51435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Choose the word that has a different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stressed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syllable from that of the others</a:t>
            </a:r>
            <a:endParaRPr lang="en-US" sz="2800" dirty="0" smtClean="0"/>
          </a:p>
          <a:p>
            <a:pPr marL="514350" indent="-514350">
              <a:buAutoNum type="alphaUcPeriod"/>
            </a:pPr>
            <a:r>
              <a:rPr lang="en-US" sz="2800" dirty="0" smtClean="0"/>
              <a:t>Cutlery		B. accept	                C. social</a:t>
            </a:r>
          </a:p>
          <a:p>
            <a:pPr marL="514350" indent="-514350"/>
            <a:r>
              <a:rPr lang="en-US" sz="2800" i="1" dirty="0" smtClean="0"/>
              <a:t>10.Choose the underlined word or phrase (marked A,B or D) in each sentence that needs correcting</a:t>
            </a:r>
          </a:p>
          <a:p>
            <a:pPr marL="514350" indent="-514350"/>
            <a:r>
              <a:rPr lang="en-US" sz="2800" u="sng" dirty="0" smtClean="0"/>
              <a:t>    Which</a:t>
            </a:r>
            <a:r>
              <a:rPr lang="en-US" sz="2800" dirty="0" smtClean="0"/>
              <a:t> </a:t>
            </a:r>
            <a:r>
              <a:rPr lang="en-US" sz="2800" dirty="0" err="1" smtClean="0"/>
              <a:t>colour</a:t>
            </a:r>
            <a:r>
              <a:rPr lang="en-US" sz="2800" dirty="0" smtClean="0"/>
              <a:t> </a:t>
            </a:r>
            <a:r>
              <a:rPr lang="en-US" sz="2800" u="sng" dirty="0" smtClean="0"/>
              <a:t>is </a:t>
            </a:r>
            <a:r>
              <a:rPr lang="en-US" sz="2800" dirty="0" smtClean="0"/>
              <a:t>the </a:t>
            </a:r>
            <a:r>
              <a:rPr lang="en-US" sz="2800" u="sng" dirty="0" smtClean="0"/>
              <a:t>Cham’s</a:t>
            </a:r>
            <a:r>
              <a:rPr lang="en-US" sz="2800" dirty="0" smtClean="0"/>
              <a:t> clothing?</a:t>
            </a:r>
          </a:p>
          <a:p>
            <a:pPr marL="514350" indent="-514350"/>
            <a:r>
              <a:rPr lang="en-US" sz="2800" dirty="0" smtClean="0"/>
              <a:t>        A                   B             C</a:t>
            </a:r>
          </a:p>
          <a:p>
            <a:pPr marL="514350" indent="-514350">
              <a:buAutoNum type="alphaUcPeriod"/>
            </a:pPr>
            <a:endParaRPr lang="en-US" sz="2800" dirty="0" smtClean="0"/>
          </a:p>
          <a:p>
            <a:pPr marL="514350" indent="-514350"/>
            <a:endParaRPr lang="en-US" sz="2800" dirty="0" smtClean="0"/>
          </a:p>
          <a:p>
            <a:pPr marL="514350" indent="-514350">
              <a:buAutoNum type="alphaUcPeriod"/>
            </a:pPr>
            <a:endParaRPr lang="en-US" sz="2800" dirty="0" smtClean="0"/>
          </a:p>
          <a:p>
            <a:pPr marL="514350" indent="-514350">
              <a:buAutoNum type="alphaUcPeriod"/>
            </a:pPr>
            <a:endParaRPr lang="en-US" sz="2800" dirty="0" smtClean="0"/>
          </a:p>
          <a:p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609600"/>
            <a:ext cx="381000" cy="381000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867400" y="1371600"/>
            <a:ext cx="457200" cy="533400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819400" y="2667000"/>
            <a:ext cx="457200" cy="533400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743200" y="4343400"/>
            <a:ext cx="457200" cy="533400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09600" y="6096000"/>
            <a:ext cx="457200" cy="533400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609600" y="381000"/>
            <a:ext cx="7543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B. LANGUAGE  FOCUS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10668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II. Use the correct form of the verbs to complete the sentences.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676400"/>
            <a:ext cx="8382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 My mother always tells me that I have to  ____________  home by 9 p.m.                     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(be)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When I came, the whole family     ___________  dinner around a big dining table.                   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(have)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 Children should__________  things from adults with both hands.                                                          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take)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 In Australia, you mustn’t ___________  on a person’s accent.                                                         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(comment)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eriod"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601200" y="31242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take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77400" y="13716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677400" y="23622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was having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906000" y="41910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comment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916 -0.00254 L -0.96666 0.10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" y="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17 0.01736 L -0.42083 0.026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5 -0.00486 L -0.67917 0.039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" y="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5 -0.00487 L -0.59583 0.006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304800" y="152400"/>
            <a:ext cx="8839200" cy="6553200"/>
          </a:xfrm>
          <a:prstGeom prst="flowChartProcess">
            <a:avLst/>
          </a:prstGeom>
          <a:ln w="76200">
            <a:solidFill>
              <a:schemeClr val="bg1"/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838200" y="76200"/>
            <a:ext cx="7543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C. READING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600200"/>
            <a:ext cx="9144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Tet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is the biggest festival in Vietnam. To (1) ……………..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Tet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Vietnamese people make many tasty (2)……..……….foods. The most important food includes 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cakes, sausages, boiled chicken, spring rolls, and sticky rice. Chung cake is made of sticky rice, pork, green beans, and other spices, wrapped in green leaves; (3)…….….., this cake needs a lot of preparation . This cake can be kept for a long time, even though the weather is often humid during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Tet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Other significant foods that cannot be missed to worship the ancestors are sausages, spring rolls, and sticky rice. Because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ausages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are difficult to make, people often buy them from famous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suppliers.However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sticky rice and spring rolls are easier to prepare and must be (4)………..immediately after they are cooked, so they are often made at home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" y="5334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I.Fill</a:t>
            </a:r>
            <a:r>
              <a:rPr lang="en-US" sz="2400" b="1" dirty="0" smtClean="0">
                <a:solidFill>
                  <a:srgbClr val="002060"/>
                </a:solidFill>
              </a:rPr>
              <a:t> in the gaps with the words provided.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315200" y="685801"/>
            <a:ext cx="152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/>
              <a:t> </a:t>
            </a:r>
            <a:r>
              <a:rPr lang="en-US" sz="2400" i="1" dirty="0" smtClean="0">
                <a:solidFill>
                  <a:srgbClr val="FF0000"/>
                </a:solidFill>
              </a:rPr>
              <a:t>served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86200" y="1066800"/>
            <a:ext cx="1905000" cy="457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FF0000"/>
                </a:solidFill>
              </a:rPr>
              <a:t>Therefore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81200" y="1066800"/>
            <a:ext cx="186454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</a:rPr>
              <a:t>Traditional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400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1000" y="1066800"/>
            <a:ext cx="181599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Celebrate </a:t>
            </a:r>
            <a:endParaRPr lang="en-US" sz="2400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19800" y="1066800"/>
            <a:ext cx="1143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world </a:t>
            </a:r>
            <a:endParaRPr lang="en-US" sz="2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0.6507 0.0775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" y="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0.35642 0.133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" y="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40417 0.3666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" y="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77556E-17 L -0.575 0.7013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" y="3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304800" y="304800"/>
            <a:ext cx="8839200" cy="6553200"/>
          </a:xfrm>
          <a:prstGeom prst="flowChartProcess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838200" y="304800"/>
            <a:ext cx="7543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C. READING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1447800"/>
            <a:ext cx="8305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II. Read the paragraph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True / False</a:t>
            </a:r>
          </a:p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Answer the questions.</a:t>
            </a:r>
          </a:p>
          <a:p>
            <a:pPr lvl="0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Practice at home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8200" y="8382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WELCOME TO MY CLASS&amp;quot;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71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266&quot;/&gt;&lt;/object&gt;&lt;object type=&quot;3&quot; unique_id=&quot;10008&quot;&gt;&lt;property id=&quot;20148&quot; value=&quot;5&quot;/&gt;&lt;property id=&quot;20300&quot; value=&quot;Slide 5&quot;/&gt;&lt;property id=&quot;20307&quot; value=&quot;282&quot;/&gt;&lt;/object&gt;&lt;object type=&quot;3&quot; unique_id=&quot;10009&quot;&gt;&lt;property id=&quot;20148&quot; value=&quot;5&quot;/&gt;&lt;property id=&quot;20300&quot; value=&quot;Slide 6&quot;/&gt;&lt;property id=&quot;20307&quot; value=&quot;272&quot;/&gt;&lt;/object&gt;&lt;object type=&quot;3&quot; unique_id=&quot;10010&quot;&gt;&lt;property id=&quot;20148&quot; value=&quot;5&quot;/&gt;&lt;property id=&quot;20300&quot; value=&quot;Slide 7&quot;/&gt;&lt;property id=&quot;20307&quot; value=&quot;273&quot;/&gt;&lt;/object&gt;&lt;object type=&quot;3&quot; unique_id=&quot;10011&quot;&gt;&lt;property id=&quot;20148&quot; value=&quot;5&quot;/&gt;&lt;property id=&quot;20300&quot; value=&quot;Slide 8&quot;/&gt;&lt;property id=&quot;20307&quot; value=&quot;275&quot;/&gt;&lt;/object&gt;&lt;object type=&quot;3&quot; unique_id=&quot;10012&quot;&gt;&lt;property id=&quot;20148&quot; value=&quot;5&quot;/&gt;&lt;property id=&quot;20300&quot; value=&quot;Slide 9&quot;/&gt;&lt;property id=&quot;20307&quot; value=&quot;276&quot;/&gt;&lt;/object&gt;&lt;object type=&quot;3&quot; unique_id=&quot;10013&quot;&gt;&lt;property id=&quot;20148&quot; value=&quot;5&quot;/&gt;&lt;property id=&quot;20300&quot; value=&quot;Slide 10&quot;/&gt;&lt;property id=&quot;20307&quot; value=&quot;285&quot;/&gt;&lt;/object&gt;&lt;object type=&quot;3&quot; unique_id=&quot;10014&quot;&gt;&lt;property id=&quot;20148&quot; value=&quot;5&quot;/&gt;&lt;property id=&quot;20300&quot; value=&quot;Slide 11&quot;/&gt;&lt;property id=&quot;20307&quot; value=&quot;286&quot;/&gt;&lt;/object&gt;&lt;object type=&quot;3&quot; unique_id=&quot;10015&quot;&gt;&lt;property id=&quot;20148&quot; value=&quot;5&quot;/&gt;&lt;property id=&quot;20300&quot; value=&quot;Slide 12&quot;/&gt;&lt;property id=&quot;20307&quot; value=&quot;283&quot;/&gt;&lt;/object&gt;&lt;object type=&quot;3&quot; unique_id=&quot;10016&quot;&gt;&lt;property id=&quot;20148&quot; value=&quot;5&quot;/&gt;&lt;property id=&quot;20300&quot; value=&quot;Slide 13&quot;/&gt;&lt;property id=&quot;20307&quot; value=&quot;284&quot;/&gt;&lt;/object&gt;&lt;object type=&quot;3&quot; unique_id=&quot;10017&quot;&gt;&lt;property id=&quot;20148&quot; value=&quot;5&quot;/&gt;&lt;property id=&quot;20300&quot; value=&quot;Slide 14&quot;/&gt;&lt;property id=&quot;20307&quot; value=&quot;278&quot;/&gt;&lt;/object&gt;&lt;object type=&quot;3&quot; unique_id=&quot;10018&quot;&gt;&lt;property id=&quot;20148&quot; value=&quot;5&quot;/&gt;&lt;property id=&quot;20300&quot; value=&quot;Slide 15&quot;/&gt;&lt;property id=&quot;20307&quot; value=&quot;288&quot;/&gt;&lt;/object&gt;&lt;object type=&quot;3&quot; unique_id=&quot;10019&quot;&gt;&lt;property id=&quot;20148&quot; value=&quot;5&quot;/&gt;&lt;property id=&quot;20300&quot; value=&quot;Slide 16&quot;/&gt;&lt;property id=&quot;20307&quot; value=&quot;289&quot;/&gt;&lt;/object&gt;&lt;object type=&quot;3&quot; unique_id=&quot;10020&quot;&gt;&lt;property id=&quot;20148&quot; value=&quot;5&quot;/&gt;&lt;property id=&quot;20300&quot; value=&quot;Slide 17&quot;/&gt;&lt;property id=&quot;20307&quot; value=&quot;291&quot;/&gt;&lt;/object&gt;&lt;object type=&quot;3&quot; unique_id=&quot;10021&quot;&gt;&lt;property id=&quot;20148&quot; value=&quot;5&quot;/&gt;&lt;property id=&quot;20300&quot; value=&quot;Slide 18&quot;/&gt;&lt;property id=&quot;20307&quot; value=&quot;292&quot;/&gt;&lt;/object&gt;&lt;object type=&quot;3&quot; unique_id=&quot;10022&quot;&gt;&lt;property id=&quot;20148&quot; value=&quot;5&quot;/&gt;&lt;property id=&quot;20300&quot; value=&quot;Slide 19&quot;/&gt;&lt;property id=&quot;20307&quot; value=&quot;293&quot;/&gt;&lt;/object&gt;&lt;object type=&quot;3&quot; unique_id=&quot;10023&quot;&gt;&lt;property id=&quot;20148&quot; value=&quot;5&quot;/&gt;&lt;property id=&quot;20300&quot; value=&quot;Slide 20&quot;/&gt;&lt;property id=&quot;20307&quot; value=&quot;294&quot;/&gt;&lt;/object&gt;&lt;object type=&quot;3&quot; unique_id=&quot;10024&quot;&gt;&lt;property id=&quot;20148&quot; value=&quot;5&quot;/&gt;&lt;property id=&quot;20300&quot; value=&quot;Slide 21&quot;/&gt;&lt;property id=&quot;20307&quot; value=&quot;267&quot;/&gt;&lt;/object&gt;&lt;object type=&quot;3&quot; unique_id=&quot;10025&quot;&gt;&lt;property id=&quot;20148&quot; value=&quot;5&quot;/&gt;&lt;property id=&quot;20300&quot; value=&quot;Slide 22&quot;/&gt;&lt;property id=&quot;20307&quot; value=&quot;268&quot;/&gt;&lt;/object&gt;&lt;object type=&quot;3&quot; unique_id=&quot;10026&quot;&gt;&lt;property id=&quot;20148&quot; value=&quot;5&quot;/&gt;&lt;property id=&quot;20300&quot; value=&quot;Slide 23 - &amp;quot;The bye bye song&amp;quot;&quot;/&gt;&lt;property id=&quot;20307&quot; value=&quot;269&quot;/&gt;&lt;/object&gt;&lt;object type=&quot;3&quot; unique_id=&quot;10027&quot;&gt;&lt;property id=&quot;20148&quot; value=&quot;5&quot;/&gt;&lt;property id=&quot;20300&quot; value=&quot;Slide 24&quot;/&gt;&lt;property id=&quot;20307&quot; value=&quot;27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1256</TotalTime>
  <Words>995</Words>
  <Application>Microsoft Office PowerPoint</Application>
  <PresentationFormat>On-screen Show (4:3)</PresentationFormat>
  <Paragraphs>180</Paragraphs>
  <Slides>14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Warm up.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MY CLASS</dc:title>
  <dc:creator>Mr</dc:creator>
  <cp:lastModifiedBy>Admin</cp:lastModifiedBy>
  <cp:revision>96</cp:revision>
  <dcterms:created xsi:type="dcterms:W3CDTF">2015-08-07T14:38:19Z</dcterms:created>
  <dcterms:modified xsi:type="dcterms:W3CDTF">2016-11-16T15:35:43Z</dcterms:modified>
</cp:coreProperties>
</file>