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1" r:id="rId6"/>
    <p:sldId id="260" r:id="rId7"/>
    <p:sldId id="263" r:id="rId8"/>
    <p:sldId id="261" r:id="rId9"/>
    <p:sldId id="262" r:id="rId10"/>
    <p:sldId id="278" r:id="rId11"/>
    <p:sldId id="265" r:id="rId12"/>
    <p:sldId id="266" r:id="rId13"/>
    <p:sldId id="283" r:id="rId14"/>
    <p:sldId id="284" r:id="rId15"/>
    <p:sldId id="264" r:id="rId16"/>
    <p:sldId id="268" r:id="rId17"/>
    <p:sldId id="286" r:id="rId18"/>
    <p:sldId id="267" r:id="rId19"/>
    <p:sldId id="269" r:id="rId20"/>
    <p:sldId id="270" r:id="rId21"/>
    <p:sldId id="273" r:id="rId22"/>
    <p:sldId id="279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Quicksand" panose="020B0604020202020204" charset="0"/>
      <p:regular r:id="rId32"/>
    </p:embeddedFont>
    <p:embeddedFont>
      <p:font typeface="Quicksand Bold" panose="020B0604020202020204" charset="0"/>
      <p:regular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80"/>
    <a:srgbClr val="B8627D"/>
    <a:srgbClr val="FF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.sv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image" Target="../media/image4.svg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4.svg"/><Relationship Id="rId5" Type="http://schemas.openxmlformats.org/officeDocument/2006/relationships/audio" Target="../media/audio2.wav"/><Relationship Id="rId10" Type="http://schemas.openxmlformats.org/officeDocument/2006/relationships/image" Target="../media/image3.png"/><Relationship Id="rId4" Type="http://schemas.openxmlformats.org/officeDocument/2006/relationships/audio" Target="../media/audio11.wav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039227">
            <a:off x="6471658" y="-2877205"/>
            <a:ext cx="18931566" cy="101283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0770" y="1562100"/>
            <a:ext cx="11022304" cy="6242239"/>
            <a:chOff x="0" y="28575"/>
            <a:chExt cx="11281633" cy="8322986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9400963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0"/>
                </a:lnSpc>
              </a:pPr>
              <a:endParaRPr lang="en-US" sz="4000" b="1" spc="462" dirty="0">
                <a:solidFill>
                  <a:srgbClr val="0F7D80"/>
                </a:solidFill>
                <a:latin typeface="Quicksand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88362"/>
              <a:ext cx="11281633" cy="606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vi-VN" sz="8800" b="1" spc="-480" dirty="0">
                  <a:solidFill>
                    <a:srgbClr val="B8627D"/>
                  </a:solidFill>
                </a:rPr>
                <a:t>CHÀO MỪNG CÁC EM  CÙNG ĐẾN VỚI TIẾT HỌC HÔM NAY!</a:t>
              </a:r>
              <a:endParaRPr lang="en-US" sz="8800" b="1" spc="-480" dirty="0">
                <a:solidFill>
                  <a:srgbClr val="B8627D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732178"/>
            <a:ext cx="909621" cy="9096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84558" y="2555938"/>
            <a:ext cx="814039" cy="8140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52949" y="422684"/>
            <a:ext cx="909621" cy="9096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04490" y="6459609"/>
            <a:ext cx="909621" cy="9096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60187" y="8927400"/>
            <a:ext cx="814039" cy="8140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93914" y="4533900"/>
            <a:ext cx="877760" cy="8777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33074" y="-359229"/>
            <a:ext cx="909621" cy="9096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65316" y="569589"/>
            <a:ext cx="814039" cy="814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57200" y="-6035180"/>
            <a:ext cx="20894728" cy="1117868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000321" y="7593791"/>
            <a:ext cx="9773762" cy="145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 châm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6600" b="1" spc="26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8204" y="7330603"/>
            <a:ext cx="5702596" cy="220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6000" b="1" spc="26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rả lời câu hỏi bài Tập đọc Người ăn xin | Hướng dẫn soạn bài Tập đọc Người  ăn xin">
            <a:extLst>
              <a:ext uri="{FF2B5EF4-FFF2-40B4-BE49-F238E27FC236}">
                <a16:creationId xmlns:a16="http://schemas.microsoft.com/office/drawing/2014/main" id="{2823DEA5-2975-48D6-B1AC-62505C8C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90" y="4275213"/>
            <a:ext cx="4388209" cy="2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Ăn bí ngô để bổ từ trong ra ngoài">
            <a:extLst>
              <a:ext uri="{FF2B5EF4-FFF2-40B4-BE49-F238E27FC236}">
                <a16:creationId xmlns:a16="http://schemas.microsoft.com/office/drawing/2014/main" id="{B02E0C97-7392-4441-83E3-A98E943D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5213"/>
            <a:ext cx="4762500" cy="28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 Học Thành Ngữ, Tục Ngữ Việt Nam - Ông Nói Gà Bà Nói Vịt | Tiki">
            <a:extLst>
              <a:ext uri="{FF2B5EF4-FFF2-40B4-BE49-F238E27FC236}">
                <a16:creationId xmlns:a16="http://schemas.microsoft.com/office/drawing/2014/main" id="{50E9933D-B5DC-49CF-97B8-F310009EF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4444"/>
          <a:stretch/>
        </p:blipFill>
        <p:spPr bwMode="auto">
          <a:xfrm>
            <a:off x="11887202" y="4122617"/>
            <a:ext cx="5985346" cy="30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4CA2EF4C-BB5B-48F9-8425-F24D7795F531}"/>
              </a:ext>
            </a:extLst>
          </p:cNvPr>
          <p:cNvSpPr txBox="1"/>
          <p:nvPr/>
        </p:nvSpPr>
        <p:spPr>
          <a:xfrm>
            <a:off x="698204" y="1095503"/>
            <a:ext cx="16903996" cy="943913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vi-VN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endParaRPr lang="vi-VN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5400000">
            <a:off x="-548270" y="-662571"/>
            <a:ext cx="3200400" cy="3382541"/>
            <a:chOff x="0" y="0"/>
            <a:chExt cx="5858594" cy="585859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719FBD-5F4E-4F2D-B8DD-E62BD134756F}"/>
              </a:ext>
            </a:extLst>
          </p:cNvPr>
          <p:cNvSpPr/>
          <p:nvPr/>
        </p:nvSpPr>
        <p:spPr>
          <a:xfrm>
            <a:off x="1047875" y="6057900"/>
            <a:ext cx="16836189" cy="2514600"/>
          </a:xfrm>
          <a:prstGeom prst="roundRect">
            <a:avLst/>
          </a:prstGeom>
          <a:solidFill>
            <a:srgbClr val="0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An: </a:t>
            </a:r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Cậu có biết chiếc máy bay đầu tiên được chế tạo vào </a:t>
            </a:r>
            <a:r>
              <a:rPr lang="vi-VN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nào </a:t>
            </a:r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không?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Ba:</a:t>
            </a:r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Đâu khoảng vào </a:t>
            </a:r>
            <a:r>
              <a:rPr lang="vi-VN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thế kì XX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44996DD-90B9-419F-8DD1-C02E141F10E9}"/>
              </a:ext>
            </a:extLst>
          </p:cNvPr>
          <p:cNvSpPr txBox="1"/>
          <p:nvPr/>
        </p:nvSpPr>
        <p:spPr>
          <a:xfrm>
            <a:off x="1670291" y="41911"/>
            <a:ext cx="16213773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vi-VN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endParaRPr lang="en-US" sz="16600" b="1" spc="21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56730D56-4CE8-4AAE-B59A-181920AC254D}"/>
              </a:ext>
            </a:extLst>
          </p:cNvPr>
          <p:cNvSpPr/>
          <p:nvPr/>
        </p:nvSpPr>
        <p:spPr>
          <a:xfrm>
            <a:off x="7315200" y="985825"/>
            <a:ext cx="10568864" cy="4691076"/>
          </a:xfrm>
          <a:prstGeom prst="cloud">
            <a:avLst/>
          </a:prstGeom>
          <a:solidFill>
            <a:srgbClr val="B862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tabLst>
                <a:tab pos="1323975" algn="l"/>
              </a:tabLst>
            </a:pPr>
            <a:r>
              <a:rPr lang="pt-BR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trả lời của Ba có đáp ứng nhu cầu thông tin đúng như An mong muốn hay không ? 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pt-BR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Trong tình huống này thì phương châm hội thoại nào không được tuân thủ 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1323975" algn="l"/>
              </a:tabLst>
            </a:pPr>
            <a:r>
              <a:rPr lang="pt-BR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Vì sao Ba trả lời như vậy mà không tuân thủ phương châm hội thoại đã nêu ?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062327" y="7061327"/>
            <a:ext cx="4393945" cy="4393945"/>
            <a:chOff x="0" y="0"/>
            <a:chExt cx="5858594" cy="585859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419315" y="2419315"/>
              <a:ext cx="3439279" cy="34392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48460" y="0"/>
              <a:ext cx="1580989" cy="158098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3370488"/>
              <a:ext cx="1580989" cy="158098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048978" y="1048978"/>
              <a:ext cx="1580989" cy="1580989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F3EA35C-7D59-4A52-B7A4-983BF472A83C}"/>
              </a:ext>
            </a:extLst>
          </p:cNvPr>
          <p:cNvSpPr/>
          <p:nvPr/>
        </p:nvSpPr>
        <p:spPr>
          <a:xfrm>
            <a:off x="1499937" y="1808589"/>
            <a:ext cx="14765973" cy="2514600"/>
          </a:xfrm>
          <a:prstGeom prst="roundRect">
            <a:avLst/>
          </a:prstGeom>
          <a:solidFill>
            <a:srgbClr val="0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An: </a:t>
            </a:r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Cậu có biết chiếc máy bay đầu tiên được chế tạo vào </a:t>
            </a:r>
            <a:r>
              <a:rPr lang="vi-VN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nào </a:t>
            </a:r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không?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Ba:</a:t>
            </a:r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Đâu khoảng vào </a:t>
            </a:r>
            <a:r>
              <a:rPr lang="vi-VN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thế kì XX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36AFDE70-B4B8-4EE1-B181-2E05C9588A64}"/>
              </a:ext>
            </a:extLst>
          </p:cNvPr>
          <p:cNvSpPr txBox="1"/>
          <p:nvPr/>
        </p:nvSpPr>
        <p:spPr>
          <a:xfrm>
            <a:off x="1524000" y="309285"/>
            <a:ext cx="16213773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vi-VN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endParaRPr lang="en-US" sz="16600" b="1" spc="21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9E69560-0FBA-4EE1-A77B-013328F34160}"/>
              </a:ext>
            </a:extLst>
          </p:cNvPr>
          <p:cNvSpPr/>
          <p:nvPr/>
        </p:nvSpPr>
        <p:spPr>
          <a:xfrm>
            <a:off x="8686800" y="4316929"/>
            <a:ext cx="1219200" cy="1119993"/>
          </a:xfrm>
          <a:prstGeom prst="downArrow">
            <a:avLst/>
          </a:prstGeom>
          <a:solidFill>
            <a:srgbClr val="FFE6DE"/>
          </a:solidFill>
          <a:ln>
            <a:solidFill>
              <a:srgbClr val="B86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E9D2D6-4481-4DC3-AAD5-A3B35CD0F814}"/>
              </a:ext>
            </a:extLst>
          </p:cNvPr>
          <p:cNvSpPr/>
          <p:nvPr/>
        </p:nvSpPr>
        <p:spPr>
          <a:xfrm>
            <a:off x="1060149" y="5436922"/>
            <a:ext cx="16213772" cy="3438891"/>
          </a:xfrm>
          <a:prstGeom prst="roundRect">
            <a:avLst/>
          </a:prstGeom>
          <a:solidFill>
            <a:srgbClr val="B862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vi-VN" sz="3600" b="1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6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trả lời của Ba  không đáp ứng được yêu cầu của An.</a:t>
            </a:r>
          </a:p>
          <a:p>
            <a:pPr algn="just" rtl="0"/>
            <a:r>
              <a:rPr lang="vi-VN" sz="36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Phương châm về lượng không được tuân thủ.</a:t>
            </a:r>
          </a:p>
          <a:p>
            <a:pPr algn="just" rtl="0">
              <a:buSzPts val="2800"/>
              <a:buFont typeface="Times New Roman" panose="02020603050405020304" pitchFamily="18" charset="0"/>
              <a:buChar char="-"/>
            </a:pPr>
            <a:r>
              <a:rPr lang="vi-VN" sz="36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Ba không biết chiếc máy bay đầu tiên đươc chế tạo vào năm nào. Để tuân thủ phương châm về chất nên Ba phải trả lời chung chung như vậy.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062327" y="7061327"/>
            <a:ext cx="4393945" cy="4393945"/>
            <a:chOff x="0" y="0"/>
            <a:chExt cx="5858594" cy="585859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419315" y="2419315"/>
              <a:ext cx="3439279" cy="34392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48460" y="0"/>
              <a:ext cx="1580989" cy="158098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3370488"/>
              <a:ext cx="1580989" cy="158098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048978" y="1048978"/>
              <a:ext cx="1580989" cy="1580989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F3EA35C-7D59-4A52-B7A4-983BF472A83C}"/>
              </a:ext>
            </a:extLst>
          </p:cNvPr>
          <p:cNvSpPr/>
          <p:nvPr/>
        </p:nvSpPr>
        <p:spPr>
          <a:xfrm>
            <a:off x="1499937" y="1808589"/>
            <a:ext cx="14765973" cy="2768904"/>
          </a:xfrm>
          <a:prstGeom prst="roundRect">
            <a:avLst/>
          </a:prstGeom>
          <a:solidFill>
            <a:srgbClr val="0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Khi bác sĩ nói với một người mắc bệnh nan y về tình trạng sức khoẻ của bệnh nhân đó thì phương châm hội thoại nào có thể không được tuân thủ ? Tại sao bác sĩ phải làm như vậy?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? Em hãy tìm những tình huống giao tiếp khác mà phương châm hội thoại cũng không được tuân thủ?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36AFDE70-B4B8-4EE1-B181-2E05C9588A64}"/>
              </a:ext>
            </a:extLst>
          </p:cNvPr>
          <p:cNvSpPr txBox="1"/>
          <p:nvPr/>
        </p:nvSpPr>
        <p:spPr>
          <a:xfrm>
            <a:off x="1524000" y="309285"/>
            <a:ext cx="16213773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endParaRPr kumimoji="0" lang="en-US" sz="16600" b="1" i="0" u="none" strike="noStrike" kern="1200" cap="none" spc="21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9E69560-0FBA-4EE1-A77B-013328F34160}"/>
              </a:ext>
            </a:extLst>
          </p:cNvPr>
          <p:cNvSpPr/>
          <p:nvPr/>
        </p:nvSpPr>
        <p:spPr>
          <a:xfrm>
            <a:off x="8534400" y="4625732"/>
            <a:ext cx="1219200" cy="1119993"/>
          </a:xfrm>
          <a:prstGeom prst="downArrow">
            <a:avLst/>
          </a:prstGeom>
          <a:solidFill>
            <a:srgbClr val="FFE6DE"/>
          </a:solidFill>
          <a:ln>
            <a:solidFill>
              <a:srgbClr val="B86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E9D2D6-4481-4DC3-AAD5-A3B35CD0F814}"/>
              </a:ext>
            </a:extLst>
          </p:cNvPr>
          <p:cNvSpPr/>
          <p:nvPr/>
        </p:nvSpPr>
        <p:spPr>
          <a:xfrm>
            <a:off x="1291298" y="5894808"/>
            <a:ext cx="16213772" cy="2579460"/>
          </a:xfrm>
          <a:prstGeom prst="roundRect">
            <a:avLst/>
          </a:prstGeom>
          <a:solidFill>
            <a:srgbClr val="B862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Bác sĩ không tuân thủ phưương châm về chất (nói điều mình tin là không đúng).</a:t>
            </a:r>
          </a:p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Có thể chấp nhận đưưîc vì nó có lợi cho bệnh nhân, giúp cho người bệnh lạc quan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27077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062327" y="7061327"/>
            <a:ext cx="4393945" cy="4393945"/>
            <a:chOff x="0" y="0"/>
            <a:chExt cx="5858594" cy="585859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419315" y="2419315"/>
              <a:ext cx="3439279" cy="34392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48460" y="0"/>
              <a:ext cx="1580989" cy="158098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3370488"/>
              <a:ext cx="1580989" cy="158098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048978" y="1048978"/>
              <a:ext cx="1580989" cy="1580989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F3EA35C-7D59-4A52-B7A4-983BF472A83C}"/>
              </a:ext>
            </a:extLst>
          </p:cNvPr>
          <p:cNvSpPr/>
          <p:nvPr/>
        </p:nvSpPr>
        <p:spPr>
          <a:xfrm>
            <a:off x="1486859" y="1660412"/>
            <a:ext cx="14765973" cy="1591472"/>
          </a:xfrm>
          <a:prstGeom prst="roundRect">
            <a:avLst/>
          </a:prstGeom>
          <a:solidFill>
            <a:srgbClr val="0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Khi nói 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Tiền bạc chỉ là tiền bạc </a:t>
            </a:r>
            <a:r>
              <a:rPr lang="vi-VN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thì có phải người nói không tuân thủ phương châm về lượng không? Theo em, nên hiểu ý nghĩa câu này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36AFDE70-B4B8-4EE1-B181-2E05C9588A64}"/>
              </a:ext>
            </a:extLst>
          </p:cNvPr>
          <p:cNvSpPr txBox="1"/>
          <p:nvPr/>
        </p:nvSpPr>
        <p:spPr>
          <a:xfrm>
            <a:off x="1499937" y="45010"/>
            <a:ext cx="16213773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endParaRPr kumimoji="0" lang="en-US" sz="16600" b="1" i="0" u="none" strike="noStrike" kern="1200" cap="none" spc="21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9E69560-0FBA-4EE1-A77B-013328F34160}"/>
              </a:ext>
            </a:extLst>
          </p:cNvPr>
          <p:cNvSpPr/>
          <p:nvPr/>
        </p:nvSpPr>
        <p:spPr>
          <a:xfrm>
            <a:off x="8153400" y="3307630"/>
            <a:ext cx="1219200" cy="1288544"/>
          </a:xfrm>
          <a:prstGeom prst="downArrow">
            <a:avLst/>
          </a:prstGeom>
          <a:solidFill>
            <a:srgbClr val="FFE6DE"/>
          </a:solidFill>
          <a:ln>
            <a:solidFill>
              <a:srgbClr val="B86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E9D2D6-4481-4DC3-AAD5-A3B35CD0F814}"/>
              </a:ext>
            </a:extLst>
          </p:cNvPr>
          <p:cNvSpPr/>
          <p:nvPr/>
        </p:nvSpPr>
        <p:spPr>
          <a:xfrm>
            <a:off x="821030" y="4651920"/>
            <a:ext cx="16213772" cy="4659578"/>
          </a:xfrm>
          <a:prstGeom prst="roundRect">
            <a:avLst/>
          </a:prstGeom>
          <a:solidFill>
            <a:srgbClr val="B862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Nếu xét nghĩa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tường minh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thì cách nói này không tuân thủ phương châm về lượng vì nó dường nhưư không cho người nghe thêm một thông tin nào.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Nếu xét theo nghĩa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hàm ý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thì cách nói này vẫn tuân thủ phương châm về lượng.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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Tiền bạc chỉ là phương tiện để sống chứ không phải là mục đích cuối cùng của con người. Câu này có ý nghĩa răn dạy con ngưười ta không nên chạy theo tiền bạc mà quên tất cả.</a:t>
            </a:r>
          </a:p>
          <a:p>
            <a:pPr>
              <a:lnSpc>
                <a:spcPct val="150000"/>
              </a:lnSpc>
            </a:pPr>
            <a:r>
              <a:rPr lang="vi-VN" sz="3200" b="1" dirty="0"/>
              <a:t>=&gt; Muốn gây một sự chú ý, để người nghe hiểu câu nói theo một hàm ý nào đó.</a:t>
            </a:r>
          </a:p>
        </p:txBody>
      </p:sp>
    </p:spTree>
    <p:extLst>
      <p:ext uri="{BB962C8B-B14F-4D97-AF65-F5344CB8AC3E}">
        <p14:creationId xmlns:p14="http://schemas.microsoft.com/office/powerpoint/2010/main" val="8187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07228" y="-1790700"/>
            <a:ext cx="48302456" cy="13487411"/>
            <a:chOff x="0" y="0"/>
            <a:chExt cx="64403275" cy="179832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366520"/>
              <a:ext cx="32928403" cy="1761669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1474872" y="0"/>
              <a:ext cx="32928403" cy="1761669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097000" y="-1028700"/>
            <a:ext cx="4393945" cy="4393945"/>
            <a:chOff x="0" y="0"/>
            <a:chExt cx="5858594" cy="585859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-10800000">
            <a:off x="-1168273" y="7061327"/>
            <a:ext cx="4393945" cy="4393945"/>
            <a:chOff x="0" y="0"/>
            <a:chExt cx="5858594" cy="585859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</p:spPr>
        </p:pic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11AF5F33-B0F4-4C0A-B8F5-8E7F6AFC737F}"/>
              </a:ext>
            </a:extLst>
          </p:cNvPr>
          <p:cNvSpPr txBox="1"/>
          <p:nvPr/>
        </p:nvSpPr>
        <p:spPr>
          <a:xfrm>
            <a:off x="1846068" y="459613"/>
            <a:ext cx="10427392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endParaRPr kumimoji="0" lang="en-US" sz="16600" b="1" i="0" u="none" strike="noStrike" kern="1200" cap="none" spc="21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id="{7736B19E-E87A-4C6F-9363-9BA256BBD089}"/>
              </a:ext>
            </a:extLst>
          </p:cNvPr>
          <p:cNvSpPr/>
          <p:nvPr/>
        </p:nvSpPr>
        <p:spPr>
          <a:xfrm>
            <a:off x="2039930" y="2849629"/>
            <a:ext cx="15105070" cy="5591303"/>
          </a:xfrm>
          <a:prstGeom prst="snip2DiagRect">
            <a:avLst/>
          </a:prstGeom>
          <a:solidFill>
            <a:srgbClr val="FFE6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Viêc không tuân thủ các phương châm hội thoại có thể bắt nguồn từ những nguyên nhân sau: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Người nói vô ý, thiếu văn hóa giao tiếp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Người nói phải ưu tiên cho một phương châm hội thoại hoặc một yêu cầu khác quan trọng hơn.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Người nói muốn gây một sự chú ý, để người nghe hiểu câu nói thêo một hàm ý nào đó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90600" y="-4533900"/>
            <a:ext cx="20894728" cy="111786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71800" y="5067397"/>
            <a:ext cx="13984923" cy="133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vi-VN" sz="16600" b="1" spc="215" dirty="0">
                <a:solidFill>
                  <a:srgbClr val="0F7D80"/>
                </a:solidFill>
                <a:latin typeface="Quicksand Bold"/>
              </a:rPr>
              <a:t>LUYỆN TẬP</a:t>
            </a:r>
            <a:endParaRPr lang="en-US" sz="16600" b="1" spc="215" dirty="0">
              <a:solidFill>
                <a:srgbClr val="0F7D80"/>
              </a:solidFill>
              <a:latin typeface="Quicksand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981200" y="4343828"/>
            <a:ext cx="1725604" cy="2061628"/>
            <a:chOff x="0" y="0"/>
            <a:chExt cx="4905165" cy="5108337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49933" y="0"/>
              <a:ext cx="3605298" cy="3587272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4146311"/>
              <a:ext cx="4905165" cy="962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6"/>
                </a:lnSpc>
              </a:pPr>
              <a:endParaRPr lang="en-US" sz="3200" spc="64" dirty="0">
                <a:solidFill>
                  <a:srgbClr val="B8627D"/>
                </a:solidFill>
                <a:latin typeface="Quicksan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6000" y="190500"/>
            <a:ext cx="2494275" cy="2690454"/>
          </a:xfrm>
          <a:prstGeom prst="rect">
            <a:avLst/>
          </a:prstGeom>
        </p:spPr>
      </p:pic>
      <p:grpSp>
        <p:nvGrpSpPr>
          <p:cNvPr id="21" name="Group 7">
            <a:extLst>
              <a:ext uri="{FF2B5EF4-FFF2-40B4-BE49-F238E27FC236}">
                <a16:creationId xmlns:a16="http://schemas.microsoft.com/office/drawing/2014/main" id="{20DAE6C1-3695-476E-8D02-D7603C7C2D38}"/>
              </a:ext>
            </a:extLst>
          </p:cNvPr>
          <p:cNvGrpSpPr/>
          <p:nvPr/>
        </p:nvGrpSpPr>
        <p:grpSpPr>
          <a:xfrm>
            <a:off x="14630400" y="6405456"/>
            <a:ext cx="4393945" cy="4393945"/>
            <a:chOff x="0" y="0"/>
            <a:chExt cx="5858594" cy="5858594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E11418F8-E077-47F7-9EFC-0671E936E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419315" y="2419315"/>
              <a:ext cx="3439279" cy="3439279"/>
            </a:xfrm>
            <a:prstGeom prst="rect">
              <a:avLst/>
            </a:prstGeom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5F2850C3-D6B9-4C07-8FC3-282B9278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48460" y="0"/>
              <a:ext cx="1580989" cy="1580989"/>
            </a:xfrm>
            <a:prstGeom prst="rect">
              <a:avLst/>
            </a:prstGeom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4DCAE05A-40F5-45FD-A135-35B6AB9BE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0" y="3370488"/>
              <a:ext cx="1580989" cy="1580989"/>
            </a:xfrm>
            <a:prstGeom prst="rect">
              <a:avLst/>
            </a:prstGeom>
          </p:spPr>
        </p:pic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52BCF4A2-7942-4C51-AE07-E829F6BAB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048978" y="1048978"/>
              <a:ext cx="1580989" cy="15809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33399" y="2477358"/>
            <a:ext cx="16952954" cy="4571142"/>
          </a:xfrm>
          <a:prstGeom prst="rect">
            <a:avLst/>
          </a:prstGeom>
          <a:solidFill>
            <a:srgbClr val="FFE6DE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7522" y="2985028"/>
            <a:ext cx="16684709" cy="3992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mẩu truyện sau và trả lời câu hỏi:</a:t>
            </a:r>
          </a:p>
          <a:p>
            <a:pPr marL="0" marR="0" lvl="0" indent="0" algn="ctr" defTabSz="914400" rtl="0" eaLnBrk="1" fontAlgn="auto" latinLnBrk="0" hangingPunct="1">
              <a:lnSpc>
                <a:spcPts val="45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F7D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cậu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tuổi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nhựa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ngăn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kệ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Cậu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mãi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ra,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bèn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nằm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ngay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cuốn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Tuyển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truyện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 Cao”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kìa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kìa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5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trả lời của ông bố không tuân thủ phương châm hội thoại nào? Phân tích để làm rõ sự vi phạm ấy?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7D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742131" y="373886"/>
            <a:ext cx="6304732" cy="106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00" b="1" i="0" u="sng" strike="noStrike" kern="1200" cap="none" spc="128" normalizeH="0" baseline="0" noProof="0" dirty="0">
                <a:ln>
                  <a:noFill/>
                </a:ln>
                <a:solidFill>
                  <a:srgbClr val="FFE6DE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Bài 1</a:t>
            </a:r>
            <a:endParaRPr kumimoji="0" lang="en-US" sz="6400" b="1" i="0" u="sng" strike="noStrike" kern="1200" cap="none" spc="128" normalizeH="0" baseline="0" noProof="0" dirty="0">
              <a:ln>
                <a:noFill/>
              </a:ln>
              <a:solidFill>
                <a:srgbClr val="FFE6DE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18980" y="2106086"/>
            <a:ext cx="782510" cy="7825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42944" y="2079753"/>
            <a:ext cx="782510" cy="78251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43495" y="2096359"/>
            <a:ext cx="782510" cy="782510"/>
          </a:xfrm>
          <a:prstGeom prst="rect">
            <a:avLst/>
          </a:prstGeom>
        </p:spPr>
      </p:pic>
      <p:sp>
        <p:nvSpPr>
          <p:cNvPr id="32" name="AutoShape 3">
            <a:extLst>
              <a:ext uri="{FF2B5EF4-FFF2-40B4-BE49-F238E27FC236}">
                <a16:creationId xmlns:a16="http://schemas.microsoft.com/office/drawing/2014/main" id="{1D1148A1-ADBB-43B3-B567-EDDDE71C854C}"/>
              </a:ext>
            </a:extLst>
          </p:cNvPr>
          <p:cNvSpPr/>
          <p:nvPr/>
        </p:nvSpPr>
        <p:spPr>
          <a:xfrm>
            <a:off x="533399" y="7485138"/>
            <a:ext cx="16952954" cy="2427976"/>
          </a:xfrm>
          <a:prstGeom prst="rect">
            <a:avLst/>
          </a:prstGeom>
          <a:solidFill>
            <a:srgbClr val="FFE6DE"/>
          </a:solidFill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PCCT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Tuyển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Cao”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.=&gt;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EF8AD1C-5E2D-40C6-9F0C-C492AF14CFA2}"/>
              </a:ext>
            </a:extLst>
          </p:cNvPr>
          <p:cNvGrpSpPr/>
          <p:nvPr/>
        </p:nvGrpSpPr>
        <p:grpSpPr>
          <a:xfrm>
            <a:off x="14072047" y="-342900"/>
            <a:ext cx="4393945" cy="4393945"/>
            <a:chOff x="0" y="0"/>
            <a:chExt cx="5858594" cy="5858594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9145CA7A-7DEA-42F0-9E4E-213D39888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0BD223BE-F780-4A67-B1F9-EE8C50B8D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1F0A865-86D3-496D-BA84-39D17ED25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BAEE2F3D-8B1B-458C-9C1C-01E08F33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2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82600" y="2175240"/>
            <a:ext cx="16952954" cy="4571142"/>
          </a:xfrm>
          <a:prstGeom prst="rect">
            <a:avLst/>
          </a:prstGeom>
          <a:solidFill>
            <a:srgbClr val="FFE6DE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67521" y="2801862"/>
            <a:ext cx="16684709" cy="4461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vi-VN" sz="3600" b="1" dirty="0">
                <a:solidFill>
                  <a:srgbClr val="0F7D80"/>
                </a:solidFill>
              </a:rPr>
              <a:t>Đọc mẩu truyện sau và trả lời câu hỏi: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hăm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3600" b="0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0" i="1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b="0" i="1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3600" b="0" i="1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Tay, Tai, </a:t>
            </a:r>
            <a:r>
              <a:rPr lang="en-US" altLang="en-US" sz="3600" b="0" i="1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altLang="en-US" sz="3600" b="0" i="1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0" i="1" dirty="0" err="1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0" i="1" dirty="0">
                <a:solidFill>
                  <a:srgbClr val="0F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ts val="4559"/>
              </a:lnSpc>
            </a:pPr>
            <a:endParaRPr lang="vi-VN" sz="3600" b="1" dirty="0">
              <a:solidFill>
                <a:srgbClr val="0F7D8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742131" y="373886"/>
            <a:ext cx="6304732" cy="106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vi-VN" sz="6400" b="1" u="sng" spc="128" dirty="0">
                <a:solidFill>
                  <a:srgbClr val="FFE6DE"/>
                </a:solidFill>
                <a:latin typeface="Quicksand"/>
              </a:rPr>
              <a:t>Bài 1</a:t>
            </a:r>
            <a:endParaRPr lang="en-US" sz="6400" b="1" u="sng" spc="128" dirty="0">
              <a:solidFill>
                <a:srgbClr val="FFE6DE"/>
              </a:solidFill>
              <a:latin typeface="Quicksan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45938" y="1787124"/>
            <a:ext cx="782510" cy="7825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52745" y="1804915"/>
            <a:ext cx="782510" cy="78251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68297" y="1756171"/>
            <a:ext cx="782510" cy="782510"/>
          </a:xfrm>
          <a:prstGeom prst="rect">
            <a:avLst/>
          </a:prstGeom>
        </p:spPr>
      </p:pic>
      <p:sp>
        <p:nvSpPr>
          <p:cNvPr id="32" name="AutoShape 3">
            <a:extLst>
              <a:ext uri="{FF2B5EF4-FFF2-40B4-BE49-F238E27FC236}">
                <a16:creationId xmlns:a16="http://schemas.microsoft.com/office/drawing/2014/main" id="{1D1148A1-ADBB-43B3-B567-EDDDE71C854C}"/>
              </a:ext>
            </a:extLst>
          </p:cNvPr>
          <p:cNvSpPr/>
          <p:nvPr/>
        </p:nvSpPr>
        <p:spPr>
          <a:xfrm>
            <a:off x="482600" y="7485138"/>
            <a:ext cx="16952954" cy="2427976"/>
          </a:xfrm>
          <a:prstGeom prst="rect">
            <a:avLst/>
          </a:prstGeom>
          <a:solidFill>
            <a:srgbClr val="FFE6DE"/>
          </a:solidFill>
        </p:spPr>
        <p:txBody>
          <a:bodyPr/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1323975" algn="l"/>
              </a:tabLst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Tay, Tai,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PC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782800" y="-1866900"/>
            <a:ext cx="48302456" cy="13487411"/>
            <a:chOff x="0" y="0"/>
            <a:chExt cx="64403275" cy="179832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366520"/>
              <a:ext cx="32928403" cy="1761669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1474872" y="0"/>
              <a:ext cx="32928403" cy="1761669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809185" y="-1172305"/>
            <a:ext cx="4651120" cy="4651120"/>
            <a:chOff x="0" y="0"/>
            <a:chExt cx="6201494" cy="620149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60916" y="0"/>
              <a:ext cx="3640578" cy="364057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83527"/>
              <a:ext cx="1673524" cy="167352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67761" y="4527970"/>
              <a:ext cx="1673524" cy="167352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10375" y="3417596"/>
              <a:ext cx="1673524" cy="1673524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668812" y="2309706"/>
            <a:ext cx="15228297" cy="4221802"/>
            <a:chOff x="370561" y="63912"/>
            <a:chExt cx="20304395" cy="5629069"/>
          </a:xfrm>
        </p:grpSpPr>
        <p:sp>
          <p:nvSpPr>
            <p:cNvPr id="12" name="TextBox 12"/>
            <p:cNvSpPr txBox="1"/>
            <p:nvPr/>
          </p:nvSpPr>
          <p:spPr>
            <a:xfrm>
              <a:off x="370561" y="63912"/>
              <a:ext cx="17554364" cy="1463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vi-VN" sz="8800" spc="215" dirty="0">
                  <a:solidFill>
                    <a:srgbClr val="FFE6DE"/>
                  </a:solidFill>
                  <a:latin typeface="Quicksand Bold"/>
                </a:rPr>
                <a:t>VẬN DỤNG</a:t>
              </a:r>
              <a:endParaRPr lang="en-US" sz="8800" spc="215" dirty="0">
                <a:solidFill>
                  <a:srgbClr val="FFE6DE"/>
                </a:solidFill>
                <a:latin typeface="Quicksand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95138" y="2603160"/>
              <a:ext cx="20179818" cy="30898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phạm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phương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châm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hội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thoại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phải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</a:p>
            <a:p>
              <a:pPr marL="571500" indent="-5715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nguyên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nhân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tới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sự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phạm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phương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châm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hội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thoại</a:t>
              </a:r>
              <a:r>
                <a:rPr lang="en-US" sz="40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-9811152" y="2010238"/>
            <a:ext cx="16348121" cy="87462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0940" y="2632272"/>
            <a:ext cx="877760" cy="877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60959" y="6972300"/>
            <a:ext cx="909621" cy="9096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4967" y="8608667"/>
            <a:ext cx="877760" cy="877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03616" y="9836785"/>
            <a:ext cx="909621" cy="909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105489" y="2548300"/>
            <a:ext cx="909621" cy="9096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2483" y="529186"/>
            <a:ext cx="877760" cy="8777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94189" y="419100"/>
            <a:ext cx="1369841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vi-VN" sz="7200" spc="216" dirty="0">
                <a:solidFill>
                  <a:srgbClr val="0F7D80"/>
                </a:solidFill>
                <a:latin typeface="Quicksand Bold"/>
              </a:rPr>
              <a:t>TRÒ CHƠI: AI NHANH HƠN</a:t>
            </a:r>
            <a:endParaRPr lang="en-US" sz="7200" spc="216" dirty="0">
              <a:solidFill>
                <a:srgbClr val="0F7D80"/>
              </a:solidFill>
              <a:latin typeface="Quicksand Bold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7DE2F83-50F9-4F01-BC07-904FBF78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36310"/>
            <a:ext cx="1348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u="sng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u="sng" dirty="0">
                <a:solidFill>
                  <a:srgbClr val="002060"/>
                </a:solidFill>
                <a:cs typeface="Arial" panose="020B0604020202020204" pitchFamily="34" charset="0"/>
              </a:rPr>
              <a:t> 1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nối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thông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tin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cột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B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nhận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đúng</a:t>
            </a:r>
            <a:endParaRPr lang="en-US" alt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châm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hội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thoại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89EDE88-E913-4962-96AE-63543187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41506"/>
            <a:ext cx="1600200" cy="685800"/>
          </a:xfrm>
          <a:prstGeom prst="rect">
            <a:avLst/>
          </a:prstGeom>
          <a:solidFill>
            <a:srgbClr val="B8627D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867F9CB-AF1E-4ABC-8B70-49200FA4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3541506"/>
            <a:ext cx="1600200" cy="685800"/>
          </a:xfrm>
          <a:prstGeom prst="rect">
            <a:avLst/>
          </a:prstGeom>
          <a:solidFill>
            <a:srgbClr val="B8627D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18FD56A7-BC09-4C50-85B3-E3AD240C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32106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1.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châm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lượng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230E2CFF-3E57-44FE-AEF6-9F8ACA23D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217906"/>
            <a:ext cx="312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châm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chất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8440D4B-8BB2-4519-909F-F0FD4F11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903706"/>
            <a:ext cx="312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cs typeface="Arial" panose="020B0604020202020204" pitchFamily="34" charset="0"/>
              </a:rPr>
              <a:t>3. 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Phương châm quan hệ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8CEAE350-EA2E-44C6-A65C-2713DB21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589506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                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4.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châm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thức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94FAC3E6-CC53-4E49-8E0D-E0227B945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7275306"/>
            <a:ext cx="312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5.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châm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lịch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sự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82A2A8EB-2259-4D3E-BB50-E978DA14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4455906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a.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đúng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đề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tài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giao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tiếp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7CB663EC-B492-4F59-ADB2-16707888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7199106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e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ngắn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gọn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rành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mạch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486E6B44-5723-48F0-89F2-27EA8392E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5065506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. Lịch sự, tế nhị khi giao tiếp 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A4462DD4-7109-4279-B775-9E6DBA5F4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5827506"/>
            <a:ext cx="312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cs typeface="Arial" panose="020B0604020202020204" pitchFamily="34" charset="0"/>
              </a:rPr>
              <a:t>c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. Nói đủ nội dung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668AFB49-E41E-46A1-BDA4-EA1BD5128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513306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cs typeface="Arial" panose="020B0604020202020204" pitchFamily="34" charset="0"/>
              </a:rPr>
              <a:t>d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. Nói có bằng chứng xác thực</a:t>
            </a:r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41E09233-60FD-40D9-8CC7-C57CA2CF0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91100"/>
            <a:ext cx="2057400" cy="1219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D58BA74A-958B-455F-80E2-310BECACE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6972300"/>
            <a:ext cx="2057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01A2F5EC-0458-4F17-A211-AD9B49715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4762500"/>
            <a:ext cx="2362200" cy="1447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47315256-23DB-4F0A-9E6B-5F99EC648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600700"/>
            <a:ext cx="2362200" cy="1258544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5D322748-88C8-4E19-AF44-783AF7BBB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0168" y="5598906"/>
            <a:ext cx="2583632" cy="2176532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91745DDC-24AE-4D9D-BCE1-3B5CA6D9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365" y="8383244"/>
            <a:ext cx="6705600" cy="1220994"/>
          </a:xfrm>
          <a:prstGeom prst="rect">
            <a:avLst/>
          </a:prstGeom>
          <a:solidFill>
            <a:srgbClr val="0F7D8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vi-VN" altLang="en-US" sz="4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Đáp án: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1c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2d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3a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4e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vi-VN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5b</a:t>
            </a:r>
            <a:endParaRPr lang="vi-VN" altLang="en-US" sz="4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92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92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19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9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400000">
            <a:off x="9086849" y="-5675451"/>
            <a:ext cx="114301" cy="20040599"/>
          </a:xfrm>
          <a:prstGeom prst="rect">
            <a:avLst/>
          </a:prstGeom>
          <a:solidFill>
            <a:srgbClr val="0F7D80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32308" y="3953593"/>
            <a:ext cx="782510" cy="7825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7600" y="4010744"/>
            <a:ext cx="782510" cy="78251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14054" y="3953593"/>
            <a:ext cx="782510" cy="78251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865978" y="3953593"/>
            <a:ext cx="3233421" cy="3279066"/>
            <a:chOff x="589067" y="0"/>
            <a:chExt cx="4311229" cy="4372088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23009" y="0"/>
              <a:ext cx="1043347" cy="1043347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589067" y="1488820"/>
              <a:ext cx="4311229" cy="2883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93"/>
                </a:lnSpc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đặc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tiếp</a:t>
              </a:r>
              <a:endParaRPr lang="en-US" sz="5400" b="1" spc="266" dirty="0">
                <a:solidFill>
                  <a:srgbClr val="B862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1">
            <a:extLst>
              <a:ext uri="{FF2B5EF4-FFF2-40B4-BE49-F238E27FC236}">
                <a16:creationId xmlns:a16="http://schemas.microsoft.com/office/drawing/2014/main" id="{BC1671E8-0A6A-445E-B85C-9F55587E2EA6}"/>
              </a:ext>
            </a:extLst>
          </p:cNvPr>
          <p:cNvSpPr txBox="1"/>
          <p:nvPr/>
        </p:nvSpPr>
        <p:spPr>
          <a:xfrm>
            <a:off x="5306852" y="5143500"/>
            <a:ext cx="3233421" cy="1624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tabLst>
                <a:tab pos="1323975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2FBDCA-C1D4-416B-B086-6051B8A1723D}"/>
              </a:ext>
            </a:extLst>
          </p:cNvPr>
          <p:cNvSpPr txBox="1"/>
          <p:nvPr/>
        </p:nvSpPr>
        <p:spPr>
          <a:xfrm>
            <a:off x="10071100" y="4902790"/>
            <a:ext cx="3438525" cy="283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tabLst>
                <a:tab pos="1323975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7F7A66-EF7F-4AAE-8EB2-034F76663A4D}"/>
              </a:ext>
            </a:extLst>
          </p:cNvPr>
          <p:cNvSpPr txBox="1"/>
          <p:nvPr/>
        </p:nvSpPr>
        <p:spPr>
          <a:xfrm>
            <a:off x="14173200" y="5048309"/>
            <a:ext cx="3690622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A83E7-7F6D-4D75-B219-8D0E2AB47DC9}"/>
              </a:ext>
            </a:extLst>
          </p:cNvPr>
          <p:cNvSpPr txBox="1"/>
          <p:nvPr/>
        </p:nvSpPr>
        <p:spPr>
          <a:xfrm>
            <a:off x="-59756" y="2208166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endParaRPr lang="en-US" sz="3200" b="1" dirty="0">
              <a:solidFill>
                <a:srgbClr val="0F7D8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7B877B-58DB-49BB-8E0E-772E0B954D5C}"/>
              </a:ext>
            </a:extLst>
          </p:cNvPr>
          <p:cNvSpPr txBox="1"/>
          <p:nvPr/>
        </p:nvSpPr>
        <p:spPr>
          <a:xfrm>
            <a:off x="7131209" y="1989870"/>
            <a:ext cx="86868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32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EA9E3528-F82B-4963-A9C3-3B7EBB2ED0BD}"/>
              </a:ext>
            </a:extLst>
          </p:cNvPr>
          <p:cNvSpPr/>
          <p:nvPr/>
        </p:nvSpPr>
        <p:spPr>
          <a:xfrm rot="16200000">
            <a:off x="11079581" y="-1004387"/>
            <a:ext cx="581459" cy="9220200"/>
          </a:xfrm>
          <a:prstGeom prst="rightBrace">
            <a:avLst/>
          </a:prstGeom>
          <a:ln w="38100">
            <a:solidFill>
              <a:srgbClr val="B86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12635">
            <a:off x="9515266" y="-3905999"/>
            <a:ext cx="13691733" cy="73250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52A900-C29D-421D-AE49-339D8B322136}"/>
              </a:ext>
            </a:extLst>
          </p:cNvPr>
          <p:cNvSpPr txBox="1"/>
          <p:nvPr/>
        </p:nvSpPr>
        <p:spPr>
          <a:xfrm>
            <a:off x="4876800" y="15621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F7D80"/>
                </a:solidFill>
              </a:rPr>
              <a:t>HƯỚNG DẪN VỀ NHÀ</a:t>
            </a:r>
            <a:endParaRPr lang="en-US" sz="6000" b="1" dirty="0">
              <a:solidFill>
                <a:srgbClr val="0F7D8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C2A73A-A050-46EF-8D55-5CE9358EBE7E}"/>
              </a:ext>
            </a:extLst>
          </p:cNvPr>
          <p:cNvSpPr txBox="1"/>
          <p:nvPr/>
        </p:nvSpPr>
        <p:spPr>
          <a:xfrm>
            <a:off x="1066800" y="3314700"/>
            <a:ext cx="16764000" cy="201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b="1" dirty="0"/>
              <a:t>Hoàn thành các bài tập trong sách giáo khoa.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b="1" dirty="0"/>
              <a:t>Soạn văn bài: Chuyện người con gái Nam Xương</a:t>
            </a:r>
            <a:endParaRPr lang="en-US" sz="4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23341">
            <a:off x="10534581" y="-4721644"/>
            <a:ext cx="13691733" cy="7325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38400" y="3619500"/>
            <a:ext cx="13070523" cy="2858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28" dirty="0">
                <a:solidFill>
                  <a:srgbClr val="FFE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</a:t>
            </a:r>
            <a:endParaRPr lang="en-US" sz="6600" b="1" spc="128" dirty="0">
              <a:solidFill>
                <a:srgbClr val="FFE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343503">
            <a:off x="-5932897" y="7637616"/>
            <a:ext cx="13691733" cy="73250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-2344761" y="-5753099"/>
            <a:ext cx="13691733" cy="7325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793781" y="215837"/>
            <a:ext cx="761818" cy="7618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409298" y="861210"/>
            <a:ext cx="935159" cy="93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4419799" y="947880"/>
            <a:ext cx="761818" cy="7618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6854324" y="-330786"/>
            <a:ext cx="761818" cy="7618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7626774" y="431032"/>
            <a:ext cx="761818" cy="7618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0447369" y="889313"/>
            <a:ext cx="761818" cy="7618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742589" y="-5905499"/>
            <a:ext cx="13691733" cy="73250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06779" y="561121"/>
            <a:ext cx="935159" cy="935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181298" y="733961"/>
            <a:ext cx="761818" cy="7618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7238336" y="1157636"/>
            <a:ext cx="935159" cy="935159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F5CF3EE6-4C07-49CD-9A13-B7FEFC7C0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733" y="2301783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Câu</a:t>
            </a:r>
            <a:r>
              <a:rPr lang="en-US" altLang="en-US" sz="4000" b="1" u="sng" dirty="0">
                <a:solidFill>
                  <a:srgbClr val="0000CC"/>
                </a:solidFill>
                <a:cs typeface="Arial" panose="020B0604020202020204" pitchFamily="34" charset="0"/>
              </a:rPr>
              <a:t> 2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: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câu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sau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liên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quan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châm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hội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thoại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nào</a:t>
            </a:r>
            <a:r>
              <a:rPr lang="en-US" altLang="en-US" sz="4000" b="1" i="1" dirty="0">
                <a:solidFill>
                  <a:srgbClr val="0000CC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29231BA-6887-4BC7-829A-986C5774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7331044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lphaLcPeriod"/>
            </a:pPr>
            <a:r>
              <a:rPr lang="vi-VN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Hoa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thơm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ai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nỡ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bỏ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rơi</a:t>
            </a:r>
            <a:endParaRPr lang="en-US" altLang="en-US" sz="3200" dirty="0">
              <a:solidFill>
                <a:srgbClr val="0F7D8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ai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nỡ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nói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nặng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200" dirty="0">
              <a:solidFill>
                <a:srgbClr val="0F7D8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b.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Nói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sách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mách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chứng</a:t>
            </a:r>
            <a:endParaRPr lang="en-US" altLang="en-US" sz="3200" dirty="0">
              <a:solidFill>
                <a:srgbClr val="0F7D8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F7D8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c.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Nói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gần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nói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xa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chẳng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qua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nói</a:t>
            </a:r>
            <a:r>
              <a:rPr lang="en-US" altLang="en-US" sz="3200" dirty="0">
                <a:solidFill>
                  <a:srgbClr val="0F7D8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F7D80"/>
                </a:solidFill>
                <a:cs typeface="Arial" panose="020B0604020202020204" pitchFamily="34" charset="0"/>
              </a:rPr>
              <a:t>thật</a:t>
            </a:r>
            <a:endParaRPr lang="en-US" altLang="en-US" sz="3200" dirty="0">
              <a:solidFill>
                <a:srgbClr val="0F7D8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9FB89B35-D42B-4134-90B9-BCE64B05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5400" y="3962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châm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lịch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A0B1A926-AAFE-4CE7-991D-0B3E4155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5400" y="5371934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châm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chất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FA4D960-F0A6-4A0D-B349-E2079A39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5538" y="6420679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27D4B9DB-8B52-41A3-9AC3-144A4BDB1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3387" y="414422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cs typeface="Arial" panose="020B0604020202020204" pitchFamily="34" charset="0"/>
            </a:endParaRPr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CF6798BA-9BFE-491D-A1C9-E5A39B5E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3387" y="554504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cs typeface="Arial" panose="020B0604020202020204" pitchFamily="34" charset="0"/>
            </a:endParaRPr>
          </a:p>
        </p:txBody>
      </p:sp>
      <p:sp>
        <p:nvSpPr>
          <p:cNvPr id="25" name="AutoShape 12">
            <a:extLst>
              <a:ext uri="{FF2B5EF4-FFF2-40B4-BE49-F238E27FC236}">
                <a16:creationId xmlns:a16="http://schemas.microsoft.com/office/drawing/2014/main" id="{44D719F9-D53F-4ACD-A68D-74345E4F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3387" y="653497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07228" y="-2032139"/>
            <a:ext cx="48302456" cy="13487411"/>
            <a:chOff x="0" y="0"/>
            <a:chExt cx="64403275" cy="179832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366520"/>
              <a:ext cx="32928403" cy="1761669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1474872" y="0"/>
              <a:ext cx="32928403" cy="1761669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5066360" y="-1172305"/>
            <a:ext cx="4393945" cy="4393945"/>
            <a:chOff x="0" y="0"/>
            <a:chExt cx="5858594" cy="585859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-10800000">
            <a:off x="-1168273" y="7061327"/>
            <a:ext cx="4393945" cy="4393945"/>
            <a:chOff x="0" y="0"/>
            <a:chExt cx="5858594" cy="585859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-2209800" y="3319945"/>
            <a:ext cx="18973800" cy="3843839"/>
            <a:chOff x="-6526318" y="262306"/>
            <a:chExt cx="25298399" cy="5125118"/>
          </a:xfrm>
        </p:grpSpPr>
        <p:sp>
          <p:nvSpPr>
            <p:cNvPr id="16" name="TextBox 16"/>
            <p:cNvSpPr txBox="1"/>
            <p:nvPr/>
          </p:nvSpPr>
          <p:spPr>
            <a:xfrm>
              <a:off x="-1908989" y="1941622"/>
              <a:ext cx="20681070" cy="1434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</a:pPr>
              <a:r>
                <a:rPr lang="vi-VN" sz="7200" b="1" spc="128" dirty="0">
                  <a:solidFill>
                    <a:srgbClr val="FFE6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PHƯƠNG CHÂM HỘI THOẠI</a:t>
              </a:r>
              <a:endParaRPr lang="en-US" sz="7200" b="1" spc="128" dirty="0">
                <a:solidFill>
                  <a:srgbClr val="FFE6D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6526318" y="262306"/>
              <a:ext cx="15725563" cy="940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vi-VN" sz="4799" b="1" u="sng" spc="191" dirty="0">
                  <a:solidFill>
                    <a:srgbClr val="FFE6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13:</a:t>
              </a:r>
              <a:endParaRPr lang="en-US" sz="4799" b="1" u="sng" spc="191" dirty="0">
                <a:solidFill>
                  <a:srgbClr val="FFE6D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43100" y="4451583"/>
              <a:ext cx="13337964" cy="935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vi-VN" sz="4000" spc="266" dirty="0">
                  <a:solidFill>
                    <a:srgbClr val="FFE6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(tiếp theo)</a:t>
              </a:r>
              <a:endParaRPr lang="en-US" sz="4000" spc="266" dirty="0">
                <a:solidFill>
                  <a:srgbClr val="FFE6D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447799" y="4019550"/>
            <a:ext cx="4648201" cy="5772150"/>
          </a:xfrm>
          <a:prstGeom prst="rect">
            <a:avLst/>
          </a:prstGeom>
          <a:solidFill>
            <a:srgbClr val="FFE6DE"/>
          </a:solidFill>
        </p:spPr>
      </p:sp>
      <p:grpSp>
        <p:nvGrpSpPr>
          <p:cNvPr id="4" name="Group 4"/>
          <p:cNvGrpSpPr/>
          <p:nvPr/>
        </p:nvGrpSpPr>
        <p:grpSpPr>
          <a:xfrm>
            <a:off x="1728524" y="4960887"/>
            <a:ext cx="4318856" cy="2990499"/>
            <a:chOff x="154736" y="254766"/>
            <a:chExt cx="5758474" cy="3987334"/>
          </a:xfrm>
        </p:grpSpPr>
        <p:sp>
          <p:nvSpPr>
            <p:cNvPr id="5" name="TextBox 5"/>
            <p:cNvSpPr txBox="1"/>
            <p:nvPr/>
          </p:nvSpPr>
          <p:spPr>
            <a:xfrm>
              <a:off x="154736" y="254766"/>
              <a:ext cx="5758474" cy="39873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266" normalizeH="0" baseline="0" noProof="0" dirty="0">
                  <a:ln>
                    <a:noFill/>
                  </a:ln>
                  <a:solidFill>
                    <a:srgbClr val="B8627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hệ giữa phương châm hội thoại với tình huống giao tiếp</a:t>
              </a:r>
              <a:endParaRPr kumimoji="0" lang="en-US" sz="3600" b="1" i="0" u="none" strike="noStrike" kern="1200" cap="none" spc="266" normalizeH="0" baseline="0" noProof="0" dirty="0">
                <a:ln>
                  <a:noFill/>
                </a:ln>
                <a:solidFill>
                  <a:srgbClr val="B862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28600" y="1062404"/>
              <a:ext cx="3990765" cy="688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5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0F7D80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65789" y="1165960"/>
            <a:ext cx="1455642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00" b="1" i="0" u="none" strike="noStrike" kern="1200" cap="none" spc="128" normalizeH="0" baseline="0" noProof="0" dirty="0">
                <a:ln>
                  <a:noFill/>
                </a:ln>
                <a:solidFill>
                  <a:srgbClr val="FFE6D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kumimoji="0" lang="en-US" sz="6400" b="1" i="0" u="none" strike="noStrike" kern="1200" cap="none" spc="128" normalizeH="0" baseline="0" noProof="0" dirty="0">
              <a:ln>
                <a:noFill/>
              </a:ln>
              <a:solidFill>
                <a:srgbClr val="FFE6D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060925" y="3286558"/>
            <a:ext cx="1543050" cy="15430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6DE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7182546" y="4008565"/>
            <a:ext cx="4552254" cy="5772150"/>
          </a:xfrm>
          <a:prstGeom prst="rect">
            <a:avLst/>
          </a:prstGeom>
          <a:solidFill>
            <a:srgbClr val="FFE6DE"/>
          </a:solidFill>
          <a:ln>
            <a:noFill/>
          </a:ln>
        </p:spPr>
      </p:sp>
      <p:grpSp>
        <p:nvGrpSpPr>
          <p:cNvPr id="15" name="Group 15"/>
          <p:cNvGrpSpPr/>
          <p:nvPr/>
        </p:nvGrpSpPr>
        <p:grpSpPr>
          <a:xfrm>
            <a:off x="8602375" y="3195777"/>
            <a:ext cx="1684626" cy="15430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6DE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13106399" y="4019550"/>
            <a:ext cx="4038601" cy="5772150"/>
          </a:xfrm>
          <a:prstGeom prst="rect">
            <a:avLst/>
          </a:prstGeom>
          <a:solidFill>
            <a:srgbClr val="FFE6DE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22" name="Group 22"/>
          <p:cNvGrpSpPr/>
          <p:nvPr/>
        </p:nvGrpSpPr>
        <p:grpSpPr>
          <a:xfrm>
            <a:off x="14354174" y="3248025"/>
            <a:ext cx="1543050" cy="154305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6DE"/>
            </a:solidFill>
          </p:spPr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4A51091-4DA8-44AE-9A7D-FBF0B852A409}"/>
              </a:ext>
            </a:extLst>
          </p:cNvPr>
          <p:cNvSpPr/>
          <p:nvPr/>
        </p:nvSpPr>
        <p:spPr>
          <a:xfrm>
            <a:off x="3292556" y="3417837"/>
            <a:ext cx="990600" cy="782510"/>
          </a:xfrm>
          <a:prstGeom prst="ellipse">
            <a:avLst/>
          </a:prstGeom>
          <a:solidFill>
            <a:srgbClr val="FF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F7D80"/>
                </a:solidFill>
              </a:rPr>
              <a:t>1</a:t>
            </a:r>
            <a:endParaRPr lang="en-US" sz="4400" b="1" dirty="0">
              <a:solidFill>
                <a:srgbClr val="0F7D80"/>
              </a:solidFill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865E8822-E038-4BC8-BAC8-0EFAB37BA3B5}"/>
              </a:ext>
            </a:extLst>
          </p:cNvPr>
          <p:cNvSpPr txBox="1"/>
          <p:nvPr/>
        </p:nvSpPr>
        <p:spPr>
          <a:xfrm>
            <a:off x="7413029" y="4951252"/>
            <a:ext cx="4091288" cy="2990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266" normalizeH="0" baseline="0" noProof="0" dirty="0">
                <a:ln>
                  <a:noFill/>
                </a:ln>
                <a:solidFill>
                  <a:srgbClr val="B862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 trường hợp không tuân thủ phương châm hội thoại</a:t>
            </a:r>
            <a:endParaRPr kumimoji="0" lang="en-US" sz="3600" b="1" i="0" u="none" strike="noStrike" kern="1200" cap="none" spc="266" normalizeH="0" baseline="0" noProof="0" dirty="0">
              <a:ln>
                <a:noFill/>
              </a:ln>
              <a:solidFill>
                <a:srgbClr val="B862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1AA25D-EA69-4B51-87E2-A39993272491}"/>
              </a:ext>
            </a:extLst>
          </p:cNvPr>
          <p:cNvSpPr/>
          <p:nvPr/>
        </p:nvSpPr>
        <p:spPr>
          <a:xfrm>
            <a:off x="8809001" y="3311114"/>
            <a:ext cx="1214886" cy="782510"/>
          </a:xfrm>
          <a:prstGeom prst="ellipse">
            <a:avLst/>
          </a:prstGeom>
          <a:solidFill>
            <a:srgbClr val="FF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F7D80"/>
                </a:solidFill>
              </a:rPr>
              <a:t>2</a:t>
            </a:r>
            <a:endParaRPr lang="en-US" sz="4800" b="1" dirty="0">
              <a:solidFill>
                <a:srgbClr val="0F7D80"/>
              </a:solidFill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0F411379-CF6E-4C55-809F-F4EE8059C4FC}"/>
              </a:ext>
            </a:extLst>
          </p:cNvPr>
          <p:cNvSpPr txBox="1"/>
          <p:nvPr/>
        </p:nvSpPr>
        <p:spPr>
          <a:xfrm>
            <a:off x="13457712" y="6099580"/>
            <a:ext cx="3335974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266" normalizeH="0" baseline="0" noProof="0" dirty="0">
                <a:ln>
                  <a:noFill/>
                </a:ln>
                <a:solidFill>
                  <a:srgbClr val="B862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BE4725-3685-4492-9D0F-A766073D29CB}"/>
              </a:ext>
            </a:extLst>
          </p:cNvPr>
          <p:cNvSpPr/>
          <p:nvPr/>
        </p:nvSpPr>
        <p:spPr>
          <a:xfrm>
            <a:off x="14697062" y="3417837"/>
            <a:ext cx="1000138" cy="693844"/>
          </a:xfrm>
          <a:prstGeom prst="ellipse">
            <a:avLst/>
          </a:prstGeom>
          <a:solidFill>
            <a:srgbClr val="FF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F7D80"/>
                </a:solidFill>
              </a:rPr>
              <a:t>3</a:t>
            </a:r>
            <a:endParaRPr lang="en-US" sz="4800" b="1" dirty="0">
              <a:solidFill>
                <a:srgbClr val="0F7D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3" grpId="0"/>
      <p:bldP spid="34" grpId="0" animBg="1"/>
      <p:bldP spid="35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61123" y="571231"/>
            <a:ext cx="1859092" cy="1774433"/>
            <a:chOff x="-26503" y="-33892"/>
            <a:chExt cx="2478789" cy="236591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-26503" y="-33892"/>
              <a:ext cx="2478789" cy="2365910"/>
              <a:chOff x="-9805482" y="-91110"/>
              <a:chExt cx="6663623" cy="636017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9805482" y="-91110"/>
                <a:ext cx="6663623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E6DE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808" y="517179"/>
              <a:ext cx="1263767" cy="126376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6374146" y="-481135"/>
            <a:ext cx="2646607" cy="2464403"/>
            <a:chOff x="0" y="0"/>
            <a:chExt cx="3528809" cy="328587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7047" cy="1437047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-732753" y="8303732"/>
            <a:ext cx="2646607" cy="2464403"/>
            <a:chOff x="0" y="0"/>
            <a:chExt cx="3528809" cy="328587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237147" cy="223714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91762" y="1848824"/>
              <a:ext cx="1437047" cy="143704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D2BB81-4429-4554-8F2D-CA2319F36955}"/>
              </a:ext>
            </a:extLst>
          </p:cNvPr>
          <p:cNvSpPr txBox="1"/>
          <p:nvPr/>
        </p:nvSpPr>
        <p:spPr>
          <a:xfrm>
            <a:off x="2194089" y="658645"/>
            <a:ext cx="13868400" cy="1555619"/>
          </a:xfrm>
          <a:prstGeom prst="rect">
            <a:avLst/>
          </a:prstGeom>
          <a:solidFill>
            <a:srgbClr val="FFE6D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266" normalizeH="0" baseline="0" noProof="0" dirty="0">
                <a:ln>
                  <a:noFill/>
                </a:ln>
                <a:solidFill>
                  <a:srgbClr val="B862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 Quan hệ giữa phương châm hội thoại với tình huống giao tiếp</a:t>
            </a:r>
            <a:endParaRPr kumimoji="0" lang="en-US" sz="4000" b="1" i="0" u="none" strike="noStrike" kern="1200" cap="none" spc="266" normalizeH="0" baseline="0" noProof="0" dirty="0">
              <a:ln>
                <a:noFill/>
              </a:ln>
              <a:solidFill>
                <a:srgbClr val="B862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796769E0-5BD5-4A0D-A50C-CCFBE40C0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849" y="3390900"/>
            <a:ext cx="13868400" cy="6697218"/>
          </a:xfrm>
          <a:prstGeom prst="rect">
            <a:avLst/>
          </a:prstGeom>
          <a:solidFill>
            <a:srgbClr val="FFE6D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 CHÀO HỎI</a:t>
            </a:r>
          </a:p>
          <a:p>
            <a:pPr algn="just">
              <a:buNone/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Anh chàng nọ ở nhà vợ tại một vùng quê, được người nhà dặn là phải luôn chào hỏi mọi người xung quanh.</a:t>
            </a:r>
          </a:p>
          <a:p>
            <a:pPr algn="just">
              <a:buNone/>
            </a:pP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    	Một hôm, anh ta ra đường và thấy một người đang đốn cành trên một cây cao, liền ra dấu gọi.</a:t>
            </a:r>
          </a:p>
          <a:p>
            <a:pPr algn="just">
              <a:buNone/>
            </a:pP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    	Người kia dừng việc, lật đật trèo xuống, hỏi:</a:t>
            </a:r>
          </a:p>
          <a:p>
            <a:pPr algn="just">
              <a:buNone/>
            </a:pP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	- </a:t>
            </a: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Có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chuyện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thế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None/>
            </a:pP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	- </a:t>
            </a: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Có gì đâu 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! </a:t>
            </a: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Bá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c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làm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việc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vất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vả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lắm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cs typeface="Arial" panose="020B0604020202020204" pitchFamily="34" charset="0"/>
              </a:rPr>
              <a:t>phải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sz="3600" b="0" dirty="0">
                <a:solidFill>
                  <a:srgbClr val="002060"/>
                </a:solidFill>
                <a:cs typeface="Arial" panose="020B0604020202020204" pitchFamily="34" charset="0"/>
              </a:rPr>
              <a:t>khô</a:t>
            </a: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ng?                                                           </a:t>
            </a:r>
          </a:p>
          <a:p>
            <a:pPr algn="just">
              <a:buNone/>
            </a:pPr>
            <a:r>
              <a:rPr lang="en-US" sz="3600" b="0" dirty="0">
                <a:solidFill>
                  <a:srgbClr val="002060"/>
                </a:solidFill>
                <a:cs typeface="Arial" panose="020B0604020202020204" pitchFamily="34" charset="0"/>
              </a:rPr>
              <a:t>                       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(Theo </a:t>
            </a:r>
            <a:r>
              <a:rPr lang="en-US" sz="3600" i="1" dirty="0" err="1">
                <a:solidFill>
                  <a:srgbClr val="002060"/>
                </a:solidFill>
                <a:cs typeface="Arial" panose="020B0604020202020204" pitchFamily="34" charset="0"/>
              </a:rPr>
              <a:t>Truyện</a:t>
            </a:r>
            <a:r>
              <a:rPr lang="en-US" sz="3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cs typeface="Arial" panose="020B0604020202020204" pitchFamily="34" charset="0"/>
              </a:rPr>
              <a:t>cười</a:t>
            </a:r>
            <a:r>
              <a:rPr lang="en-US" sz="3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2060"/>
                </a:solidFill>
                <a:cs typeface="Arial" panose="020B0604020202020204" pitchFamily="34" charset="0"/>
              </a:rPr>
              <a:t>dâ</a:t>
            </a:r>
            <a:r>
              <a:rPr lang="en-US" sz="3600" i="1" dirty="0">
                <a:solidFill>
                  <a:srgbClr val="002060"/>
                </a:solidFill>
                <a:cs typeface="Arial" panose="020B0604020202020204" pitchFamily="34" charset="0"/>
              </a:rPr>
              <a:t>n </a:t>
            </a:r>
            <a:r>
              <a:rPr lang="en-US" sz="3600" i="1" dirty="0" err="1">
                <a:solidFill>
                  <a:srgbClr val="002060"/>
                </a:solidFill>
                <a:cs typeface="Arial" panose="020B0604020202020204" pitchFamily="34" charset="0"/>
              </a:rPr>
              <a:t>gian</a:t>
            </a:r>
            <a:r>
              <a:rPr lang="en-US" sz="3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sz="3600" i="1" dirty="0">
                <a:solidFill>
                  <a:srgbClr val="002060"/>
                </a:solidFill>
                <a:cs typeface="Arial" panose="020B0604020202020204" pitchFamily="34" charset="0"/>
              </a:rPr>
              <a:t> Nam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763DE3E2-D058-409E-BA55-C3E969FA2FF6}"/>
              </a:ext>
            </a:extLst>
          </p:cNvPr>
          <p:cNvSpPr/>
          <p:nvPr/>
        </p:nvSpPr>
        <p:spPr>
          <a:xfrm>
            <a:off x="1684931" y="2420018"/>
            <a:ext cx="13326469" cy="6381081"/>
          </a:xfrm>
          <a:prstGeom prst="cloud">
            <a:avLst/>
          </a:prstGeom>
          <a:solidFill>
            <a:srgbClr val="FFE6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2060"/>
                </a:solidFill>
              </a:rPr>
              <a:t>Đọc truyện cười sau và trả lời các câu hỏi:</a:t>
            </a:r>
          </a:p>
          <a:p>
            <a:pPr algn="just">
              <a:lnSpc>
                <a:spcPct val="130000"/>
              </a:lnSpc>
              <a:tabLst>
                <a:tab pos="1323975" algn="l"/>
              </a:tabLst>
            </a:pPr>
            <a:r>
              <a:rPr lang="vi-VN" sz="32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1.</a:t>
            </a:r>
            <a:r>
              <a:rPr lang="pt-BR" sz="32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Anh chàng trong câu truyện được giới thiệu trong hoàn cảnh như thế nào?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1323975" algn="l"/>
              </a:tabLst>
            </a:pPr>
            <a:r>
              <a:rPr lang="vi-VN" sz="32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2</a:t>
            </a:r>
            <a:r>
              <a:rPr lang="pt-BR" sz="32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Anh ta có thực hiện đúng lời dặn ấy không? Thực hiện như thế nào? </a:t>
            </a:r>
            <a:endParaRPr lang="vi-VN" sz="3200" i="1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30000"/>
              </a:lnSpc>
              <a:tabLst>
                <a:tab pos="1323975" algn="l"/>
              </a:tabLst>
            </a:pPr>
            <a:r>
              <a:rPr lang="vi-VN" sz="32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3. </a:t>
            </a:r>
            <a:r>
              <a:rPr lang="pt-BR" sz="320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Trong tình huống này chàng rể đã vi phạm phương châm hội thoại nào? Vì sao?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6374146" y="-481135"/>
            <a:ext cx="2646607" cy="2464403"/>
            <a:chOff x="0" y="0"/>
            <a:chExt cx="3528809" cy="328587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7047" cy="1437047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-732753" y="8303732"/>
            <a:ext cx="2646607" cy="2464403"/>
            <a:chOff x="0" y="0"/>
            <a:chExt cx="3528809" cy="328587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2237147" cy="223714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91762" y="1848824"/>
              <a:ext cx="1437047" cy="1437047"/>
            </a:xfrm>
            <a:prstGeom prst="rect">
              <a:avLst/>
            </a:prstGeom>
          </p:spPr>
        </p:pic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EA0D416E-6530-43F3-9C68-F253D9661026}"/>
              </a:ext>
            </a:extLst>
          </p:cNvPr>
          <p:cNvGrpSpPr/>
          <p:nvPr/>
        </p:nvGrpSpPr>
        <p:grpSpPr>
          <a:xfrm>
            <a:off x="609600" y="1866900"/>
            <a:ext cx="11887200" cy="2190750"/>
            <a:chOff x="0" y="0"/>
            <a:chExt cx="14706600" cy="2921001"/>
          </a:xfrm>
        </p:grpSpPr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4CEBB18F-6C10-42E1-86D6-20D3D0779DBE}"/>
                </a:ext>
              </a:extLst>
            </p:cNvPr>
            <p:cNvSpPr/>
            <p:nvPr/>
          </p:nvSpPr>
          <p:spPr>
            <a:xfrm>
              <a:off x="0" y="0"/>
              <a:ext cx="14706600" cy="2921001"/>
            </a:xfrm>
            <a:prstGeom prst="rect">
              <a:avLst/>
            </a:prstGeom>
            <a:solidFill>
              <a:srgbClr val="B8627D"/>
            </a:solidFill>
          </p:spPr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E3672F0C-C57A-44EE-8BCB-46ED8515CF9F}"/>
                </a:ext>
              </a:extLst>
            </p:cNvPr>
            <p:cNvSpPr txBox="1"/>
            <p:nvPr/>
          </p:nvSpPr>
          <p:spPr>
            <a:xfrm>
              <a:off x="280182" y="155507"/>
              <a:ext cx="13907394" cy="2679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439"/>
                </a:lnSpc>
              </a:pPr>
              <a:r>
                <a:rPr lang="pt-BR" sz="36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Anh chàng được giới thiệu: Ở nhà vợ tại một vùng quê. Được người nhà dặn là phải luôn chào hỏi mọi người xung quanh. </a:t>
              </a:r>
              <a:endParaRPr lang="en-US" sz="4800" spc="63" dirty="0">
                <a:solidFill>
                  <a:srgbClr val="FFE6D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2D9895E8-C07B-4187-82BF-4CEF3A666802}"/>
              </a:ext>
            </a:extLst>
          </p:cNvPr>
          <p:cNvGrpSpPr/>
          <p:nvPr/>
        </p:nvGrpSpPr>
        <p:grpSpPr>
          <a:xfrm>
            <a:off x="2286000" y="4686300"/>
            <a:ext cx="12877800" cy="1681398"/>
            <a:chOff x="0" y="0"/>
            <a:chExt cx="15342070" cy="3505148"/>
          </a:xfrm>
        </p:grpSpPr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8E563C38-565D-4CDD-9F1C-C4CBF1C6C9EC}"/>
                </a:ext>
              </a:extLst>
            </p:cNvPr>
            <p:cNvSpPr/>
            <p:nvPr/>
          </p:nvSpPr>
          <p:spPr>
            <a:xfrm>
              <a:off x="0" y="0"/>
              <a:ext cx="15342070" cy="3505148"/>
            </a:xfrm>
            <a:prstGeom prst="rect">
              <a:avLst/>
            </a:prstGeom>
            <a:solidFill>
              <a:srgbClr val="B8627D"/>
            </a:solidFill>
          </p:spPr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DE8559E9-1A3C-4F86-9631-709A30181CA2}"/>
                </a:ext>
              </a:extLst>
            </p:cNvPr>
            <p:cNvSpPr txBox="1"/>
            <p:nvPr/>
          </p:nvSpPr>
          <p:spPr>
            <a:xfrm>
              <a:off x="158302" y="116428"/>
              <a:ext cx="15025465" cy="18205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0000"/>
                </a:lnSpc>
                <a:tabLst>
                  <a:tab pos="1323975" algn="l"/>
                </a:tabLst>
              </a:pPr>
              <a:r>
                <a:rPr lang="pt-BR" sz="36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Anh chàng thực hiện đúng lời dặn, thấy người đốn cành trên một cây cao cũng vẫy xuống để chào.</a:t>
              </a:r>
              <a:r>
                <a:rPr lang="vi-VN" sz="3600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3600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4C92DA8-8910-4549-9B36-28AE94624FB3}"/>
              </a:ext>
            </a:extLst>
          </p:cNvPr>
          <p:cNvGrpSpPr/>
          <p:nvPr/>
        </p:nvGrpSpPr>
        <p:grpSpPr>
          <a:xfrm>
            <a:off x="5334000" y="7120096"/>
            <a:ext cx="11887200" cy="2190750"/>
            <a:chOff x="0" y="0"/>
            <a:chExt cx="14706600" cy="2921001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4961026B-6FAB-45E0-936B-033CD1A9DA12}"/>
                </a:ext>
              </a:extLst>
            </p:cNvPr>
            <p:cNvSpPr/>
            <p:nvPr/>
          </p:nvSpPr>
          <p:spPr>
            <a:xfrm>
              <a:off x="0" y="0"/>
              <a:ext cx="14706600" cy="2921001"/>
            </a:xfrm>
            <a:prstGeom prst="rect">
              <a:avLst/>
            </a:prstGeom>
            <a:solidFill>
              <a:srgbClr val="B8627D"/>
            </a:solidFill>
          </p:spPr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77E88F94-1A13-44C1-BAE9-6930C9D6A309}"/>
                </a:ext>
              </a:extLst>
            </p:cNvPr>
            <p:cNvSpPr txBox="1"/>
            <p:nvPr/>
          </p:nvSpPr>
          <p:spPr>
            <a:xfrm>
              <a:off x="316605" y="272839"/>
              <a:ext cx="13907394" cy="24718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0000"/>
                </a:lnSpc>
                <a:tabLst>
                  <a:tab pos="1323975" algn="l"/>
                </a:tabLst>
              </a:pPr>
              <a:r>
                <a:rPr lang="vi-VN" sz="3200" b="1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pt-BR" sz="3200" b="1" dirty="0">
                  <a:solidFill>
                    <a:srgbClr val="FFE6DE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Chàng rể đã vi phạm:  Không tuân thủ phương châm lịch sự vì không phù hợp với tình huống giao tiếp. Gây phiền hà, ảnh hưởng công việc của người khác.</a:t>
              </a:r>
              <a:endParaRPr lang="en-US" sz="32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BBB8D37-4E15-4430-8288-B377FA4EFA16}"/>
              </a:ext>
            </a:extLst>
          </p:cNvPr>
          <p:cNvSpPr/>
          <p:nvPr/>
        </p:nvSpPr>
        <p:spPr>
          <a:xfrm>
            <a:off x="11639761" y="3780202"/>
            <a:ext cx="1066800" cy="961948"/>
          </a:xfrm>
          <a:prstGeom prst="downArrow">
            <a:avLst/>
          </a:prstGeom>
          <a:solidFill>
            <a:srgbClr val="FFE6DE"/>
          </a:solidFill>
          <a:ln>
            <a:solidFill>
              <a:srgbClr val="B86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B141994-3EF2-4E8A-B4FF-F26769E031BB}"/>
              </a:ext>
            </a:extLst>
          </p:cNvPr>
          <p:cNvSpPr/>
          <p:nvPr/>
        </p:nvSpPr>
        <p:spPr>
          <a:xfrm>
            <a:off x="14177962" y="6260463"/>
            <a:ext cx="1066800" cy="961948"/>
          </a:xfrm>
          <a:prstGeom prst="downArrow">
            <a:avLst/>
          </a:prstGeom>
          <a:solidFill>
            <a:srgbClr val="FFE6DE"/>
          </a:solidFill>
          <a:ln>
            <a:solidFill>
              <a:srgbClr val="B86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58558C6C-BFD5-47CA-B32C-914BC92C3916}"/>
              </a:ext>
            </a:extLst>
          </p:cNvPr>
          <p:cNvSpPr txBox="1"/>
          <p:nvPr/>
        </p:nvSpPr>
        <p:spPr>
          <a:xfrm>
            <a:off x="2840989" y="524469"/>
            <a:ext cx="11908473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tabLst>
                <a:tab pos="1323975" algn="l"/>
              </a:tabLst>
            </a:pP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" </a:t>
            </a: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Chào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113939" y="446528"/>
            <a:ext cx="16348121" cy="87462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7259300" y="7629425"/>
            <a:ext cx="877760" cy="877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688813" y="3910029"/>
            <a:ext cx="909621" cy="9096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116050" y="1538258"/>
            <a:ext cx="877760" cy="877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6574763" y="393052"/>
            <a:ext cx="909621" cy="909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860460" y="8507186"/>
            <a:ext cx="909621" cy="9096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7800" y="1054311"/>
            <a:ext cx="11908473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tabLst>
                <a:tab pos="1323975" algn="l"/>
              </a:tabLst>
            </a:pP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" </a:t>
            </a: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Chào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5400" b="1" dirty="0">
                <a:solidFill>
                  <a:srgbClr val="0F7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03BCBB-D46C-46E1-81F1-F02AB821D115}"/>
              </a:ext>
            </a:extLst>
          </p:cNvPr>
          <p:cNvSpPr/>
          <p:nvPr/>
        </p:nvSpPr>
        <p:spPr>
          <a:xfrm>
            <a:off x="1676400" y="2728929"/>
            <a:ext cx="11125200" cy="2362200"/>
          </a:xfrm>
          <a:prstGeom prst="roundRect">
            <a:avLst/>
          </a:prstGeom>
          <a:solidFill>
            <a:srgbClr val="0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6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rể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móc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6000" b="1" spc="266" dirty="0">
              <a:solidFill>
                <a:srgbClr val="B862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7611" y="-5186539"/>
            <a:ext cx="26779083" cy="7477477"/>
            <a:chOff x="0" y="0"/>
            <a:chExt cx="35705444" cy="996997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203200"/>
              <a:ext cx="18255644" cy="976677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7449800" y="0"/>
              <a:ext cx="18255644" cy="976677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714500" y="5250551"/>
            <a:ext cx="14859000" cy="4246227"/>
          </a:xfrm>
          <a:prstGeom prst="rect">
            <a:avLst/>
          </a:prstGeom>
          <a:solidFill>
            <a:srgbClr val="FFE6DE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tabLst>
                <a:tab pos="1323975" algn="l"/>
              </a:tabLst>
            </a:pPr>
            <a:r>
              <a:rPr lang="vi-VN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Đ</a:t>
            </a:r>
            <a:r>
              <a:rPr lang="pt-BR" sz="3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ọc yêu cầu phần 1 (SGK - 37)</a:t>
            </a:r>
            <a:endParaRPr lang="en-US" sz="36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1323975" algn="l"/>
              </a:tabLst>
            </a:pPr>
            <a:r>
              <a:rPr lang="pt-B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ví dụ 1 (SGK- 8), truyện cười “ Quả bí khổng lồ” (SGK-9), đọc 1 số thành ngữ (SGK- 21), truyện “ người ăn xin” (SGK-22).</a:t>
            </a:r>
            <a:endParaRPr lang="vi-VN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1323975" algn="l"/>
              </a:tabLst>
            </a:pPr>
            <a:r>
              <a:rPr lang="pt-BR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Trong các ví dụ đã phân tích trên khi học về các phương châm hội thoại, trong những tình huống nào phương châm hội thoại không được tuân thủ 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71700" y="2138539"/>
            <a:ext cx="14401800" cy="2087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vi-VN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5400" b="1" dirty="0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E6D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endParaRPr lang="en-US" sz="28700" b="1" spc="215" dirty="0">
              <a:solidFill>
                <a:srgbClr val="FFE6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1743</Words>
  <PresentationFormat>Custom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Quicksand Bold</vt:lpstr>
      <vt:lpstr>Arial</vt:lpstr>
      <vt:lpstr>Times New Roman</vt:lpstr>
      <vt:lpstr>Wingdings 3</vt:lpstr>
      <vt:lpstr>Cambria</vt:lpstr>
      <vt:lpstr>Calibri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2021-09-09T13:31:59Z</dcterms:modified>
  <dc:identifier>DAEooZBiKBY</dc:identifier>
</cp:coreProperties>
</file>