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58" r:id="rId3"/>
    <p:sldId id="256" r:id="rId4"/>
    <p:sldId id="260"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59" r:id="rId25"/>
    <p:sldId id="288" r:id="rId26"/>
    <p:sldId id="289" r:id="rId27"/>
    <p:sldId id="266" r:id="rId28"/>
    <p:sldId id="290" r:id="rId29"/>
    <p:sldId id="291" r:id="rId30"/>
    <p:sldId id="257" r:id="rId31"/>
    <p:sldId id="268" r:id="rId32"/>
  </p:sldIdLst>
  <p:sldSz cx="18288000" cy="10287000"/>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20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gif"/><Relationship Id="rId5" Type="http://schemas.openxmlformats.org/officeDocument/2006/relationships/image" Target="../media/image38.png"/><Relationship Id="rId4" Type="http://schemas.openxmlformats.org/officeDocument/2006/relationships/image" Target="../media/image37.jpg"/></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1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2.jpg"/><Relationship Id="rId4" Type="http://schemas.openxmlformats.org/officeDocument/2006/relationships/image" Target="../media/image51.jp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4.svg"/><Relationship Id="rId7" Type="http://schemas.openxmlformats.org/officeDocument/2006/relationships/image" Target="../media/image6.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26.svg"/><Relationship Id="rId10" Type="http://schemas.openxmlformats.org/officeDocument/2006/relationships/image" Target="../media/image9.png"/><Relationship Id="rId4" Type="http://schemas.openxmlformats.org/officeDocument/2006/relationships/image" Target="../media/image25.png"/><Relationship Id="rId9" Type="http://schemas.openxmlformats.org/officeDocument/2006/relationships/image" Target="../media/image36.sv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4.svg"/><Relationship Id="rId7" Type="http://schemas.openxmlformats.org/officeDocument/2006/relationships/image" Target="../media/image6.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26.svg"/><Relationship Id="rId10" Type="http://schemas.openxmlformats.org/officeDocument/2006/relationships/image" Target="../media/image9.png"/><Relationship Id="rId4" Type="http://schemas.openxmlformats.org/officeDocument/2006/relationships/image" Target="../media/image25.png"/><Relationship Id="rId9" Type="http://schemas.openxmlformats.org/officeDocument/2006/relationships/image" Target="../media/image36.sv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4.svg"/><Relationship Id="rId7" Type="http://schemas.openxmlformats.org/officeDocument/2006/relationships/image" Target="../media/image6.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26.svg"/><Relationship Id="rId10" Type="http://schemas.openxmlformats.org/officeDocument/2006/relationships/image" Target="../media/image9.png"/><Relationship Id="rId4" Type="http://schemas.openxmlformats.org/officeDocument/2006/relationships/image" Target="../media/image25.png"/><Relationship Id="rId9" Type="http://schemas.openxmlformats.org/officeDocument/2006/relationships/image" Target="../media/image36.sv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5.png"/><Relationship Id="rId5" Type="http://schemas.openxmlformats.org/officeDocument/2006/relationships/image" Target="../media/image61.svg"/><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10.sv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36.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6.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36.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svg"/><Relationship Id="rId7"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0.svg"/></Relationships>
</file>

<file path=ppt/slides/_rels/slide3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71.svg"/><Relationship Id="rId7" Type="http://schemas.openxmlformats.org/officeDocument/2006/relationships/image" Target="../media/image75.sv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10.svg"/><Relationship Id="rId5" Type="http://schemas.openxmlformats.org/officeDocument/2006/relationships/image" Target="../media/image73.svg"/><Relationship Id="rId10" Type="http://schemas.openxmlformats.org/officeDocument/2006/relationships/image" Target="../media/image9.png"/><Relationship Id="rId4" Type="http://schemas.openxmlformats.org/officeDocument/2006/relationships/image" Target="../media/image72.png"/><Relationship Id="rId9" Type="http://schemas.openxmlformats.org/officeDocument/2006/relationships/image" Target="../media/image61.sv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83994" y="2324342"/>
            <a:ext cx="11120012" cy="5638316"/>
            <a:chOff x="0" y="0"/>
            <a:chExt cx="6863716" cy="3480194"/>
          </a:xfrm>
        </p:grpSpPr>
        <p:sp>
          <p:nvSpPr>
            <p:cNvPr id="3" name="Freeform 3"/>
            <p:cNvSpPr/>
            <p:nvPr/>
          </p:nvSpPr>
          <p:spPr>
            <a:xfrm>
              <a:off x="-1" y="0"/>
              <a:ext cx="6871375" cy="3480194"/>
            </a:xfrm>
            <a:custGeom>
              <a:avLst/>
              <a:gdLst/>
              <a:ahLst/>
              <a:cxnLst/>
              <a:rect l="l" t="t" r="r" b="b"/>
              <a:pathLst>
                <a:path w="6871375" h="3480194">
                  <a:moveTo>
                    <a:pt x="6364937" y="3463275"/>
                  </a:moveTo>
                  <a:cubicBezTo>
                    <a:pt x="6364937" y="3463275"/>
                    <a:pt x="6127941" y="3453306"/>
                    <a:pt x="5765801" y="3466750"/>
                  </a:cubicBezTo>
                  <a:cubicBezTo>
                    <a:pt x="5403663" y="3480194"/>
                    <a:pt x="490924" y="3480194"/>
                    <a:pt x="490924" y="3480194"/>
                  </a:cubicBezTo>
                  <a:cubicBezTo>
                    <a:pt x="245502" y="3480194"/>
                    <a:pt x="32509" y="3382926"/>
                    <a:pt x="31032" y="3222812"/>
                  </a:cubicBezTo>
                  <a:cubicBezTo>
                    <a:pt x="31032" y="3222812"/>
                    <a:pt x="0" y="1927081"/>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318388" y="0"/>
                    <a:pt x="6318388" y="0"/>
                  </a:cubicBezTo>
                  <a:cubicBezTo>
                    <a:pt x="6630289" y="0"/>
                    <a:pt x="6863717" y="101069"/>
                    <a:pt x="6855860" y="303616"/>
                  </a:cubicBezTo>
                  <a:cubicBezTo>
                    <a:pt x="6855860" y="303616"/>
                    <a:pt x="6853865" y="1809682"/>
                    <a:pt x="6862620" y="2523225"/>
                  </a:cubicBezTo>
                  <a:cubicBezTo>
                    <a:pt x="6871375" y="2816527"/>
                    <a:pt x="6824827" y="3149598"/>
                    <a:pt x="6824827" y="3149598"/>
                  </a:cubicBezTo>
                  <a:cubicBezTo>
                    <a:pt x="6821862" y="3329623"/>
                    <a:pt x="6610359" y="3463275"/>
                    <a:pt x="6364937" y="3463275"/>
                  </a:cubicBezTo>
                  <a:close/>
                </a:path>
              </a:pathLst>
            </a:custGeom>
            <a:solidFill>
              <a:srgbClr val="FFFFFF"/>
            </a:solidFill>
          </p:spPr>
        </p:sp>
      </p:grpSp>
      <p:sp>
        <p:nvSpPr>
          <p:cNvPr id="5" name="TextBox 5"/>
          <p:cNvSpPr txBox="1"/>
          <p:nvPr/>
        </p:nvSpPr>
        <p:spPr>
          <a:xfrm>
            <a:off x="2584370" y="3110933"/>
            <a:ext cx="13119260" cy="3118674"/>
          </a:xfrm>
          <a:prstGeom prst="rect">
            <a:avLst/>
          </a:prstGeom>
        </p:spPr>
        <p:txBody>
          <a:bodyPr wrap="square" lIns="0" tIns="0" rIns="0" bIns="0" rtlCol="0" anchor="t">
            <a:spAutoFit/>
          </a:bodyPr>
          <a:lstStyle/>
          <a:p>
            <a:pPr algn="ctr">
              <a:lnSpc>
                <a:spcPct val="150000"/>
              </a:lnSpc>
            </a:pPr>
            <a:r>
              <a:rPr lang="vi-VN" sz="7200" b="1" spc="-216" dirty="0">
                <a:solidFill>
                  <a:srgbClr val="000000"/>
                </a:solidFill>
                <a:latin typeface="Arial" panose="020B0604020202020204" pitchFamily="34" charset="0"/>
                <a:cs typeface="Arial" panose="020B0604020202020204" pitchFamily="34" charset="0"/>
              </a:rPr>
              <a:t>CHÀO MỪNG CÁC EM ĐẾN VỚI BÀI HỌC NGÀY HÔM NAY!</a:t>
            </a:r>
            <a:endParaRPr lang="en-US" sz="7200" b="1" spc="-216" dirty="0">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445309" y="8660204"/>
            <a:ext cx="19178618" cy="2932492"/>
            <a:chOff x="0" y="0"/>
            <a:chExt cx="186375649" cy="28497625"/>
          </a:xfrm>
        </p:grpSpPr>
        <p:sp>
          <p:nvSpPr>
            <p:cNvPr id="8" name="Freeform 8"/>
            <p:cNvSpPr/>
            <p:nvPr/>
          </p:nvSpPr>
          <p:spPr>
            <a:xfrm>
              <a:off x="72390" y="72390"/>
              <a:ext cx="186230868" cy="28352846"/>
            </a:xfrm>
            <a:custGeom>
              <a:avLst/>
              <a:gdLst/>
              <a:ahLst/>
              <a:cxnLst/>
              <a:rect l="l" t="t" r="r" b="b"/>
              <a:pathLst>
                <a:path w="186230868" h="28352846">
                  <a:moveTo>
                    <a:pt x="0" y="0"/>
                  </a:moveTo>
                  <a:lnTo>
                    <a:pt x="186230868" y="0"/>
                  </a:lnTo>
                  <a:lnTo>
                    <a:pt x="186230868" y="28352845"/>
                  </a:lnTo>
                  <a:lnTo>
                    <a:pt x="0" y="28352845"/>
                  </a:lnTo>
                  <a:lnTo>
                    <a:pt x="0" y="0"/>
                  </a:lnTo>
                  <a:close/>
                </a:path>
              </a:pathLst>
            </a:custGeom>
            <a:solidFill>
              <a:srgbClr val="FCD5E5"/>
            </a:solidFill>
          </p:spPr>
        </p:sp>
        <p:sp>
          <p:nvSpPr>
            <p:cNvPr id="9" name="Freeform 9"/>
            <p:cNvSpPr/>
            <p:nvPr/>
          </p:nvSpPr>
          <p:spPr>
            <a:xfrm>
              <a:off x="0" y="0"/>
              <a:ext cx="186375650" cy="28497625"/>
            </a:xfrm>
            <a:custGeom>
              <a:avLst/>
              <a:gdLst/>
              <a:ahLst/>
              <a:cxnLst/>
              <a:rect l="l" t="t" r="r" b="b"/>
              <a:pathLst>
                <a:path w="186375650" h="28497625">
                  <a:moveTo>
                    <a:pt x="186230865" y="28352846"/>
                  </a:moveTo>
                  <a:lnTo>
                    <a:pt x="186375650" y="28352846"/>
                  </a:lnTo>
                  <a:lnTo>
                    <a:pt x="186375650" y="28497625"/>
                  </a:lnTo>
                  <a:lnTo>
                    <a:pt x="186230865" y="28497625"/>
                  </a:lnTo>
                  <a:lnTo>
                    <a:pt x="186230865" y="28352846"/>
                  </a:lnTo>
                  <a:close/>
                  <a:moveTo>
                    <a:pt x="0" y="144780"/>
                  </a:moveTo>
                  <a:lnTo>
                    <a:pt x="144780" y="144780"/>
                  </a:lnTo>
                  <a:lnTo>
                    <a:pt x="144780" y="28352846"/>
                  </a:lnTo>
                  <a:lnTo>
                    <a:pt x="0" y="28352846"/>
                  </a:lnTo>
                  <a:lnTo>
                    <a:pt x="0" y="144780"/>
                  </a:lnTo>
                  <a:close/>
                  <a:moveTo>
                    <a:pt x="0" y="28352846"/>
                  </a:moveTo>
                  <a:lnTo>
                    <a:pt x="144780" y="28352846"/>
                  </a:lnTo>
                  <a:lnTo>
                    <a:pt x="144780" y="28497625"/>
                  </a:lnTo>
                  <a:lnTo>
                    <a:pt x="0" y="28497625"/>
                  </a:lnTo>
                  <a:lnTo>
                    <a:pt x="0" y="28352846"/>
                  </a:lnTo>
                  <a:close/>
                  <a:moveTo>
                    <a:pt x="186230865" y="144780"/>
                  </a:moveTo>
                  <a:lnTo>
                    <a:pt x="186375650" y="144780"/>
                  </a:lnTo>
                  <a:lnTo>
                    <a:pt x="186375650" y="28352846"/>
                  </a:lnTo>
                  <a:lnTo>
                    <a:pt x="186230865" y="28352846"/>
                  </a:lnTo>
                  <a:lnTo>
                    <a:pt x="186230865" y="144780"/>
                  </a:lnTo>
                  <a:close/>
                  <a:moveTo>
                    <a:pt x="144780" y="28352846"/>
                  </a:moveTo>
                  <a:lnTo>
                    <a:pt x="186230865" y="28352846"/>
                  </a:lnTo>
                  <a:lnTo>
                    <a:pt x="186230865" y="28497625"/>
                  </a:lnTo>
                  <a:lnTo>
                    <a:pt x="144780" y="28497625"/>
                  </a:lnTo>
                  <a:lnTo>
                    <a:pt x="144780" y="2835284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23401" y="5605459"/>
            <a:ext cx="2946126" cy="477985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27092" y="6637887"/>
            <a:ext cx="3454442" cy="374742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149" y="-1028700"/>
            <a:ext cx="2079844" cy="411480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233538" y="0"/>
            <a:ext cx="3089841" cy="3441465"/>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539874" y="6507576"/>
            <a:ext cx="839153" cy="83915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204119" y="1904766"/>
            <a:ext cx="839153" cy="8391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543657" y="571500"/>
            <a:ext cx="11655755"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ác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hại của sâu</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bệnh đối với cây trồng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12" name="TextBox 11"/>
          <p:cNvSpPr txBox="1"/>
          <p:nvPr/>
        </p:nvSpPr>
        <p:spPr>
          <a:xfrm>
            <a:off x="4459733" y="7177108"/>
            <a:ext cx="4406976" cy="707886"/>
          </a:xfrm>
          <a:prstGeom prst="rect">
            <a:avLst/>
          </a:prstGeom>
          <a:solidFill>
            <a:schemeClr val="accent2">
              <a:lumMod val="20000"/>
              <a:lumOff val="80000"/>
            </a:schemeClr>
          </a:solidFill>
          <a:ln w="57150">
            <a:solidFill>
              <a:srgbClr val="FF0000"/>
            </a:solidFill>
          </a:ln>
        </p:spPr>
        <p:txBody>
          <a:bodyPr wrap="none" rtlCol="0">
            <a:spAutoFit/>
          </a:bodyPr>
          <a:lstStyle/>
          <a:p>
            <a:pPr algn="ctr"/>
            <a:r>
              <a:rPr lang="vi-VN" sz="4000" dirty="0">
                <a:cs typeface="Arial" panose="020B0604020202020204" pitchFamily="34" charset="0"/>
              </a:rPr>
              <a:t>Quả bị chảy nhựa</a:t>
            </a:r>
            <a:endParaRPr lang="en-US" sz="4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943100"/>
            <a:ext cx="6316043" cy="4724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114" y="1927462"/>
            <a:ext cx="6320621" cy="4724400"/>
          </a:xfrm>
          <a:prstGeom prst="rect">
            <a:avLst/>
          </a:prstGeom>
        </p:spPr>
      </p:pic>
      <p:sp>
        <p:nvSpPr>
          <p:cNvPr id="13" name="TextBox 12"/>
          <p:cNvSpPr txBox="1"/>
          <p:nvPr/>
        </p:nvSpPr>
        <p:spPr>
          <a:xfrm>
            <a:off x="12191689" y="7178814"/>
            <a:ext cx="3397469" cy="707886"/>
          </a:xfrm>
          <a:prstGeom prst="rect">
            <a:avLst/>
          </a:prstGeom>
          <a:solidFill>
            <a:schemeClr val="accent2">
              <a:lumMod val="20000"/>
              <a:lumOff val="80000"/>
            </a:schemeClr>
          </a:solidFill>
          <a:ln w="57150">
            <a:solidFill>
              <a:srgbClr val="FF0000"/>
            </a:solidFill>
          </a:ln>
        </p:spPr>
        <p:txBody>
          <a:bodyPr wrap="none" rtlCol="0">
            <a:spAutoFit/>
          </a:bodyPr>
          <a:lstStyle/>
          <a:p>
            <a:pPr algn="ctr"/>
            <a:r>
              <a:rPr lang="vi-VN" sz="4000" dirty="0">
                <a:cs typeface="Arial" panose="020B0604020202020204" pitchFamily="34" charset="0"/>
              </a:rPr>
              <a:t>Cây, củ bị thối</a:t>
            </a:r>
            <a:endParaRPr lang="en-US" sz="4000" dirty="0">
              <a:latin typeface="Arial" panose="020B0604020202020204" pitchFamily="34" charset="0"/>
              <a:cs typeface="Arial" panose="020B0604020202020204" pitchFamily="34" charset="0"/>
            </a:endParaRPr>
          </a:p>
        </p:txBody>
      </p:sp>
      <p:pic>
        <p:nvPicPr>
          <p:cNvPr id="14"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66103" y="7302451"/>
            <a:ext cx="2655649" cy="3679111"/>
          </a:xfrm>
          <a:prstGeom prst="rect">
            <a:avLst/>
          </a:prstGeom>
        </p:spPr>
      </p:pic>
    </p:spTree>
    <p:extLst>
      <p:ext uri="{BB962C8B-B14F-4D97-AF65-F5344CB8AC3E}">
        <p14:creationId xmlns:p14="http://schemas.microsoft.com/office/powerpoint/2010/main" val="29252662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548236" y="571500"/>
            <a:ext cx="11655755"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ác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hại của sâu</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bệnh đối với cây trồng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12" name="TextBox 11"/>
          <p:cNvSpPr txBox="1"/>
          <p:nvPr/>
        </p:nvSpPr>
        <p:spPr>
          <a:xfrm>
            <a:off x="4065966" y="7177108"/>
            <a:ext cx="5203669" cy="707886"/>
          </a:xfrm>
          <a:prstGeom prst="rect">
            <a:avLst/>
          </a:prstGeom>
          <a:solidFill>
            <a:schemeClr val="accent2">
              <a:lumMod val="20000"/>
              <a:lumOff val="80000"/>
            </a:schemeClr>
          </a:solidFill>
          <a:ln w="57150">
            <a:solidFill>
              <a:srgbClr val="FF0000"/>
            </a:solidFill>
          </a:ln>
        </p:spPr>
        <p:txBody>
          <a:bodyPr wrap="none" rtlCol="0">
            <a:spAutoFit/>
          </a:bodyPr>
          <a:lstStyle/>
          <a:p>
            <a:pPr algn="ctr"/>
            <a:r>
              <a:rPr lang="vi-VN" sz="4000" dirty="0">
                <a:cs typeface="Arial" panose="020B0604020202020204" pitchFamily="34" charset="0"/>
              </a:rPr>
              <a:t>Thân, cành bị sần sùi</a:t>
            </a:r>
            <a:endParaRPr lang="en-US" sz="4000" dirty="0">
              <a:latin typeface="Arial" panose="020B0604020202020204" pitchFamily="34" charset="0"/>
              <a:cs typeface="Arial" panose="020B0604020202020204" pitchFamily="34" charset="0"/>
            </a:endParaRPr>
          </a:p>
        </p:txBody>
      </p:sp>
      <p:sp>
        <p:nvSpPr>
          <p:cNvPr id="13" name="TextBox 12"/>
          <p:cNvSpPr txBox="1"/>
          <p:nvPr/>
        </p:nvSpPr>
        <p:spPr>
          <a:xfrm>
            <a:off x="12719038" y="7178814"/>
            <a:ext cx="2351927" cy="707886"/>
          </a:xfrm>
          <a:prstGeom prst="rect">
            <a:avLst/>
          </a:prstGeom>
          <a:solidFill>
            <a:schemeClr val="accent2">
              <a:lumMod val="20000"/>
              <a:lumOff val="80000"/>
            </a:schemeClr>
          </a:solidFill>
          <a:ln w="57150">
            <a:solidFill>
              <a:srgbClr val="FF0000"/>
            </a:solidFill>
          </a:ln>
        </p:spPr>
        <p:txBody>
          <a:bodyPr wrap="none" rtlCol="0">
            <a:spAutoFit/>
          </a:bodyPr>
          <a:lstStyle/>
          <a:p>
            <a:pPr algn="ctr"/>
            <a:r>
              <a:rPr lang="vi-VN" sz="4000" dirty="0">
                <a:cs typeface="Arial" panose="020B0604020202020204" pitchFamily="34" charset="0"/>
              </a:rPr>
              <a:t>Rễ bị thối</a:t>
            </a:r>
            <a:endParaRPr lang="en-US" sz="4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860"/>
          <a:stretch/>
        </p:blipFill>
        <p:spPr>
          <a:xfrm>
            <a:off x="3505200" y="1943100"/>
            <a:ext cx="6320621" cy="4708762"/>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7831"/>
          <a:stretch/>
        </p:blipFill>
        <p:spPr>
          <a:xfrm>
            <a:off x="10743775" y="1943100"/>
            <a:ext cx="6302453" cy="4741175"/>
          </a:xfrm>
          <a:prstGeom prst="rect">
            <a:avLst/>
          </a:prstGeom>
        </p:spPr>
      </p:pic>
      <p:pic>
        <p:nvPicPr>
          <p:cNvPr id="14"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66103" y="7302451"/>
            <a:ext cx="2655649" cy="3679111"/>
          </a:xfrm>
          <a:prstGeom prst="rect">
            <a:avLst/>
          </a:prstGeom>
        </p:spPr>
      </p:pic>
    </p:spTree>
    <p:extLst>
      <p:ext uri="{BB962C8B-B14F-4D97-AF65-F5344CB8AC3E}">
        <p14:creationId xmlns:p14="http://schemas.microsoft.com/office/powerpoint/2010/main" val="3760246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586850" y="342900"/>
            <a:ext cx="11655755"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ác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hại của sâu</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bệnh đối với cây trồng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13" name="Cloud Callout 12"/>
          <p:cNvSpPr/>
          <p:nvPr/>
        </p:nvSpPr>
        <p:spPr>
          <a:xfrm>
            <a:off x="7772400" y="1714500"/>
            <a:ext cx="9067800" cy="4465766"/>
          </a:xfrm>
          <a:prstGeom prst="cloudCallout">
            <a:avLst>
              <a:gd name="adj1" fmla="val -48827"/>
              <a:gd name="adj2" fmla="val 47220"/>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000" dirty="0" err="1">
                <a:solidFill>
                  <a:schemeClr val="tx1"/>
                </a:solidFill>
                <a:latin typeface="Arial" panose="020B0604020202020204" pitchFamily="34" charset="0"/>
                <a:cs typeface="Arial" panose="020B0604020202020204" pitchFamily="34" charset="0"/>
              </a:rPr>
              <a:t>Hãy</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nêu</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một</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số</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loại</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sinh</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vật</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gây</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hại</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cho</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cây</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trồng</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phổ</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biến</a:t>
            </a:r>
            <a:r>
              <a:rPr lang="fr-FR" sz="4000" dirty="0">
                <a:solidFill>
                  <a:schemeClr val="tx1"/>
                </a:solidFill>
                <a:latin typeface="Arial" panose="020B0604020202020204" pitchFamily="34" charset="0"/>
                <a:cs typeface="Arial" panose="020B0604020202020204" pitchFamily="34" charset="0"/>
              </a:rPr>
              <a:t> ở </a:t>
            </a:r>
            <a:r>
              <a:rPr lang="fr-FR" sz="4000" dirty="0" err="1">
                <a:solidFill>
                  <a:schemeClr val="tx1"/>
                </a:solidFill>
                <a:latin typeface="Arial" panose="020B0604020202020204" pitchFamily="34" charset="0"/>
                <a:cs typeface="Arial" panose="020B0604020202020204" pitchFamily="34" charset="0"/>
              </a:rPr>
              <a:t>Việt</a:t>
            </a:r>
            <a:r>
              <a:rPr lang="fr-FR" sz="4000" dirty="0">
                <a:solidFill>
                  <a:schemeClr val="tx1"/>
                </a:solidFill>
                <a:latin typeface="Arial" panose="020B0604020202020204" pitchFamily="34" charset="0"/>
                <a:cs typeface="Arial" panose="020B0604020202020204" pitchFamily="34" charset="0"/>
              </a:rPr>
              <a:t> Nam. </a:t>
            </a:r>
            <a:endParaRPr lang="en-US" sz="40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521" y="4457700"/>
            <a:ext cx="6349206" cy="6349206"/>
          </a:xfrm>
          <a:prstGeom prst="rect">
            <a:avLst/>
          </a:prstGeom>
        </p:spPr>
      </p:pic>
    </p:spTree>
    <p:extLst>
      <p:ext uri="{BB962C8B-B14F-4D97-AF65-F5344CB8AC3E}">
        <p14:creationId xmlns:p14="http://schemas.microsoft.com/office/powerpoint/2010/main" val="116125978"/>
      </p:ext>
    </p:extLst>
  </p:cSld>
  <p:clrMapOvr>
    <a:masterClrMapping/>
  </p:clrMapOvr>
  <mc:AlternateContent xmlns:mc="http://schemas.openxmlformats.org/markup-compatibility/2006">
    <mc:Choice xmlns:p15="http://schemas.microsoft.com/office/powerpoint/2012/main" Requires="p15">
      <p:transition spd="med">
        <p15:prstTrans prst="fractur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590800" y="571500"/>
            <a:ext cx="11655755"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ác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hại của sâu</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bệnh đối với cây trồng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603602" y="-351504"/>
            <a:ext cx="2259399" cy="4114800"/>
          </a:xfrm>
          <a:prstGeom prst="rect">
            <a:avLst/>
          </a:prstGeom>
        </p:spPr>
      </p:pic>
      <p:sp>
        <p:nvSpPr>
          <p:cNvPr id="3" name="Rectangle 2"/>
          <p:cNvSpPr/>
          <p:nvPr/>
        </p:nvSpPr>
        <p:spPr>
          <a:xfrm>
            <a:off x="2864520" y="1356330"/>
            <a:ext cx="12531830" cy="4878259"/>
          </a:xfrm>
          <a:prstGeom prst="rect">
            <a:avLst/>
          </a:prstGeom>
        </p:spPr>
        <p:txBody>
          <a:bodyPr wrap="square">
            <a:spAutoFit/>
          </a:bodyPr>
          <a:lstStyle/>
          <a:p>
            <a:pPr marL="571500" indent="-571500" algn="just">
              <a:lnSpc>
                <a:spcPct val="150000"/>
              </a:lnSpc>
              <a:spcBef>
                <a:spcPts val="300"/>
              </a:spcBef>
              <a:spcAft>
                <a:spcPts val="300"/>
              </a:spcAft>
              <a:buFontTx/>
              <a:buChar char="-"/>
            </a:pP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Một số loại sinh vật gây hại cho cây trồng phổ biến ở Việt Nam</a:t>
            </a: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spcBef>
                <a:spcPts val="300"/>
              </a:spcBef>
              <a:spcAft>
                <a:spcPts val="300"/>
              </a:spcAft>
              <a:buFont typeface="Wingdings" panose="05000000000000000000" pitchFamily="2" charset="2"/>
              <a:buChar char="§"/>
            </a:pPr>
            <a:r>
              <a:rPr lang="vi-VN" sz="4000" b="1" dirty="0">
                <a:solidFill>
                  <a:srgbClr val="FF0000"/>
                </a:solidFill>
                <a:ea typeface="Calibri" panose="020F0502020204030204" pitchFamily="34" charset="0"/>
                <a:cs typeface="Arial" panose="020B0604020202020204" pitchFamily="34" charset="0"/>
              </a:rPr>
              <a:t>Trên cây lúa: </a:t>
            </a:r>
            <a:r>
              <a:rPr lang="vi-VN" sz="4000" dirty="0">
                <a:ea typeface="Calibri" panose="020F0502020204030204" pitchFamily="34" charset="0"/>
                <a:cs typeface="Arial" panose="020B0604020202020204" pitchFamily="34" charset="0"/>
              </a:rPr>
              <a:t>chuột </a:t>
            </a:r>
            <a:r>
              <a:rPr lang="vi-VN" sz="4000" dirty="0">
                <a:ea typeface="Calibri" panose="020F0502020204030204" pitchFamily="34" charset="0"/>
                <a:cs typeface="Arial" panose="020B0604020202020204" pitchFamily="34" charset="0"/>
                <a:sym typeface="Wingdings" panose="05000000000000000000" pitchFamily="2" charset="2"/>
              </a:rPr>
              <a:t> </a:t>
            </a:r>
            <a:r>
              <a:rPr lang="vi-VN" sz="4000" dirty="0">
                <a:ea typeface="Calibri" panose="020F0502020204030204" pitchFamily="34" charset="0"/>
                <a:cs typeface="Arial" panose="020B0604020202020204" pitchFamily="34" charset="0"/>
              </a:rPr>
              <a:t>bệnh đạo ôn, rầy nâu – rầy lưng trắng, lùn sọc đen, vàng lùn, lùn xoắn lá, bệnh khô vằn, bệnh chết cây lúa...</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1877" y="6438900"/>
            <a:ext cx="4262438" cy="285644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8677" y="6438900"/>
            <a:ext cx="4267016" cy="285644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00055" y="6405349"/>
            <a:ext cx="4322192" cy="2856445"/>
          </a:xfrm>
          <a:prstGeom prst="rect">
            <a:avLst/>
          </a:prstGeom>
        </p:spPr>
      </p:pic>
      <p:sp>
        <p:nvSpPr>
          <p:cNvPr id="14" name="TextBox 13"/>
          <p:cNvSpPr txBox="1"/>
          <p:nvPr/>
        </p:nvSpPr>
        <p:spPr>
          <a:xfrm>
            <a:off x="4447096" y="9315248"/>
            <a:ext cx="2225289" cy="523220"/>
          </a:xfrm>
          <a:prstGeom prst="rect">
            <a:avLst/>
          </a:prstGeom>
          <a:noFill/>
        </p:spPr>
        <p:txBody>
          <a:bodyPr wrap="none" rtlCol="0">
            <a:spAutoFit/>
          </a:bodyPr>
          <a:lstStyle/>
          <a:p>
            <a:r>
              <a:rPr lang="vi-VN" sz="2800" i="1" dirty="0"/>
              <a:t>Bệnh đạo ôn</a:t>
            </a:r>
            <a:endParaRPr lang="en-US" sz="2800" i="1" dirty="0"/>
          </a:p>
        </p:txBody>
      </p:sp>
      <p:sp>
        <p:nvSpPr>
          <p:cNvPr id="15" name="TextBox 14"/>
          <p:cNvSpPr txBox="1"/>
          <p:nvPr/>
        </p:nvSpPr>
        <p:spPr>
          <a:xfrm>
            <a:off x="9789797" y="9315248"/>
            <a:ext cx="1524776" cy="523220"/>
          </a:xfrm>
          <a:prstGeom prst="rect">
            <a:avLst/>
          </a:prstGeom>
          <a:noFill/>
        </p:spPr>
        <p:txBody>
          <a:bodyPr wrap="none" rtlCol="0">
            <a:spAutoFit/>
          </a:bodyPr>
          <a:lstStyle/>
          <a:p>
            <a:r>
              <a:rPr lang="vi-VN" sz="2800" i="1" dirty="0"/>
              <a:t>Rầy nâu</a:t>
            </a:r>
            <a:endParaRPr lang="en-US" sz="2800" i="1" dirty="0"/>
          </a:p>
        </p:txBody>
      </p:sp>
      <p:sp>
        <p:nvSpPr>
          <p:cNvPr id="16" name="TextBox 15"/>
          <p:cNvSpPr txBox="1"/>
          <p:nvPr/>
        </p:nvSpPr>
        <p:spPr>
          <a:xfrm>
            <a:off x="13588683" y="9317092"/>
            <a:ext cx="3744936" cy="523220"/>
          </a:xfrm>
          <a:prstGeom prst="rect">
            <a:avLst/>
          </a:prstGeom>
          <a:noFill/>
        </p:spPr>
        <p:txBody>
          <a:bodyPr wrap="none" rtlCol="0">
            <a:spAutoFit/>
          </a:bodyPr>
          <a:lstStyle/>
          <a:p>
            <a:r>
              <a:rPr lang="vi-VN" sz="2800" i="1" dirty="0"/>
              <a:t>Vàng lùn – lùn xoắn lá</a:t>
            </a:r>
            <a:endParaRPr lang="en-US" sz="2800" i="1" dirty="0"/>
          </a:p>
        </p:txBody>
      </p:sp>
    </p:spTree>
    <p:extLst>
      <p:ext uri="{BB962C8B-B14F-4D97-AF65-F5344CB8AC3E}">
        <p14:creationId xmlns:p14="http://schemas.microsoft.com/office/powerpoint/2010/main" val="41740409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642834" y="437181"/>
            <a:ext cx="11655755"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ác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hại của sâu</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bệnh đối với cây trồng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603602" y="-351504"/>
            <a:ext cx="2259399" cy="4114800"/>
          </a:xfrm>
          <a:prstGeom prst="rect">
            <a:avLst/>
          </a:prstGeom>
        </p:spPr>
      </p:pic>
      <p:sp>
        <p:nvSpPr>
          <p:cNvPr id="3" name="Rectangle 2"/>
          <p:cNvSpPr/>
          <p:nvPr/>
        </p:nvSpPr>
        <p:spPr>
          <a:xfrm>
            <a:off x="2878085" y="1324166"/>
            <a:ext cx="12531830" cy="4878259"/>
          </a:xfrm>
          <a:prstGeom prst="rect">
            <a:avLst/>
          </a:prstGeom>
        </p:spPr>
        <p:txBody>
          <a:bodyPr wrap="square">
            <a:spAutoFit/>
          </a:bodyPr>
          <a:lstStyle/>
          <a:p>
            <a:pPr marL="571500" indent="-571500" algn="just">
              <a:lnSpc>
                <a:spcPct val="150000"/>
              </a:lnSpc>
              <a:spcBef>
                <a:spcPts val="300"/>
              </a:spcBef>
              <a:spcAft>
                <a:spcPts val="300"/>
              </a:spcAft>
              <a:buFontTx/>
              <a:buChar char="-"/>
            </a:pP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Một số loại sinh vật gây hại cho cây trồng phổ biến ở Việt Nam</a:t>
            </a: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spcBef>
                <a:spcPts val="300"/>
              </a:spcBef>
              <a:spcAft>
                <a:spcPts val="300"/>
              </a:spcAft>
              <a:buFont typeface="Wingdings" panose="05000000000000000000" pitchFamily="2" charset="2"/>
              <a:buChar char="§"/>
            </a:pPr>
            <a:r>
              <a:rPr lang="vi-VN" sz="4000" b="1" dirty="0">
                <a:solidFill>
                  <a:srgbClr val="FF0000"/>
                </a:solidFill>
                <a:ea typeface="Calibri" panose="020F0502020204030204" pitchFamily="34" charset="0"/>
                <a:cs typeface="Arial" panose="020B0604020202020204" pitchFamily="34" charset="0"/>
              </a:rPr>
              <a:t>Trên cây ăn trái: </a:t>
            </a:r>
            <a:r>
              <a:rPr lang="vi-VN" sz="4000" dirty="0">
                <a:ea typeface="Calibri" panose="020F0502020204030204" pitchFamily="34" charset="0"/>
                <a:cs typeface="Arial" panose="020B0604020202020204" pitchFamily="34" charset="0"/>
              </a:rPr>
              <a:t>nấm Phytopthra sp </a:t>
            </a:r>
            <a:r>
              <a:rPr lang="vi-VN" sz="4000" dirty="0">
                <a:ea typeface="Calibri" panose="020F0502020204030204" pitchFamily="34" charset="0"/>
                <a:cs typeface="Arial" panose="020B0604020202020204" pitchFamily="34" charset="0"/>
                <a:sym typeface="Wingdings" panose="05000000000000000000" pitchFamily="2" charset="2"/>
              </a:rPr>
              <a:t></a:t>
            </a:r>
            <a:r>
              <a:rPr lang="vi-VN" sz="4000" dirty="0">
                <a:ea typeface="Calibri" panose="020F0502020204030204" pitchFamily="34" charset="0"/>
                <a:cs typeface="Arial" panose="020B0604020202020204" pitchFamily="34" charset="0"/>
              </a:rPr>
              <a:t> bệnh đốm nâu thanh long, gây hại trên sầu riêng giai đoạn sau thu hoạch...</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115" y="6406735"/>
            <a:ext cx="5181600" cy="280428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6515" y="6406736"/>
            <a:ext cx="5181600" cy="2804283"/>
          </a:xfrm>
          <a:prstGeom prst="rect">
            <a:avLst/>
          </a:prstGeom>
        </p:spPr>
      </p:pic>
      <p:sp>
        <p:nvSpPr>
          <p:cNvPr id="17" name="TextBox 16"/>
          <p:cNvSpPr txBox="1"/>
          <p:nvPr/>
        </p:nvSpPr>
        <p:spPr>
          <a:xfrm>
            <a:off x="5238406" y="9211018"/>
            <a:ext cx="4305987" cy="523220"/>
          </a:xfrm>
          <a:prstGeom prst="rect">
            <a:avLst/>
          </a:prstGeom>
          <a:noFill/>
        </p:spPr>
        <p:txBody>
          <a:bodyPr wrap="none" rtlCol="0">
            <a:spAutoFit/>
          </a:bodyPr>
          <a:lstStyle/>
          <a:p>
            <a:r>
              <a:rPr lang="vi-VN" sz="2800" i="1" dirty="0"/>
              <a:t>Bệnh đốm nâu thanh long</a:t>
            </a:r>
            <a:endParaRPr lang="en-US" sz="2800" i="1" dirty="0"/>
          </a:p>
        </p:txBody>
      </p:sp>
      <p:sp>
        <p:nvSpPr>
          <p:cNvPr id="18" name="TextBox 17"/>
          <p:cNvSpPr txBox="1"/>
          <p:nvPr/>
        </p:nvSpPr>
        <p:spPr>
          <a:xfrm>
            <a:off x="10468098" y="9211018"/>
            <a:ext cx="6343403" cy="523220"/>
          </a:xfrm>
          <a:prstGeom prst="rect">
            <a:avLst/>
          </a:prstGeom>
          <a:noFill/>
        </p:spPr>
        <p:txBody>
          <a:bodyPr wrap="none" rtlCol="0">
            <a:spAutoFit/>
          </a:bodyPr>
          <a:lstStyle/>
          <a:p>
            <a:r>
              <a:rPr lang="vi-VN" sz="2800" i="1" dirty="0"/>
              <a:t>Nấm Phytopthra gây hại trên sầu riêng</a:t>
            </a:r>
            <a:endParaRPr lang="en-US" sz="2800" i="1" dirty="0"/>
          </a:p>
        </p:txBody>
      </p:sp>
    </p:spTree>
    <p:extLst>
      <p:ext uri="{BB962C8B-B14F-4D97-AF65-F5344CB8AC3E}">
        <p14:creationId xmlns:p14="http://schemas.microsoft.com/office/powerpoint/2010/main" val="447955479"/>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607632" y="795798"/>
            <a:ext cx="11655755"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ác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hại của sâu</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bệnh đối với cây trồng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603602" y="-351504"/>
            <a:ext cx="2259399" cy="4114800"/>
          </a:xfrm>
          <a:prstGeom prst="rect">
            <a:avLst/>
          </a:prstGeom>
        </p:spPr>
      </p:pic>
      <p:sp>
        <p:nvSpPr>
          <p:cNvPr id="3" name="Rectangle 2"/>
          <p:cNvSpPr/>
          <p:nvPr/>
        </p:nvSpPr>
        <p:spPr>
          <a:xfrm>
            <a:off x="2872022" y="1889730"/>
            <a:ext cx="12531830" cy="1911549"/>
          </a:xfrm>
          <a:prstGeom prst="rect">
            <a:avLst/>
          </a:prstGeom>
        </p:spPr>
        <p:txBody>
          <a:bodyPr wrap="square">
            <a:spAutoFit/>
          </a:bodyPr>
          <a:lstStyle/>
          <a:p>
            <a:pPr marL="571500" indent="-571500" algn="just">
              <a:lnSpc>
                <a:spcPct val="150000"/>
              </a:lnSpc>
              <a:spcBef>
                <a:spcPts val="300"/>
              </a:spcBef>
              <a:spcAft>
                <a:spcPts val="300"/>
              </a:spcAft>
              <a:buFontTx/>
              <a:buChar char="-"/>
            </a:pP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Một số loại sinh vật gây hại cho cây trồng phổ biến ở Việt Nam</a:t>
            </a: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3358" y="4381500"/>
            <a:ext cx="6532866" cy="4800600"/>
          </a:xfrm>
          <a:prstGeom prst="rect">
            <a:avLst/>
          </a:prstGeom>
        </p:spPr>
      </p:pic>
      <p:sp>
        <p:nvSpPr>
          <p:cNvPr id="11" name="Rectangle 10"/>
          <p:cNvSpPr/>
          <p:nvPr/>
        </p:nvSpPr>
        <p:spPr>
          <a:xfrm>
            <a:off x="2607632" y="4076700"/>
            <a:ext cx="6705600" cy="2862322"/>
          </a:xfrm>
          <a:prstGeom prst="rect">
            <a:avLst/>
          </a:prstGeom>
        </p:spPr>
        <p:txBody>
          <a:bodyPr wrap="square">
            <a:spAutoFit/>
          </a:bodyPr>
          <a:lstStyle/>
          <a:p>
            <a:pPr marL="1028700" lvl="1" indent="-571500" algn="just">
              <a:lnSpc>
                <a:spcPct val="150000"/>
              </a:lnSpc>
              <a:spcBef>
                <a:spcPts val="300"/>
              </a:spcBef>
              <a:spcAft>
                <a:spcPts val="300"/>
              </a:spcAft>
              <a:buFont typeface="Wingdings" panose="05000000000000000000" pitchFamily="2" charset="2"/>
              <a:buChar char="§"/>
            </a:pPr>
            <a:r>
              <a:rPr lang="vi-VN" sz="4000" b="1" dirty="0">
                <a:solidFill>
                  <a:srgbClr val="FF0000"/>
                </a:solidFill>
                <a:ea typeface="Calibri" panose="020F0502020204030204" pitchFamily="34" charset="0"/>
                <a:cs typeface="Arial" panose="020B0604020202020204" pitchFamily="34" charset="0"/>
              </a:rPr>
              <a:t>Trên cây điều: </a:t>
            </a:r>
            <a:r>
              <a:rPr lang="vi-VN" sz="4000" dirty="0">
                <a:ea typeface="Calibri" panose="020F0502020204030204" pitchFamily="34" charset="0"/>
                <a:cs typeface="Arial" panose="020B0604020202020204" pitchFamily="34" charset="0"/>
              </a:rPr>
              <a:t>đang ra đọt non sau thu hoạch </a:t>
            </a:r>
            <a:r>
              <a:rPr lang="vi-VN" sz="4000" dirty="0">
                <a:ea typeface="Calibri" panose="020F0502020204030204" pitchFamily="34" charset="0"/>
                <a:cs typeface="Arial" panose="020B0604020202020204" pitchFamily="34" charset="0"/>
                <a:sym typeface="Wingdings" panose="05000000000000000000" pitchFamily="2" charset="2"/>
              </a:rPr>
              <a:t> </a:t>
            </a:r>
            <a:r>
              <a:rPr lang="vi-VN" sz="4000" dirty="0">
                <a:ea typeface="Calibri" panose="020F0502020204030204" pitchFamily="34" charset="0"/>
                <a:cs typeface="Arial" panose="020B0604020202020204" pitchFamily="34" charset="0"/>
              </a:rPr>
              <a:t>Bọ xít.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27502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590800" y="495300"/>
            <a:ext cx="14957644" cy="784830"/>
          </a:xfrm>
          <a:prstGeom prst="rect">
            <a:avLst/>
          </a:prstGeom>
        </p:spPr>
        <p:txBody>
          <a:bodyPr wrap="square">
            <a:spAutoFit/>
          </a:bodyPr>
          <a:lstStyle/>
          <a:p>
            <a:pPr algn="just">
              <a:spcBef>
                <a:spcPts val="300"/>
              </a:spcBef>
              <a:spcAft>
                <a:spcPts val="300"/>
              </a:spcAft>
            </a:pP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2. </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Ý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nghĩa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phòng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trừ</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sâu</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endPar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124200" y="1409700"/>
            <a:ext cx="14097000" cy="738664"/>
          </a:xfrm>
          <a:prstGeom prst="rect">
            <a:avLst/>
          </a:prstGeom>
        </p:spPr>
        <p:txBody>
          <a:bodyPr wrap="square">
            <a:spAutoFit/>
          </a:bodyPr>
          <a:lstStyle/>
          <a:p>
            <a:pPr marL="571500" indent="-571500">
              <a:buFont typeface="Wingdings" panose="05000000000000000000" pitchFamily="2" charset="2"/>
              <a:buChar char="Ø"/>
            </a:pP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2 SGK tr.65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rgbClr val="FF0000"/>
              </a:solidFill>
              <a:latin typeface="Arial" panose="020B0604020202020204" pitchFamily="34" charset="0"/>
              <a:cs typeface="Arial" panose="020B0604020202020204" pitchFamily="34" charset="0"/>
            </a:endParaRPr>
          </a:p>
        </p:txBody>
      </p:sp>
      <p:sp>
        <p:nvSpPr>
          <p:cNvPr id="15" name="Rectangle 14"/>
          <p:cNvSpPr/>
          <p:nvPr/>
        </p:nvSpPr>
        <p:spPr>
          <a:xfrm>
            <a:off x="3276600" y="2628900"/>
            <a:ext cx="14077893" cy="391839"/>
          </a:xfrm>
          <a:prstGeom prst="rect">
            <a:avLst/>
          </a:prstGeom>
        </p:spPr>
        <p:txBody>
          <a:bodyPr wrap="none">
            <a:spAutoFit/>
          </a:bodyPr>
          <a:lstStyle/>
          <a:p>
            <a:pPr algn="just">
              <a:lnSpc>
                <a:spcPts val="1900"/>
              </a:lnSpc>
              <a:spcBef>
                <a:spcPts val="300"/>
              </a:spcBef>
              <a:spcAft>
                <a:spcPts val="300"/>
              </a:spcAft>
            </a:pP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Hãy</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nêu</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ý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nghĩa</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việc</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phòng</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trừ</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sâu</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bệnh</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hại</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cây</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trồng</a:t>
            </a:r>
            <a:r>
              <a:rPr lang="vi-VN" sz="4000" dirty="0">
                <a:solidFill>
                  <a:srgbClr val="3E4D1F"/>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3E4D1F"/>
              </a:solidFill>
              <a:latin typeface="Arial" panose="020B0604020202020204" pitchFamily="34" charset="0"/>
              <a:ea typeface="Calibri" panose="020F0502020204030204" pitchFamily="34" charset="0"/>
              <a:cs typeface="Arial" panose="020B0604020202020204" pitchFamily="34" charset="0"/>
            </a:endParaRPr>
          </a:p>
        </p:txBody>
      </p:sp>
      <p:sp>
        <p:nvSpPr>
          <p:cNvPr id="16" name="Rounded Rectangle 15"/>
          <p:cNvSpPr/>
          <p:nvPr/>
        </p:nvSpPr>
        <p:spPr>
          <a:xfrm>
            <a:off x="7086602" y="3587526"/>
            <a:ext cx="9772707" cy="824937"/>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200" dirty="0">
                <a:solidFill>
                  <a:srgbClr val="3E4D1F"/>
                </a:solidFill>
                <a:cs typeface="Arial" panose="020B0604020202020204" pitchFamily="34" charset="0"/>
              </a:rPr>
              <a:t>Giúp giảm thiểu sâu bệnh gây hại cho cây trồng.</a:t>
            </a:r>
            <a:endParaRPr lang="en-US" sz="3200" dirty="0">
              <a:solidFill>
                <a:srgbClr val="3E4D1F"/>
              </a:solidFill>
              <a:latin typeface="Arial" panose="020B0604020202020204" pitchFamily="34" charset="0"/>
              <a:cs typeface="Arial" panose="020B0604020202020204" pitchFamily="34" charset="0"/>
            </a:endParaRPr>
          </a:p>
        </p:txBody>
      </p:sp>
      <p:sp>
        <p:nvSpPr>
          <p:cNvPr id="17" name="Rounded Rectangle 16"/>
          <p:cNvSpPr/>
          <p:nvPr/>
        </p:nvSpPr>
        <p:spPr>
          <a:xfrm>
            <a:off x="7086600" y="4747771"/>
            <a:ext cx="9772709" cy="880935"/>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200" dirty="0">
                <a:solidFill>
                  <a:srgbClr val="3E4D1F"/>
                </a:solidFill>
                <a:cs typeface="Arial" panose="020B0604020202020204" pitchFamily="34" charset="0"/>
              </a:rPr>
              <a:t>Góp phần đảm bảo năng suất, chất lượng nông sản.</a:t>
            </a:r>
            <a:endParaRPr lang="en-US" sz="3200" dirty="0">
              <a:solidFill>
                <a:srgbClr val="3E4D1F"/>
              </a:solidFill>
              <a:latin typeface="Arial" panose="020B0604020202020204" pitchFamily="34" charset="0"/>
              <a:cs typeface="Arial" panose="020B0604020202020204" pitchFamily="34" charset="0"/>
            </a:endParaRPr>
          </a:p>
        </p:txBody>
      </p:sp>
      <p:sp>
        <p:nvSpPr>
          <p:cNvPr id="18" name="Rounded Rectangle 17"/>
          <p:cNvSpPr/>
          <p:nvPr/>
        </p:nvSpPr>
        <p:spPr>
          <a:xfrm>
            <a:off x="7083188" y="6104480"/>
            <a:ext cx="9772708" cy="852203"/>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200" dirty="0">
                <a:solidFill>
                  <a:srgbClr val="3E4D1F"/>
                </a:solidFill>
                <a:cs typeface="Arial" panose="020B0604020202020204" pitchFamily="34" charset="0"/>
              </a:rPr>
              <a:t>Đảm bảo an toàn vệ sinh thực phẩm cho nông sản.</a:t>
            </a:r>
            <a:endParaRPr lang="en-US" sz="3200" dirty="0">
              <a:solidFill>
                <a:srgbClr val="3E4D1F"/>
              </a:solidFill>
              <a:latin typeface="Arial" panose="020B0604020202020204" pitchFamily="34" charset="0"/>
              <a:cs typeface="Arial" panose="020B0604020202020204" pitchFamily="34" charset="0"/>
            </a:endParaRPr>
          </a:p>
        </p:txBody>
      </p:sp>
      <p:sp>
        <p:nvSpPr>
          <p:cNvPr id="19" name="Rounded Rectangle 18"/>
          <p:cNvSpPr/>
          <p:nvPr/>
        </p:nvSpPr>
        <p:spPr>
          <a:xfrm>
            <a:off x="7083188" y="7432457"/>
            <a:ext cx="9772708" cy="845474"/>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200" dirty="0">
                <a:solidFill>
                  <a:srgbClr val="3E4D1F"/>
                </a:solidFill>
                <a:cs typeface="Arial" panose="020B0604020202020204" pitchFamily="34" charset="0"/>
              </a:rPr>
              <a:t>Ổn định, tăng thu nhập người sản xuất nông nghiệp.</a:t>
            </a:r>
            <a:endParaRPr lang="en-US" sz="3200" dirty="0">
              <a:solidFill>
                <a:srgbClr val="3E4D1F"/>
              </a:solidFill>
              <a:latin typeface="Arial" panose="020B0604020202020204" pitchFamily="34" charset="0"/>
              <a:cs typeface="Arial" panose="020B0604020202020204" pitchFamily="34" charset="0"/>
            </a:endParaRPr>
          </a:p>
        </p:txBody>
      </p:sp>
      <p:sp>
        <p:nvSpPr>
          <p:cNvPr id="20" name="Rounded Rectangle 19"/>
          <p:cNvSpPr/>
          <p:nvPr/>
        </p:nvSpPr>
        <p:spPr>
          <a:xfrm>
            <a:off x="7086600" y="8648700"/>
            <a:ext cx="9772708" cy="838200"/>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200" dirty="0">
                <a:solidFill>
                  <a:srgbClr val="3E4D1F"/>
                </a:solidFill>
                <a:cs typeface="Arial" panose="020B0604020202020204" pitchFamily="34" charset="0"/>
              </a:rPr>
              <a:t>Góp phần cân bằng sinh thái, bảo vệ môi trường. </a:t>
            </a:r>
            <a:endParaRPr lang="en-US" sz="3200" dirty="0">
              <a:solidFill>
                <a:srgbClr val="3E4D1F"/>
              </a:solidFill>
              <a:latin typeface="Arial" panose="020B0604020202020204" pitchFamily="34" charset="0"/>
              <a:cs typeface="Arial" panose="020B0604020202020204" pitchFamily="34" charset="0"/>
            </a:endParaRPr>
          </a:p>
        </p:txBody>
      </p:sp>
      <p:pic>
        <p:nvPicPr>
          <p:cNvPr id="2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34943" y="3780440"/>
            <a:ext cx="4275943" cy="5500281"/>
          </a:xfrm>
          <a:prstGeom prst="rect">
            <a:avLst/>
          </a:prstGeom>
        </p:spPr>
      </p:pic>
    </p:spTree>
    <p:extLst>
      <p:ext uri="{BB962C8B-B14F-4D97-AF65-F5344CB8AC3E}">
        <p14:creationId xmlns:p14="http://schemas.microsoft.com/office/powerpoint/2010/main" val="3873581689"/>
      </p:ext>
    </p:extLst>
  </p:cSld>
  <p:clrMapOvr>
    <a:masterClrMapping/>
  </p:clrMapOvr>
  <mc:AlternateContent xmlns:mc="http://schemas.openxmlformats.org/markup-compatibility/2006">
    <mc:Choice xmlns:p15="http://schemas.microsoft.com/office/powerpoint/2012/main" Requires="p15">
      <p:transition spd="slow">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animBg="1"/>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667000" y="342900"/>
            <a:ext cx="14869776" cy="784830"/>
          </a:xfrm>
          <a:prstGeom prst="rect">
            <a:avLst/>
          </a:prstGeom>
        </p:spPr>
        <p:txBody>
          <a:bodyPr wrap="none">
            <a:spAutoFit/>
          </a:bodyPr>
          <a:lstStyle/>
          <a:p>
            <a:pPr algn="just">
              <a:spcBef>
                <a:spcPts val="300"/>
              </a:spcBef>
              <a:spcAft>
                <a:spcPts val="300"/>
              </a:spcAft>
            </a:pPr>
            <a:r>
              <a:rPr lang="vi-VN" sz="4500" b="1" dirty="0">
                <a:solidFill>
                  <a:srgbClr val="000000"/>
                </a:solidFill>
                <a:ea typeface="Calibri" panose="020F0502020204030204" pitchFamily="34" charset="0"/>
                <a:cs typeface="Arial" panose="020B0604020202020204" pitchFamily="34" charset="0"/>
              </a:rPr>
              <a:t>2. </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Ý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nghĩa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phòng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trừ</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sâu</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endPar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3352800" y="1430326"/>
            <a:ext cx="5473293" cy="707886"/>
          </a:xfrm>
          <a:prstGeom prst="rect">
            <a:avLst/>
          </a:prstGeom>
        </p:spPr>
        <p:txBody>
          <a:bodyPr wrap="none">
            <a:spAutoFit/>
          </a:bodyPr>
          <a:lstStyle/>
          <a:p>
            <a:r>
              <a:rPr lang="vi-VN" sz="4000" b="1" dirty="0">
                <a:solidFill>
                  <a:srgbClr val="FF0000"/>
                </a:solidFill>
                <a:latin typeface="Arial" panose="020B0604020202020204" pitchFamily="34" charset="0"/>
                <a:cs typeface="Arial" panose="020B0604020202020204" pitchFamily="34" charset="0"/>
              </a:rPr>
              <a:t>THẢO LUẬN CẶP ĐÔI</a:t>
            </a:r>
            <a:endParaRPr lang="en-US" sz="4000" b="1" dirty="0">
              <a:solidFill>
                <a:srgbClr val="FF0000"/>
              </a:solidFill>
              <a:latin typeface="Arial" panose="020B0604020202020204" pitchFamily="34" charset="0"/>
              <a:cs typeface="Arial" panose="020B0604020202020204" pitchFamily="34" charset="0"/>
            </a:endParaRPr>
          </a:p>
        </p:txBody>
      </p:sp>
      <p:sp>
        <p:nvSpPr>
          <p:cNvPr id="14" name="Rounded Rectangular Callout 13"/>
          <p:cNvSpPr/>
          <p:nvPr/>
        </p:nvSpPr>
        <p:spPr>
          <a:xfrm>
            <a:off x="9474127" y="2593622"/>
            <a:ext cx="7848600" cy="2626078"/>
          </a:xfrm>
          <a:prstGeom prst="wedgeRoundRectCallout">
            <a:avLst>
              <a:gd name="adj1" fmla="val -58818"/>
              <a:gd name="adj2" fmla="val 4890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solidFill>
                  <a:schemeClr val="tx1"/>
                </a:solidFill>
              </a:rPr>
              <a:t>Vì sao phòng trừ sâu, bệnh hại cây trồng góp phần duy trì cân bằng sinh thái, bảo vệ môi trường?</a:t>
            </a:r>
          </a:p>
        </p:txBody>
      </p:sp>
      <p:sp>
        <p:nvSpPr>
          <p:cNvPr id="3" name="Right Arrow 2"/>
          <p:cNvSpPr/>
          <p:nvPr/>
        </p:nvSpPr>
        <p:spPr>
          <a:xfrm>
            <a:off x="3356212" y="7505700"/>
            <a:ext cx="1143000" cy="76200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724400" y="6781800"/>
            <a:ext cx="12268200" cy="22098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b="1" dirty="0">
                <a:solidFill>
                  <a:srgbClr val="3E4D1F"/>
                </a:solidFill>
                <a:cs typeface="Arial" panose="020B0604020202020204" pitchFamily="34" charset="0"/>
              </a:rPr>
              <a:t>Góp phần tiêu diệt sâu bệnh gây hại, bảo vệ thiên địch, tạo nơi cư trú cho thiên địch. </a:t>
            </a:r>
            <a:endParaRPr lang="en-US" sz="3500" b="1" dirty="0">
              <a:solidFill>
                <a:srgbClr val="3E4D1F"/>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6249" b="8751"/>
          <a:stretch/>
        </p:blipFill>
        <p:spPr>
          <a:xfrm>
            <a:off x="3006557" y="2440808"/>
            <a:ext cx="5727067" cy="3491070"/>
          </a:xfrm>
          <a:prstGeom prst="rect">
            <a:avLst/>
          </a:prstGeom>
        </p:spPr>
      </p:pic>
    </p:spTree>
    <p:extLst>
      <p:ext uri="{BB962C8B-B14F-4D97-AF65-F5344CB8AC3E}">
        <p14:creationId xmlns:p14="http://schemas.microsoft.com/office/powerpoint/2010/main" val="28779676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667000" y="342900"/>
            <a:ext cx="14869776" cy="784830"/>
          </a:xfrm>
          <a:prstGeom prst="rect">
            <a:avLst/>
          </a:prstGeom>
        </p:spPr>
        <p:txBody>
          <a:bodyPr wrap="none">
            <a:spAutoFit/>
          </a:bodyPr>
          <a:lstStyle/>
          <a:p>
            <a:pPr algn="just">
              <a:spcBef>
                <a:spcPts val="300"/>
              </a:spcBef>
              <a:spcAft>
                <a:spcPts val="300"/>
              </a:spcAft>
            </a:pPr>
            <a:r>
              <a:rPr lang="vi-VN" sz="4500" b="1" dirty="0">
                <a:solidFill>
                  <a:srgbClr val="000000"/>
                </a:solidFill>
                <a:ea typeface="Calibri" panose="020F0502020204030204" pitchFamily="34" charset="0"/>
                <a:cs typeface="Arial" panose="020B0604020202020204" pitchFamily="34" charset="0"/>
              </a:rPr>
              <a:t>2. </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Ý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nghĩa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phòng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trừ</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sâu</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endPar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302" y="4533900"/>
            <a:ext cx="6343650" cy="6343650"/>
          </a:xfrm>
          <a:prstGeom prst="rect">
            <a:avLst/>
          </a:prstGeom>
        </p:spPr>
      </p:pic>
      <p:sp>
        <p:nvSpPr>
          <p:cNvPr id="12" name="Cloud Callout 11"/>
          <p:cNvSpPr/>
          <p:nvPr/>
        </p:nvSpPr>
        <p:spPr>
          <a:xfrm>
            <a:off x="7696200" y="1714500"/>
            <a:ext cx="9601200" cy="5105400"/>
          </a:xfrm>
          <a:prstGeom prst="cloudCallout">
            <a:avLst>
              <a:gd name="adj1" fmla="val -48827"/>
              <a:gd name="adj2" fmla="val 47220"/>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Em sẽ làm gì để góp phần phòng trừ sâu bệnh gây hại cây trồng ở gia đình và địa phương. </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861434"/>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667000" y="342900"/>
            <a:ext cx="14869776" cy="784830"/>
          </a:xfrm>
          <a:prstGeom prst="rect">
            <a:avLst/>
          </a:prstGeom>
        </p:spPr>
        <p:txBody>
          <a:bodyPr wrap="none">
            <a:spAutoFit/>
          </a:bodyPr>
          <a:lstStyle/>
          <a:p>
            <a:pPr algn="just">
              <a:spcBef>
                <a:spcPts val="300"/>
              </a:spcBef>
              <a:spcAft>
                <a:spcPts val="300"/>
              </a:spcAft>
            </a:pPr>
            <a:r>
              <a:rPr lang="vi-VN" sz="4500" b="1" dirty="0">
                <a:solidFill>
                  <a:srgbClr val="000000"/>
                </a:solidFill>
                <a:ea typeface="Calibri" panose="020F0502020204030204" pitchFamily="34" charset="0"/>
                <a:cs typeface="Arial" panose="020B0604020202020204" pitchFamily="34" charset="0"/>
              </a:rPr>
              <a:t>2. </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Ý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nghĩa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phòng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trừ</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sâu</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endPar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2860570" y="1127730"/>
            <a:ext cx="14589230" cy="4878259"/>
          </a:xfrm>
          <a:prstGeom prst="rect">
            <a:avLst/>
          </a:prstGeom>
        </p:spPr>
        <p:txBody>
          <a:bodyPr wrap="square">
            <a:spAutoFit/>
          </a:bodyPr>
          <a:lstStyle/>
          <a:p>
            <a:pPr marL="571500" indent="-571500" algn="just">
              <a:lnSpc>
                <a:spcPct val="150000"/>
              </a:lnSpc>
              <a:spcBef>
                <a:spcPts val="300"/>
              </a:spcBef>
              <a:spcAft>
                <a:spcPts val="300"/>
              </a:spcAft>
              <a:buFontTx/>
              <a:buChar char="-"/>
            </a:pPr>
            <a:r>
              <a:rPr lang="vi-VN" sz="4200" dirty="0">
                <a:solidFill>
                  <a:srgbClr val="000000"/>
                </a:solidFill>
                <a:ea typeface="Calibri" panose="020F0502020204030204" pitchFamily="34" charset="0"/>
                <a:cs typeface="Arial" panose="020B0604020202020204" pitchFamily="34" charset="0"/>
              </a:rPr>
              <a:t>Để góp phần phòng trừ sâu bệnh gây hại cây trồng ở gia đình và địa phương cần:</a:t>
            </a:r>
          </a:p>
          <a:p>
            <a:pPr marL="1028700" lvl="1" indent="-571500" algn="just">
              <a:lnSpc>
                <a:spcPct val="150000"/>
              </a:lnSpc>
              <a:spcBef>
                <a:spcPts val="300"/>
              </a:spcBef>
              <a:spcAft>
                <a:spcPts val="300"/>
              </a:spcAft>
              <a:buFont typeface="Wingdings" panose="05000000000000000000" pitchFamily="2" charset="2"/>
              <a:buChar char="§"/>
            </a:pPr>
            <a:r>
              <a:rPr lang="vi-VN" sz="4000" b="1" dirty="0">
                <a:solidFill>
                  <a:srgbClr val="FF0000"/>
                </a:solidFill>
                <a:ea typeface="Calibri" panose="020F0502020204030204" pitchFamily="34" charset="0"/>
                <a:cs typeface="Arial" panose="020B0604020202020204" pitchFamily="34" charset="0"/>
              </a:rPr>
              <a:t>Trên cây lúa: </a:t>
            </a:r>
            <a:r>
              <a:rPr lang="vi-VN" sz="4000" dirty="0">
                <a:ea typeface="Calibri" panose="020F0502020204030204" pitchFamily="34" charset="0"/>
                <a:cs typeface="Arial" panose="020B0604020202020204" pitchFamily="34" charset="0"/>
              </a:rPr>
              <a:t>Sử dụng các loại thiên địch như: nấm đối kháng, nấm trắng Beauveria bassiana ký sinh rầy; ong mắt đỏ ký sinh sâu đục thân, nhện linh miêu,…</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6231340"/>
            <a:ext cx="3717878" cy="371787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0654" y="6393976"/>
            <a:ext cx="4038600" cy="32239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8869" y="6391133"/>
            <a:ext cx="4343400" cy="3223947"/>
          </a:xfrm>
          <a:prstGeom prst="rect">
            <a:avLst/>
          </a:prstGeom>
        </p:spPr>
      </p:pic>
    </p:spTree>
    <p:extLst>
      <p:ext uri="{BB962C8B-B14F-4D97-AF65-F5344CB8AC3E}">
        <p14:creationId xmlns:p14="http://schemas.microsoft.com/office/powerpoint/2010/main" val="33317477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62422" y="499628"/>
            <a:ext cx="5105400" cy="1205458"/>
          </a:xfrm>
          <a:prstGeom prst="rect">
            <a:avLst/>
          </a:prstGeom>
        </p:spPr>
        <p:txBody>
          <a:bodyPr wrap="square" lIns="0" tIns="0" rIns="0" bIns="0" rtlCol="0" anchor="t">
            <a:spAutoFit/>
          </a:bodyPr>
          <a:lstStyle/>
          <a:p>
            <a:pPr>
              <a:lnSpc>
                <a:spcPts val="9382"/>
              </a:lnSpc>
            </a:pPr>
            <a:r>
              <a:rPr lang="vi-VN" sz="6400" b="1" dirty="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24800" y="263204"/>
            <a:ext cx="839153" cy="839153"/>
          </a:xfrm>
          <a:prstGeom prst="rect">
            <a:avLst/>
          </a:prstGeom>
        </p:spPr>
      </p:pic>
      <p:sp>
        <p:nvSpPr>
          <p:cNvPr id="10" name="Rectangle 9"/>
          <p:cNvSpPr/>
          <p:nvPr/>
        </p:nvSpPr>
        <p:spPr>
          <a:xfrm>
            <a:off x="2662422" y="1562100"/>
            <a:ext cx="15392400" cy="2031325"/>
          </a:xfrm>
          <a:prstGeom prst="rect">
            <a:avLst/>
          </a:prstGeom>
        </p:spPr>
        <p:txBody>
          <a:bodyPr wrap="square">
            <a:spAutoFit/>
          </a:bodyPr>
          <a:lstStyle/>
          <a:p>
            <a:pPr algn="just">
              <a:lnSpc>
                <a:spcPct val="150000"/>
              </a:lnSpc>
              <a:spcBef>
                <a:spcPts val="300"/>
              </a:spcBef>
              <a:spcAft>
                <a:spcPts val="300"/>
              </a:spcAft>
            </a:pPr>
            <a:r>
              <a:rPr lang="fr-FR" sz="4200" b="1" dirty="0" err="1">
                <a:latin typeface="Arial" panose="020B0604020202020204" pitchFamily="34" charset="0"/>
                <a:ea typeface="Calibri" panose="020F0502020204030204" pitchFamily="34" charset="0"/>
                <a:cs typeface="Arial" panose="020B0604020202020204" pitchFamily="34" charset="0"/>
              </a:rPr>
              <a:t>Mô</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tả</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những</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biểu</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hiện</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bất</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thường</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trên</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các</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bộ</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phận</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của</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cây</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trồng</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Vì</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sao</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cây</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trồng</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lại</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có</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những</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biểu</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hiện</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như</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vậy</a:t>
            </a:r>
            <a:r>
              <a:rPr lang="fr-FR" sz="4200" b="1" dirty="0">
                <a:latin typeface="Arial" panose="020B0604020202020204" pitchFamily="34" charset="0"/>
                <a:ea typeface="Calibri" panose="020F0502020204030204" pitchFamily="34" charset="0"/>
                <a:cs typeface="Arial" panose="020B0604020202020204" pitchFamily="34" charset="0"/>
              </a:rPr>
              <a:t>?</a:t>
            </a:r>
            <a:endParaRPr lang="en-US" sz="42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10" descr="A picture containing text, food, dish, salad&#10;&#10;Description automatically generated"/>
          <p:cNvPicPr/>
          <p:nvPr/>
        </p:nvPicPr>
        <p:blipFill rotWithShape="1">
          <a:blip r:embed="rId4">
            <a:extLst>
              <a:ext uri="{28A0092B-C50C-407E-A947-70E740481C1C}">
                <a14:useLocalDpi xmlns:a14="http://schemas.microsoft.com/office/drawing/2010/main" val="0"/>
              </a:ext>
            </a:extLst>
          </a:blip>
          <a:srcRect r="2561"/>
          <a:stretch/>
        </p:blipFill>
        <p:spPr>
          <a:xfrm>
            <a:off x="2957540" y="3848100"/>
            <a:ext cx="14802163" cy="5205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667000" y="342900"/>
            <a:ext cx="14869776" cy="784830"/>
          </a:xfrm>
          <a:prstGeom prst="rect">
            <a:avLst/>
          </a:prstGeom>
        </p:spPr>
        <p:txBody>
          <a:bodyPr wrap="none">
            <a:spAutoFit/>
          </a:bodyPr>
          <a:lstStyle/>
          <a:p>
            <a:pPr algn="just">
              <a:spcBef>
                <a:spcPts val="300"/>
              </a:spcBef>
              <a:spcAft>
                <a:spcPts val="300"/>
              </a:spcAft>
            </a:pPr>
            <a:r>
              <a:rPr lang="vi-VN" sz="4500" b="1" dirty="0">
                <a:solidFill>
                  <a:srgbClr val="000000"/>
                </a:solidFill>
                <a:ea typeface="Calibri" panose="020F0502020204030204" pitchFamily="34" charset="0"/>
                <a:cs typeface="Arial" panose="020B0604020202020204" pitchFamily="34" charset="0"/>
              </a:rPr>
              <a:t>2. </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Ý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nghĩa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phòng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trừ</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sâu</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endPar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2867497" y="1471917"/>
            <a:ext cx="14589230" cy="3671583"/>
          </a:xfrm>
          <a:prstGeom prst="rect">
            <a:avLst/>
          </a:prstGeom>
        </p:spPr>
        <p:txBody>
          <a:bodyPr wrap="square">
            <a:spAutoFit/>
          </a:bodyPr>
          <a:lstStyle/>
          <a:p>
            <a:pPr marL="1028700" lvl="1" indent="-571500" algn="just">
              <a:lnSpc>
                <a:spcPct val="150000"/>
              </a:lnSpc>
              <a:spcBef>
                <a:spcPts val="300"/>
              </a:spcBef>
              <a:spcAft>
                <a:spcPts val="300"/>
              </a:spcAft>
              <a:buFont typeface="Wingdings" panose="05000000000000000000" pitchFamily="2" charset="2"/>
              <a:buChar char="§"/>
            </a:pPr>
            <a:r>
              <a:rPr lang="vi-VN" sz="4000" b="1" dirty="0">
                <a:solidFill>
                  <a:srgbClr val="FF0000"/>
                </a:solidFill>
                <a:ea typeface="Calibri" panose="020F0502020204030204" pitchFamily="34" charset="0"/>
                <a:cs typeface="Arial" panose="020B0604020202020204" pitchFamily="34" charset="0"/>
              </a:rPr>
              <a:t>Trên cây rau: </a:t>
            </a:r>
            <a:r>
              <a:rPr lang="vi-VN" sz="4000" dirty="0">
                <a:ea typeface="Calibri" panose="020F0502020204030204" pitchFamily="34" charset="0"/>
                <a:cs typeface="Arial" panose="020B0604020202020204" pitchFamily="34" charset="0"/>
              </a:rPr>
              <a:t>Sử dụng các loại thiên địch như: nấm đối kháng Tricoderma, nấm bột Nomurae rileyi, NPV, bọ rùa 8 chấm, bọ xít nâu viền trắng, kiến ba khoang, chuồn chuồn cỏ, ong cự, ong kén trắng, ruồi ăn rệp,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7475" y="5634401"/>
            <a:ext cx="3200400" cy="32004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r="25888"/>
          <a:stretch/>
        </p:blipFill>
        <p:spPr>
          <a:xfrm>
            <a:off x="6465133" y="5713444"/>
            <a:ext cx="3276600" cy="28956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1333" y="5713444"/>
            <a:ext cx="3306170" cy="28956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67103" y="5716287"/>
            <a:ext cx="3276600" cy="2892757"/>
          </a:xfrm>
          <a:prstGeom prst="rect">
            <a:avLst/>
          </a:prstGeom>
        </p:spPr>
      </p:pic>
    </p:spTree>
    <p:extLst>
      <p:ext uri="{BB962C8B-B14F-4D97-AF65-F5344CB8AC3E}">
        <p14:creationId xmlns:p14="http://schemas.microsoft.com/office/powerpoint/2010/main" val="287013066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639291" y="800100"/>
            <a:ext cx="14869776" cy="784830"/>
          </a:xfrm>
          <a:prstGeom prst="rect">
            <a:avLst/>
          </a:prstGeom>
        </p:spPr>
        <p:txBody>
          <a:bodyPr wrap="none">
            <a:spAutoFit/>
          </a:bodyPr>
          <a:lstStyle/>
          <a:p>
            <a:pPr algn="just">
              <a:spcBef>
                <a:spcPts val="300"/>
              </a:spcBef>
              <a:spcAft>
                <a:spcPts val="300"/>
              </a:spcAft>
            </a:pPr>
            <a:r>
              <a:rPr lang="vi-VN" sz="4500" b="1" dirty="0">
                <a:solidFill>
                  <a:srgbClr val="000000"/>
                </a:solidFill>
                <a:ea typeface="Calibri" panose="020F0502020204030204" pitchFamily="34" charset="0"/>
                <a:cs typeface="Arial" panose="020B0604020202020204" pitchFamily="34" charset="0"/>
              </a:rPr>
              <a:t>2. </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Ý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nghĩa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phòng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trừ</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sâu</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endPar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2639291" y="2628900"/>
            <a:ext cx="8458200" cy="4708981"/>
          </a:xfrm>
          <a:prstGeom prst="rect">
            <a:avLst/>
          </a:prstGeom>
        </p:spPr>
        <p:txBody>
          <a:bodyPr wrap="square">
            <a:spAutoFit/>
          </a:bodyPr>
          <a:lstStyle/>
          <a:p>
            <a:pPr marL="1028700" lvl="1" indent="-571500" algn="just">
              <a:lnSpc>
                <a:spcPct val="150000"/>
              </a:lnSpc>
              <a:spcBef>
                <a:spcPts val="300"/>
              </a:spcBef>
              <a:spcAft>
                <a:spcPts val="300"/>
              </a:spcAft>
              <a:buFont typeface="Wingdings" panose="05000000000000000000" pitchFamily="2" charset="2"/>
              <a:buChar char="§"/>
            </a:pPr>
            <a:r>
              <a:rPr lang="vi-VN" sz="4000" b="1" dirty="0">
                <a:solidFill>
                  <a:srgbClr val="FF0000"/>
                </a:solidFill>
                <a:ea typeface="Calibri" panose="020F0502020204030204" pitchFamily="34" charset="0"/>
                <a:cs typeface="Arial" panose="020B0604020202020204" pitchFamily="34" charset="0"/>
              </a:rPr>
              <a:t>Trên cây rau: </a:t>
            </a:r>
            <a:r>
              <a:rPr lang="vi-VN" sz="4000" dirty="0">
                <a:ea typeface="Calibri" panose="020F0502020204030204" pitchFamily="34" charset="0"/>
                <a:cs typeface="Arial" panose="020B0604020202020204" pitchFamily="34" charset="0"/>
              </a:rPr>
              <a:t>Sử dụng một số loại bẫy sinh học như: bẫy dính màu vàng, bẫy dẫn dụ ruồi đục trái, bẫy dẫn dụ sâu tơ - sâu khoang trên rau ăn lá,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2632364"/>
            <a:ext cx="5306320" cy="5105400"/>
          </a:xfrm>
          <a:prstGeom prst="rect">
            <a:avLst/>
          </a:prstGeom>
        </p:spPr>
      </p:pic>
    </p:spTree>
    <p:extLst>
      <p:ext uri="{BB962C8B-B14F-4D97-AF65-F5344CB8AC3E}">
        <p14:creationId xmlns:p14="http://schemas.microsoft.com/office/powerpoint/2010/main" val="163860639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667000" y="342900"/>
            <a:ext cx="14869776" cy="784830"/>
          </a:xfrm>
          <a:prstGeom prst="rect">
            <a:avLst/>
          </a:prstGeom>
        </p:spPr>
        <p:txBody>
          <a:bodyPr wrap="none">
            <a:spAutoFit/>
          </a:bodyPr>
          <a:lstStyle/>
          <a:p>
            <a:pPr algn="just">
              <a:spcBef>
                <a:spcPts val="300"/>
              </a:spcBef>
              <a:spcAft>
                <a:spcPts val="300"/>
              </a:spcAft>
            </a:pPr>
            <a:r>
              <a:rPr lang="vi-VN" sz="4500" b="1" dirty="0">
                <a:solidFill>
                  <a:srgbClr val="000000"/>
                </a:solidFill>
                <a:ea typeface="Calibri" panose="020F0502020204030204" pitchFamily="34" charset="0"/>
                <a:cs typeface="Arial" panose="020B0604020202020204" pitchFamily="34" charset="0"/>
              </a:rPr>
              <a:t>2. </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Ý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nghĩa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phòng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trừ</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sâu</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endPar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2888673" y="1409700"/>
            <a:ext cx="14641176" cy="2862322"/>
          </a:xfrm>
          <a:prstGeom prst="rect">
            <a:avLst/>
          </a:prstGeom>
        </p:spPr>
        <p:txBody>
          <a:bodyPr wrap="square">
            <a:spAutoFit/>
          </a:bodyPr>
          <a:lstStyle/>
          <a:p>
            <a:pPr marL="1028700" lvl="1" indent="-571500" algn="just">
              <a:lnSpc>
                <a:spcPct val="150000"/>
              </a:lnSpc>
              <a:spcBef>
                <a:spcPts val="300"/>
              </a:spcBef>
              <a:spcAft>
                <a:spcPts val="300"/>
              </a:spcAft>
              <a:buFont typeface="Wingdings" panose="05000000000000000000" pitchFamily="2" charset="2"/>
              <a:buChar char="§"/>
            </a:pPr>
            <a:r>
              <a:rPr lang="vi-VN" sz="4000" b="1" dirty="0">
                <a:solidFill>
                  <a:srgbClr val="FF0000"/>
                </a:solidFill>
                <a:ea typeface="Calibri" panose="020F0502020204030204" pitchFamily="34" charset="0"/>
                <a:cs typeface="Arial" panose="020B0604020202020204" pitchFamily="34" charset="0"/>
              </a:rPr>
              <a:t>Trên cây ăn trái: </a:t>
            </a:r>
            <a:r>
              <a:rPr lang="vi-VN" sz="4000" dirty="0">
                <a:ea typeface="Calibri" panose="020F0502020204030204" pitchFamily="34" charset="0"/>
                <a:cs typeface="Arial" panose="020B0604020202020204" pitchFamily="34" charset="0"/>
              </a:rPr>
              <a:t>Sử dụng kiến vàng thuộc Bộ cánh màng Hymenoptera, Họ Formicidae. Kiến vàng có khả năng tấn công nhiều loại sâu hại phổ biến trên cây ăn trái.</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762500"/>
            <a:ext cx="8215070" cy="4529078"/>
          </a:xfrm>
          <a:prstGeom prst="rect">
            <a:avLst/>
          </a:prstGeom>
        </p:spPr>
      </p:pic>
    </p:spTree>
    <p:extLst>
      <p:ext uri="{BB962C8B-B14F-4D97-AF65-F5344CB8AC3E}">
        <p14:creationId xmlns:p14="http://schemas.microsoft.com/office/powerpoint/2010/main" val="3950340899"/>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667000" y="342900"/>
            <a:ext cx="14869776" cy="784830"/>
          </a:xfrm>
          <a:prstGeom prst="rect">
            <a:avLst/>
          </a:prstGeom>
        </p:spPr>
        <p:txBody>
          <a:bodyPr wrap="none">
            <a:spAutoFit/>
          </a:bodyPr>
          <a:lstStyle/>
          <a:p>
            <a:pPr algn="just">
              <a:spcBef>
                <a:spcPts val="300"/>
              </a:spcBef>
              <a:spcAft>
                <a:spcPts val="300"/>
              </a:spcAft>
            </a:pPr>
            <a:r>
              <a:rPr lang="vi-VN" sz="4500" b="1" dirty="0">
                <a:solidFill>
                  <a:srgbClr val="000000"/>
                </a:solidFill>
                <a:ea typeface="Calibri" panose="020F0502020204030204" pitchFamily="34" charset="0"/>
                <a:cs typeface="Arial" panose="020B0604020202020204" pitchFamily="34" charset="0"/>
              </a:rPr>
              <a:t>2. </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Ý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nghĩa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phòng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trừ</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sâu</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endPar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2895600" y="1257300"/>
            <a:ext cx="14641176" cy="1824923"/>
          </a:xfrm>
          <a:prstGeom prst="rect">
            <a:avLst/>
          </a:prstGeom>
        </p:spPr>
        <p:txBody>
          <a:bodyPr wrap="square">
            <a:spAutoFit/>
          </a:bodyPr>
          <a:lstStyle/>
          <a:p>
            <a:pPr marL="1028700" lvl="1" indent="-571500" algn="just">
              <a:lnSpc>
                <a:spcPct val="150000"/>
              </a:lnSpc>
              <a:spcBef>
                <a:spcPts val="300"/>
              </a:spcBef>
              <a:spcAft>
                <a:spcPts val="300"/>
              </a:spcAft>
              <a:buFont typeface="Wingdings" panose="05000000000000000000" pitchFamily="2" charset="2"/>
              <a:buChar char="§"/>
            </a:pPr>
            <a:r>
              <a:rPr lang="vi-VN" sz="4000" b="1" dirty="0">
                <a:solidFill>
                  <a:srgbClr val="FF0000"/>
                </a:solidFill>
                <a:ea typeface="Calibri" panose="020F0502020204030204" pitchFamily="34" charset="0"/>
                <a:cs typeface="Arial" panose="020B0604020202020204" pitchFamily="34" charset="0"/>
              </a:rPr>
              <a:t>Sử dụng các chế phẩm sinh học: </a:t>
            </a:r>
            <a:r>
              <a:rPr lang="vi-VN" sz="4000" dirty="0">
                <a:ea typeface="Calibri" panose="020F0502020204030204" pitchFamily="34" charset="0"/>
                <a:cs typeface="Arial" panose="020B0604020202020204" pitchFamily="34" charset="0"/>
              </a:rPr>
              <a:t>đang được sử dụng phổ biến trên thị trường: thuốc trừ sâu sinh học,...</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716172"/>
            <a:ext cx="4572000" cy="5257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3733800"/>
            <a:ext cx="4599296" cy="52578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06400" y="3716172"/>
            <a:ext cx="4599296" cy="5241309"/>
          </a:xfrm>
          <a:prstGeom prst="rect">
            <a:avLst/>
          </a:prstGeom>
        </p:spPr>
      </p:pic>
    </p:spTree>
    <p:extLst>
      <p:ext uri="{BB962C8B-B14F-4D97-AF65-F5344CB8AC3E}">
        <p14:creationId xmlns:p14="http://schemas.microsoft.com/office/powerpoint/2010/main" val="258066927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5309" y="9105900"/>
            <a:ext cx="19178618" cy="2486796"/>
            <a:chOff x="0" y="0"/>
            <a:chExt cx="186375649" cy="28497625"/>
          </a:xfrm>
        </p:grpSpPr>
        <p:sp>
          <p:nvSpPr>
            <p:cNvPr id="3" name="Freeform 3"/>
            <p:cNvSpPr/>
            <p:nvPr/>
          </p:nvSpPr>
          <p:spPr>
            <a:xfrm>
              <a:off x="72390" y="72390"/>
              <a:ext cx="186230868" cy="28352846"/>
            </a:xfrm>
            <a:custGeom>
              <a:avLst/>
              <a:gdLst/>
              <a:ahLst/>
              <a:cxnLst/>
              <a:rect l="l" t="t" r="r" b="b"/>
              <a:pathLst>
                <a:path w="186230868" h="28352846">
                  <a:moveTo>
                    <a:pt x="0" y="0"/>
                  </a:moveTo>
                  <a:lnTo>
                    <a:pt x="186230868" y="0"/>
                  </a:lnTo>
                  <a:lnTo>
                    <a:pt x="186230868" y="28352845"/>
                  </a:lnTo>
                  <a:lnTo>
                    <a:pt x="0" y="28352845"/>
                  </a:lnTo>
                  <a:lnTo>
                    <a:pt x="0" y="0"/>
                  </a:lnTo>
                  <a:close/>
                </a:path>
              </a:pathLst>
            </a:custGeom>
            <a:solidFill>
              <a:srgbClr val="FCD5E5"/>
            </a:solidFill>
          </p:spPr>
        </p:sp>
        <p:sp>
          <p:nvSpPr>
            <p:cNvPr id="4" name="Freeform 4"/>
            <p:cNvSpPr/>
            <p:nvPr/>
          </p:nvSpPr>
          <p:spPr>
            <a:xfrm>
              <a:off x="0" y="0"/>
              <a:ext cx="186375650" cy="28497625"/>
            </a:xfrm>
            <a:custGeom>
              <a:avLst/>
              <a:gdLst/>
              <a:ahLst/>
              <a:cxnLst/>
              <a:rect l="l" t="t" r="r" b="b"/>
              <a:pathLst>
                <a:path w="186375650" h="28497625">
                  <a:moveTo>
                    <a:pt x="186230865" y="28352846"/>
                  </a:moveTo>
                  <a:lnTo>
                    <a:pt x="186375650" y="28352846"/>
                  </a:lnTo>
                  <a:lnTo>
                    <a:pt x="186375650" y="28497625"/>
                  </a:lnTo>
                  <a:lnTo>
                    <a:pt x="186230865" y="28497625"/>
                  </a:lnTo>
                  <a:lnTo>
                    <a:pt x="186230865" y="28352846"/>
                  </a:lnTo>
                  <a:close/>
                  <a:moveTo>
                    <a:pt x="0" y="144780"/>
                  </a:moveTo>
                  <a:lnTo>
                    <a:pt x="144780" y="144780"/>
                  </a:lnTo>
                  <a:lnTo>
                    <a:pt x="144780" y="28352846"/>
                  </a:lnTo>
                  <a:lnTo>
                    <a:pt x="0" y="28352846"/>
                  </a:lnTo>
                  <a:lnTo>
                    <a:pt x="0" y="144780"/>
                  </a:lnTo>
                  <a:close/>
                  <a:moveTo>
                    <a:pt x="0" y="28352846"/>
                  </a:moveTo>
                  <a:lnTo>
                    <a:pt x="144780" y="28352846"/>
                  </a:lnTo>
                  <a:lnTo>
                    <a:pt x="144780" y="28497625"/>
                  </a:lnTo>
                  <a:lnTo>
                    <a:pt x="0" y="28497625"/>
                  </a:lnTo>
                  <a:lnTo>
                    <a:pt x="0" y="28352846"/>
                  </a:lnTo>
                  <a:close/>
                  <a:moveTo>
                    <a:pt x="186230865" y="144780"/>
                  </a:moveTo>
                  <a:lnTo>
                    <a:pt x="186375650" y="144780"/>
                  </a:lnTo>
                  <a:lnTo>
                    <a:pt x="186375650" y="28352846"/>
                  </a:lnTo>
                  <a:lnTo>
                    <a:pt x="186230865" y="28352846"/>
                  </a:lnTo>
                  <a:lnTo>
                    <a:pt x="186230865" y="144780"/>
                  </a:lnTo>
                  <a:close/>
                  <a:moveTo>
                    <a:pt x="144780" y="28352846"/>
                  </a:moveTo>
                  <a:lnTo>
                    <a:pt x="186230865" y="28352846"/>
                  </a:lnTo>
                  <a:lnTo>
                    <a:pt x="186230865" y="28497625"/>
                  </a:lnTo>
                  <a:lnTo>
                    <a:pt x="144780" y="28497625"/>
                  </a:lnTo>
                  <a:lnTo>
                    <a:pt x="144780" y="2835284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1149" y="6011650"/>
            <a:ext cx="3224507" cy="41148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63172" y="5978312"/>
            <a:ext cx="2970137" cy="41148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77" y="-358457"/>
            <a:ext cx="2079844" cy="4114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47651" y="-270424"/>
            <a:ext cx="2259399" cy="4114800"/>
          </a:xfrm>
          <a:prstGeom prst="rect">
            <a:avLst/>
          </a:prstGeom>
        </p:spPr>
      </p:pic>
      <p:sp>
        <p:nvSpPr>
          <p:cNvPr id="11" name="TextBox 11"/>
          <p:cNvSpPr txBox="1"/>
          <p:nvPr/>
        </p:nvSpPr>
        <p:spPr>
          <a:xfrm>
            <a:off x="6825002" y="399609"/>
            <a:ext cx="4632089" cy="1243930"/>
          </a:xfrm>
          <a:prstGeom prst="rect">
            <a:avLst/>
          </a:prstGeom>
        </p:spPr>
        <p:txBody>
          <a:bodyPr wrap="square" lIns="0" tIns="0" rIns="0" bIns="0" rtlCol="0" anchor="t">
            <a:spAutoFit/>
          </a:bodyPr>
          <a:lstStyle/>
          <a:p>
            <a:pPr marL="0" lvl="1" indent="0" algn="ctr">
              <a:lnSpc>
                <a:spcPts val="9680"/>
              </a:lnSpc>
              <a:spcBef>
                <a:spcPct val="0"/>
              </a:spcBef>
            </a:pPr>
            <a:r>
              <a:rPr lang="vi-VN" sz="6400" b="1" spc="-175" dirty="0">
                <a:solidFill>
                  <a:srgbClr val="FF0000"/>
                </a:solidFill>
              </a:rPr>
              <a:t>LUYỆN TẬP</a:t>
            </a:r>
            <a:endParaRPr lang="en-US" sz="6400" b="1" spc="-175" dirty="0">
              <a:solidFill>
                <a:srgbClr val="FF0000"/>
              </a:solidFill>
            </a:endParaRPr>
          </a:p>
        </p:txBody>
      </p:sp>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36397" y="533526"/>
            <a:ext cx="839153" cy="839153"/>
          </a:xfrm>
          <a:prstGeom prst="rect">
            <a:avLst/>
          </a:prstGeom>
        </p:spPr>
      </p:pic>
      <p:sp>
        <p:nvSpPr>
          <p:cNvPr id="16" name="TextBox 15"/>
          <p:cNvSpPr txBox="1"/>
          <p:nvPr/>
        </p:nvSpPr>
        <p:spPr>
          <a:xfrm>
            <a:off x="3048041" y="1576059"/>
            <a:ext cx="12242526" cy="2031325"/>
          </a:xfrm>
          <a:prstGeom prst="rect">
            <a:avLst/>
          </a:prstGeom>
          <a:noFill/>
        </p:spPr>
        <p:txBody>
          <a:bodyPr wrap="square" rtlCol="0">
            <a:spAutoFit/>
          </a:bodyPr>
          <a:lstStyle/>
          <a:p>
            <a:pPr algn="just">
              <a:lnSpc>
                <a:spcPct val="150000"/>
              </a:lnSpc>
            </a:pPr>
            <a:r>
              <a:rPr lang="en-US" sz="4200" b="1" dirty="0">
                <a:latin typeface="Arial" panose="020B0604020202020204" pitchFamily="34" charset="0"/>
                <a:cs typeface="Arial" panose="020B0604020202020204" pitchFamily="34" charset="0"/>
              </a:rPr>
              <a:t>Câu 1: </a:t>
            </a:r>
            <a:r>
              <a:rPr lang="en-US" sz="4200" dirty="0">
                <a:latin typeface="Arial" panose="020B0604020202020204" pitchFamily="34" charset="0"/>
                <a:cs typeface="Arial" panose="020B0604020202020204" pitchFamily="34" charset="0"/>
              </a:rPr>
              <a:t>Đâu </a:t>
            </a:r>
            <a:r>
              <a:rPr lang="en-US" sz="4200" b="1" dirty="0" err="1">
                <a:latin typeface="Arial" panose="020B0604020202020204" pitchFamily="34" charset="0"/>
                <a:cs typeface="Arial" panose="020B0604020202020204" pitchFamily="34" charset="0"/>
              </a:rPr>
              <a:t>không</a:t>
            </a:r>
            <a:r>
              <a:rPr lang="en-US" sz="4200" b="1" dirty="0">
                <a:latin typeface="Arial" panose="020B0604020202020204" pitchFamily="34" charset="0"/>
                <a:cs typeface="Arial" panose="020B0604020202020204" pitchFamily="34" charset="0"/>
              </a:rPr>
              <a:t> phải </a:t>
            </a:r>
            <a:r>
              <a:rPr lang="en-US" sz="4200" dirty="0">
                <a:latin typeface="Arial" panose="020B0604020202020204" pitchFamily="34" charset="0"/>
                <a:cs typeface="Arial" panose="020B0604020202020204" pitchFamily="34" charset="0"/>
              </a:rPr>
              <a:t>là </a:t>
            </a:r>
            <a:r>
              <a:rPr lang="en-US" sz="4200" dirty="0" err="1">
                <a:latin typeface="Arial" panose="020B0604020202020204" pitchFamily="34" charset="0"/>
                <a:cs typeface="Arial" panose="020B0604020202020204" pitchFamily="34" charset="0"/>
              </a:rPr>
              <a:t>dấu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hiệu</a:t>
            </a:r>
            <a:r>
              <a:rPr lang="en-US" sz="4200" dirty="0">
                <a:latin typeface="Arial" panose="020B0604020202020204" pitchFamily="34" charset="0"/>
                <a:cs typeface="Arial" panose="020B0604020202020204" pitchFamily="34" charset="0"/>
              </a:rPr>
              <a:t> khi </a:t>
            </a:r>
            <a:r>
              <a:rPr lang="en-US" sz="4200" dirty="0" err="1">
                <a:latin typeface="Arial" panose="020B0604020202020204" pitchFamily="34" charset="0"/>
                <a:cs typeface="Arial" panose="020B0604020202020204" pitchFamily="34" charset="0"/>
              </a:rPr>
              <a:t>cây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trồng</a:t>
            </a:r>
            <a:r>
              <a:rPr lang="en-US" sz="4200" dirty="0">
                <a:latin typeface="Arial" panose="020B0604020202020204" pitchFamily="34" charset="0"/>
                <a:cs typeface="Arial" panose="020B0604020202020204" pitchFamily="34" charset="0"/>
              </a:rPr>
              <a:t> bị </a:t>
            </a:r>
            <a:r>
              <a:rPr lang="en-US" sz="4200" dirty="0" err="1">
                <a:latin typeface="Arial" panose="020B0604020202020204" pitchFamily="34" charset="0"/>
                <a:cs typeface="Arial" panose="020B0604020202020204" pitchFamily="34" charset="0"/>
              </a:rPr>
              <a:t>sâu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bệnh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hại</a:t>
            </a:r>
            <a:r>
              <a:rPr lang="en-US" sz="4200" dirty="0">
                <a:latin typeface="Arial" panose="020B0604020202020204" pitchFamily="34" charset="0"/>
                <a:cs typeface="Arial" panose="020B0604020202020204" pitchFamily="34" charset="0"/>
              </a:rPr>
              <a:t>: </a:t>
            </a:r>
          </a:p>
        </p:txBody>
      </p:sp>
      <p:sp>
        <p:nvSpPr>
          <p:cNvPr id="17" name="Rounded Rectangle 16"/>
          <p:cNvSpPr/>
          <p:nvPr/>
        </p:nvSpPr>
        <p:spPr>
          <a:xfrm>
            <a:off x="3055972" y="4059934"/>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lnSpc>
                <a:spcPct val="150000"/>
              </a:lnSpc>
              <a:buAutoNum type="alphaUcPeriod"/>
            </a:pPr>
            <a:r>
              <a:rPr lang="nl-NL" sz="3500" dirty="0">
                <a:solidFill>
                  <a:schemeClr val="tx1"/>
                </a:solidFill>
                <a:latin typeface="Arial" panose="020B0604020202020204" pitchFamily="34" charset="0"/>
                <a:cs typeface="Arial" panose="020B0604020202020204" pitchFamily="34" charset="0"/>
              </a:rPr>
              <a:t>Lá, quả bị đốm </a:t>
            </a:r>
            <a:endParaRPr lang="vi-VN" sz="3500" dirty="0">
              <a:solidFill>
                <a:schemeClr val="tx1"/>
              </a:solidFill>
              <a:latin typeface="Arial" panose="020B0604020202020204" pitchFamily="34" charset="0"/>
              <a:cs typeface="Arial" panose="020B0604020202020204" pitchFamily="34" charset="0"/>
            </a:endParaRPr>
          </a:p>
          <a:p>
            <a:pPr algn="ctr">
              <a:lnSpc>
                <a:spcPct val="150000"/>
              </a:lnSpc>
            </a:pPr>
            <a:r>
              <a:rPr lang="nl-NL" sz="3500" dirty="0">
                <a:solidFill>
                  <a:schemeClr val="tx1"/>
                </a:solidFill>
                <a:latin typeface="Arial" panose="020B0604020202020204" pitchFamily="34" charset="0"/>
                <a:cs typeface="Arial" panose="020B0604020202020204" pitchFamily="34" charset="0"/>
              </a:rPr>
              <a:t>đen, nâu.</a:t>
            </a:r>
            <a:endParaRPr lang="en-US" sz="3500"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3048041" y="6227901"/>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500" dirty="0">
                <a:solidFill>
                  <a:schemeClr val="tx1"/>
                </a:solidFill>
                <a:latin typeface="Arial" panose="020B0604020202020204" pitchFamily="34" charset="0"/>
                <a:cs typeface="Arial" panose="020B0604020202020204" pitchFamily="34" charset="0"/>
              </a:rPr>
              <a:t>C. Rễ bị thối, bị sần sùi.</a:t>
            </a:r>
            <a:endParaRPr lang="en-US" sz="35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9829800" y="4059934"/>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latin typeface="Arial" panose="020B0604020202020204" pitchFamily="34" charset="0"/>
                <a:cs typeface="Arial" panose="020B0604020202020204" pitchFamily="34" charset="0"/>
              </a:rPr>
              <a:t>B</a:t>
            </a:r>
            <a:r>
              <a:rPr lang="nl-NL" sz="3500" dirty="0">
                <a:solidFill>
                  <a:schemeClr val="tx1"/>
                </a:solidFill>
                <a:latin typeface="Arial" panose="020B0604020202020204" pitchFamily="34" charset="0"/>
                <a:cs typeface="Arial" panose="020B0604020202020204" pitchFamily="34" charset="0"/>
              </a:rPr>
              <a:t>. </a:t>
            </a:r>
            <a:r>
              <a:rPr lang="vi-VN" sz="3500" dirty="0">
                <a:solidFill>
                  <a:schemeClr val="tx1"/>
                </a:solidFill>
                <a:cs typeface="Arial" panose="020B0604020202020204" pitchFamily="34" charset="0"/>
              </a:rPr>
              <a:t>Lá cây bị héo. </a:t>
            </a:r>
            <a:endParaRPr lang="en-US" sz="3500"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9829800" y="6227901"/>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D. Quả bị chảy nhựa. </a:t>
            </a:r>
            <a:endParaRPr lang="en-US" sz="3500"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9829800" y="4053617"/>
            <a:ext cx="5097427" cy="1616966"/>
          </a:xfrm>
          <a:prstGeom prst="round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B. Lá cây bị héo. </a:t>
            </a:r>
            <a:endParaRPr lang="en-US" sz="3500"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spd="slow">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5309" y="9105900"/>
            <a:ext cx="19178618" cy="2486796"/>
            <a:chOff x="0" y="0"/>
            <a:chExt cx="186375649" cy="28497625"/>
          </a:xfrm>
        </p:grpSpPr>
        <p:sp>
          <p:nvSpPr>
            <p:cNvPr id="3" name="Freeform 3"/>
            <p:cNvSpPr/>
            <p:nvPr/>
          </p:nvSpPr>
          <p:spPr>
            <a:xfrm>
              <a:off x="72390" y="72390"/>
              <a:ext cx="186230868" cy="28352846"/>
            </a:xfrm>
            <a:custGeom>
              <a:avLst/>
              <a:gdLst/>
              <a:ahLst/>
              <a:cxnLst/>
              <a:rect l="l" t="t" r="r" b="b"/>
              <a:pathLst>
                <a:path w="186230868" h="28352846">
                  <a:moveTo>
                    <a:pt x="0" y="0"/>
                  </a:moveTo>
                  <a:lnTo>
                    <a:pt x="186230868" y="0"/>
                  </a:lnTo>
                  <a:lnTo>
                    <a:pt x="186230868" y="28352845"/>
                  </a:lnTo>
                  <a:lnTo>
                    <a:pt x="0" y="28352845"/>
                  </a:lnTo>
                  <a:lnTo>
                    <a:pt x="0" y="0"/>
                  </a:lnTo>
                  <a:close/>
                </a:path>
              </a:pathLst>
            </a:custGeom>
            <a:solidFill>
              <a:srgbClr val="FCD5E5"/>
            </a:solidFill>
          </p:spPr>
        </p:sp>
        <p:sp>
          <p:nvSpPr>
            <p:cNvPr id="4" name="Freeform 4"/>
            <p:cNvSpPr/>
            <p:nvPr/>
          </p:nvSpPr>
          <p:spPr>
            <a:xfrm>
              <a:off x="0" y="0"/>
              <a:ext cx="186375650" cy="28497625"/>
            </a:xfrm>
            <a:custGeom>
              <a:avLst/>
              <a:gdLst/>
              <a:ahLst/>
              <a:cxnLst/>
              <a:rect l="l" t="t" r="r" b="b"/>
              <a:pathLst>
                <a:path w="186375650" h="28497625">
                  <a:moveTo>
                    <a:pt x="186230865" y="28352846"/>
                  </a:moveTo>
                  <a:lnTo>
                    <a:pt x="186375650" y="28352846"/>
                  </a:lnTo>
                  <a:lnTo>
                    <a:pt x="186375650" y="28497625"/>
                  </a:lnTo>
                  <a:lnTo>
                    <a:pt x="186230865" y="28497625"/>
                  </a:lnTo>
                  <a:lnTo>
                    <a:pt x="186230865" y="28352846"/>
                  </a:lnTo>
                  <a:close/>
                  <a:moveTo>
                    <a:pt x="0" y="144780"/>
                  </a:moveTo>
                  <a:lnTo>
                    <a:pt x="144780" y="144780"/>
                  </a:lnTo>
                  <a:lnTo>
                    <a:pt x="144780" y="28352846"/>
                  </a:lnTo>
                  <a:lnTo>
                    <a:pt x="0" y="28352846"/>
                  </a:lnTo>
                  <a:lnTo>
                    <a:pt x="0" y="144780"/>
                  </a:lnTo>
                  <a:close/>
                  <a:moveTo>
                    <a:pt x="0" y="28352846"/>
                  </a:moveTo>
                  <a:lnTo>
                    <a:pt x="144780" y="28352846"/>
                  </a:lnTo>
                  <a:lnTo>
                    <a:pt x="144780" y="28497625"/>
                  </a:lnTo>
                  <a:lnTo>
                    <a:pt x="0" y="28497625"/>
                  </a:lnTo>
                  <a:lnTo>
                    <a:pt x="0" y="28352846"/>
                  </a:lnTo>
                  <a:close/>
                  <a:moveTo>
                    <a:pt x="186230865" y="144780"/>
                  </a:moveTo>
                  <a:lnTo>
                    <a:pt x="186375650" y="144780"/>
                  </a:lnTo>
                  <a:lnTo>
                    <a:pt x="186375650" y="28352846"/>
                  </a:lnTo>
                  <a:lnTo>
                    <a:pt x="186230865" y="28352846"/>
                  </a:lnTo>
                  <a:lnTo>
                    <a:pt x="186230865" y="144780"/>
                  </a:lnTo>
                  <a:close/>
                  <a:moveTo>
                    <a:pt x="144780" y="28352846"/>
                  </a:moveTo>
                  <a:lnTo>
                    <a:pt x="186230865" y="28352846"/>
                  </a:lnTo>
                  <a:lnTo>
                    <a:pt x="186230865" y="28497625"/>
                  </a:lnTo>
                  <a:lnTo>
                    <a:pt x="144780" y="28497625"/>
                  </a:lnTo>
                  <a:lnTo>
                    <a:pt x="144780" y="2835284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1149" y="6011650"/>
            <a:ext cx="3224507" cy="41148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63172" y="5978312"/>
            <a:ext cx="2970137" cy="41148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77" y="-358457"/>
            <a:ext cx="2079844" cy="4114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47651" y="-270424"/>
            <a:ext cx="2259399" cy="4114800"/>
          </a:xfrm>
          <a:prstGeom prst="rect">
            <a:avLst/>
          </a:prstGeom>
        </p:spPr>
      </p:pic>
      <p:sp>
        <p:nvSpPr>
          <p:cNvPr id="11" name="TextBox 11"/>
          <p:cNvSpPr txBox="1"/>
          <p:nvPr/>
        </p:nvSpPr>
        <p:spPr>
          <a:xfrm>
            <a:off x="6825002" y="399609"/>
            <a:ext cx="4632089" cy="1243930"/>
          </a:xfrm>
          <a:prstGeom prst="rect">
            <a:avLst/>
          </a:prstGeom>
        </p:spPr>
        <p:txBody>
          <a:bodyPr wrap="square" lIns="0" tIns="0" rIns="0" bIns="0" rtlCol="0" anchor="t">
            <a:spAutoFit/>
          </a:bodyPr>
          <a:lstStyle/>
          <a:p>
            <a:pPr marL="0" lvl="1" indent="0" algn="ctr">
              <a:lnSpc>
                <a:spcPts val="9680"/>
              </a:lnSpc>
              <a:spcBef>
                <a:spcPct val="0"/>
              </a:spcBef>
            </a:pPr>
            <a:r>
              <a:rPr lang="vi-VN" sz="6400" b="1" spc="-175" dirty="0">
                <a:solidFill>
                  <a:srgbClr val="FF0000"/>
                </a:solidFill>
              </a:rPr>
              <a:t>LUYỆN TẬP</a:t>
            </a:r>
            <a:endParaRPr lang="en-US" sz="6400" b="1" spc="-175" dirty="0">
              <a:solidFill>
                <a:srgbClr val="FF0000"/>
              </a:solidFill>
            </a:endParaRPr>
          </a:p>
        </p:txBody>
      </p:sp>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36397" y="533526"/>
            <a:ext cx="839153" cy="839153"/>
          </a:xfrm>
          <a:prstGeom prst="rect">
            <a:avLst/>
          </a:prstGeom>
        </p:spPr>
      </p:pic>
      <p:sp>
        <p:nvSpPr>
          <p:cNvPr id="16" name="TextBox 15"/>
          <p:cNvSpPr txBox="1"/>
          <p:nvPr/>
        </p:nvSpPr>
        <p:spPr>
          <a:xfrm>
            <a:off x="3055972" y="1698943"/>
            <a:ext cx="12242526" cy="942053"/>
          </a:xfrm>
          <a:prstGeom prst="rect">
            <a:avLst/>
          </a:prstGeom>
          <a:noFill/>
        </p:spPr>
        <p:txBody>
          <a:bodyPr wrap="square" rtlCol="0">
            <a:spAutoFit/>
          </a:bodyPr>
          <a:lstStyle/>
          <a:p>
            <a:pPr algn="just">
              <a:lnSpc>
                <a:spcPct val="150000"/>
              </a:lnSpc>
            </a:pPr>
            <a:r>
              <a:rPr lang="en-US" sz="4200" b="1" dirty="0">
                <a:latin typeface="Arial" panose="020B0604020202020204" pitchFamily="34" charset="0"/>
                <a:cs typeface="Arial" panose="020B0604020202020204" pitchFamily="34" charset="0"/>
              </a:rPr>
              <a:t>Câu </a:t>
            </a:r>
            <a:r>
              <a:rPr lang="vi-VN" sz="4200" b="1" dirty="0">
                <a:latin typeface="Arial" panose="020B0604020202020204" pitchFamily="34" charset="0"/>
                <a:cs typeface="Arial" panose="020B0604020202020204" pitchFamily="34" charset="0"/>
              </a:rPr>
              <a:t>2</a:t>
            </a:r>
            <a:r>
              <a:rPr lang="en-US" sz="4200" b="1"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Bệnh</a:t>
            </a:r>
            <a:r>
              <a:rPr lang="en-US" sz="4200" dirty="0">
                <a:latin typeface="Arial" panose="020B0604020202020204" pitchFamily="34" charset="0"/>
                <a:cs typeface="Arial" panose="020B0604020202020204" pitchFamily="34" charset="0"/>
              </a:rPr>
              <a:t> do sinh </a:t>
            </a:r>
            <a:r>
              <a:rPr lang="en-US" sz="4200" dirty="0" err="1">
                <a:latin typeface="Arial" panose="020B0604020202020204" pitchFamily="34" charset="0"/>
                <a:cs typeface="Arial" panose="020B0604020202020204" pitchFamily="34" charset="0"/>
              </a:rPr>
              <a:t>vật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gây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hại</a:t>
            </a:r>
            <a:r>
              <a:rPr lang="en-US" sz="4200" dirty="0">
                <a:latin typeface="Arial" panose="020B0604020202020204" pitchFamily="34" charset="0"/>
                <a:cs typeface="Arial" panose="020B0604020202020204" pitchFamily="34" charset="0"/>
              </a:rPr>
              <a:t> trên </a:t>
            </a:r>
            <a:r>
              <a:rPr lang="en-US" sz="4200" dirty="0" err="1">
                <a:latin typeface="Arial" panose="020B0604020202020204" pitchFamily="34" charset="0"/>
                <a:cs typeface="Arial" panose="020B0604020202020204" pitchFamily="34" charset="0"/>
              </a:rPr>
              <a:t>cây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lúa</a:t>
            </a:r>
            <a:r>
              <a:rPr lang="en-US" sz="4200" dirty="0">
                <a:latin typeface="Arial" panose="020B0604020202020204" pitchFamily="34" charset="0"/>
                <a:cs typeface="Arial" panose="020B0604020202020204" pitchFamily="34" charset="0"/>
              </a:rPr>
              <a:t> là:</a:t>
            </a:r>
          </a:p>
        </p:txBody>
      </p:sp>
      <p:sp>
        <p:nvSpPr>
          <p:cNvPr id="17" name="Rounded Rectangle 16"/>
          <p:cNvSpPr/>
          <p:nvPr/>
        </p:nvSpPr>
        <p:spPr>
          <a:xfrm>
            <a:off x="3055972" y="3245134"/>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lnSpc>
                <a:spcPct val="150000"/>
              </a:lnSpc>
              <a:buAutoNum type="alphaUcPeriod"/>
            </a:pPr>
            <a:r>
              <a:rPr lang="nl-NL" sz="3500" dirty="0">
                <a:solidFill>
                  <a:schemeClr val="tx1"/>
                </a:solidFill>
                <a:latin typeface="Arial" panose="020B0604020202020204" pitchFamily="34" charset="0"/>
                <a:cs typeface="Arial" panose="020B0604020202020204" pitchFamily="34" charset="0"/>
              </a:rPr>
              <a:t>Bệnh vàng lùn </a:t>
            </a:r>
            <a:endParaRPr lang="vi-VN" sz="3500" dirty="0">
              <a:solidFill>
                <a:schemeClr val="tx1"/>
              </a:solidFill>
              <a:latin typeface="Arial" panose="020B0604020202020204" pitchFamily="34" charset="0"/>
              <a:cs typeface="Arial" panose="020B0604020202020204" pitchFamily="34" charset="0"/>
            </a:endParaRPr>
          </a:p>
          <a:p>
            <a:pPr algn="ctr">
              <a:lnSpc>
                <a:spcPct val="150000"/>
              </a:lnSpc>
            </a:pPr>
            <a:r>
              <a:rPr lang="nl-NL" sz="3500" dirty="0">
                <a:solidFill>
                  <a:schemeClr val="tx1"/>
                </a:solidFill>
                <a:latin typeface="Arial" panose="020B0604020202020204" pitchFamily="34" charset="0"/>
                <a:cs typeface="Arial" panose="020B0604020202020204" pitchFamily="34" charset="0"/>
              </a:rPr>
              <a:t>xoắn lá. </a:t>
            </a:r>
            <a:endParaRPr lang="en-US" sz="3500"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3048041" y="5413101"/>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500" dirty="0">
                <a:solidFill>
                  <a:schemeClr val="tx1"/>
                </a:solidFill>
                <a:latin typeface="Arial" panose="020B0604020202020204" pitchFamily="34" charset="0"/>
                <a:cs typeface="Arial" panose="020B0604020202020204" pitchFamily="34" charset="0"/>
              </a:rPr>
              <a:t>C. Sâu cuốn lá nhỏ.</a:t>
            </a:r>
            <a:endParaRPr lang="en-US" sz="35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9829800" y="3245134"/>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B. Bệnh đạo ôn.</a:t>
            </a:r>
            <a:endParaRPr lang="en-US" sz="3500"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9829799" y="5413101"/>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500" dirty="0">
                <a:solidFill>
                  <a:schemeClr val="tx1"/>
                </a:solidFill>
                <a:latin typeface="Arial" panose="020B0604020202020204" pitchFamily="34" charset="0"/>
                <a:cs typeface="Arial" panose="020B0604020202020204" pitchFamily="34" charset="0"/>
              </a:rPr>
              <a:t>D. Cả A, B, C đều đúng. </a:t>
            </a:r>
            <a:endParaRPr lang="en-US" sz="3500"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9843654" y="5404512"/>
            <a:ext cx="5097427" cy="1616966"/>
          </a:xfrm>
          <a:prstGeom prst="round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500" dirty="0">
                <a:solidFill>
                  <a:schemeClr val="tx1"/>
                </a:solidFill>
                <a:latin typeface="Arial" panose="020B0604020202020204" pitchFamily="34" charset="0"/>
                <a:cs typeface="Arial" panose="020B0604020202020204" pitchFamily="34" charset="0"/>
              </a:rPr>
              <a:t>D. Cả A, B, C đều đúng. </a:t>
            </a:r>
            <a:endParaRPr lang="en-US" sz="3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63487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5309" y="9105900"/>
            <a:ext cx="19178618" cy="2486796"/>
            <a:chOff x="0" y="0"/>
            <a:chExt cx="186375649" cy="28497625"/>
          </a:xfrm>
        </p:grpSpPr>
        <p:sp>
          <p:nvSpPr>
            <p:cNvPr id="3" name="Freeform 3"/>
            <p:cNvSpPr/>
            <p:nvPr/>
          </p:nvSpPr>
          <p:spPr>
            <a:xfrm>
              <a:off x="72390" y="72390"/>
              <a:ext cx="186230868" cy="28352846"/>
            </a:xfrm>
            <a:custGeom>
              <a:avLst/>
              <a:gdLst/>
              <a:ahLst/>
              <a:cxnLst/>
              <a:rect l="l" t="t" r="r" b="b"/>
              <a:pathLst>
                <a:path w="186230868" h="28352846">
                  <a:moveTo>
                    <a:pt x="0" y="0"/>
                  </a:moveTo>
                  <a:lnTo>
                    <a:pt x="186230868" y="0"/>
                  </a:lnTo>
                  <a:lnTo>
                    <a:pt x="186230868" y="28352845"/>
                  </a:lnTo>
                  <a:lnTo>
                    <a:pt x="0" y="28352845"/>
                  </a:lnTo>
                  <a:lnTo>
                    <a:pt x="0" y="0"/>
                  </a:lnTo>
                  <a:close/>
                </a:path>
              </a:pathLst>
            </a:custGeom>
            <a:solidFill>
              <a:srgbClr val="FCD5E5"/>
            </a:solidFill>
          </p:spPr>
        </p:sp>
        <p:sp>
          <p:nvSpPr>
            <p:cNvPr id="4" name="Freeform 4"/>
            <p:cNvSpPr/>
            <p:nvPr/>
          </p:nvSpPr>
          <p:spPr>
            <a:xfrm>
              <a:off x="0" y="0"/>
              <a:ext cx="186375650" cy="28497625"/>
            </a:xfrm>
            <a:custGeom>
              <a:avLst/>
              <a:gdLst/>
              <a:ahLst/>
              <a:cxnLst/>
              <a:rect l="l" t="t" r="r" b="b"/>
              <a:pathLst>
                <a:path w="186375650" h="28497625">
                  <a:moveTo>
                    <a:pt x="186230865" y="28352846"/>
                  </a:moveTo>
                  <a:lnTo>
                    <a:pt x="186375650" y="28352846"/>
                  </a:lnTo>
                  <a:lnTo>
                    <a:pt x="186375650" y="28497625"/>
                  </a:lnTo>
                  <a:lnTo>
                    <a:pt x="186230865" y="28497625"/>
                  </a:lnTo>
                  <a:lnTo>
                    <a:pt x="186230865" y="28352846"/>
                  </a:lnTo>
                  <a:close/>
                  <a:moveTo>
                    <a:pt x="0" y="144780"/>
                  </a:moveTo>
                  <a:lnTo>
                    <a:pt x="144780" y="144780"/>
                  </a:lnTo>
                  <a:lnTo>
                    <a:pt x="144780" y="28352846"/>
                  </a:lnTo>
                  <a:lnTo>
                    <a:pt x="0" y="28352846"/>
                  </a:lnTo>
                  <a:lnTo>
                    <a:pt x="0" y="144780"/>
                  </a:lnTo>
                  <a:close/>
                  <a:moveTo>
                    <a:pt x="0" y="28352846"/>
                  </a:moveTo>
                  <a:lnTo>
                    <a:pt x="144780" y="28352846"/>
                  </a:lnTo>
                  <a:lnTo>
                    <a:pt x="144780" y="28497625"/>
                  </a:lnTo>
                  <a:lnTo>
                    <a:pt x="0" y="28497625"/>
                  </a:lnTo>
                  <a:lnTo>
                    <a:pt x="0" y="28352846"/>
                  </a:lnTo>
                  <a:close/>
                  <a:moveTo>
                    <a:pt x="186230865" y="144780"/>
                  </a:moveTo>
                  <a:lnTo>
                    <a:pt x="186375650" y="144780"/>
                  </a:lnTo>
                  <a:lnTo>
                    <a:pt x="186375650" y="28352846"/>
                  </a:lnTo>
                  <a:lnTo>
                    <a:pt x="186230865" y="28352846"/>
                  </a:lnTo>
                  <a:lnTo>
                    <a:pt x="186230865" y="144780"/>
                  </a:lnTo>
                  <a:close/>
                  <a:moveTo>
                    <a:pt x="144780" y="28352846"/>
                  </a:moveTo>
                  <a:lnTo>
                    <a:pt x="186230865" y="28352846"/>
                  </a:lnTo>
                  <a:lnTo>
                    <a:pt x="186230865" y="28497625"/>
                  </a:lnTo>
                  <a:lnTo>
                    <a:pt x="144780" y="28497625"/>
                  </a:lnTo>
                  <a:lnTo>
                    <a:pt x="144780" y="2835284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1149" y="6011650"/>
            <a:ext cx="3224507" cy="41148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63172" y="5978312"/>
            <a:ext cx="2970137" cy="41148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77" y="-358457"/>
            <a:ext cx="2079844" cy="4114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47651" y="-270424"/>
            <a:ext cx="2259399" cy="4114800"/>
          </a:xfrm>
          <a:prstGeom prst="rect">
            <a:avLst/>
          </a:prstGeom>
        </p:spPr>
      </p:pic>
      <p:sp>
        <p:nvSpPr>
          <p:cNvPr id="11" name="TextBox 11"/>
          <p:cNvSpPr txBox="1"/>
          <p:nvPr/>
        </p:nvSpPr>
        <p:spPr>
          <a:xfrm>
            <a:off x="6825002" y="399609"/>
            <a:ext cx="4632089" cy="1243930"/>
          </a:xfrm>
          <a:prstGeom prst="rect">
            <a:avLst/>
          </a:prstGeom>
        </p:spPr>
        <p:txBody>
          <a:bodyPr wrap="square" lIns="0" tIns="0" rIns="0" bIns="0" rtlCol="0" anchor="t">
            <a:spAutoFit/>
          </a:bodyPr>
          <a:lstStyle/>
          <a:p>
            <a:pPr marL="0" lvl="1" indent="0" algn="ctr">
              <a:lnSpc>
                <a:spcPts val="9680"/>
              </a:lnSpc>
              <a:spcBef>
                <a:spcPct val="0"/>
              </a:spcBef>
            </a:pPr>
            <a:r>
              <a:rPr lang="vi-VN" sz="6400" b="1" spc="-175" dirty="0">
                <a:solidFill>
                  <a:srgbClr val="FF0000"/>
                </a:solidFill>
              </a:rPr>
              <a:t>LUYỆN TẬP</a:t>
            </a:r>
            <a:endParaRPr lang="en-US" sz="6400" b="1" spc="-175" dirty="0">
              <a:solidFill>
                <a:srgbClr val="FF0000"/>
              </a:solidFill>
            </a:endParaRPr>
          </a:p>
        </p:txBody>
      </p:sp>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36397" y="533526"/>
            <a:ext cx="839153" cy="839153"/>
          </a:xfrm>
          <a:prstGeom prst="rect">
            <a:avLst/>
          </a:prstGeom>
        </p:spPr>
      </p:pic>
      <p:sp>
        <p:nvSpPr>
          <p:cNvPr id="16" name="TextBox 15"/>
          <p:cNvSpPr txBox="1"/>
          <p:nvPr/>
        </p:nvSpPr>
        <p:spPr>
          <a:xfrm>
            <a:off x="3055972" y="1698943"/>
            <a:ext cx="12242526" cy="1061829"/>
          </a:xfrm>
          <a:prstGeom prst="rect">
            <a:avLst/>
          </a:prstGeom>
          <a:noFill/>
        </p:spPr>
        <p:txBody>
          <a:bodyPr wrap="square" rtlCol="0">
            <a:spAutoFit/>
          </a:bodyPr>
          <a:lstStyle/>
          <a:p>
            <a:pPr algn="just">
              <a:lnSpc>
                <a:spcPct val="150000"/>
              </a:lnSpc>
            </a:pPr>
            <a:r>
              <a:rPr lang="en-US" sz="4200" b="1" dirty="0">
                <a:latin typeface="Arial" panose="020B0604020202020204" pitchFamily="34" charset="0"/>
                <a:cs typeface="Arial" panose="020B0604020202020204" pitchFamily="34" charset="0"/>
              </a:rPr>
              <a:t>Câu </a:t>
            </a:r>
            <a:r>
              <a:rPr lang="vi-VN" sz="4200" b="1" dirty="0">
                <a:latin typeface="Arial" panose="020B0604020202020204" pitchFamily="34" charset="0"/>
                <a:cs typeface="Arial" panose="020B0604020202020204" pitchFamily="34" charset="0"/>
              </a:rPr>
              <a:t>3</a:t>
            </a:r>
            <a:r>
              <a:rPr lang="en-US" sz="4200" b="1"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hại</a:t>
            </a:r>
            <a:r>
              <a:rPr lang="en-US" sz="4200" dirty="0">
                <a:latin typeface="Arial" panose="020B0604020202020204" pitchFamily="34" charset="0"/>
                <a:cs typeface="Arial" panose="020B0604020202020204" pitchFamily="34" charset="0"/>
              </a:rPr>
              <a:t> của </a:t>
            </a:r>
            <a:r>
              <a:rPr lang="en-US" sz="4200" dirty="0" err="1">
                <a:latin typeface="Arial" panose="020B0604020202020204" pitchFamily="34" charset="0"/>
                <a:cs typeface="Arial" panose="020B0604020202020204" pitchFamily="34" charset="0"/>
              </a:rPr>
              <a:t>sâu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bệnh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đối</a:t>
            </a:r>
            <a:r>
              <a:rPr lang="en-US" sz="4200" dirty="0">
                <a:latin typeface="Arial" panose="020B0604020202020204" pitchFamily="34" charset="0"/>
                <a:cs typeface="Arial" panose="020B0604020202020204" pitchFamily="34" charset="0"/>
              </a:rPr>
              <a:t> với </a:t>
            </a:r>
            <a:r>
              <a:rPr lang="en-US" sz="4200" dirty="0" err="1">
                <a:latin typeface="Arial" panose="020B0604020202020204" pitchFamily="34" charset="0"/>
                <a:cs typeface="Arial" panose="020B0604020202020204" pitchFamily="34" charset="0"/>
              </a:rPr>
              <a:t>cây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trồng</a:t>
            </a:r>
            <a:r>
              <a:rPr lang="en-US" sz="4200" dirty="0">
                <a:latin typeface="Arial" panose="020B0604020202020204" pitchFamily="34" charset="0"/>
                <a:cs typeface="Arial" panose="020B0604020202020204" pitchFamily="34" charset="0"/>
              </a:rPr>
              <a:t> là:</a:t>
            </a:r>
          </a:p>
        </p:txBody>
      </p:sp>
      <p:sp>
        <p:nvSpPr>
          <p:cNvPr id="17" name="Rounded Rectangle 16"/>
          <p:cNvSpPr/>
          <p:nvPr/>
        </p:nvSpPr>
        <p:spPr>
          <a:xfrm>
            <a:off x="3055972" y="3245134"/>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lnSpc>
                <a:spcPct val="150000"/>
              </a:lnSpc>
              <a:buAutoNum type="alphaUcPeriod"/>
            </a:pPr>
            <a:r>
              <a:rPr lang="vi-VN" sz="3200" dirty="0">
                <a:solidFill>
                  <a:schemeClr val="tx1"/>
                </a:solidFill>
                <a:cs typeface="Arial" panose="020B0604020202020204" pitchFamily="34" charset="0"/>
              </a:rPr>
              <a:t>Cây trồng sinh trưởng,phát triển kém</a:t>
            </a:r>
            <a:endParaRPr lang="en-US" sz="3200"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3048041" y="5413101"/>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C. G</a:t>
            </a:r>
            <a:r>
              <a:rPr lang="pt-BR" sz="3200" dirty="0">
                <a:solidFill>
                  <a:schemeClr val="tx1"/>
                </a:solidFill>
                <a:latin typeface="Arial" panose="020B0604020202020204" pitchFamily="34" charset="0"/>
                <a:cs typeface="Arial" panose="020B0604020202020204" pitchFamily="34" charset="0"/>
              </a:rPr>
              <a:t>iảm tỉ lệ nảy mầm và sức sống của hạt giống</a:t>
            </a:r>
            <a:endParaRPr lang="en-US" sz="32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9829800" y="3245134"/>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dirty="0">
                <a:solidFill>
                  <a:schemeClr val="tx1"/>
                </a:solidFill>
                <a:cs typeface="Arial" panose="020B0604020202020204" pitchFamily="34" charset="0"/>
              </a:rPr>
              <a:t>B. Để lại độc tố trong nông sản</a:t>
            </a:r>
            <a:endParaRPr lang="en-US" sz="3200"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9829799" y="5413101"/>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500" dirty="0">
                <a:solidFill>
                  <a:schemeClr val="tx1"/>
                </a:solidFill>
                <a:latin typeface="Arial" panose="020B0604020202020204" pitchFamily="34" charset="0"/>
                <a:cs typeface="Arial" panose="020B0604020202020204" pitchFamily="34" charset="0"/>
              </a:rPr>
              <a:t>D. Cả A, B, C đều đúng. </a:t>
            </a:r>
            <a:endParaRPr lang="en-US" sz="3500"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9829798" y="5413101"/>
            <a:ext cx="5097427" cy="1616966"/>
          </a:xfrm>
          <a:prstGeom prst="round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500" dirty="0">
                <a:solidFill>
                  <a:schemeClr val="tx1"/>
                </a:solidFill>
                <a:latin typeface="Arial" panose="020B0604020202020204" pitchFamily="34" charset="0"/>
                <a:cs typeface="Arial" panose="020B0604020202020204" pitchFamily="34" charset="0"/>
              </a:rPr>
              <a:t>D. Cả A, B, C đều đúng. </a:t>
            </a:r>
            <a:endParaRPr lang="en-US" sz="3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77740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2610" y="5352551"/>
            <a:ext cx="2757231" cy="547464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303986">
            <a:off x="2801185" y="-587610"/>
            <a:ext cx="3436742" cy="523603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5716" y="4551112"/>
            <a:ext cx="4279160" cy="489301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200599">
            <a:off x="-349916" y="-949218"/>
            <a:ext cx="2757231" cy="547464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07072" y="4131535"/>
            <a:ext cx="839153" cy="839153"/>
          </a:xfrm>
          <a:prstGeom prst="rect">
            <a:avLst/>
          </a:prstGeom>
        </p:spPr>
      </p:pic>
      <p:sp>
        <p:nvSpPr>
          <p:cNvPr id="18" name="TextBox 11"/>
          <p:cNvSpPr txBox="1"/>
          <p:nvPr/>
        </p:nvSpPr>
        <p:spPr>
          <a:xfrm>
            <a:off x="9906161" y="421116"/>
            <a:ext cx="4632089" cy="1143262"/>
          </a:xfrm>
          <a:prstGeom prst="rect">
            <a:avLst/>
          </a:prstGeom>
        </p:spPr>
        <p:txBody>
          <a:bodyPr wrap="square" lIns="0" tIns="0" rIns="0" bIns="0" rtlCol="0" anchor="t">
            <a:spAutoFit/>
          </a:bodyPr>
          <a:lstStyle/>
          <a:p>
            <a:pPr marL="0" lvl="1" indent="0" algn="ctr">
              <a:lnSpc>
                <a:spcPts val="9680"/>
              </a:lnSpc>
              <a:spcBef>
                <a:spcPct val="0"/>
              </a:spcBef>
            </a:pPr>
            <a:r>
              <a:rPr lang="vi-VN" sz="6400" b="1" spc="-175" dirty="0">
                <a:solidFill>
                  <a:srgbClr val="FF0000"/>
                </a:solidFill>
              </a:rPr>
              <a:t>VẬN DỤNG</a:t>
            </a:r>
            <a:endParaRPr lang="en-US" sz="6400" b="1" spc="-175" dirty="0">
              <a:solidFill>
                <a:srgbClr val="FF0000"/>
              </a:solidFill>
            </a:endParaRPr>
          </a:p>
        </p:txBody>
      </p:sp>
      <p:sp>
        <p:nvSpPr>
          <p:cNvPr id="19" name="Rectangle 18"/>
          <p:cNvSpPr/>
          <p:nvPr/>
        </p:nvSpPr>
        <p:spPr>
          <a:xfrm>
            <a:off x="6527521" y="2127727"/>
            <a:ext cx="10820400" cy="3080202"/>
          </a:xfrm>
          <a:prstGeom prst="rect">
            <a:avLst/>
          </a:prstGeom>
        </p:spPr>
        <p:txBody>
          <a:bodyPr wrap="square">
            <a:spAutoFit/>
          </a:bodyPr>
          <a:lstStyle/>
          <a:p>
            <a:pPr algn="just">
              <a:lnSpc>
                <a:spcPct val="150000"/>
              </a:lnSpc>
              <a:spcBef>
                <a:spcPts val="300"/>
              </a:spcBef>
              <a:spcAft>
                <a:spcPts val="300"/>
              </a:spcAft>
            </a:pP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Tìm hiểu về một số sinh vật gây hại trên cây lúa và  biện pháp phòng, trừ bệnh trên cây lúa. </a:t>
            </a:r>
            <a:endParaRPr lang="en-US" sz="45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9"/>
          <p:cNvPicPr>
            <a:picLocks noChangeAspect="1"/>
          </p:cNvPicPr>
          <p:nvPr/>
        </p:nvPicPr>
        <p:blipFill rotWithShape="1">
          <a:blip r:embed="rId10">
            <a:extLst>
              <a:ext uri="{28A0092B-C50C-407E-A947-70E740481C1C}">
                <a14:useLocalDpi xmlns:a14="http://schemas.microsoft.com/office/drawing/2010/main" val="0"/>
              </a:ext>
            </a:extLst>
          </a:blip>
          <a:srcRect l="12375" t="12589" r="19128"/>
          <a:stretch/>
        </p:blipFill>
        <p:spPr>
          <a:xfrm>
            <a:off x="7678942" y="387778"/>
            <a:ext cx="2255794" cy="1855867"/>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01200" y="4980213"/>
            <a:ext cx="5500436" cy="5500436"/>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1"/>
          <p:cNvSpPr txBox="1"/>
          <p:nvPr/>
        </p:nvSpPr>
        <p:spPr>
          <a:xfrm>
            <a:off x="7239000" y="621030"/>
            <a:ext cx="4632089" cy="1143262"/>
          </a:xfrm>
          <a:prstGeom prst="rect">
            <a:avLst/>
          </a:prstGeom>
        </p:spPr>
        <p:txBody>
          <a:bodyPr wrap="square" lIns="0" tIns="0" rIns="0" bIns="0" rtlCol="0" anchor="t">
            <a:spAutoFit/>
          </a:bodyPr>
          <a:lstStyle/>
          <a:p>
            <a:pPr marL="0" lvl="1" indent="0" algn="ctr">
              <a:lnSpc>
                <a:spcPts val="9680"/>
              </a:lnSpc>
              <a:spcBef>
                <a:spcPct val="0"/>
              </a:spcBef>
            </a:pPr>
            <a:r>
              <a:rPr lang="vi-VN" sz="6400" b="1" spc="-175" dirty="0">
                <a:solidFill>
                  <a:srgbClr val="FF0000"/>
                </a:solidFill>
              </a:rPr>
              <a:t>VẬN DỤNG</a:t>
            </a:r>
            <a:endParaRPr lang="en-US" sz="6400" b="1" spc="-175" dirty="0">
              <a:solidFill>
                <a:srgbClr val="FF0000"/>
              </a:solidFill>
            </a:endParaRPr>
          </a:p>
        </p:txBody>
      </p:sp>
      <p:pic>
        <p:nvPicPr>
          <p:cNvPr id="9" name="Picture 8" descr="Diagram&#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1447800" y="2705100"/>
            <a:ext cx="6934200" cy="6705600"/>
          </a:xfrm>
          <a:prstGeom prst="rect">
            <a:avLst/>
          </a:prstGeom>
        </p:spPr>
      </p:pic>
      <p:pic>
        <p:nvPicPr>
          <p:cNvPr id="10" name="Picture 9" descr="Graphical user interface, websit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9555044" y="2476500"/>
            <a:ext cx="6934200" cy="6934200"/>
          </a:xfrm>
          <a:prstGeom prst="rect">
            <a:avLst/>
          </a:prstGeom>
        </p:spPr>
      </p:pic>
      <p:pic>
        <p:nvPicPr>
          <p:cNvPr id="1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785" y="-1638300"/>
            <a:ext cx="2079844" cy="4114800"/>
          </a:xfrm>
          <a:prstGeom prst="rect">
            <a:avLst/>
          </a:prstGeom>
        </p:spPr>
      </p:pic>
      <p:pic>
        <p:nvPicPr>
          <p:cNvPr id="12"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02443" y="-1550267"/>
            <a:ext cx="2259399" cy="4114800"/>
          </a:xfrm>
          <a:prstGeom prst="rect">
            <a:avLst/>
          </a:prstGeom>
        </p:spPr>
      </p:pic>
    </p:spTree>
    <p:extLst>
      <p:ext uri="{BB962C8B-B14F-4D97-AF65-F5344CB8AC3E}">
        <p14:creationId xmlns:p14="http://schemas.microsoft.com/office/powerpoint/2010/main" val="36276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75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1"/>
          <p:cNvSpPr txBox="1"/>
          <p:nvPr/>
        </p:nvSpPr>
        <p:spPr>
          <a:xfrm>
            <a:off x="7239000" y="621030"/>
            <a:ext cx="4632089" cy="1143262"/>
          </a:xfrm>
          <a:prstGeom prst="rect">
            <a:avLst/>
          </a:prstGeom>
        </p:spPr>
        <p:txBody>
          <a:bodyPr wrap="square" lIns="0" tIns="0" rIns="0" bIns="0" rtlCol="0" anchor="t">
            <a:spAutoFit/>
          </a:bodyPr>
          <a:lstStyle/>
          <a:p>
            <a:pPr marL="0" lvl="1" indent="0" algn="ctr">
              <a:lnSpc>
                <a:spcPts val="9680"/>
              </a:lnSpc>
              <a:spcBef>
                <a:spcPct val="0"/>
              </a:spcBef>
            </a:pPr>
            <a:r>
              <a:rPr lang="vi-VN" sz="6400" b="1" spc="-175" dirty="0">
                <a:solidFill>
                  <a:srgbClr val="FF0000"/>
                </a:solidFill>
              </a:rPr>
              <a:t>VẬN DỤNG</a:t>
            </a:r>
            <a:endParaRPr lang="en-US" sz="6400" b="1" spc="-175" dirty="0">
              <a:solidFill>
                <a:srgbClr val="FF0000"/>
              </a:solidFill>
            </a:endParaRPr>
          </a:p>
        </p:txBody>
      </p:sp>
      <p:pic>
        <p:nvPicPr>
          <p:cNvPr id="5" name="Picture 4" descr="Diagram&#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1447800" y="2705100"/>
            <a:ext cx="6934200" cy="7032046"/>
          </a:xfrm>
          <a:prstGeom prst="rect">
            <a:avLst/>
          </a:prstGeom>
        </p:spPr>
      </p:pic>
      <p:pic>
        <p:nvPicPr>
          <p:cNvPr id="6" name="Picture 5" descr="A picture containing text, grass, screenshot&#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9753600" y="2476500"/>
            <a:ext cx="6934200" cy="726540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785" y="-1638300"/>
            <a:ext cx="2079844" cy="41148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02443" y="-1550267"/>
            <a:ext cx="2259399" cy="4114800"/>
          </a:xfrm>
          <a:prstGeom prst="rect">
            <a:avLst/>
          </a:prstGeom>
        </p:spPr>
      </p:pic>
    </p:spTree>
    <p:extLst>
      <p:ext uri="{BB962C8B-B14F-4D97-AF65-F5344CB8AC3E}">
        <p14:creationId xmlns:p14="http://schemas.microsoft.com/office/powerpoint/2010/main" val="94380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26053" y="2712732"/>
            <a:ext cx="13377930" cy="3725059"/>
          </a:xfrm>
          <a:prstGeom prst="rect">
            <a:avLst/>
          </a:prstGeom>
        </p:spPr>
        <p:txBody>
          <a:bodyPr wrap="square" lIns="0" tIns="0" rIns="0" bIns="0" rtlCol="0" anchor="t">
            <a:spAutoFit/>
          </a:bodyPr>
          <a:lstStyle/>
          <a:p>
            <a:pPr algn="ctr">
              <a:lnSpc>
                <a:spcPct val="150000"/>
              </a:lnSpc>
            </a:pPr>
            <a:r>
              <a:rPr lang="en-US" sz="8600" b="1" dirty="0">
                <a:solidFill>
                  <a:srgbClr val="000000"/>
                </a:solidFill>
                <a:latin typeface="Arial" panose="020B0604020202020204" pitchFamily="34" charset="0"/>
                <a:cs typeface="Arial" panose="020B0604020202020204" pitchFamily="34" charset="0"/>
              </a:rPr>
              <a:t>TÁC HẠI CỦA SÂU, BỆNH ĐỐI VỚI CÂY TRỒNG</a:t>
            </a:r>
          </a:p>
        </p:txBody>
      </p:sp>
      <p:sp>
        <p:nvSpPr>
          <p:cNvPr id="3" name="TextBox 3"/>
          <p:cNvSpPr txBox="1"/>
          <p:nvPr/>
        </p:nvSpPr>
        <p:spPr>
          <a:xfrm>
            <a:off x="8000999" y="1421822"/>
            <a:ext cx="6428039" cy="984885"/>
          </a:xfrm>
          <a:prstGeom prst="rect">
            <a:avLst/>
          </a:prstGeom>
        </p:spPr>
        <p:txBody>
          <a:bodyPr lIns="0" tIns="0" rIns="0" bIns="0" rtlCol="0" anchor="t">
            <a:spAutoFit/>
          </a:bodyPr>
          <a:lstStyle/>
          <a:p>
            <a:pPr marL="0" lvl="0" indent="0" algn="ctr">
              <a:spcBef>
                <a:spcPct val="0"/>
              </a:spcBef>
            </a:pPr>
            <a:r>
              <a:rPr lang="vi-VN" sz="6400" b="1" u="none" spc="36" dirty="0">
                <a:solidFill>
                  <a:srgbClr val="FF0000"/>
                </a:solidFill>
              </a:rPr>
              <a:t>BÀI 12:</a:t>
            </a:r>
            <a:endParaRPr lang="en-US" sz="6400" b="1" u="none" spc="36" dirty="0">
              <a:solidFill>
                <a:srgbClr val="FF0000"/>
              </a:solidFill>
            </a:endParaRPr>
          </a:p>
        </p:txBody>
      </p:sp>
      <p:grpSp>
        <p:nvGrpSpPr>
          <p:cNvPr id="4" name="Group 4"/>
          <p:cNvGrpSpPr/>
          <p:nvPr/>
        </p:nvGrpSpPr>
        <p:grpSpPr>
          <a:xfrm>
            <a:off x="-445309" y="8660204"/>
            <a:ext cx="19178618" cy="2932492"/>
            <a:chOff x="0" y="0"/>
            <a:chExt cx="186375649" cy="28497625"/>
          </a:xfrm>
        </p:grpSpPr>
        <p:sp>
          <p:nvSpPr>
            <p:cNvPr id="5" name="Freeform 5"/>
            <p:cNvSpPr/>
            <p:nvPr/>
          </p:nvSpPr>
          <p:spPr>
            <a:xfrm>
              <a:off x="72390" y="72390"/>
              <a:ext cx="186230868" cy="28352846"/>
            </a:xfrm>
            <a:custGeom>
              <a:avLst/>
              <a:gdLst/>
              <a:ahLst/>
              <a:cxnLst/>
              <a:rect l="l" t="t" r="r" b="b"/>
              <a:pathLst>
                <a:path w="186230868" h="28352846">
                  <a:moveTo>
                    <a:pt x="0" y="0"/>
                  </a:moveTo>
                  <a:lnTo>
                    <a:pt x="186230868" y="0"/>
                  </a:lnTo>
                  <a:lnTo>
                    <a:pt x="186230868" y="28352845"/>
                  </a:lnTo>
                  <a:lnTo>
                    <a:pt x="0" y="28352845"/>
                  </a:lnTo>
                  <a:lnTo>
                    <a:pt x="0" y="0"/>
                  </a:lnTo>
                  <a:close/>
                </a:path>
              </a:pathLst>
            </a:custGeom>
            <a:solidFill>
              <a:srgbClr val="FCD5E5"/>
            </a:solidFill>
          </p:spPr>
        </p:sp>
        <p:sp>
          <p:nvSpPr>
            <p:cNvPr id="6" name="Freeform 6"/>
            <p:cNvSpPr/>
            <p:nvPr/>
          </p:nvSpPr>
          <p:spPr>
            <a:xfrm>
              <a:off x="0" y="0"/>
              <a:ext cx="186375650" cy="28497625"/>
            </a:xfrm>
            <a:custGeom>
              <a:avLst/>
              <a:gdLst/>
              <a:ahLst/>
              <a:cxnLst/>
              <a:rect l="l" t="t" r="r" b="b"/>
              <a:pathLst>
                <a:path w="186375650" h="28497625">
                  <a:moveTo>
                    <a:pt x="186230865" y="28352846"/>
                  </a:moveTo>
                  <a:lnTo>
                    <a:pt x="186375650" y="28352846"/>
                  </a:lnTo>
                  <a:lnTo>
                    <a:pt x="186375650" y="28497625"/>
                  </a:lnTo>
                  <a:lnTo>
                    <a:pt x="186230865" y="28497625"/>
                  </a:lnTo>
                  <a:lnTo>
                    <a:pt x="186230865" y="28352846"/>
                  </a:lnTo>
                  <a:close/>
                  <a:moveTo>
                    <a:pt x="0" y="144780"/>
                  </a:moveTo>
                  <a:lnTo>
                    <a:pt x="144780" y="144780"/>
                  </a:lnTo>
                  <a:lnTo>
                    <a:pt x="144780" y="28352846"/>
                  </a:lnTo>
                  <a:lnTo>
                    <a:pt x="0" y="28352846"/>
                  </a:lnTo>
                  <a:lnTo>
                    <a:pt x="0" y="144780"/>
                  </a:lnTo>
                  <a:close/>
                  <a:moveTo>
                    <a:pt x="0" y="28352846"/>
                  </a:moveTo>
                  <a:lnTo>
                    <a:pt x="144780" y="28352846"/>
                  </a:lnTo>
                  <a:lnTo>
                    <a:pt x="144780" y="28497625"/>
                  </a:lnTo>
                  <a:lnTo>
                    <a:pt x="0" y="28497625"/>
                  </a:lnTo>
                  <a:lnTo>
                    <a:pt x="0" y="28352846"/>
                  </a:lnTo>
                  <a:close/>
                  <a:moveTo>
                    <a:pt x="186230865" y="144780"/>
                  </a:moveTo>
                  <a:lnTo>
                    <a:pt x="186375650" y="144780"/>
                  </a:lnTo>
                  <a:lnTo>
                    <a:pt x="186375650" y="28352846"/>
                  </a:lnTo>
                  <a:lnTo>
                    <a:pt x="186230865" y="28352846"/>
                  </a:lnTo>
                  <a:lnTo>
                    <a:pt x="186230865" y="144780"/>
                  </a:lnTo>
                  <a:close/>
                  <a:moveTo>
                    <a:pt x="144780" y="28352846"/>
                  </a:moveTo>
                  <a:lnTo>
                    <a:pt x="186230865" y="28352846"/>
                  </a:lnTo>
                  <a:lnTo>
                    <a:pt x="186230865" y="28497625"/>
                  </a:lnTo>
                  <a:lnTo>
                    <a:pt x="144780" y="28497625"/>
                  </a:lnTo>
                  <a:lnTo>
                    <a:pt x="144780" y="2835284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400" y="5809175"/>
            <a:ext cx="5334000" cy="393746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50745" y="-425601"/>
            <a:ext cx="4380960" cy="583420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79870" y="-467399"/>
            <a:ext cx="1277800" cy="377844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54789" y="3885327"/>
            <a:ext cx="839153" cy="839153"/>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18" y="6827190"/>
            <a:ext cx="839153" cy="839153"/>
          </a:xfrm>
          <a:prstGeom prst="rect">
            <a:avLst/>
          </a:prstGeom>
        </p:spPr>
      </p:pic>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D5E5"/>
        </a:solidFill>
        <a:effectLst/>
      </p:bgPr>
    </p:bg>
    <p:spTree>
      <p:nvGrpSpPr>
        <p:cNvPr id="1" name=""/>
        <p:cNvGrpSpPr/>
        <p:nvPr/>
      </p:nvGrpSpPr>
      <p:grpSpPr>
        <a:xfrm>
          <a:off x="0" y="0"/>
          <a:ext cx="0" cy="0"/>
          <a:chOff x="0" y="0"/>
          <a:chExt cx="0" cy="0"/>
        </a:xfrm>
      </p:grpSpPr>
      <p:grpSp>
        <p:nvGrpSpPr>
          <p:cNvPr id="2" name="Group 2"/>
          <p:cNvGrpSpPr/>
          <p:nvPr/>
        </p:nvGrpSpPr>
        <p:grpSpPr>
          <a:xfrm>
            <a:off x="2985883" y="1638300"/>
            <a:ext cx="12316234" cy="7239000"/>
            <a:chOff x="0" y="0"/>
            <a:chExt cx="119687773" cy="60283435"/>
          </a:xfrm>
        </p:grpSpPr>
        <p:sp>
          <p:nvSpPr>
            <p:cNvPr id="3" name="Freeform 3"/>
            <p:cNvSpPr/>
            <p:nvPr/>
          </p:nvSpPr>
          <p:spPr>
            <a:xfrm>
              <a:off x="72390" y="72390"/>
              <a:ext cx="119542994" cy="60138657"/>
            </a:xfrm>
            <a:custGeom>
              <a:avLst/>
              <a:gdLst/>
              <a:ahLst/>
              <a:cxnLst/>
              <a:rect l="l" t="t" r="r" b="b"/>
              <a:pathLst>
                <a:path w="119542994" h="60138657">
                  <a:moveTo>
                    <a:pt x="0" y="0"/>
                  </a:moveTo>
                  <a:lnTo>
                    <a:pt x="119542994" y="0"/>
                  </a:lnTo>
                  <a:lnTo>
                    <a:pt x="119542994" y="60138657"/>
                  </a:lnTo>
                  <a:lnTo>
                    <a:pt x="0" y="60138657"/>
                  </a:lnTo>
                  <a:lnTo>
                    <a:pt x="0" y="0"/>
                  </a:lnTo>
                  <a:close/>
                </a:path>
              </a:pathLst>
            </a:custGeom>
            <a:solidFill>
              <a:srgbClr val="FFFFFF"/>
            </a:solidFill>
          </p:spPr>
        </p:sp>
        <p:sp>
          <p:nvSpPr>
            <p:cNvPr id="4" name="Freeform 4"/>
            <p:cNvSpPr/>
            <p:nvPr/>
          </p:nvSpPr>
          <p:spPr>
            <a:xfrm>
              <a:off x="0" y="0"/>
              <a:ext cx="119687777" cy="60283434"/>
            </a:xfrm>
            <a:custGeom>
              <a:avLst/>
              <a:gdLst/>
              <a:ahLst/>
              <a:cxnLst/>
              <a:rect l="l" t="t" r="r" b="b"/>
              <a:pathLst>
                <a:path w="119687777" h="60283434">
                  <a:moveTo>
                    <a:pt x="119542992" y="60138655"/>
                  </a:moveTo>
                  <a:lnTo>
                    <a:pt x="119687777" y="60138655"/>
                  </a:lnTo>
                  <a:lnTo>
                    <a:pt x="119687777" y="60283434"/>
                  </a:lnTo>
                  <a:lnTo>
                    <a:pt x="119542992" y="60283434"/>
                  </a:lnTo>
                  <a:lnTo>
                    <a:pt x="119542992" y="60138655"/>
                  </a:lnTo>
                  <a:close/>
                  <a:moveTo>
                    <a:pt x="0" y="144780"/>
                  </a:moveTo>
                  <a:lnTo>
                    <a:pt x="144780" y="144780"/>
                  </a:lnTo>
                  <a:lnTo>
                    <a:pt x="144780" y="60138655"/>
                  </a:lnTo>
                  <a:lnTo>
                    <a:pt x="0" y="60138655"/>
                  </a:lnTo>
                  <a:lnTo>
                    <a:pt x="0" y="144780"/>
                  </a:lnTo>
                  <a:close/>
                  <a:moveTo>
                    <a:pt x="0" y="60138655"/>
                  </a:moveTo>
                  <a:lnTo>
                    <a:pt x="144780" y="60138655"/>
                  </a:lnTo>
                  <a:lnTo>
                    <a:pt x="144780" y="60283434"/>
                  </a:lnTo>
                  <a:lnTo>
                    <a:pt x="0" y="60283434"/>
                  </a:lnTo>
                  <a:lnTo>
                    <a:pt x="0" y="60138655"/>
                  </a:lnTo>
                  <a:close/>
                  <a:moveTo>
                    <a:pt x="119542992" y="144780"/>
                  </a:moveTo>
                  <a:lnTo>
                    <a:pt x="119687777" y="144780"/>
                  </a:lnTo>
                  <a:lnTo>
                    <a:pt x="119687777" y="60138655"/>
                  </a:lnTo>
                  <a:lnTo>
                    <a:pt x="119542992" y="60138655"/>
                  </a:lnTo>
                  <a:lnTo>
                    <a:pt x="119542992" y="144780"/>
                  </a:lnTo>
                  <a:close/>
                  <a:moveTo>
                    <a:pt x="144780" y="60138655"/>
                  </a:moveTo>
                  <a:lnTo>
                    <a:pt x="119542992" y="60138655"/>
                  </a:lnTo>
                  <a:lnTo>
                    <a:pt x="119542992" y="60283434"/>
                  </a:lnTo>
                  <a:lnTo>
                    <a:pt x="144780" y="60283434"/>
                  </a:lnTo>
                  <a:lnTo>
                    <a:pt x="144780" y="60138655"/>
                  </a:lnTo>
                  <a:close/>
                  <a:moveTo>
                    <a:pt x="119542992" y="0"/>
                  </a:moveTo>
                  <a:lnTo>
                    <a:pt x="119687777" y="0"/>
                  </a:lnTo>
                  <a:lnTo>
                    <a:pt x="119687777" y="144780"/>
                  </a:lnTo>
                  <a:lnTo>
                    <a:pt x="119542992" y="144780"/>
                  </a:lnTo>
                  <a:lnTo>
                    <a:pt x="119542992" y="0"/>
                  </a:lnTo>
                  <a:close/>
                  <a:moveTo>
                    <a:pt x="0" y="0"/>
                  </a:moveTo>
                  <a:lnTo>
                    <a:pt x="144780" y="0"/>
                  </a:lnTo>
                  <a:lnTo>
                    <a:pt x="144780" y="144780"/>
                  </a:lnTo>
                  <a:lnTo>
                    <a:pt x="0" y="144780"/>
                  </a:lnTo>
                  <a:lnTo>
                    <a:pt x="0" y="0"/>
                  </a:lnTo>
                  <a:close/>
                  <a:moveTo>
                    <a:pt x="144780" y="0"/>
                  </a:moveTo>
                  <a:lnTo>
                    <a:pt x="119542992" y="0"/>
                  </a:lnTo>
                  <a:lnTo>
                    <a:pt x="119542992" y="144780"/>
                  </a:lnTo>
                  <a:lnTo>
                    <a:pt x="144780" y="144780"/>
                  </a:lnTo>
                  <a:lnTo>
                    <a:pt x="144780" y="0"/>
                  </a:lnTo>
                  <a:close/>
                </a:path>
              </a:pathLst>
            </a:custGeom>
            <a:solidFill>
              <a:srgbClr val="000000"/>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55952">
            <a:off x="520137" y="5345867"/>
            <a:ext cx="3595141" cy="579861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74789" flipV="1">
            <a:off x="13689043" y="-506942"/>
            <a:ext cx="4407341" cy="5471868"/>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16520">
            <a:off x="513047" y="-252699"/>
            <a:ext cx="2325717" cy="612030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649210">
            <a:off x="14639892" y="5068720"/>
            <a:ext cx="3436742" cy="523603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494074" y="2276385"/>
            <a:ext cx="839153" cy="839153"/>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954773" y="7166328"/>
            <a:ext cx="839153" cy="839153"/>
          </a:xfrm>
          <a:prstGeom prst="rect">
            <a:avLst/>
          </a:prstGeom>
        </p:spPr>
      </p:pic>
      <p:sp>
        <p:nvSpPr>
          <p:cNvPr id="13" name="TextBox 11"/>
          <p:cNvSpPr txBox="1"/>
          <p:nvPr/>
        </p:nvSpPr>
        <p:spPr>
          <a:xfrm>
            <a:off x="4931273" y="2185490"/>
            <a:ext cx="8466713" cy="1243930"/>
          </a:xfrm>
          <a:prstGeom prst="rect">
            <a:avLst/>
          </a:prstGeom>
        </p:spPr>
        <p:txBody>
          <a:bodyPr wrap="square" lIns="0" tIns="0" rIns="0" bIns="0" rtlCol="0" anchor="t">
            <a:spAutoFit/>
          </a:bodyPr>
          <a:lstStyle/>
          <a:p>
            <a:pPr marL="0" lvl="1" indent="0" algn="ctr">
              <a:lnSpc>
                <a:spcPts val="9680"/>
              </a:lnSpc>
              <a:spcBef>
                <a:spcPct val="0"/>
              </a:spcBef>
            </a:pPr>
            <a:r>
              <a:rPr lang="vi-VN" sz="6400" b="1" spc="-175" dirty="0">
                <a:solidFill>
                  <a:srgbClr val="FF0000"/>
                </a:solidFill>
              </a:rPr>
              <a:t>HƯỚNG DẪN VỀ NHÀ</a:t>
            </a:r>
            <a:endParaRPr lang="en-US" sz="6400" b="1" spc="-175" dirty="0">
              <a:solidFill>
                <a:srgbClr val="FF0000"/>
              </a:solidFill>
            </a:endParaRPr>
          </a:p>
        </p:txBody>
      </p:sp>
      <p:sp>
        <p:nvSpPr>
          <p:cNvPr id="14" name="TextBox 13"/>
          <p:cNvSpPr txBox="1"/>
          <p:nvPr/>
        </p:nvSpPr>
        <p:spPr>
          <a:xfrm>
            <a:off x="4083501" y="3691945"/>
            <a:ext cx="10120997" cy="3416320"/>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ü"/>
            </a:pPr>
            <a:r>
              <a:rPr lang="vi-VN" sz="4800" dirty="0"/>
              <a:t>Ôn lại nội dung bài học.</a:t>
            </a:r>
          </a:p>
          <a:p>
            <a:pPr marL="685800" indent="-685800" algn="just">
              <a:lnSpc>
                <a:spcPct val="150000"/>
              </a:lnSpc>
              <a:buFont typeface="Wingdings" panose="05000000000000000000" pitchFamily="2" charset="2"/>
              <a:buChar char="ü"/>
            </a:pPr>
            <a:r>
              <a:rPr lang="vi-VN" sz="4800" dirty="0"/>
              <a:t>Học và chuẩn bị </a:t>
            </a:r>
            <a:r>
              <a:rPr lang="vi-VN" sz="4800" b="1" i="1" dirty="0"/>
              <a:t>bài 13</a:t>
            </a:r>
            <a:r>
              <a:rPr lang="vi-VN" sz="4800" dirty="0"/>
              <a:t> </a:t>
            </a:r>
            <a:r>
              <a:rPr lang="vi-VN" sz="4800" i="1" dirty="0"/>
              <a:t>- Sâu hại cây trồng.</a:t>
            </a:r>
            <a:endParaRPr lang="en-US" sz="4800" i="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83994" y="2324342"/>
            <a:ext cx="11120012" cy="5638316"/>
            <a:chOff x="0" y="0"/>
            <a:chExt cx="6863716" cy="3480194"/>
          </a:xfrm>
        </p:grpSpPr>
        <p:sp>
          <p:nvSpPr>
            <p:cNvPr id="3" name="Freeform 3"/>
            <p:cNvSpPr/>
            <p:nvPr/>
          </p:nvSpPr>
          <p:spPr>
            <a:xfrm>
              <a:off x="-1" y="0"/>
              <a:ext cx="6871375" cy="3480194"/>
            </a:xfrm>
            <a:custGeom>
              <a:avLst/>
              <a:gdLst/>
              <a:ahLst/>
              <a:cxnLst/>
              <a:rect l="l" t="t" r="r" b="b"/>
              <a:pathLst>
                <a:path w="6871375" h="3480194">
                  <a:moveTo>
                    <a:pt x="6364937" y="3463275"/>
                  </a:moveTo>
                  <a:cubicBezTo>
                    <a:pt x="6364937" y="3463275"/>
                    <a:pt x="6127941" y="3453306"/>
                    <a:pt x="5765801" y="3466750"/>
                  </a:cubicBezTo>
                  <a:cubicBezTo>
                    <a:pt x="5403663" y="3480194"/>
                    <a:pt x="490924" y="3480194"/>
                    <a:pt x="490924" y="3480194"/>
                  </a:cubicBezTo>
                  <a:cubicBezTo>
                    <a:pt x="245502" y="3480194"/>
                    <a:pt x="32509" y="3382926"/>
                    <a:pt x="31032" y="3222812"/>
                  </a:cubicBezTo>
                  <a:cubicBezTo>
                    <a:pt x="31032" y="3222812"/>
                    <a:pt x="0" y="1927081"/>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318388" y="0"/>
                    <a:pt x="6318388" y="0"/>
                  </a:cubicBezTo>
                  <a:cubicBezTo>
                    <a:pt x="6630289" y="0"/>
                    <a:pt x="6863717" y="101069"/>
                    <a:pt x="6855860" y="303616"/>
                  </a:cubicBezTo>
                  <a:cubicBezTo>
                    <a:pt x="6855860" y="303616"/>
                    <a:pt x="6853865" y="1809682"/>
                    <a:pt x="6862620" y="2523225"/>
                  </a:cubicBezTo>
                  <a:cubicBezTo>
                    <a:pt x="6871375" y="2816527"/>
                    <a:pt x="6824827" y="3149598"/>
                    <a:pt x="6824827" y="3149598"/>
                  </a:cubicBezTo>
                  <a:cubicBezTo>
                    <a:pt x="6821862" y="3329623"/>
                    <a:pt x="6610359" y="3463275"/>
                    <a:pt x="6364937" y="3463275"/>
                  </a:cubicBezTo>
                  <a:close/>
                </a:path>
              </a:pathLst>
            </a:custGeom>
            <a:solidFill>
              <a:srgbClr val="FFFFFF"/>
            </a:solidFill>
          </p:spPr>
        </p:sp>
      </p:grpSp>
      <p:sp>
        <p:nvSpPr>
          <p:cNvPr id="5" name="TextBox 5"/>
          <p:cNvSpPr txBox="1"/>
          <p:nvPr/>
        </p:nvSpPr>
        <p:spPr>
          <a:xfrm>
            <a:off x="2584370" y="3110933"/>
            <a:ext cx="13119260" cy="3118674"/>
          </a:xfrm>
          <a:prstGeom prst="rect">
            <a:avLst/>
          </a:prstGeom>
        </p:spPr>
        <p:txBody>
          <a:bodyPr wrap="square" lIns="0" tIns="0" rIns="0" bIns="0" rtlCol="0" anchor="t">
            <a:spAutoFit/>
          </a:bodyPr>
          <a:lstStyle/>
          <a:p>
            <a:pPr algn="ctr">
              <a:lnSpc>
                <a:spcPct val="150000"/>
              </a:lnSpc>
            </a:pPr>
            <a:r>
              <a:rPr lang="vi-VN" sz="7200" b="1" spc="-216" dirty="0">
                <a:solidFill>
                  <a:srgbClr val="000000"/>
                </a:solidFill>
                <a:latin typeface="Arial" panose="020B0604020202020204" pitchFamily="34" charset="0"/>
                <a:cs typeface="Arial" panose="020B0604020202020204" pitchFamily="34" charset="0"/>
              </a:rPr>
              <a:t>CẢM ƠN CÁC EM ĐÃ </a:t>
            </a:r>
          </a:p>
          <a:p>
            <a:pPr algn="ctr">
              <a:lnSpc>
                <a:spcPct val="150000"/>
              </a:lnSpc>
            </a:pPr>
            <a:r>
              <a:rPr lang="vi-VN" sz="7200" b="1" spc="-216" dirty="0">
                <a:solidFill>
                  <a:srgbClr val="000000"/>
                </a:solidFill>
                <a:latin typeface="Arial" panose="020B0604020202020204" pitchFamily="34" charset="0"/>
                <a:cs typeface="Arial" panose="020B0604020202020204" pitchFamily="34" charset="0"/>
              </a:rPr>
              <a:t>LẮNG NGHE BÀI GIẢNG!</a:t>
            </a:r>
            <a:endParaRPr lang="en-US" sz="7200" b="1" spc="-216" dirty="0">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445309" y="8660204"/>
            <a:ext cx="19178618" cy="2932492"/>
            <a:chOff x="0" y="0"/>
            <a:chExt cx="186375649" cy="28497625"/>
          </a:xfrm>
        </p:grpSpPr>
        <p:sp>
          <p:nvSpPr>
            <p:cNvPr id="8" name="Freeform 8"/>
            <p:cNvSpPr/>
            <p:nvPr/>
          </p:nvSpPr>
          <p:spPr>
            <a:xfrm>
              <a:off x="72390" y="72390"/>
              <a:ext cx="186230868" cy="28352846"/>
            </a:xfrm>
            <a:custGeom>
              <a:avLst/>
              <a:gdLst/>
              <a:ahLst/>
              <a:cxnLst/>
              <a:rect l="l" t="t" r="r" b="b"/>
              <a:pathLst>
                <a:path w="186230868" h="28352846">
                  <a:moveTo>
                    <a:pt x="0" y="0"/>
                  </a:moveTo>
                  <a:lnTo>
                    <a:pt x="186230868" y="0"/>
                  </a:lnTo>
                  <a:lnTo>
                    <a:pt x="186230868" y="28352845"/>
                  </a:lnTo>
                  <a:lnTo>
                    <a:pt x="0" y="28352845"/>
                  </a:lnTo>
                  <a:lnTo>
                    <a:pt x="0" y="0"/>
                  </a:lnTo>
                  <a:close/>
                </a:path>
              </a:pathLst>
            </a:custGeom>
            <a:solidFill>
              <a:srgbClr val="FCD5E5"/>
            </a:solidFill>
          </p:spPr>
        </p:sp>
        <p:sp>
          <p:nvSpPr>
            <p:cNvPr id="9" name="Freeform 9"/>
            <p:cNvSpPr/>
            <p:nvPr/>
          </p:nvSpPr>
          <p:spPr>
            <a:xfrm>
              <a:off x="0" y="0"/>
              <a:ext cx="186375650" cy="28497625"/>
            </a:xfrm>
            <a:custGeom>
              <a:avLst/>
              <a:gdLst/>
              <a:ahLst/>
              <a:cxnLst/>
              <a:rect l="l" t="t" r="r" b="b"/>
              <a:pathLst>
                <a:path w="186375650" h="28497625">
                  <a:moveTo>
                    <a:pt x="186230865" y="28352846"/>
                  </a:moveTo>
                  <a:lnTo>
                    <a:pt x="186375650" y="28352846"/>
                  </a:lnTo>
                  <a:lnTo>
                    <a:pt x="186375650" y="28497625"/>
                  </a:lnTo>
                  <a:lnTo>
                    <a:pt x="186230865" y="28497625"/>
                  </a:lnTo>
                  <a:lnTo>
                    <a:pt x="186230865" y="28352846"/>
                  </a:lnTo>
                  <a:close/>
                  <a:moveTo>
                    <a:pt x="0" y="144780"/>
                  </a:moveTo>
                  <a:lnTo>
                    <a:pt x="144780" y="144780"/>
                  </a:lnTo>
                  <a:lnTo>
                    <a:pt x="144780" y="28352846"/>
                  </a:lnTo>
                  <a:lnTo>
                    <a:pt x="0" y="28352846"/>
                  </a:lnTo>
                  <a:lnTo>
                    <a:pt x="0" y="144780"/>
                  </a:lnTo>
                  <a:close/>
                  <a:moveTo>
                    <a:pt x="0" y="28352846"/>
                  </a:moveTo>
                  <a:lnTo>
                    <a:pt x="144780" y="28352846"/>
                  </a:lnTo>
                  <a:lnTo>
                    <a:pt x="144780" y="28497625"/>
                  </a:lnTo>
                  <a:lnTo>
                    <a:pt x="0" y="28497625"/>
                  </a:lnTo>
                  <a:lnTo>
                    <a:pt x="0" y="28352846"/>
                  </a:lnTo>
                  <a:close/>
                  <a:moveTo>
                    <a:pt x="186230865" y="144780"/>
                  </a:moveTo>
                  <a:lnTo>
                    <a:pt x="186375650" y="144780"/>
                  </a:lnTo>
                  <a:lnTo>
                    <a:pt x="186375650" y="28352846"/>
                  </a:lnTo>
                  <a:lnTo>
                    <a:pt x="186230865" y="28352846"/>
                  </a:lnTo>
                  <a:lnTo>
                    <a:pt x="186230865" y="144780"/>
                  </a:lnTo>
                  <a:close/>
                  <a:moveTo>
                    <a:pt x="144780" y="28352846"/>
                  </a:moveTo>
                  <a:lnTo>
                    <a:pt x="186230865" y="28352846"/>
                  </a:lnTo>
                  <a:lnTo>
                    <a:pt x="186230865" y="28497625"/>
                  </a:lnTo>
                  <a:lnTo>
                    <a:pt x="144780" y="28497625"/>
                  </a:lnTo>
                  <a:lnTo>
                    <a:pt x="144780" y="2835284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23401" y="5605459"/>
            <a:ext cx="2946126" cy="477985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27092" y="6637887"/>
            <a:ext cx="3454442" cy="374742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149" y="-1028700"/>
            <a:ext cx="2079844" cy="411480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233538" y="0"/>
            <a:ext cx="3089841" cy="3441465"/>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539874" y="6507576"/>
            <a:ext cx="839153" cy="83915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204119" y="1904766"/>
            <a:ext cx="839153" cy="839153"/>
          </a:xfrm>
          <a:prstGeom prst="rect">
            <a:avLst/>
          </a:prstGeom>
        </p:spPr>
      </p:pic>
    </p:spTree>
    <p:extLst>
      <p:ext uri="{BB962C8B-B14F-4D97-AF65-F5344CB8AC3E}">
        <p14:creationId xmlns:p14="http://schemas.microsoft.com/office/powerpoint/2010/main" val="24281394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D5E5"/>
        </a:solidFill>
        <a:effectLst/>
      </p:bgPr>
    </p:bg>
    <p:spTree>
      <p:nvGrpSpPr>
        <p:cNvPr id="1" name=""/>
        <p:cNvGrpSpPr/>
        <p:nvPr/>
      </p:nvGrpSpPr>
      <p:grpSpPr>
        <a:xfrm>
          <a:off x="0" y="0"/>
          <a:ext cx="0" cy="0"/>
          <a:chOff x="0" y="0"/>
          <a:chExt cx="0" cy="0"/>
        </a:xfrm>
      </p:grpSpPr>
      <p:grpSp>
        <p:nvGrpSpPr>
          <p:cNvPr id="2" name="Group 2"/>
          <p:cNvGrpSpPr/>
          <p:nvPr/>
        </p:nvGrpSpPr>
        <p:grpSpPr>
          <a:xfrm>
            <a:off x="2209800" y="1807216"/>
            <a:ext cx="13868400" cy="6096000"/>
            <a:chOff x="0" y="0"/>
            <a:chExt cx="119687773" cy="60283435"/>
          </a:xfrm>
        </p:grpSpPr>
        <p:sp>
          <p:nvSpPr>
            <p:cNvPr id="3" name="Freeform 3"/>
            <p:cNvSpPr/>
            <p:nvPr/>
          </p:nvSpPr>
          <p:spPr>
            <a:xfrm>
              <a:off x="72390" y="72390"/>
              <a:ext cx="119542994" cy="60138657"/>
            </a:xfrm>
            <a:custGeom>
              <a:avLst/>
              <a:gdLst/>
              <a:ahLst/>
              <a:cxnLst/>
              <a:rect l="l" t="t" r="r" b="b"/>
              <a:pathLst>
                <a:path w="119542994" h="60138657">
                  <a:moveTo>
                    <a:pt x="0" y="0"/>
                  </a:moveTo>
                  <a:lnTo>
                    <a:pt x="119542994" y="0"/>
                  </a:lnTo>
                  <a:lnTo>
                    <a:pt x="119542994" y="60138657"/>
                  </a:lnTo>
                  <a:lnTo>
                    <a:pt x="0" y="60138657"/>
                  </a:lnTo>
                  <a:lnTo>
                    <a:pt x="0" y="0"/>
                  </a:lnTo>
                  <a:close/>
                </a:path>
              </a:pathLst>
            </a:custGeom>
            <a:solidFill>
              <a:srgbClr val="FFFFFF"/>
            </a:solidFill>
          </p:spPr>
        </p:sp>
        <p:sp>
          <p:nvSpPr>
            <p:cNvPr id="4" name="Freeform 4"/>
            <p:cNvSpPr/>
            <p:nvPr/>
          </p:nvSpPr>
          <p:spPr>
            <a:xfrm>
              <a:off x="0" y="0"/>
              <a:ext cx="119687777" cy="60283434"/>
            </a:xfrm>
            <a:custGeom>
              <a:avLst/>
              <a:gdLst/>
              <a:ahLst/>
              <a:cxnLst/>
              <a:rect l="l" t="t" r="r" b="b"/>
              <a:pathLst>
                <a:path w="119687777" h="60283434">
                  <a:moveTo>
                    <a:pt x="119542992" y="60138655"/>
                  </a:moveTo>
                  <a:lnTo>
                    <a:pt x="119687777" y="60138655"/>
                  </a:lnTo>
                  <a:lnTo>
                    <a:pt x="119687777" y="60283434"/>
                  </a:lnTo>
                  <a:lnTo>
                    <a:pt x="119542992" y="60283434"/>
                  </a:lnTo>
                  <a:lnTo>
                    <a:pt x="119542992" y="60138655"/>
                  </a:lnTo>
                  <a:close/>
                  <a:moveTo>
                    <a:pt x="0" y="144780"/>
                  </a:moveTo>
                  <a:lnTo>
                    <a:pt x="144780" y="144780"/>
                  </a:lnTo>
                  <a:lnTo>
                    <a:pt x="144780" y="60138655"/>
                  </a:lnTo>
                  <a:lnTo>
                    <a:pt x="0" y="60138655"/>
                  </a:lnTo>
                  <a:lnTo>
                    <a:pt x="0" y="144780"/>
                  </a:lnTo>
                  <a:close/>
                  <a:moveTo>
                    <a:pt x="0" y="60138655"/>
                  </a:moveTo>
                  <a:lnTo>
                    <a:pt x="144780" y="60138655"/>
                  </a:lnTo>
                  <a:lnTo>
                    <a:pt x="144780" y="60283434"/>
                  </a:lnTo>
                  <a:lnTo>
                    <a:pt x="0" y="60283434"/>
                  </a:lnTo>
                  <a:lnTo>
                    <a:pt x="0" y="60138655"/>
                  </a:lnTo>
                  <a:close/>
                  <a:moveTo>
                    <a:pt x="119542992" y="144780"/>
                  </a:moveTo>
                  <a:lnTo>
                    <a:pt x="119687777" y="144780"/>
                  </a:lnTo>
                  <a:lnTo>
                    <a:pt x="119687777" y="60138655"/>
                  </a:lnTo>
                  <a:lnTo>
                    <a:pt x="119542992" y="60138655"/>
                  </a:lnTo>
                  <a:lnTo>
                    <a:pt x="119542992" y="144780"/>
                  </a:lnTo>
                  <a:close/>
                  <a:moveTo>
                    <a:pt x="144780" y="60138655"/>
                  </a:moveTo>
                  <a:lnTo>
                    <a:pt x="119542992" y="60138655"/>
                  </a:lnTo>
                  <a:lnTo>
                    <a:pt x="119542992" y="60283434"/>
                  </a:lnTo>
                  <a:lnTo>
                    <a:pt x="144780" y="60283434"/>
                  </a:lnTo>
                  <a:lnTo>
                    <a:pt x="144780" y="60138655"/>
                  </a:lnTo>
                  <a:close/>
                  <a:moveTo>
                    <a:pt x="119542992" y="0"/>
                  </a:moveTo>
                  <a:lnTo>
                    <a:pt x="119687777" y="0"/>
                  </a:lnTo>
                  <a:lnTo>
                    <a:pt x="119687777" y="144780"/>
                  </a:lnTo>
                  <a:lnTo>
                    <a:pt x="119542992" y="144780"/>
                  </a:lnTo>
                  <a:lnTo>
                    <a:pt x="119542992" y="0"/>
                  </a:lnTo>
                  <a:close/>
                  <a:moveTo>
                    <a:pt x="0" y="0"/>
                  </a:moveTo>
                  <a:lnTo>
                    <a:pt x="144780" y="0"/>
                  </a:lnTo>
                  <a:lnTo>
                    <a:pt x="144780" y="144780"/>
                  </a:lnTo>
                  <a:lnTo>
                    <a:pt x="0" y="144780"/>
                  </a:lnTo>
                  <a:lnTo>
                    <a:pt x="0" y="0"/>
                  </a:lnTo>
                  <a:close/>
                  <a:moveTo>
                    <a:pt x="144780" y="0"/>
                  </a:moveTo>
                  <a:lnTo>
                    <a:pt x="119542992" y="0"/>
                  </a:lnTo>
                  <a:lnTo>
                    <a:pt x="119542992" y="144780"/>
                  </a:lnTo>
                  <a:lnTo>
                    <a:pt x="144780" y="144780"/>
                  </a:lnTo>
                  <a:lnTo>
                    <a:pt x="144780" y="0"/>
                  </a:lnTo>
                  <a:close/>
                </a:path>
              </a:pathLst>
            </a:custGeom>
            <a:solidFill>
              <a:srgbClr val="00000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690921"/>
            <a:ext cx="3167862" cy="536099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86444" y="4868503"/>
            <a:ext cx="3893451" cy="5147591"/>
          </a:xfrm>
          <a:prstGeom prst="rect">
            <a:avLst/>
          </a:prstGeom>
        </p:spPr>
      </p:pic>
      <p:sp>
        <p:nvSpPr>
          <p:cNvPr id="7" name="TextBox 7"/>
          <p:cNvSpPr txBox="1"/>
          <p:nvPr/>
        </p:nvSpPr>
        <p:spPr>
          <a:xfrm>
            <a:off x="4382034" y="2295859"/>
            <a:ext cx="9523931" cy="1152880"/>
          </a:xfrm>
          <a:prstGeom prst="rect">
            <a:avLst/>
          </a:prstGeom>
        </p:spPr>
        <p:txBody>
          <a:bodyPr lIns="0" tIns="0" rIns="0" bIns="0" rtlCol="0" anchor="t">
            <a:spAutoFit/>
          </a:bodyPr>
          <a:lstStyle/>
          <a:p>
            <a:pPr algn="ctr">
              <a:lnSpc>
                <a:spcPts val="9790"/>
              </a:lnSpc>
            </a:pPr>
            <a:r>
              <a:rPr lang="vi-VN" sz="6400" b="1" spc="-178" dirty="0">
                <a:solidFill>
                  <a:srgbClr val="FF0000"/>
                </a:solidFill>
              </a:rPr>
              <a:t>NỘI DUNG BÀI HỌC</a:t>
            </a:r>
            <a:endParaRPr lang="en-US" sz="6400" b="1" spc="-178" dirty="0">
              <a:solidFill>
                <a:srgbClr val="FF0000"/>
              </a:solidFill>
            </a:endParaRPr>
          </a:p>
        </p:txBody>
      </p:sp>
      <p:sp>
        <p:nvSpPr>
          <p:cNvPr id="8" name="TextBox 8"/>
          <p:cNvSpPr txBox="1"/>
          <p:nvPr/>
        </p:nvSpPr>
        <p:spPr>
          <a:xfrm>
            <a:off x="3447969" y="3609234"/>
            <a:ext cx="11392059" cy="2987869"/>
          </a:xfrm>
          <a:prstGeom prst="rect">
            <a:avLst/>
          </a:prstGeom>
        </p:spPr>
        <p:txBody>
          <a:bodyPr wrap="square" lIns="0" tIns="0" rIns="0" bIns="0" rtlCol="0" anchor="t">
            <a:spAutoFit/>
          </a:bodyPr>
          <a:lstStyle/>
          <a:p>
            <a:pPr marL="742950" lvl="0" indent="-742950" algn="just">
              <a:lnSpc>
                <a:spcPct val="150000"/>
              </a:lnSpc>
              <a:spcBef>
                <a:spcPct val="0"/>
              </a:spcBef>
              <a:buAutoNum type="arabicPeriod"/>
            </a:pPr>
            <a:r>
              <a:rPr lang="vi-VN" sz="4500" b="1" u="none" spc="-56" dirty="0">
                <a:solidFill>
                  <a:srgbClr val="242424"/>
                </a:solidFill>
                <a:latin typeface="Arial" panose="020B0604020202020204" pitchFamily="34" charset="0"/>
                <a:cs typeface="Arial" panose="020B0604020202020204" pitchFamily="34" charset="0"/>
              </a:rPr>
              <a:t>Tác hại của sâu, bệnh đối với cây trồng.</a:t>
            </a:r>
          </a:p>
          <a:p>
            <a:pPr marL="742950" lvl="0" indent="-742950" algn="just">
              <a:lnSpc>
                <a:spcPct val="150000"/>
              </a:lnSpc>
              <a:spcBef>
                <a:spcPct val="0"/>
              </a:spcBef>
              <a:buAutoNum type="arabicPeriod"/>
            </a:pPr>
            <a:r>
              <a:rPr lang="vi-VN" sz="4500" b="1" spc="-56" dirty="0">
                <a:solidFill>
                  <a:srgbClr val="242424"/>
                </a:solidFill>
                <a:latin typeface="Arial" panose="020B0604020202020204" pitchFamily="34" charset="0"/>
                <a:cs typeface="Arial" panose="020B0604020202020204" pitchFamily="34" charset="0"/>
              </a:rPr>
              <a:t>Ý nghĩa của việc phòng trừ sâu, bệnh hại cây trồng.</a:t>
            </a:r>
            <a:endParaRPr lang="en-US" sz="4500" b="1" u="none" spc="-56" dirty="0">
              <a:solidFill>
                <a:srgbClr val="242424"/>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55363" y="2201558"/>
            <a:ext cx="1089496" cy="108949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361217" y="7131900"/>
            <a:ext cx="1089496" cy="108949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barn(inVertical)">
                                      <p:cBhvr>
                                        <p:cTn id="2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586850" y="342900"/>
            <a:ext cx="11655755"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ác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hại của sâu</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bệnh đối với cây trồng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3124200" y="1257300"/>
            <a:ext cx="11674158" cy="738664"/>
          </a:xfrm>
          <a:prstGeom prst="rect">
            <a:avLst/>
          </a:prstGeom>
        </p:spPr>
        <p:txBody>
          <a:bodyPr wrap="none">
            <a:spAutoFit/>
          </a:bodyPr>
          <a:lstStyle/>
          <a:p>
            <a:pPr marL="571500" indent="-571500">
              <a:buFont typeface="Wingdings" panose="05000000000000000000" pitchFamily="2" charset="2"/>
              <a:buChar char="Ø"/>
            </a:pP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1 SGK tr.65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rgbClr val="FF000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4339988"/>
            <a:ext cx="5947012" cy="5947012"/>
          </a:xfrm>
          <a:prstGeom prst="rect">
            <a:avLst/>
          </a:prstGeom>
        </p:spPr>
      </p:pic>
      <p:sp>
        <p:nvSpPr>
          <p:cNvPr id="13" name="Cloud Callout 12"/>
          <p:cNvSpPr/>
          <p:nvPr/>
        </p:nvSpPr>
        <p:spPr>
          <a:xfrm>
            <a:off x="7772400" y="2400300"/>
            <a:ext cx="9067800" cy="4465766"/>
          </a:xfrm>
          <a:prstGeom prst="cloudCallout">
            <a:avLst>
              <a:gd name="adj1" fmla="val -48827"/>
              <a:gd name="adj2" fmla="val 47220"/>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dirty="0" err="1">
                <a:solidFill>
                  <a:schemeClr val="tx1"/>
                </a:solidFill>
                <a:latin typeface="Arial" panose="020B0604020202020204" pitchFamily="34" charset="0"/>
                <a:cs typeface="Arial" panose="020B0604020202020204" pitchFamily="34" charset="0"/>
              </a:rPr>
              <a:t>Sâu</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bệnh</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gây</a:t>
            </a:r>
            <a:r>
              <a:rPr lang="fr-FR" sz="4200" dirty="0">
                <a:solidFill>
                  <a:schemeClr val="tx1"/>
                </a:solidFill>
                <a:latin typeface="Arial" panose="020B0604020202020204" pitchFamily="34" charset="0"/>
                <a:cs typeface="Arial" panose="020B0604020202020204" pitchFamily="34" charset="0"/>
              </a:rPr>
              <a:t> ra </a:t>
            </a:r>
            <a:r>
              <a:rPr lang="fr-FR" sz="4200" dirty="0" err="1">
                <a:solidFill>
                  <a:schemeClr val="tx1"/>
                </a:solidFill>
                <a:latin typeface="Arial" panose="020B0604020202020204" pitchFamily="34" charset="0"/>
                <a:cs typeface="Arial" panose="020B0604020202020204" pitchFamily="34" charset="0"/>
              </a:rPr>
              <a:t>những</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tác</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hại</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gì</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với</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cây</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trồng</a:t>
            </a:r>
            <a:r>
              <a:rPr lang="fr-FR" sz="4200" dirty="0">
                <a:solidFill>
                  <a:schemeClr val="tx1"/>
                </a:solidFill>
                <a:latin typeface="Arial" panose="020B0604020202020204" pitchFamily="34" charset="0"/>
                <a:cs typeface="Arial" panose="020B0604020202020204" pitchFamily="34" charset="0"/>
              </a:rPr>
              <a:t>?</a:t>
            </a:r>
            <a:endParaRPr lang="en-US" sz="4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34255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657364" y="581125"/>
            <a:ext cx="11655755"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ác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hại của sâu</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bệnh đối với cây trồng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3194714" y="1495525"/>
            <a:ext cx="11674158" cy="738664"/>
          </a:xfrm>
          <a:prstGeom prst="rect">
            <a:avLst/>
          </a:prstGeom>
        </p:spPr>
        <p:txBody>
          <a:bodyPr wrap="none">
            <a:spAutoFit/>
          </a:bodyPr>
          <a:lstStyle/>
          <a:p>
            <a:pPr marL="571500" indent="-571500">
              <a:buFont typeface="Wingdings" panose="05000000000000000000" pitchFamily="2" charset="2"/>
              <a:buChar char="Ø"/>
            </a:pP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1 SGK tr.65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3270914" y="2363759"/>
            <a:ext cx="13411200" cy="1015663"/>
          </a:xfrm>
          <a:prstGeom prst="rect">
            <a:avLst/>
          </a:prstGeom>
        </p:spPr>
        <p:txBody>
          <a:bodyPr wrap="square">
            <a:spAutoFit/>
          </a:bodyPr>
          <a:lstStyle/>
          <a:p>
            <a:pPr algn="just">
              <a:lnSpc>
                <a:spcPct val="150000"/>
              </a:lnSpc>
              <a:spcBef>
                <a:spcPts val="300"/>
              </a:spcBef>
              <a:spcAft>
                <a:spcPts val="300"/>
              </a:spcAft>
            </a:pP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 Những tác hại của sâu bệnh đối với cây trồng:</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
        <p:nvSpPr>
          <p:cNvPr id="14" name="Rounded Rectangle 13"/>
          <p:cNvSpPr/>
          <p:nvPr/>
        </p:nvSpPr>
        <p:spPr>
          <a:xfrm>
            <a:off x="3276600" y="3771900"/>
            <a:ext cx="13862713" cy="17526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3200" dirty="0">
                <a:solidFill>
                  <a:srgbClr val="3E4D1F"/>
                </a:solidFill>
                <a:latin typeface="Arial" panose="020B0604020202020204" pitchFamily="34" charset="0"/>
                <a:cs typeface="Arial" panose="020B0604020202020204" pitchFamily="34" charset="0"/>
              </a:rPr>
              <a:t>Cây trồng sinh trưởng và phát triển kém, dẫn đến giảm năng suất, chất lượng và thẩm mĩ nông sản, thậm chí không cho thu hoạch. </a:t>
            </a:r>
            <a:endParaRPr lang="en-US" sz="3200" dirty="0">
              <a:solidFill>
                <a:srgbClr val="3E4D1F"/>
              </a:solidFill>
              <a:latin typeface="Arial" panose="020B0604020202020204" pitchFamily="34" charset="0"/>
              <a:cs typeface="Arial" panose="020B0604020202020204" pitchFamily="34" charset="0"/>
            </a:endParaRPr>
          </a:p>
        </p:txBody>
      </p:sp>
      <p:sp>
        <p:nvSpPr>
          <p:cNvPr id="15" name="Rounded Rectangle 14"/>
          <p:cNvSpPr/>
          <p:nvPr/>
        </p:nvSpPr>
        <p:spPr>
          <a:xfrm>
            <a:off x="3270914" y="6067525"/>
            <a:ext cx="13868399" cy="22098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solidFill>
                  <a:srgbClr val="3E4D1F"/>
                </a:solidFill>
                <a:cs typeface="Arial" panose="020B0604020202020204" pitchFamily="34" charset="0"/>
              </a:rPr>
              <a:t>Làm giảm giá trị dinh dưỡng trong sản phẩm, làm giảm tỉ lệ nảy mầm và sức sống của hạt giống, để lại độc tố trong nông sản, ảnh hưởng đến hình thái của nông sản. </a:t>
            </a:r>
            <a:endParaRPr lang="en-US" sz="3200" dirty="0">
              <a:solidFill>
                <a:srgbClr val="3E4D1F"/>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200" t="13200" r="14800" b="19600"/>
          <a:stretch/>
        </p:blipFill>
        <p:spPr>
          <a:xfrm>
            <a:off x="14644054" y="7226085"/>
            <a:ext cx="3643946" cy="3060915"/>
          </a:xfrm>
          <a:prstGeom prst="rect">
            <a:avLst/>
          </a:prstGeom>
        </p:spPr>
      </p:pic>
    </p:spTree>
    <p:extLst>
      <p:ext uri="{BB962C8B-B14F-4D97-AF65-F5344CB8AC3E}">
        <p14:creationId xmlns:p14="http://schemas.microsoft.com/office/powerpoint/2010/main" val="7828610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586850" y="533400"/>
            <a:ext cx="11655755"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ác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hại của sâu</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bệnh đối với cây trồng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3352800" y="1620826"/>
            <a:ext cx="5473293" cy="707886"/>
          </a:xfrm>
          <a:prstGeom prst="rect">
            <a:avLst/>
          </a:prstGeom>
        </p:spPr>
        <p:txBody>
          <a:bodyPr wrap="none">
            <a:spAutoFit/>
          </a:bodyPr>
          <a:lstStyle/>
          <a:p>
            <a:r>
              <a:rPr lang="vi-VN" sz="4000" b="1" dirty="0">
                <a:solidFill>
                  <a:srgbClr val="FF0000"/>
                </a:solidFill>
                <a:latin typeface="Arial" panose="020B0604020202020204" pitchFamily="34" charset="0"/>
                <a:cs typeface="Arial" panose="020B0604020202020204" pitchFamily="34" charset="0"/>
              </a:rPr>
              <a:t>THẢO LUẬN CẶP ĐÔI</a:t>
            </a:r>
            <a:endParaRPr lang="en-US" sz="40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250" t="17560" r="6250" b="14941"/>
          <a:stretch/>
        </p:blipFill>
        <p:spPr>
          <a:xfrm>
            <a:off x="3581400" y="2514600"/>
            <a:ext cx="5029200" cy="3657600"/>
          </a:xfrm>
          <a:prstGeom prst="rect">
            <a:avLst/>
          </a:prstGeom>
        </p:spPr>
      </p:pic>
      <p:sp>
        <p:nvSpPr>
          <p:cNvPr id="14" name="Rounded Rectangular Callout 13"/>
          <p:cNvSpPr/>
          <p:nvPr/>
        </p:nvSpPr>
        <p:spPr>
          <a:xfrm>
            <a:off x="9474127" y="2784122"/>
            <a:ext cx="7848600" cy="2626078"/>
          </a:xfrm>
          <a:prstGeom prst="wedgeRoundRectCallout">
            <a:avLst>
              <a:gd name="adj1" fmla="val -58818"/>
              <a:gd name="adj2" fmla="val 4890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solidFill>
                  <a:schemeClr val="tx1"/>
                </a:solidFill>
              </a:rPr>
              <a:t>Vì sao sâu, bệnh làm giảm giá trị dinh dưỡng, để lại độc tố trong nông sản, gây độc cho người sử dụng?</a:t>
            </a:r>
          </a:p>
        </p:txBody>
      </p:sp>
      <p:sp>
        <p:nvSpPr>
          <p:cNvPr id="3" name="Right Arrow 2"/>
          <p:cNvSpPr/>
          <p:nvPr/>
        </p:nvSpPr>
        <p:spPr>
          <a:xfrm>
            <a:off x="3432412" y="7696200"/>
            <a:ext cx="1143000" cy="76200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724400" y="6972300"/>
            <a:ext cx="12268200" cy="22098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b="1" dirty="0">
                <a:solidFill>
                  <a:srgbClr val="3E4D1F"/>
                </a:solidFill>
                <a:cs typeface="Arial" panose="020B0604020202020204" pitchFamily="34" charset="0"/>
              </a:rPr>
              <a:t>Trong quá trình sâu hút chất dinh dưỡng của cây trồng sẽ tiết ra, để lại những độc tố trên quả, gây ngộ độc. </a:t>
            </a:r>
            <a:endParaRPr lang="en-US" sz="3500" b="1" dirty="0">
              <a:solidFill>
                <a:srgbClr val="3E4D1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904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1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900" decel="100000" fill="hold"/>
                                        <p:tgtEl>
                                          <p:spTgt spid="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590800" y="495300"/>
            <a:ext cx="11655755"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ác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hại của sâu</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bệnh đối với cây trồng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3128150" y="1409700"/>
            <a:ext cx="14097000" cy="738664"/>
          </a:xfrm>
          <a:prstGeom prst="rect">
            <a:avLst/>
          </a:prstGeom>
        </p:spPr>
        <p:txBody>
          <a:bodyPr wrap="square">
            <a:spAutoFit/>
          </a:bodyPr>
          <a:lstStyle/>
          <a:p>
            <a:pPr marL="571500" indent="-571500">
              <a:buFont typeface="Wingdings" panose="05000000000000000000" pitchFamily="2" charset="2"/>
              <a:buChar char="Ø"/>
            </a:pP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sát</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12.2 SGK tr.66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3737750" y="2705100"/>
            <a:ext cx="13306848" cy="391839"/>
          </a:xfrm>
          <a:prstGeom prst="rect">
            <a:avLst/>
          </a:prstGeom>
        </p:spPr>
        <p:txBody>
          <a:bodyPr wrap="none">
            <a:spAutoFit/>
          </a:bodyPr>
          <a:lstStyle/>
          <a:p>
            <a:pPr algn="just">
              <a:lnSpc>
                <a:spcPts val="1900"/>
              </a:lnSpc>
              <a:spcBef>
                <a:spcPts val="300"/>
              </a:spcBef>
              <a:spcAft>
                <a:spcPts val="300"/>
              </a:spcAft>
            </a:pP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Nêu</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dấu</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hiệu</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khi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cây</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trồng</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bị</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sâu</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bệnh</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phá</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3E4D1F"/>
                </a:solidFill>
                <a:latin typeface="Arial" panose="020B0604020202020204" pitchFamily="34" charset="0"/>
                <a:ea typeface="Calibri" panose="020F0502020204030204" pitchFamily="34" charset="0"/>
                <a:cs typeface="Arial" panose="020B0604020202020204" pitchFamily="34" charset="0"/>
              </a:rPr>
              <a:t>hoại</a:t>
            </a:r>
            <a:r>
              <a:rPr lang="fr-FR" sz="4000" dirty="0">
                <a:solidFill>
                  <a:srgbClr val="3E4D1F"/>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3E4D1F"/>
              </a:solidFill>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8150" y="3632635"/>
            <a:ext cx="6019419" cy="4521816"/>
          </a:xfrm>
          <a:prstGeom prst="rect">
            <a:avLst/>
          </a:prstGeom>
        </p:spPr>
      </p:pic>
      <p:sp>
        <p:nvSpPr>
          <p:cNvPr id="12" name="TextBox 11"/>
          <p:cNvSpPr txBox="1"/>
          <p:nvPr/>
        </p:nvSpPr>
        <p:spPr>
          <a:xfrm>
            <a:off x="7316732" y="8673656"/>
            <a:ext cx="5719836" cy="707886"/>
          </a:xfrm>
          <a:prstGeom prst="rect">
            <a:avLst/>
          </a:prstGeom>
          <a:solidFill>
            <a:schemeClr val="accent2">
              <a:lumMod val="20000"/>
              <a:lumOff val="80000"/>
            </a:schemeClr>
          </a:solidFill>
          <a:ln w="57150">
            <a:solidFill>
              <a:srgbClr val="FF0000"/>
            </a:solidFill>
          </a:ln>
        </p:spPr>
        <p:txBody>
          <a:bodyPr wrap="none" rtlCol="0">
            <a:spAutoFit/>
          </a:bodyPr>
          <a:lstStyle/>
          <a:p>
            <a:r>
              <a:rPr lang="nl-NL" sz="4000" dirty="0">
                <a:latin typeface="Arial" panose="020B0604020202020204" pitchFamily="34" charset="0"/>
                <a:cs typeface="Arial" panose="020B0604020202020204" pitchFamily="34" charset="0"/>
              </a:rPr>
              <a:t>Lá, quả bị đốm đen, nâu</a:t>
            </a:r>
            <a:endParaRPr lang="en-US" sz="40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059" y="3653674"/>
            <a:ext cx="6019419" cy="4500777"/>
          </a:xfrm>
          <a:prstGeom prst="rect">
            <a:avLst/>
          </a:prstGeom>
        </p:spPr>
      </p:pic>
      <p:pic>
        <p:nvPicPr>
          <p:cNvPr id="18"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849601" y="7453379"/>
            <a:ext cx="2438400" cy="3378136"/>
          </a:xfrm>
          <a:prstGeom prst="rect">
            <a:avLst/>
          </a:prstGeom>
        </p:spPr>
      </p:pic>
    </p:spTree>
    <p:extLst>
      <p:ext uri="{BB962C8B-B14F-4D97-AF65-F5344CB8AC3E}">
        <p14:creationId xmlns:p14="http://schemas.microsoft.com/office/powerpoint/2010/main" val="113821080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590800" y="495300"/>
            <a:ext cx="11655755"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ác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hại của sâu</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bệnh đối với cây trồng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12" name="TextBox 11"/>
          <p:cNvSpPr txBox="1"/>
          <p:nvPr/>
        </p:nvSpPr>
        <p:spPr>
          <a:xfrm>
            <a:off x="6480950" y="6896100"/>
            <a:ext cx="7572907" cy="707886"/>
          </a:xfrm>
          <a:prstGeom prst="rect">
            <a:avLst/>
          </a:prstGeom>
          <a:solidFill>
            <a:schemeClr val="accent2">
              <a:lumMod val="20000"/>
              <a:lumOff val="80000"/>
            </a:schemeClr>
          </a:solidFill>
          <a:ln w="57150">
            <a:solidFill>
              <a:srgbClr val="FF0000"/>
            </a:solidFill>
          </a:ln>
        </p:spPr>
        <p:txBody>
          <a:bodyPr wrap="none" rtlCol="0">
            <a:spAutoFit/>
          </a:bodyPr>
          <a:lstStyle/>
          <a:p>
            <a:pPr algn="ctr"/>
            <a:r>
              <a:rPr lang="vi-VN" sz="4000" dirty="0">
                <a:latin typeface="Arial" panose="020B0604020202020204" pitchFamily="34" charset="0"/>
                <a:cs typeface="Arial" panose="020B0604020202020204" pitchFamily="34" charset="0"/>
              </a:rPr>
              <a:t>L</a:t>
            </a:r>
            <a:r>
              <a:rPr lang="nl-NL" sz="4000" dirty="0">
                <a:latin typeface="Arial" panose="020B0604020202020204" pitchFamily="34" charset="0"/>
                <a:cs typeface="Arial" panose="020B0604020202020204" pitchFamily="34" charset="0"/>
              </a:rPr>
              <a:t>á bị úa vàng, bị thủng, sần sùi</a:t>
            </a:r>
            <a:endParaRPr lang="en-US" sz="4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903" y="1955732"/>
            <a:ext cx="4495800" cy="444398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493" y="1955732"/>
            <a:ext cx="4584867" cy="444398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4150" y="1955732"/>
            <a:ext cx="4613300" cy="4443984"/>
          </a:xfrm>
          <a:prstGeom prst="rect">
            <a:avLst/>
          </a:prstGeom>
        </p:spPr>
      </p:pic>
      <p:pic>
        <p:nvPicPr>
          <p:cNvPr id="18"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489250" y="7124700"/>
            <a:ext cx="2798750" cy="3877362"/>
          </a:xfrm>
          <a:prstGeom prst="rect">
            <a:avLst/>
          </a:prstGeom>
        </p:spPr>
      </p:pic>
    </p:spTree>
    <p:extLst>
      <p:ext uri="{BB962C8B-B14F-4D97-AF65-F5344CB8AC3E}">
        <p14:creationId xmlns:p14="http://schemas.microsoft.com/office/powerpoint/2010/main" val="683687014"/>
      </p:ext>
    </p:extLst>
  </p:cSld>
  <p:clrMapOvr>
    <a:masterClrMapping/>
  </p:clrMapOvr>
  <mc:AlternateContent xmlns:mc="http://schemas.openxmlformats.org/markup-compatibility/2006">
    <mc:Choice xmlns:p14="http://schemas.microsoft.com/office/powerpoint/2010/main" Requires="p14">
      <p:transition spd="med">
        <p14:doors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1372</Words>
  <PresentationFormat>Custom</PresentationFormat>
  <Paragraphs>105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2022-11-24T10:16:10Z</dcterms:modified>
  <dc:identifier>DAEswOIwa4E</dc:identifier>
</cp:coreProperties>
</file>